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sldIdLst>
    <p:sldId id="256" r:id="rId5"/>
    <p:sldId id="257" r:id="rId6"/>
    <p:sldId id="258" r:id="rId7"/>
    <p:sldId id="265" r:id="rId8"/>
    <p:sldId id="266" r:id="rId9"/>
    <p:sldId id="259" r:id="rId10"/>
    <p:sldId id="285" r:id="rId11"/>
    <p:sldId id="268" r:id="rId12"/>
    <p:sldId id="269" r:id="rId13"/>
    <p:sldId id="270" r:id="rId14"/>
    <p:sldId id="271" r:id="rId15"/>
    <p:sldId id="286" r:id="rId16"/>
    <p:sldId id="287" r:id="rId17"/>
    <p:sldId id="272" r:id="rId18"/>
    <p:sldId id="273" r:id="rId19"/>
    <p:sldId id="275" r:id="rId20"/>
    <p:sldId id="276" r:id="rId21"/>
    <p:sldId id="277" r:id="rId22"/>
    <p:sldId id="274" r:id="rId23"/>
    <p:sldId id="278" r:id="rId24"/>
    <p:sldId id="281" r:id="rId25"/>
    <p:sldId id="282" r:id="rId26"/>
    <p:sldId id="283" r:id="rId27"/>
    <p:sldId id="284" r:id="rId28"/>
    <p:sldId id="279" r:id="rId29"/>
    <p:sldId id="280" r:id="rId30"/>
    <p:sldId id="267" r:id="rId31"/>
  </p:sldIdLst>
  <p:sldSz cx="12192000" cy="6858000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0A29C9D-3858-96FE-F648-63DCA614AB60}" name="GRIGORATOS Theodoros (JRC-ISPRA)" initials="TG" userId="S::Theodoros.GRIGORATOS@ec.europa.eu::f13441e8-f0f6-4bf8-a45c-45143031221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952" autoAdjust="0"/>
  </p:normalViewPr>
  <p:slideViewPr>
    <p:cSldViewPr snapToGrid="0">
      <p:cViewPr varScale="1">
        <p:scale>
          <a:sx n="39" d="100"/>
          <a:sy n="39" d="100"/>
        </p:scale>
        <p:origin x="100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stantin Glukhenkiy" userId="24b49d37-c936-4e44-8fab-4bfac34f62f4" providerId="ADAL" clId="{C73B6942-91E7-49C9-A37D-8CD1C9AA614E}"/>
    <pc:docChg chg="modSld">
      <pc:chgData name="Konstantin Glukhenkiy" userId="24b49d37-c936-4e44-8fab-4bfac34f62f4" providerId="ADAL" clId="{C73B6942-91E7-49C9-A37D-8CD1C9AA614E}" dt="2024-02-08T13:50:41.870" v="5" actId="20577"/>
      <pc:docMkLst>
        <pc:docMk/>
      </pc:docMkLst>
      <pc:sldChg chg="modSp mod">
        <pc:chgData name="Konstantin Glukhenkiy" userId="24b49d37-c936-4e44-8fab-4bfac34f62f4" providerId="ADAL" clId="{C73B6942-91E7-49C9-A37D-8CD1C9AA614E}" dt="2024-02-08T13:50:41.870" v="5" actId="20577"/>
        <pc:sldMkLst>
          <pc:docMk/>
          <pc:sldMk cId="1472386309" sldId="256"/>
        </pc:sldMkLst>
        <pc:spChg chg="mod">
          <ac:chgData name="Konstantin Glukhenkiy" userId="24b49d37-c936-4e44-8fab-4bfac34f62f4" providerId="ADAL" clId="{C73B6942-91E7-49C9-A37D-8CD1C9AA614E}" dt="2024-02-08T13:50:41.870" v="5" actId="20577"/>
          <ac:spMkLst>
            <pc:docMk/>
            <pc:sldMk cId="1472386309" sldId="256"/>
            <ac:spMk id="5" creationId="{1911E3F7-4975-4BCD-A19E-D1EE644E352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4EF9F-9D52-4695-A44D-FB890489DBF6}" type="datetimeFigureOut">
              <a:rPr lang="fr-FR" smtClean="0"/>
              <a:t>08/02/2024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938DF-F9AF-4B02-BED8-B72447F421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4033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938DF-F9AF-4B02-BED8-B72447F4216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9181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307318-A9C1-484F-97C1-1BA62A7E6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AD8C7C0-1393-4211-B0EB-6708AEFD9F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7A509B-A224-4DD5-90B5-422ECCF68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978DA-A0D3-4E2D-BEEC-C2F1CAB2C6D3}" type="datetime1">
              <a:rPr lang="fr-FR" smtClean="0"/>
              <a:t>08/02/2024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6B98BE-5FA9-4347-9DAD-7827D71E6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C49402-AB7D-4EF9-8064-972C5F805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9424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7B7B8F-745E-4F78-B9E5-54DB7091A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EF8308E-A6CA-4381-8D57-D68882F1B0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162A46-D2CC-4B04-AE86-F7C2336BC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24C7-B93C-4E45-80A1-FE40CDD1A438}" type="datetime1">
              <a:rPr lang="fr-FR" smtClean="0"/>
              <a:t>08/02/2024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832911-037B-4B83-95E4-E9BE1D2CC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2011DE-2916-470E-839D-E9B0035E6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8772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FE91C24-EE31-4E44-9DBC-2EBB0C4BBD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23470B3-508D-4D29-90D6-55939FFF28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095140-FBE1-470D-9A48-909683AC3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5B9F-D1C0-4C79-87C1-A7B157A55817}" type="datetime1">
              <a:rPr lang="fr-FR" smtClean="0"/>
              <a:t>08/02/2024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E8D538-BCDA-4E18-8EB7-0909F6E4A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273F31-2AD7-4E1D-BAA8-ECBB7758A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4493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BC3DCB-3707-4E24-B0DC-2CFCD1C5F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5D9488-3D79-4A3D-A8FB-8BB1D3591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FE5FC9-6579-4EC2-A4FB-683ABD20F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5AA86-E047-487D-80F7-A97802F7B5C8}" type="datetime1">
              <a:rPr lang="fr-FR" smtClean="0"/>
              <a:t>08/02/2024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D6E683-69D5-4CE8-8BF7-3F96687EE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690EC6-84B5-40EF-97D3-9A6C3ABA8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4323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2146BD-2856-4C3F-B591-7C31CADD2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A5F9135-9CB1-48DB-86B4-5BDBB739A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9F508D-C550-4A2E-8649-3618F803A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69207-4492-4065-9801-9453DB018007}" type="datetime1">
              <a:rPr lang="fr-FR" smtClean="0"/>
              <a:t>08/02/2024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DD71BD-5089-45A9-8A5A-91799F714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1877C5-2929-49B3-A86F-054F85AB7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9744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0C959-A50F-45EF-9DD3-0234BBC66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77D705-E10E-49C1-8A16-7E4F6FEAC8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CA85F87-4819-4DDD-95AA-EFD94A67BA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A0118BD-007F-4993-B4F5-657DEC17D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4CC2-5405-4F2A-BCCC-58BA75DDD253}" type="datetime1">
              <a:rPr lang="fr-FR" smtClean="0"/>
              <a:t>08/02/2024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0531070-2C7A-4D12-9D28-33C8BD023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78FBB72-F70E-4C56-8A03-3856BBBFB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278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F61837-9F1F-4270-9580-519B439B0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A434F4-FEAD-43E8-96FE-352F16371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8AA7A1F-2040-4A64-B2A3-BD712E505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FE3C050-DF9B-4AAD-A556-8F37490996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41CE5DF-3222-4B1D-AE5D-CED47DDAC2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83355AD-FD91-447C-9F16-FB61723BE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5191F-D135-40AE-9642-9E7BB3B65D54}" type="datetime1">
              <a:rPr lang="fr-FR" smtClean="0"/>
              <a:t>08/02/2024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02E8D0B-3265-4A6D-8719-B2F14FB28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5C3BF6A-2B3C-493B-9821-90701B6D2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683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668030-FE46-4D89-8F49-C389C0DA7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0F2EF97-09B9-4518-B672-A6BE7A748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1A9B-2E0B-4D37-9FDF-410735C3A641}" type="datetime1">
              <a:rPr lang="fr-FR" smtClean="0"/>
              <a:t>08/02/2024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E2E9CD8-22CF-49E7-B84D-0BFB2560C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57770AD-6343-4DCE-B811-5876A81B8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042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536F3BB-5A65-4AD0-8749-3645F7063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ED7E-8BB5-42C0-8139-D8EF515BD977}" type="datetime1">
              <a:rPr lang="fr-FR" smtClean="0"/>
              <a:t>08/02/2024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35C1573-ACF5-4971-B02F-7CA33B9F6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1B1A1D-C2C0-4EE3-9B1C-33B136EF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853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C65A63-C234-4984-BAA0-43F9C99B0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627B8A-6E99-4143-A8F7-087780105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635E20D-6A73-4B0E-B963-5840CBB4F0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94B6E52-419C-410C-9BF5-88412C0C4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A0B33-499A-49AE-AEA1-9A434F21096A}" type="datetime1">
              <a:rPr lang="fr-FR" smtClean="0"/>
              <a:t>08/02/2024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2A3B642-1C3B-476A-8304-387866F38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7D88692-4F7D-4791-A22F-1084188B4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332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D7FC1E-4579-47F0-8672-C0F11BB71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85F5D9A-8C8B-40A4-9D35-8E9DA931D8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1EA8ECE-D47C-4D51-8A8C-99AE0D06EB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2B55F8D-135D-4C07-8C83-0FF3E4B19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6009-2997-4D6F-88E4-027E17E67152}" type="datetime1">
              <a:rPr lang="fr-FR" smtClean="0"/>
              <a:t>08/02/2024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F7BC928-7CCE-4DC5-8B79-873236DD4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A3969C5-ADDB-4679-A7CB-0C6DC779D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0747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3B9E638-4966-4F26-8C98-D2A39BB6D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2A8DD3-7575-443B-9F90-7A17D3948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19A280-0A06-4552-9BF7-24C3DE9EA1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56CD1-A6EC-4524-AFC5-FBD0D3964DDC}" type="datetime1">
              <a:rPr lang="fr-FR" smtClean="0"/>
              <a:t>08/02/2024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7BBE03-46A4-4B80-9EFB-92E7F04D51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TF on Tyre Abrasion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A22998-0C5A-446D-9F3D-871C8DBDB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45D37-6DEC-499C-8062-DD8488EC10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976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Theodoros.GRIGORATOS@ec.europa.eu" TargetMode="External"/><Relationship Id="rId2" Type="http://schemas.openxmlformats.org/officeDocument/2006/relationships/hyperlink" Target="mailto:Elodie.COLLOT@utac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iki.unece.org/display/trans/TF+TA+Terms+of+Reference" TargetMode="External"/><Relationship Id="rId4" Type="http://schemas.openxmlformats.org/officeDocument/2006/relationships/hyperlink" Target="https://wiki.unece.org/pages/viewpage.action?pageId=160694352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18.jpe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18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nece.org/transport/documents/2023/11/working-documents/tfta-proposal-supplement-02-04-series-amendments-un-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nece.org/sites/default/files/2023-08/GRBP-78-26e.pdf" TargetMode="External"/><Relationship Id="rId5" Type="http://schemas.openxmlformats.org/officeDocument/2006/relationships/hyperlink" Target="https://unece.org/sites/default/files/2024-02/GRBP-79-31e.pdf" TargetMode="External"/><Relationship Id="rId4" Type="http://schemas.openxmlformats.org/officeDocument/2006/relationships/hyperlink" Target="https://unece.org/sites/default/files/2024-02/GRBP-79-12-Rev.2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7BCCB5-8479-4331-A885-879B3AAA67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alibri "/>
              </a:rPr>
              <a:t>Status</a:t>
            </a:r>
            <a:r>
              <a:rPr lang="fr-FR" dirty="0">
                <a:latin typeface="Calibri "/>
              </a:rPr>
              <a:t> report to 79</a:t>
            </a:r>
            <a:r>
              <a:rPr lang="fr-FR" baseline="30000" dirty="0">
                <a:latin typeface="Calibri "/>
              </a:rPr>
              <a:t>th</a:t>
            </a:r>
            <a:r>
              <a:rPr lang="fr-FR" dirty="0">
                <a:latin typeface="Calibri "/>
              </a:rPr>
              <a:t> GRBP </a:t>
            </a:r>
            <a:br>
              <a:rPr lang="fr-FR" dirty="0">
                <a:latin typeface="Calibri "/>
              </a:rPr>
            </a:br>
            <a:r>
              <a:rPr lang="fr-FR" dirty="0">
                <a:latin typeface="Calibri "/>
              </a:rPr>
              <a:t>(</a:t>
            </a:r>
            <a:r>
              <a:rPr lang="en-GB" dirty="0">
                <a:latin typeface="Calibri "/>
              </a:rPr>
              <a:t>February</a:t>
            </a:r>
            <a:r>
              <a:rPr lang="fr-FR" dirty="0">
                <a:latin typeface="Calibri "/>
              </a:rPr>
              <a:t> 2024)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436EA22-533B-4F31-BFC6-8902F03D24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42715"/>
            <a:ext cx="9144000" cy="1655762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Calibri "/>
              </a:rPr>
              <a:t>Task Force on Tyre Abrasion</a:t>
            </a:r>
          </a:p>
          <a:p>
            <a:r>
              <a:rPr lang="en-GB" sz="3200" dirty="0">
                <a:latin typeface="Calibri "/>
              </a:rPr>
              <a:t>On behalf of GRBP and GRPE</a:t>
            </a:r>
            <a:r>
              <a:rPr lang="en-GB" sz="4000" dirty="0">
                <a:latin typeface="Calibri "/>
              </a:rPr>
              <a:t> </a:t>
            </a:r>
          </a:p>
          <a:p>
            <a:endParaRPr lang="en-GB" sz="4800" dirty="0">
              <a:latin typeface="Calibri 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977854-C418-4DF5-BCE5-6F02F3D39C22}"/>
              </a:ext>
            </a:extLst>
          </p:cNvPr>
          <p:cNvSpPr/>
          <p:nvPr/>
        </p:nvSpPr>
        <p:spPr>
          <a:xfrm>
            <a:off x="0" y="139118"/>
            <a:ext cx="36013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/>
                </a:solidFill>
                <a:latin typeface="Calibri "/>
              </a:rPr>
              <a:t>Transmitted by the co-chairs </a:t>
            </a:r>
            <a:br>
              <a:rPr lang="en-GB" dirty="0">
                <a:solidFill>
                  <a:schemeClr val="tx1"/>
                </a:solidFill>
                <a:latin typeface="Calibri "/>
              </a:rPr>
            </a:br>
            <a:r>
              <a:rPr lang="en-GB" dirty="0">
                <a:solidFill>
                  <a:schemeClr val="tx1"/>
                </a:solidFill>
                <a:latin typeface="Calibri "/>
              </a:rPr>
              <a:t>of </a:t>
            </a:r>
            <a:r>
              <a:rPr lang="en-GB" dirty="0">
                <a:latin typeface="Calibri "/>
              </a:rPr>
              <a:t>TF </a:t>
            </a:r>
            <a:r>
              <a:rPr lang="en-GB" dirty="0">
                <a:solidFill>
                  <a:schemeClr val="tx1"/>
                </a:solidFill>
                <a:latin typeface="Calibri "/>
              </a:rPr>
              <a:t>for Tyre </a:t>
            </a:r>
            <a:r>
              <a:rPr lang="en-GB" dirty="0">
                <a:latin typeface="Calibri "/>
              </a:rPr>
              <a:t>Ab</a:t>
            </a:r>
            <a:r>
              <a:rPr lang="en-GB" dirty="0">
                <a:solidFill>
                  <a:schemeClr val="tx1"/>
                </a:solidFill>
                <a:latin typeface="Calibri "/>
              </a:rPr>
              <a:t>rasion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11E3F7-4975-4BCD-A19E-D1EE644E3526}"/>
              </a:ext>
            </a:extLst>
          </p:cNvPr>
          <p:cNvSpPr/>
          <p:nvPr/>
        </p:nvSpPr>
        <p:spPr>
          <a:xfrm>
            <a:off x="7819084" y="106829"/>
            <a:ext cx="4030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u="sng" dirty="0"/>
              <a:t>Informal document </a:t>
            </a:r>
            <a:r>
              <a:rPr lang="en-GB" b="1" dirty="0"/>
              <a:t>GRBP-79-47-Rev.1</a:t>
            </a:r>
            <a:endParaRPr lang="en-GB" dirty="0">
              <a:solidFill>
                <a:srgbClr val="FF0000"/>
              </a:solidFill>
            </a:endParaRPr>
          </a:p>
          <a:p>
            <a:pPr algn="r"/>
            <a:r>
              <a:rPr lang="en-GB" dirty="0"/>
              <a:t>(79</a:t>
            </a:r>
            <a:r>
              <a:rPr lang="en-GB" baseline="30000" dirty="0"/>
              <a:t>th</a:t>
            </a:r>
            <a:r>
              <a:rPr lang="en-GB" dirty="0"/>
              <a:t> GRBP, February 6-9, 2024, </a:t>
            </a:r>
          </a:p>
          <a:p>
            <a:pPr algn="r"/>
            <a:r>
              <a:rPr lang="en-GB" dirty="0"/>
              <a:t>agenda item 7 (f)) </a:t>
            </a:r>
          </a:p>
        </p:txBody>
      </p:sp>
      <p:sp>
        <p:nvSpPr>
          <p:cNvPr id="6" name="Espace réservé du pied de page 1">
            <a:extLst>
              <a:ext uri="{FF2B5EF4-FFF2-40B4-BE49-F238E27FC236}">
                <a16:creationId xmlns:a16="http://schemas.microsoft.com/office/drawing/2014/main" id="{877AA9EA-330A-401F-B0A4-9C794A690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TF on </a:t>
            </a:r>
            <a:r>
              <a:rPr lang="en-US" dirty="0" err="1"/>
              <a:t>Tyre</a:t>
            </a:r>
            <a:r>
              <a:rPr lang="en-US" dirty="0"/>
              <a:t> Abrasion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DDA7DB2-8DB8-47A0-91A4-5FAF21EBA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2386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35C3C7-A00C-2D12-D4BB-68E14E7CD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8324"/>
            <a:ext cx="10515600" cy="1325563"/>
          </a:xfrm>
        </p:spPr>
        <p:txBody>
          <a:bodyPr/>
          <a:lstStyle/>
          <a:p>
            <a:r>
              <a:rPr lang="fr-FR" dirty="0"/>
              <a:t>Reference </a:t>
            </a:r>
            <a:r>
              <a:rPr lang="en-GB" dirty="0"/>
              <a:t>tyres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013AE4-BD18-E84A-9609-EAE8DFDC0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7168"/>
            <a:ext cx="10515600" cy="4351338"/>
          </a:xfrm>
        </p:spPr>
        <p:txBody>
          <a:bodyPr/>
          <a:lstStyle/>
          <a:p>
            <a:r>
              <a:rPr lang="en-GB" sz="2000" b="1"/>
              <a:t>Comparison of circuits 1 &amp;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For summer reference tyre on circuit 2: Abrasion rate decreases with temperature</a:t>
            </a:r>
            <a:endParaRPr lang="en-GB" sz="2000" b="1" strike="sngStrike" dirty="0"/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dirty="0"/>
              <a:t>With current data, negligible circuit effect between these 2 circuits:  Same abrasion level on both circuits for summer SRTT </a:t>
            </a:r>
            <a:r>
              <a:rPr lang="en-GB" sz="2000" u="sng" dirty="0"/>
              <a:t>at temperature around 20 °C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For 3PMSF reference tyre, Abrasion rate increases with temperature</a:t>
            </a:r>
            <a:r>
              <a:rPr lang="en-GB" sz="2000" b="1" strike="sngStrike" dirty="0"/>
              <a:t>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000" dirty="0"/>
              <a:t>Shift on the abrasion level between the 2 circuits for 3PMSF SRTT</a:t>
            </a:r>
          </a:p>
          <a:p>
            <a:endParaRPr lang="en-GB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B390F85-DAFB-FA5C-3D7C-4A3C95290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B7375B5-3A89-9955-6014-565CEE5C3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10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66748B8-FE80-4402-0F2F-9566D3AD8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12" y="3114541"/>
            <a:ext cx="4584589" cy="275563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6E5FC31-BBC3-6F20-5B37-BE2ADCCF9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083" y="3114541"/>
            <a:ext cx="4584589" cy="27556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AA84E5-3FAE-1BB4-4EAF-6ECFBC818E0A}"/>
              </a:ext>
            </a:extLst>
          </p:cNvPr>
          <p:cNvSpPr txBox="1"/>
          <p:nvPr/>
        </p:nvSpPr>
        <p:spPr>
          <a:xfrm>
            <a:off x="598412" y="6004705"/>
            <a:ext cx="10777466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More points are needed on Circuit 2, Circuit 1 and other circuits &amp; vehicles to define the allowed range of circuit abrasiveness.</a:t>
            </a:r>
            <a:endParaRPr lang="en-GB" sz="2000" b="1" dirty="0">
              <a:solidFill>
                <a:srgbClr val="FF0000"/>
              </a:solidFill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3E2D27DD-EF4A-42F2-B6A5-299B75796156}"/>
              </a:ext>
            </a:extLst>
          </p:cNvPr>
          <p:cNvGrpSpPr/>
          <p:nvPr/>
        </p:nvGrpSpPr>
        <p:grpSpPr>
          <a:xfrm>
            <a:off x="9643497" y="121702"/>
            <a:ext cx="2190750" cy="1331897"/>
            <a:chOff x="9643497" y="230188"/>
            <a:chExt cx="2190750" cy="1331897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58DB1E1E-AD9D-D46A-431C-B88570253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43497" y="230188"/>
              <a:ext cx="2190750" cy="1068359"/>
            </a:xfrm>
            <a:prstGeom prst="rect">
              <a:avLst/>
            </a:prstGeom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A71BA880-6D74-082D-76A3-E9DBFE2775AB}"/>
                </a:ext>
              </a:extLst>
            </p:cNvPr>
            <p:cNvSpPr txBox="1"/>
            <p:nvPr/>
          </p:nvSpPr>
          <p:spPr>
            <a:xfrm>
              <a:off x="9822534" y="1285086"/>
              <a:ext cx="189466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©UTAC</a:t>
              </a:r>
              <a:endParaRPr lang="fr-FR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27008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AB4514-B08D-091B-4CE5-AE875545E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Temperature sensitivity per regulatory </a:t>
            </a:r>
            <a:br>
              <a:rPr lang="en-US" sz="4000" dirty="0"/>
            </a:br>
            <a:r>
              <a:rPr lang="en-US" sz="4000" dirty="0"/>
              <a:t>cluster</a:t>
            </a:r>
            <a:endParaRPr lang="fr-FR" sz="40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328C02-AB4B-523D-ED9C-04F372CA5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0C1C2B-33EE-B651-2002-8FBAA7F68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11</a:t>
            </a:fld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450AD4-B4B0-321C-001D-0BB51EB04AAA}"/>
              </a:ext>
            </a:extLst>
          </p:cNvPr>
          <p:cNvSpPr/>
          <p:nvPr/>
        </p:nvSpPr>
        <p:spPr>
          <a:xfrm>
            <a:off x="418028" y="1639230"/>
            <a:ext cx="673970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/>
              <a:t>Reminder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The 3PMSF reference tyre is currently prescribed for the 3PMSF cluster</a:t>
            </a:r>
          </a:p>
          <a:p>
            <a:pPr lvl="1"/>
            <a:r>
              <a:rPr lang="en-GB" dirty="0"/>
              <a:t>(3 3PMSF in this test plan)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The Summer reference tyre is currently prescribed for the summer and M+S cluster clusters</a:t>
            </a:r>
          </a:p>
          <a:p>
            <a:pPr lvl="1"/>
            <a:r>
              <a:rPr lang="en-GB" dirty="0"/>
              <a:t>(4 M+S tyres and 4 summer tyres in this test plan)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We computed the temperature sensitivity of each tyre, and made the average per cluster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D756C23-3901-5979-C65E-539DF245D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8910" y="1395320"/>
            <a:ext cx="4971644" cy="2988276"/>
          </a:xfrm>
          <a:prstGeom prst="rect">
            <a:avLst/>
          </a:prstGeom>
        </p:spPr>
      </p:pic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529F215F-ACDB-6360-FCA9-382762B56A0B}"/>
              </a:ext>
            </a:extLst>
          </p:cNvPr>
          <p:cNvGraphicFramePr>
            <a:graphicFrameLocks noGrp="1"/>
          </p:cNvGraphicFramePr>
          <p:nvPr/>
        </p:nvGraphicFramePr>
        <p:xfrm>
          <a:off x="723338" y="4606069"/>
          <a:ext cx="4912398" cy="10648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644">
                  <a:extLst>
                    <a:ext uri="{9D8B030D-6E8A-4147-A177-3AD203B41FA5}">
                      <a16:colId xmlns:a16="http://schemas.microsoft.com/office/drawing/2014/main" val="843867014"/>
                    </a:ext>
                  </a:extLst>
                </a:gridCol>
                <a:gridCol w="1663877">
                  <a:extLst>
                    <a:ext uri="{9D8B030D-6E8A-4147-A177-3AD203B41FA5}">
                      <a16:colId xmlns:a16="http://schemas.microsoft.com/office/drawing/2014/main" val="1392151141"/>
                    </a:ext>
                  </a:extLst>
                </a:gridCol>
                <a:gridCol w="1663877">
                  <a:extLst>
                    <a:ext uri="{9D8B030D-6E8A-4147-A177-3AD203B41FA5}">
                      <a16:colId xmlns:a16="http://schemas.microsoft.com/office/drawing/2014/main" val="67198141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dirty="0">
                          <a:effectLst/>
                        </a:rPr>
                        <a:t>Average temperature sensitivity </a:t>
                      </a:r>
                      <a:r>
                        <a:rPr lang="en-US" sz="1200" b="0" u="none" strike="noStrike" noProof="0" dirty="0">
                          <a:effectLst/>
                        </a:rPr>
                        <a:t>(mg/km/t per °C)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dirty="0">
                          <a:effectLst/>
                        </a:rPr>
                        <a:t>Standard deviation</a:t>
                      </a:r>
                    </a:p>
                    <a:p>
                      <a:pPr algn="ctr" fontAlgn="b"/>
                      <a:r>
                        <a:rPr lang="en-US" sz="1200" b="0" u="none" strike="noStrike" noProof="0" dirty="0">
                          <a:effectLst/>
                        </a:rPr>
                        <a:t>(mg/km/t per °C)</a:t>
                      </a:r>
                      <a:endParaRPr lang="en-U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37684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>
                          <a:effectLst/>
                        </a:rPr>
                        <a:t>Summer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dirty="0">
                          <a:effectLst/>
                        </a:rPr>
                        <a:t>-1.25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dirty="0">
                          <a:effectLst/>
                        </a:rPr>
                        <a:t>0.47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9731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>
                          <a:effectLst/>
                        </a:rPr>
                        <a:t>Ref summer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dirty="0">
                          <a:effectLst/>
                        </a:rPr>
                        <a:t>-1.37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0618364"/>
                  </a:ext>
                </a:extLst>
              </a:tr>
            </a:tbl>
          </a:graphicData>
        </a:graphic>
      </p:graphicFrame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DB68BD75-A195-E1C3-6753-2C1199C3F10E}"/>
              </a:ext>
            </a:extLst>
          </p:cNvPr>
          <p:cNvGraphicFramePr>
            <a:graphicFrameLocks noGrp="1"/>
          </p:cNvGraphicFramePr>
          <p:nvPr/>
        </p:nvGraphicFramePr>
        <p:xfrm>
          <a:off x="5996211" y="4606069"/>
          <a:ext cx="4912398" cy="12877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644">
                  <a:extLst>
                    <a:ext uri="{9D8B030D-6E8A-4147-A177-3AD203B41FA5}">
                      <a16:colId xmlns:a16="http://schemas.microsoft.com/office/drawing/2014/main" val="1922136587"/>
                    </a:ext>
                  </a:extLst>
                </a:gridCol>
                <a:gridCol w="1663877">
                  <a:extLst>
                    <a:ext uri="{9D8B030D-6E8A-4147-A177-3AD203B41FA5}">
                      <a16:colId xmlns:a16="http://schemas.microsoft.com/office/drawing/2014/main" val="638977608"/>
                    </a:ext>
                  </a:extLst>
                </a:gridCol>
                <a:gridCol w="1663877">
                  <a:extLst>
                    <a:ext uri="{9D8B030D-6E8A-4147-A177-3AD203B41FA5}">
                      <a16:colId xmlns:a16="http://schemas.microsoft.com/office/drawing/2014/main" val="137697630"/>
                    </a:ext>
                  </a:extLst>
                </a:gridCol>
              </a:tblGrid>
              <a:tr h="20021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dirty="0">
                          <a:effectLst/>
                        </a:rPr>
                        <a:t>Average temperature sensitivity </a:t>
                      </a:r>
                      <a:r>
                        <a:rPr lang="en-US" sz="1200" b="0" u="none" strike="noStrike" noProof="0" dirty="0">
                          <a:effectLst/>
                        </a:rPr>
                        <a:t>(mg/km/t per °C)</a:t>
                      </a:r>
                      <a:endParaRPr lang="en-U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dirty="0">
                          <a:effectLst/>
                        </a:rPr>
                        <a:t>Standard deviation</a:t>
                      </a:r>
                    </a:p>
                    <a:p>
                      <a:pPr algn="ctr" fontAlgn="b"/>
                      <a:r>
                        <a:rPr lang="en-US" sz="1200" b="0" u="none" strike="noStrike" noProof="0" dirty="0">
                          <a:effectLst/>
                        </a:rPr>
                        <a:t>(mg/km/t per °C)</a:t>
                      </a:r>
                      <a:endParaRPr lang="en-U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829668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>
                          <a:effectLst/>
                        </a:rPr>
                        <a:t>M+S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dirty="0">
                          <a:effectLst/>
                        </a:rPr>
                        <a:t>0.67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dirty="0">
                          <a:effectLst/>
                        </a:rPr>
                        <a:t>0.15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6629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>
                          <a:effectLst/>
                        </a:rPr>
                        <a:t>3PMSF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dirty="0">
                          <a:effectLst/>
                        </a:rPr>
                        <a:t>0.71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dirty="0">
                          <a:effectLst/>
                        </a:rPr>
                        <a:t>0.33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75452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>
                          <a:effectLst/>
                        </a:rPr>
                        <a:t>Ref 3PMSF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dirty="0">
                          <a:effectLst/>
                        </a:rPr>
                        <a:t>0.71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0525855"/>
                  </a:ext>
                </a:extLst>
              </a:tr>
            </a:tbl>
          </a:graphicData>
        </a:graphic>
      </p:graphicFrame>
      <p:sp>
        <p:nvSpPr>
          <p:cNvPr id="10" name="TextBox 7">
            <a:extLst>
              <a:ext uri="{FF2B5EF4-FFF2-40B4-BE49-F238E27FC236}">
                <a16:creationId xmlns:a16="http://schemas.microsoft.com/office/drawing/2014/main" id="{91FB1334-D870-16CB-BEBB-8CF83956EAD4}"/>
              </a:ext>
            </a:extLst>
          </p:cNvPr>
          <p:cNvSpPr txBox="1"/>
          <p:nvPr/>
        </p:nvSpPr>
        <p:spPr>
          <a:xfrm>
            <a:off x="418028" y="6010721"/>
            <a:ext cx="10873376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M+S </a:t>
            </a:r>
            <a:r>
              <a:rPr lang="en-US" b="1" dirty="0" err="1">
                <a:solidFill>
                  <a:srgbClr val="00B050"/>
                </a:solidFill>
              </a:rPr>
              <a:t>tyres</a:t>
            </a:r>
            <a:r>
              <a:rPr lang="en-US" b="1" dirty="0">
                <a:solidFill>
                  <a:srgbClr val="00B050"/>
                </a:solidFill>
              </a:rPr>
              <a:t> tested in this test campaign behaves like 3PMSF </a:t>
            </a:r>
            <a:r>
              <a:rPr lang="en-US" b="1" dirty="0" err="1">
                <a:solidFill>
                  <a:srgbClr val="00B050"/>
                </a:solidFill>
              </a:rPr>
              <a:t>tyres</a:t>
            </a:r>
            <a:r>
              <a:rPr lang="en-US" b="1" dirty="0">
                <a:solidFill>
                  <a:srgbClr val="00B050"/>
                </a:solidFill>
              </a:rPr>
              <a:t> and not Summer </a:t>
            </a:r>
            <a:r>
              <a:rPr lang="en-US" b="1" dirty="0" err="1">
                <a:solidFill>
                  <a:srgbClr val="00B050"/>
                </a:solidFill>
              </a:rPr>
              <a:t>tyres</a:t>
            </a:r>
            <a:br>
              <a:rPr lang="en-US" b="1" dirty="0">
                <a:solidFill>
                  <a:srgbClr val="00B050"/>
                </a:solidFill>
              </a:rPr>
            </a:br>
            <a:r>
              <a:rPr lang="en-US" b="1" dirty="0">
                <a:solidFill>
                  <a:srgbClr val="00B050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00B050"/>
                </a:solidFill>
              </a:rPr>
              <a:t> a change of cluster for M+S </a:t>
            </a:r>
            <a:r>
              <a:rPr lang="en-US" b="1" dirty="0" err="1">
                <a:solidFill>
                  <a:srgbClr val="00B050"/>
                </a:solidFill>
              </a:rPr>
              <a:t>tyres</a:t>
            </a:r>
            <a:r>
              <a:rPr lang="en-US" b="1" dirty="0">
                <a:solidFill>
                  <a:srgbClr val="00B050"/>
                </a:solidFill>
              </a:rPr>
              <a:t> is considered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6F43EE9-A05B-952C-9334-E94B72CFEA78}"/>
              </a:ext>
            </a:extLst>
          </p:cNvPr>
          <p:cNvGrpSpPr/>
          <p:nvPr/>
        </p:nvGrpSpPr>
        <p:grpSpPr>
          <a:xfrm>
            <a:off x="9643497" y="121702"/>
            <a:ext cx="2190750" cy="1331897"/>
            <a:chOff x="9643497" y="230188"/>
            <a:chExt cx="2190750" cy="1331897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999B61F4-4B84-A6D1-CF48-EAC1B310C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43497" y="230188"/>
              <a:ext cx="2190750" cy="1068359"/>
            </a:xfrm>
            <a:prstGeom prst="rect">
              <a:avLst/>
            </a:prstGeom>
          </p:spPr>
        </p:pic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7D3E910E-73C3-B62C-74A7-F6B56B704EA8}"/>
                </a:ext>
              </a:extLst>
            </p:cNvPr>
            <p:cNvSpPr txBox="1"/>
            <p:nvPr/>
          </p:nvSpPr>
          <p:spPr>
            <a:xfrm>
              <a:off x="9822534" y="1285086"/>
              <a:ext cx="189466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©UTAC</a:t>
              </a:r>
              <a:endParaRPr lang="fr-FR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58540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16438E-ECE8-7858-5C88-D315C510C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66"/>
            <a:ext cx="10515600" cy="1325563"/>
          </a:xfrm>
        </p:spPr>
        <p:txBody>
          <a:bodyPr/>
          <a:lstStyle/>
          <a:p>
            <a:r>
              <a:rPr lang="en-US" dirty="0"/>
              <a:t>Analysis of vehicle effect 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81156-D47F-598E-DE32-619B5491B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3D1901F-694F-8519-A211-3DD1E4818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12</a:t>
            </a:fld>
            <a:endParaRPr lang="fr-FR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70BBE9A4-9A83-D083-B6AE-EDB4AA4DD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27" y="1066058"/>
            <a:ext cx="11294144" cy="894446"/>
          </a:xfrm>
        </p:spPr>
        <p:txBody>
          <a:bodyPr>
            <a:normAutofit/>
          </a:bodyPr>
          <a:lstStyle/>
          <a:p>
            <a:pPr marL="263525" lvl="1" indent="0">
              <a:buNone/>
            </a:pPr>
            <a:r>
              <a:rPr lang="en-US" dirty="0"/>
              <a:t>The tests results reveals a very </a:t>
            </a:r>
            <a:r>
              <a:rPr lang="en-US" b="1" dirty="0"/>
              <a:t>significant impact of toe </a:t>
            </a:r>
            <a:r>
              <a:rPr lang="en-US" dirty="0"/>
              <a:t>on abrasion. </a:t>
            </a:r>
          </a:p>
          <a:p>
            <a:pPr marL="703263" lvl="2" indent="-342900">
              <a:buFont typeface="Arial" panose="020B0604020202020204" pitchFamily="34" charset="0"/>
              <a:buChar char="•"/>
            </a:pPr>
            <a:r>
              <a:rPr lang="en-US" dirty="0"/>
              <a:t>The effect seems to depend on the vehicle (if we look only front toe)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Espace réservé du contenu 3">
                <a:extLst>
                  <a:ext uri="{FF2B5EF4-FFF2-40B4-BE49-F238E27FC236}">
                    <a16:creationId xmlns:a16="http://schemas.microsoft.com/office/drawing/2014/main" id="{B8D024CC-2AF0-A052-7BFC-9FD26D51FE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6909" y="2022236"/>
                <a:ext cx="5882828" cy="1344698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014E9F"/>
                  </a:buClr>
                  <a:buFont typeface="Wingdings" charset="2"/>
                  <a:buChar char=""/>
                  <a:defRPr sz="2000" b="1" i="1" kern="1200" baseline="0">
                    <a:solidFill>
                      <a:srgbClr val="014E9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742950" indent="-2857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4E9F"/>
                  </a:buClr>
                  <a:buSzPct val="100000"/>
                  <a:buFont typeface="Lucida Grande"/>
                  <a:buChar char="●"/>
                  <a:defRPr sz="1800" b="1" kern="1200" baseline="0">
                    <a:solidFill>
                      <a:srgbClr val="014E9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4E9F"/>
                  </a:buClr>
                  <a:buFont typeface="Wingdings" pitchFamily="2" charset="2"/>
                  <a:buChar char="§"/>
                  <a:defRPr sz="1800" kern="1200" baseline="0">
                    <a:solidFill>
                      <a:srgbClr val="014E9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4E9F"/>
                  </a:buClr>
                  <a:buFont typeface="Lucida Grande"/>
                  <a:buChar char="▸"/>
                  <a:defRPr sz="1400" kern="1200">
                    <a:solidFill>
                      <a:srgbClr val="014E9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4E9F"/>
                  </a:buClr>
                  <a:buFont typeface="Wingdings" pitchFamily="2" charset="2"/>
                  <a:buChar char="v"/>
                  <a:defRPr sz="1200" kern="1200">
                    <a:solidFill>
                      <a:srgbClr val="014E9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3" indent="0">
                  <a:lnSpc>
                    <a:spcPct val="100000"/>
                  </a:lnSpc>
                  <a:spcBef>
                    <a:spcPts val="0"/>
                  </a:spcBef>
                  <a:buSzPct val="100000"/>
                  <a:buFont typeface="Lucida Grande"/>
                  <a:buNone/>
                </a:pPr>
                <a:r>
                  <a:rPr lang="en-US" sz="2400" dirty="0">
                    <a:solidFill>
                      <a:schemeClr val="tx1"/>
                    </a:solidFill>
                    <a:latin typeface="+mn-lt"/>
                    <a:cs typeface="+mn-cs"/>
                  </a:rPr>
                  <a:t>As toe front &amp; rear are different on the 3 vehicles, we computed the “vehicle total toe”</a:t>
                </a:r>
              </a:p>
              <a:p>
                <a:pPr marL="342900" lvl="3" indent="-34290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𝑉𝑒h𝑖𝑐𝑙𝑒</m:t>
                    </m:r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𝑡𝑜𝑡𝑎𝑙</m:t>
                    </m:r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𝑡𝑜𝑒</m:t>
                    </m:r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𝑙𝑜𝑎𝑑</m:t>
                            </m:r>
                          </m:e>
                          <m:sub>
                            <m:r>
                              <a:rPr lang="fr-F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𝐹𝑟𝑜𝑛𝑡</m:t>
                            </m:r>
                          </m:sub>
                        </m:sSub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 </m:t>
                        </m:r>
                        <m:sSub>
                          <m:sSubPr>
                            <m:ctrlPr>
                              <a:rPr lang="fr-FR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𝑇𝑜𝑒</m:t>
                            </m:r>
                          </m:e>
                          <m:sub>
                            <m:r>
                              <a:rPr lang="fr-FR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𝐹𝑟𝑜𝑛𝑡</m:t>
                            </m:r>
                          </m:sub>
                        </m:sSub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fr-FR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𝑙𝑜𝑎𝑑</m:t>
                            </m:r>
                          </m:e>
                          <m:sub>
                            <m:r>
                              <a:rPr lang="fr-F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𝑅𝑒𝑎𝑟</m:t>
                            </m:r>
                          </m:sub>
                        </m:sSub>
                        <m:r>
                          <a:rPr lang="fr-F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 </m:t>
                        </m:r>
                        <m:sSub>
                          <m:sSubPr>
                            <m:ctrlPr>
                              <a:rPr lang="fr-FR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𝑇𝑜𝑒</m:t>
                            </m:r>
                          </m:e>
                          <m:sub>
                            <m:r>
                              <a:rPr lang="fr-F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𝑅𝑒𝑎𝑟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𝑙𝑜𝑎𝑑</m:t>
                            </m:r>
                          </m:e>
                          <m:sub>
                            <m:r>
                              <a:rPr lang="fr-FR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𝐹𝑟𝑜𝑛𝑡</m:t>
                            </m:r>
                          </m:sub>
                        </m:sSub>
                        <m:r>
                          <a:rPr lang="fr-F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fr-FR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𝑙𝑜𝑎𝑑</m:t>
                            </m:r>
                          </m:e>
                          <m:sub>
                            <m:r>
                              <a:rPr lang="fr-FR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𝑅𝑒𝑎𝑟</m:t>
                            </m:r>
                          </m:sub>
                        </m:sSub>
                      </m:den>
                    </m:f>
                  </m:oMath>
                </a14:m>
                <a:endParaRPr lang="fr-FR" sz="1600" i="1" dirty="0"/>
              </a:p>
              <a:p>
                <a:pPr marL="342900" lvl="3" indent="-34290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  <a:latin typeface="+mn-lt"/>
                    <a:cs typeface="+mn-cs"/>
                  </a:rPr>
                  <a:t>Linear fit made at a first glance, gives pessimistic image</a:t>
                </a:r>
              </a:p>
            </p:txBody>
          </p:sp>
        </mc:Choice>
        <mc:Fallback xmlns="">
          <p:sp>
            <p:nvSpPr>
              <p:cNvPr id="7" name="Espace réservé du contenu 3">
                <a:extLst>
                  <a:ext uri="{FF2B5EF4-FFF2-40B4-BE49-F238E27FC236}">
                    <a16:creationId xmlns:a16="http://schemas.microsoft.com/office/drawing/2014/main" id="{B8D024CC-2AF0-A052-7BFC-9FD26D51F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909" y="2022236"/>
                <a:ext cx="5882828" cy="1344698"/>
              </a:xfrm>
              <a:prstGeom prst="rect">
                <a:avLst/>
              </a:prstGeom>
              <a:blipFill>
                <a:blip r:embed="rId2"/>
                <a:stretch>
                  <a:fillRect l="-1554" t="-3636" r="-415" b="-140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DA785D49-E841-EBD1-491A-64D8F8A9005B}"/>
              </a:ext>
            </a:extLst>
          </p:cNvPr>
          <p:cNvSpPr txBox="1">
            <a:spLocks/>
          </p:cNvSpPr>
          <p:nvPr/>
        </p:nvSpPr>
        <p:spPr>
          <a:xfrm>
            <a:off x="615820" y="4990244"/>
            <a:ext cx="10384972" cy="1682172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444500" indent="-4445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3619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2313" indent="-2778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58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lvl="1" indent="0">
              <a:buFont typeface="+mj-lt"/>
              <a:buNone/>
            </a:pPr>
            <a:r>
              <a:rPr lang="en-US" b="1" dirty="0">
                <a:solidFill>
                  <a:srgbClr val="00B050"/>
                </a:solidFill>
              </a:rPr>
              <a:t>New Recommended settings : 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698836BA-1A66-6749-22EE-29AA3DAE30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138708"/>
              </p:ext>
            </p:extLst>
          </p:nvPr>
        </p:nvGraphicFramePr>
        <p:xfrm>
          <a:off x="7196868" y="5472936"/>
          <a:ext cx="3449396" cy="1062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349">
                  <a:extLst>
                    <a:ext uri="{9D8B030D-6E8A-4147-A177-3AD203B41FA5}">
                      <a16:colId xmlns:a16="http://schemas.microsoft.com/office/drawing/2014/main" val="370554253"/>
                    </a:ext>
                  </a:extLst>
                </a:gridCol>
                <a:gridCol w="862349">
                  <a:extLst>
                    <a:ext uri="{9D8B030D-6E8A-4147-A177-3AD203B41FA5}">
                      <a16:colId xmlns:a16="http://schemas.microsoft.com/office/drawing/2014/main" val="3878575057"/>
                    </a:ext>
                  </a:extLst>
                </a:gridCol>
                <a:gridCol w="862349">
                  <a:extLst>
                    <a:ext uri="{9D8B030D-6E8A-4147-A177-3AD203B41FA5}">
                      <a16:colId xmlns:a16="http://schemas.microsoft.com/office/drawing/2014/main" val="626107631"/>
                    </a:ext>
                  </a:extLst>
                </a:gridCol>
                <a:gridCol w="862349">
                  <a:extLst>
                    <a:ext uri="{9D8B030D-6E8A-4147-A177-3AD203B41FA5}">
                      <a16:colId xmlns:a16="http://schemas.microsoft.com/office/drawing/2014/main" val="2091557243"/>
                    </a:ext>
                  </a:extLst>
                </a:gridCol>
              </a:tblGrid>
              <a:tr h="22282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Front</a:t>
                      </a:r>
                      <a:endParaRPr lang="en-U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fr-FR" dirty="0"/>
                        <a:t>Front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noProof="0">
                          <a:solidFill>
                            <a:schemeClr val="tx1"/>
                          </a:solidFill>
                        </a:rPr>
                        <a:t>Rear</a:t>
                      </a:r>
                      <a:endParaRPr lang="en-US" sz="120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Rear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518115"/>
                  </a:ext>
                </a:extLst>
              </a:tr>
              <a:tr h="222826"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>
                          <a:solidFill>
                            <a:schemeClr val="tx1"/>
                          </a:solidFill>
                        </a:rPr>
                        <a:t>Toe (°)</a:t>
                      </a:r>
                      <a:endParaRPr lang="en-US" sz="105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>
                          <a:solidFill>
                            <a:schemeClr val="tx1"/>
                          </a:solidFill>
                        </a:rPr>
                        <a:t>Camber (°)</a:t>
                      </a:r>
                      <a:endParaRPr lang="en-US" sz="105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>
                          <a:solidFill>
                            <a:schemeClr val="tx1"/>
                          </a:solidFill>
                        </a:rPr>
                        <a:t>Toe (°)</a:t>
                      </a:r>
                      <a:endParaRPr lang="en-US" sz="105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>
                          <a:solidFill>
                            <a:schemeClr val="tx1"/>
                          </a:solidFill>
                        </a:rPr>
                        <a:t>Camber (°)</a:t>
                      </a:r>
                      <a:endParaRPr lang="en-US" sz="105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190768"/>
                  </a:ext>
                </a:extLst>
              </a:tr>
              <a:tr h="26823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0° ± </a:t>
                      </a:r>
                      <a:r>
                        <a:rPr lang="fr-FR" sz="12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tol</a:t>
                      </a:r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(*)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0° ± </a:t>
                      </a:r>
                      <a:r>
                        <a:rPr lang="fr-FR" sz="12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tol</a:t>
                      </a:r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(*)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0° ± </a:t>
                      </a:r>
                      <a:r>
                        <a:rPr lang="fr-FR" sz="12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tol</a:t>
                      </a:r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(*)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0° ± </a:t>
                      </a:r>
                      <a:r>
                        <a:rPr lang="fr-FR" sz="12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tol</a:t>
                      </a:r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(*)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12288999"/>
                  </a:ext>
                </a:extLst>
              </a:tr>
              <a:tr h="26823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0° ± </a:t>
                      </a:r>
                      <a:r>
                        <a:rPr lang="fr-FR" sz="12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tol</a:t>
                      </a:r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(*)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0° ± </a:t>
                      </a:r>
                      <a:r>
                        <a:rPr lang="fr-FR" sz="12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tol</a:t>
                      </a:r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(*)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0° ± </a:t>
                      </a:r>
                      <a:r>
                        <a:rPr lang="fr-FR" sz="12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tol</a:t>
                      </a:r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(*)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0° ± </a:t>
                      </a:r>
                      <a:r>
                        <a:rPr lang="fr-FR" sz="12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tol</a:t>
                      </a:r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(*)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981139"/>
                  </a:ext>
                </a:extLst>
              </a:tr>
            </a:tbl>
          </a:graphicData>
        </a:graphic>
      </p:graphicFrame>
      <p:graphicFrame>
        <p:nvGraphicFramePr>
          <p:cNvPr id="10" name="Tableau 6">
            <a:extLst>
              <a:ext uri="{FF2B5EF4-FFF2-40B4-BE49-F238E27FC236}">
                <a16:creationId xmlns:a16="http://schemas.microsoft.com/office/drawing/2014/main" id="{8334864A-D555-8E73-F982-D90E9A1468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367141"/>
              </p:ext>
            </p:extLst>
          </p:nvPr>
        </p:nvGraphicFramePr>
        <p:xfrm>
          <a:off x="919628" y="5465669"/>
          <a:ext cx="5969396" cy="1062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000">
                  <a:extLst>
                    <a:ext uri="{9D8B030D-6E8A-4147-A177-3AD203B41FA5}">
                      <a16:colId xmlns:a16="http://schemas.microsoft.com/office/drawing/2014/main" val="2561023091"/>
                    </a:ext>
                  </a:extLst>
                </a:gridCol>
                <a:gridCol w="862349">
                  <a:extLst>
                    <a:ext uri="{9D8B030D-6E8A-4147-A177-3AD203B41FA5}">
                      <a16:colId xmlns:a16="http://schemas.microsoft.com/office/drawing/2014/main" val="370554253"/>
                    </a:ext>
                  </a:extLst>
                </a:gridCol>
                <a:gridCol w="862349">
                  <a:extLst>
                    <a:ext uri="{9D8B030D-6E8A-4147-A177-3AD203B41FA5}">
                      <a16:colId xmlns:a16="http://schemas.microsoft.com/office/drawing/2014/main" val="3878575057"/>
                    </a:ext>
                  </a:extLst>
                </a:gridCol>
                <a:gridCol w="862349">
                  <a:extLst>
                    <a:ext uri="{9D8B030D-6E8A-4147-A177-3AD203B41FA5}">
                      <a16:colId xmlns:a16="http://schemas.microsoft.com/office/drawing/2014/main" val="626107631"/>
                    </a:ext>
                  </a:extLst>
                </a:gridCol>
                <a:gridCol w="862349">
                  <a:extLst>
                    <a:ext uri="{9D8B030D-6E8A-4147-A177-3AD203B41FA5}">
                      <a16:colId xmlns:a16="http://schemas.microsoft.com/office/drawing/2014/main" val="2091557243"/>
                    </a:ext>
                  </a:extLst>
                </a:gridCol>
              </a:tblGrid>
              <a:tr h="222826">
                <a:tc rowSpan="2">
                  <a:txBody>
                    <a:bodyPr/>
                    <a:lstStyle/>
                    <a:p>
                      <a:endParaRPr lang="en-US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Front</a:t>
                      </a:r>
                      <a:endParaRPr lang="en-U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fr-FR" dirty="0"/>
                        <a:t>Front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Rear</a:t>
                      </a:r>
                      <a:endParaRPr lang="en-US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Rear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518115"/>
                  </a:ext>
                </a:extLst>
              </a:tr>
              <a:tr h="22282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>
                          <a:solidFill>
                            <a:schemeClr val="tx1"/>
                          </a:solidFill>
                        </a:rPr>
                        <a:t>Toe (°)</a:t>
                      </a:r>
                      <a:endParaRPr lang="en-US" sz="105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>
                          <a:solidFill>
                            <a:schemeClr val="tx1"/>
                          </a:solidFill>
                        </a:rPr>
                        <a:t>Camber (°)</a:t>
                      </a:r>
                      <a:endParaRPr lang="en-US" sz="105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>
                          <a:solidFill>
                            <a:schemeClr val="tx1"/>
                          </a:solidFill>
                        </a:rPr>
                        <a:t>Toe (°)</a:t>
                      </a:r>
                      <a:endParaRPr lang="en-US" sz="105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>
                          <a:solidFill>
                            <a:schemeClr val="tx1"/>
                          </a:solidFill>
                        </a:rPr>
                        <a:t>Camber (°)</a:t>
                      </a:r>
                      <a:endParaRPr lang="en-US" sz="105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190768"/>
                  </a:ext>
                </a:extLst>
              </a:tr>
              <a:tr h="2682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noProof="0" dirty="0">
                          <a:solidFill>
                            <a:srgbClr val="000000"/>
                          </a:solidFill>
                          <a:effectLst/>
                        </a:rPr>
                        <a:t>Loaded condition,  reference vehicle </a:t>
                      </a:r>
                      <a:endParaRPr lang="en-U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0°± </a:t>
                      </a:r>
                      <a:r>
                        <a:rPr lang="fr-FR" sz="12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tol</a:t>
                      </a:r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(*)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[-1.2° ; 0°]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[0.05°; 0.15°]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[-1.9° ; -0.6°]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12288999"/>
                  </a:ext>
                </a:extLst>
              </a:tr>
              <a:tr h="26823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strike="noStrike" noProof="0" dirty="0">
                          <a:solidFill>
                            <a:srgbClr val="000000"/>
                          </a:solidFill>
                          <a:effectLst/>
                        </a:rPr>
                        <a:t>Loaded condition,  candidate vehicle </a:t>
                      </a:r>
                      <a:endParaRPr lang="en-U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0°± </a:t>
                      </a:r>
                      <a:r>
                        <a:rPr lang="fr-FR" sz="12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tol</a:t>
                      </a:r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(*)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[-1.2° ; 0°]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[0.05°; 0.15°]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[-1.9° ; -0.6°]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22845316"/>
                  </a:ext>
                </a:extLst>
              </a:tr>
            </a:tbl>
          </a:graphicData>
        </a:graphic>
      </p:graphicFrame>
      <p:pic>
        <p:nvPicPr>
          <p:cNvPr id="11" name="Image 10">
            <a:extLst>
              <a:ext uri="{FF2B5EF4-FFF2-40B4-BE49-F238E27FC236}">
                <a16:creationId xmlns:a16="http://schemas.microsoft.com/office/drawing/2014/main" id="{04725394-0BF9-E998-5066-BFB187508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523" y="3101209"/>
            <a:ext cx="2953454" cy="177521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C46F505-7E72-7B2F-4827-6197F70D08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7371" y="1487018"/>
            <a:ext cx="3162300" cy="2319500"/>
          </a:xfrm>
          <a:prstGeom prst="rect">
            <a:avLst/>
          </a:prstGeom>
        </p:spPr>
      </p:pic>
      <p:grpSp>
        <p:nvGrpSpPr>
          <p:cNvPr id="13" name="Groupe 12">
            <a:extLst>
              <a:ext uri="{FF2B5EF4-FFF2-40B4-BE49-F238E27FC236}">
                <a16:creationId xmlns:a16="http://schemas.microsoft.com/office/drawing/2014/main" id="{57DE89FD-A984-F7DF-E21D-390B0D0076AA}"/>
              </a:ext>
            </a:extLst>
          </p:cNvPr>
          <p:cNvGrpSpPr/>
          <p:nvPr/>
        </p:nvGrpSpPr>
        <p:grpSpPr>
          <a:xfrm>
            <a:off x="9643497" y="121702"/>
            <a:ext cx="2190750" cy="1331897"/>
            <a:chOff x="9643497" y="230188"/>
            <a:chExt cx="2190750" cy="1331897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CA7DBD35-357C-A47D-70E3-956A3E936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43497" y="230188"/>
              <a:ext cx="2190750" cy="1068359"/>
            </a:xfrm>
            <a:prstGeom prst="rect">
              <a:avLst/>
            </a:prstGeom>
          </p:spPr>
        </p:pic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B3548456-A968-95EA-9E60-C9B81D24A03E}"/>
                </a:ext>
              </a:extLst>
            </p:cNvPr>
            <p:cNvSpPr txBox="1"/>
            <p:nvPr/>
          </p:nvSpPr>
          <p:spPr>
            <a:xfrm>
              <a:off x="9822534" y="1285086"/>
              <a:ext cx="189466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©UTAC</a:t>
              </a:r>
              <a:endParaRPr lang="fr-FR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5447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03F3F9-038F-29E7-FB31-9E40D70B3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66"/>
            <a:ext cx="10515600" cy="1325563"/>
          </a:xfrm>
        </p:spPr>
        <p:txBody>
          <a:bodyPr/>
          <a:lstStyle/>
          <a:p>
            <a:r>
              <a:rPr lang="en-US" dirty="0"/>
              <a:t>Test dispersion of the vehicle method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C158463-BC76-1DD4-2843-15004A6B3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283A7EE-D9ED-D68E-42E1-DB30B34AF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13</a:t>
            </a:fld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88BD08-6DB4-4F30-AE9B-EB4935F76A6B}"/>
              </a:ext>
            </a:extLst>
          </p:cNvPr>
          <p:cNvSpPr/>
          <p:nvPr/>
        </p:nvSpPr>
        <p:spPr>
          <a:xfrm>
            <a:off x="419087" y="1225268"/>
            <a:ext cx="112336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Synthesis of the test dispersion on vehicle method coming from this campaign :</a:t>
            </a:r>
            <a:br>
              <a:rPr lang="en-US" sz="2000" b="1" dirty="0"/>
            </a:br>
            <a:endParaRPr lang="en-US" sz="2000" b="1" dirty="0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C0B052BE-EC5C-56B1-3CF8-62712D276105}"/>
              </a:ext>
            </a:extLst>
          </p:cNvPr>
          <p:cNvGraphicFramePr>
            <a:graphicFrameLocks noGrp="1"/>
          </p:cNvGraphicFramePr>
          <p:nvPr/>
        </p:nvGraphicFramePr>
        <p:xfrm>
          <a:off x="663981" y="1664286"/>
          <a:ext cx="10476000" cy="2620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000">
                  <a:extLst>
                    <a:ext uri="{9D8B030D-6E8A-4147-A177-3AD203B41FA5}">
                      <a16:colId xmlns:a16="http://schemas.microsoft.com/office/drawing/2014/main" val="171852779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2634172364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3207095813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4104297724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967736633"/>
                    </a:ext>
                  </a:extLst>
                </a:gridCol>
              </a:tblGrid>
              <a:tr h="811467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Case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Standard deviation</a:t>
                      </a:r>
                    </a:p>
                    <a:p>
                      <a:pPr marL="0" algn="ctr" defTabSz="914400" rtl="0" eaLnBrk="1" latinLnBrk="0" hangingPunct="1"/>
                      <a:r>
                        <a:rPr lang="fr-F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(in abrasion index)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strike="noStrike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Expanded uncertainty 95%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600" b="1" strike="noStrike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l-GR" sz="1600" b="1" strike="noStrike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it-IT" sz="1600" b="1" strike="noStrike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l-GR" sz="1600" b="1" strike="noStrike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σ</a:t>
                      </a:r>
                      <a:r>
                        <a:rPr lang="it-IT" sz="1600" b="1" strike="noStrike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600" b="1" strike="noStrike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Range</a:t>
                      </a:r>
                    </a:p>
                    <a:p>
                      <a:pPr algn="ctr"/>
                      <a:r>
                        <a:rPr lang="fr-FR" sz="1400" b="0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(in abrasion index)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σ</a:t>
                      </a:r>
                      <a:r>
                        <a:rPr lang="fr-FR" sz="1800" b="1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/range</a:t>
                      </a:r>
                    </a:p>
                    <a:p>
                      <a:pPr algn="ctr"/>
                      <a:r>
                        <a:rPr lang="fr-FR" sz="1400" b="0" strike="noStrike" dirty="0">
                          <a:solidFill>
                            <a:schemeClr val="bg1"/>
                          </a:solidFill>
                        </a:rPr>
                        <a:t>(in %)</a:t>
                      </a:r>
                      <a:endParaRPr lang="fr-FR" sz="1400" b="0" strike="noStrik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411188"/>
                  </a:ext>
                </a:extLst>
              </a:tr>
              <a:tr h="29729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σ</a:t>
                      </a: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= 0.200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strike="noStrike" dirty="0">
                          <a:solidFill>
                            <a:schemeClr val="tx1"/>
                          </a:solidFill>
                        </a:rPr>
                        <a:t>±</a:t>
                      </a:r>
                      <a:r>
                        <a:rPr lang="it-IT" sz="1600" strike="noStrike" dirty="0">
                          <a:solidFill>
                            <a:schemeClr val="tx1"/>
                          </a:solidFill>
                        </a:rPr>
                        <a:t> 0.40</a:t>
                      </a:r>
                      <a:endParaRPr lang="fr-FR" sz="16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strike="noStrike" dirty="0"/>
                        <a:t>1.10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strike="noStrike" dirty="0"/>
                        <a:t>18.2%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5984910"/>
                  </a:ext>
                </a:extLst>
              </a:tr>
              <a:tr h="297292">
                <a:tc>
                  <a:txBody>
                    <a:bodyPr/>
                    <a:lstStyle/>
                    <a:p>
                      <a:r>
                        <a:rPr lang="fr-FR" sz="1600" strike="noStrike" dirty="0"/>
                        <a:t>Raw, w/o M+S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σ</a:t>
                      </a:r>
                      <a:r>
                        <a:rPr lang="fr-FR" sz="1600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= 0.154</a:t>
                      </a:r>
                      <a:endParaRPr lang="fr-FR" sz="1600" strike="noStrik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strike="noStrike" dirty="0">
                          <a:solidFill>
                            <a:schemeClr val="tx1"/>
                          </a:solidFill>
                        </a:rPr>
                        <a:t>±</a:t>
                      </a:r>
                      <a:r>
                        <a:rPr lang="it-IT" sz="1600" strike="noStrike" dirty="0">
                          <a:solidFill>
                            <a:schemeClr val="tx1"/>
                          </a:solidFill>
                        </a:rPr>
                        <a:t> 0.31</a:t>
                      </a:r>
                      <a:endParaRPr lang="fr-FR" sz="16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strike="noStrike" dirty="0"/>
                        <a:t>0.88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strike="noStrike" dirty="0"/>
                        <a:t>17.6%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9642078"/>
                  </a:ext>
                </a:extLst>
              </a:tr>
              <a:tr h="563304">
                <a:tc>
                  <a:txBody>
                    <a:bodyPr/>
                    <a:lstStyle/>
                    <a:p>
                      <a:r>
                        <a:rPr lang="en-US" sz="1400" i="1" u="sng" dirty="0">
                          <a:solidFill>
                            <a:schemeClr val="tx1"/>
                          </a:solidFill>
                        </a:rPr>
                        <a:t>Estimated</a:t>
                      </a:r>
                      <a:r>
                        <a:rPr lang="en-US" sz="1400" i="1" dirty="0">
                          <a:solidFill>
                            <a:schemeClr val="tx1"/>
                          </a:solidFill>
                        </a:rPr>
                        <a:t> landing point if the assumptions adopted to emulate M+S in 3PMSF cluster (*) </a:t>
                      </a:r>
                      <a:r>
                        <a:rPr lang="en-US" sz="1400" i="1" noProof="0" dirty="0">
                          <a:solidFill>
                            <a:schemeClr val="tx1"/>
                          </a:solidFill>
                        </a:rPr>
                        <a:t>will be verified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σ</a:t>
                      </a:r>
                      <a:r>
                        <a:rPr lang="fr-FR" sz="16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= ~0.14</a:t>
                      </a:r>
                      <a:endParaRPr lang="fr-FR" sz="16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i="1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~</a:t>
                      </a:r>
                      <a:r>
                        <a:rPr lang="el-GR" sz="1600" strike="noStrike" dirty="0">
                          <a:solidFill>
                            <a:schemeClr val="tx1"/>
                          </a:solidFill>
                        </a:rPr>
                        <a:t>±</a:t>
                      </a:r>
                      <a:r>
                        <a:rPr lang="it-IT" sz="1600" strike="noStrike" dirty="0">
                          <a:solidFill>
                            <a:schemeClr val="tx1"/>
                          </a:solidFill>
                        </a:rPr>
                        <a:t> 0.28</a:t>
                      </a:r>
                      <a:endParaRPr lang="fr-FR" sz="16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strike="noStrike" dirty="0"/>
                        <a:t>1.23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strike="noStrike" dirty="0"/>
                        <a:t>11.3%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7644782"/>
                  </a:ext>
                </a:extLst>
              </a:tr>
              <a:tr h="56330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i="1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Estimated</a:t>
                      </a:r>
                      <a:r>
                        <a:rPr lang="en-US" sz="1400" i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landing point, M+S emulated in 3PMSF cluster, without Peugeot 308</a:t>
                      </a:r>
                      <a:endParaRPr lang="en-US" sz="1400" i="1" u="none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strike="noStrike" kern="1200" dirty="0">
                          <a:solidFill>
                            <a:schemeClr val="dk1"/>
                          </a:solidFill>
                        </a:rPr>
                        <a:t>σ</a:t>
                      </a:r>
                      <a:r>
                        <a:rPr lang="fr-FR" sz="1600" strike="noStrike" kern="1200" dirty="0">
                          <a:solidFill>
                            <a:schemeClr val="dk1"/>
                          </a:solidFill>
                        </a:rPr>
                        <a:t> = </a:t>
                      </a:r>
                      <a:r>
                        <a:rPr lang="fr-FR" sz="16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~</a:t>
                      </a:r>
                      <a:r>
                        <a:rPr lang="fr-FR" sz="1600" strike="noStrike" kern="1200" dirty="0">
                          <a:solidFill>
                            <a:schemeClr val="dk1"/>
                          </a:solidFill>
                        </a:rPr>
                        <a:t>0.10</a:t>
                      </a:r>
                      <a:endParaRPr lang="fr-FR" sz="1600" strike="noStrik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i="1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~</a:t>
                      </a:r>
                      <a:r>
                        <a:rPr lang="el-GR" sz="1600" strike="noStrike" dirty="0">
                          <a:solidFill>
                            <a:schemeClr val="tx1"/>
                          </a:solidFill>
                        </a:rPr>
                        <a:t>±</a:t>
                      </a:r>
                      <a:r>
                        <a:rPr lang="it-IT" sz="1600" strike="noStrike" dirty="0">
                          <a:solidFill>
                            <a:schemeClr val="tx1"/>
                          </a:solidFill>
                        </a:rPr>
                        <a:t> 0.20</a:t>
                      </a:r>
                      <a:endParaRPr lang="fr-FR" sz="16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strike="noStrike" dirty="0"/>
                        <a:t>~1.06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strike="noStrike" dirty="0"/>
                        <a:t>~9.8%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2311467"/>
                  </a:ext>
                </a:extLst>
              </a:tr>
            </a:tbl>
          </a:graphicData>
        </a:graphic>
      </p:graphicFrame>
      <p:sp>
        <p:nvSpPr>
          <p:cNvPr id="8" name="TextBox 3">
            <a:extLst>
              <a:ext uri="{FF2B5EF4-FFF2-40B4-BE49-F238E27FC236}">
                <a16:creationId xmlns:a16="http://schemas.microsoft.com/office/drawing/2014/main" id="{D1555C11-74FB-905E-3DD5-31BBBE05EFC2}"/>
              </a:ext>
            </a:extLst>
          </p:cNvPr>
          <p:cNvSpPr txBox="1"/>
          <p:nvPr/>
        </p:nvSpPr>
        <p:spPr>
          <a:xfrm>
            <a:off x="7197219" y="4345374"/>
            <a:ext cx="491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(*) Assumptions: Abrasion Ref 3PMSF = f(T°) from Circuit 1 data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BE173CF3-0ACA-3374-C790-588FD45FF508}"/>
              </a:ext>
            </a:extLst>
          </p:cNvPr>
          <p:cNvSpPr txBox="1"/>
          <p:nvPr/>
        </p:nvSpPr>
        <p:spPr>
          <a:xfrm>
            <a:off x="686354" y="5278789"/>
            <a:ext cx="10819289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kumimoji="1" lang="it-IT" sz="2000" b="1" dirty="0">
                <a:solidFill>
                  <a:srgbClr val="FF0000"/>
                </a:solidFill>
                <a:latin typeface="Calibri"/>
                <a:ea typeface="ＭＳ Ｐゴシック" panose="020B0600070205080204" pitchFamily="34" charset="-128"/>
              </a:rPr>
              <a:t>The dispersion must be reassessed because significant improvements have been made in the vehicle method (M+S tire, vehicle settings), with expected good improvement of the dispersion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A53EB229-E3F0-D7F7-2D39-19D7189E3372}"/>
              </a:ext>
            </a:extLst>
          </p:cNvPr>
          <p:cNvGrpSpPr/>
          <p:nvPr/>
        </p:nvGrpSpPr>
        <p:grpSpPr>
          <a:xfrm>
            <a:off x="9643497" y="121702"/>
            <a:ext cx="2190750" cy="1331897"/>
            <a:chOff x="9643497" y="230188"/>
            <a:chExt cx="2190750" cy="1331897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F9582615-CD53-4FF5-CA40-DB75557DE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43497" y="230188"/>
              <a:ext cx="2190750" cy="1068359"/>
            </a:xfrm>
            <a:prstGeom prst="rect">
              <a:avLst/>
            </a:prstGeom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C97F612C-DA58-A871-55C4-A0913102366E}"/>
                </a:ext>
              </a:extLst>
            </p:cNvPr>
            <p:cNvSpPr txBox="1"/>
            <p:nvPr/>
          </p:nvSpPr>
          <p:spPr>
            <a:xfrm>
              <a:off x="9822534" y="1285086"/>
              <a:ext cx="189466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©UTAC</a:t>
              </a:r>
              <a:endParaRPr lang="fr-FR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83873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55F7C1-0C4D-ED13-194B-D8CEAEC34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8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Analysis of temperature effect </a:t>
            </a:r>
            <a:br>
              <a:rPr lang="en-US" sz="4000" dirty="0"/>
            </a:br>
            <a:r>
              <a:rPr lang="en-US" sz="4000" dirty="0"/>
              <a:t>on abrasion index</a:t>
            </a:r>
            <a:endParaRPr lang="fr-FR" sz="40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75A6CE-6874-14B5-020F-7DD0AF43B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47D0B61-F1F8-C779-3B83-766178B35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14</a:t>
            </a:fld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E42B87-44E7-DFC6-38A6-DB7E9738258C}"/>
              </a:ext>
            </a:extLst>
          </p:cNvPr>
          <p:cNvSpPr/>
          <p:nvPr/>
        </p:nvSpPr>
        <p:spPr>
          <a:xfrm>
            <a:off x="233436" y="1296282"/>
            <a:ext cx="119585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abrasion index appears sensitive to temperature variation, as it evolves with temperature</a:t>
            </a:r>
          </a:p>
          <a:p>
            <a:r>
              <a:rPr lang="en-US" sz="2400" dirty="0"/>
              <a:t>An improvement can be proposed, by correcting the abrasion rate before the index calculation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Correction based on mean gradient of a group and difference to a reference temperature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Still some correlation for some </a:t>
            </a:r>
            <a:r>
              <a:rPr lang="en-US" sz="2000" dirty="0" err="1"/>
              <a:t>tyres</a:t>
            </a:r>
            <a:r>
              <a:rPr lang="en-US" sz="2000" dirty="0"/>
              <a:t> after correction: if the </a:t>
            </a:r>
            <a:r>
              <a:rPr lang="en-US" sz="2000" dirty="0" err="1"/>
              <a:t>tyre</a:t>
            </a:r>
            <a:r>
              <a:rPr lang="en-US" sz="2000" dirty="0"/>
              <a:t> have a different temperature gradient than the one used for the correction, you still observe a temperature effect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44FB20F-B64B-B9FF-F200-279F3A8A5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431" y="2948606"/>
            <a:ext cx="8179138" cy="25350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9346082-892A-E36B-B6AB-7076EEAF57D4}"/>
              </a:ext>
            </a:extLst>
          </p:cNvPr>
          <p:cNvSpPr/>
          <p:nvPr/>
        </p:nvSpPr>
        <p:spPr>
          <a:xfrm>
            <a:off x="698240" y="5476760"/>
            <a:ext cx="10655559" cy="132343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A significant improvement may be expected from this temperature correction 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For vehicle method, a mean standard deviation for abrasion rate index of 0.11 instead of 0.2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still using Sum SRTT as reference </a:t>
            </a:r>
            <a:r>
              <a:rPr lang="en-US" sz="2000" b="1" dirty="0" err="1">
                <a:solidFill>
                  <a:srgbClr val="FF0000"/>
                </a:solidFill>
              </a:rPr>
              <a:t>tyre</a:t>
            </a:r>
            <a:r>
              <a:rPr lang="en-US" sz="2000" b="1" dirty="0">
                <a:solidFill>
                  <a:srgbClr val="FF0000"/>
                </a:solidFill>
              </a:rPr>
              <a:t> for M+S, and without consideration of the new vehicle settings limits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4C5D0C61-19E2-629B-2D1F-EE752E907B00}"/>
              </a:ext>
            </a:extLst>
          </p:cNvPr>
          <p:cNvGrpSpPr/>
          <p:nvPr/>
        </p:nvGrpSpPr>
        <p:grpSpPr>
          <a:xfrm>
            <a:off x="9643497" y="121702"/>
            <a:ext cx="2190750" cy="1331897"/>
            <a:chOff x="9643497" y="230188"/>
            <a:chExt cx="2190750" cy="1331897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C3EADD97-5737-686C-E8FD-28A3A1D07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43497" y="230188"/>
              <a:ext cx="2190750" cy="1068359"/>
            </a:xfrm>
            <a:prstGeom prst="rect">
              <a:avLst/>
            </a:prstGeom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F6B81F5F-FDC8-3ED3-3657-091DADA0431A}"/>
                </a:ext>
              </a:extLst>
            </p:cNvPr>
            <p:cNvSpPr txBox="1"/>
            <p:nvPr/>
          </p:nvSpPr>
          <p:spPr>
            <a:xfrm>
              <a:off x="9822534" y="1285086"/>
              <a:ext cx="189466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©UTAC</a:t>
              </a:r>
              <a:endParaRPr lang="fr-FR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30682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224B5E-756E-3804-7049-AEB1524FC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9883"/>
            <a:ext cx="10515600" cy="1325563"/>
          </a:xfrm>
        </p:spPr>
        <p:txBody>
          <a:bodyPr/>
          <a:lstStyle/>
          <a:p>
            <a:r>
              <a:rPr lang="en-US" dirty="0"/>
              <a:t>Alignment between vehicle circuits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01FB610-C840-D360-E289-9E0BA8DDC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15</a:t>
            </a:fld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E85BFB-1E41-8DAF-CB5A-2B74269D7E38}"/>
              </a:ext>
            </a:extLst>
          </p:cNvPr>
          <p:cNvSpPr/>
          <p:nvPr/>
        </p:nvSpPr>
        <p:spPr>
          <a:xfrm>
            <a:off x="917810" y="6420988"/>
            <a:ext cx="5835432" cy="40011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A very good alignment of the two circuits is observed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3E0932A-9F1B-8BC5-F443-0CDCEC2E8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138" y="918016"/>
            <a:ext cx="3578716" cy="220857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C4D8D1E-77A5-94DB-5DF2-D4EECDB06ABB}"/>
              </a:ext>
            </a:extLst>
          </p:cNvPr>
          <p:cNvSpPr/>
          <p:nvPr/>
        </p:nvSpPr>
        <p:spPr>
          <a:xfrm>
            <a:off x="2346238" y="3141543"/>
            <a:ext cx="3557074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Circuit alignment, all raw data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2BAABD4-DA64-6987-FBCD-8D9C202E4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732" y="3606158"/>
            <a:ext cx="3638785" cy="25225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3E60A03-DA6E-538E-9BF4-543B740FD203}"/>
              </a:ext>
            </a:extLst>
          </p:cNvPr>
          <p:cNvSpPr/>
          <p:nvPr/>
        </p:nvSpPr>
        <p:spPr>
          <a:xfrm>
            <a:off x="6371973" y="2959827"/>
            <a:ext cx="3638785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Circuit alignment, </a:t>
            </a:r>
          </a:p>
          <a:p>
            <a:pPr algn="ctr"/>
            <a:r>
              <a:rPr lang="en-US" sz="1600" dirty="0"/>
              <a:t>Emulation of M+S </a:t>
            </a:r>
            <a:r>
              <a:rPr lang="en-US" sz="1600" dirty="0" err="1"/>
              <a:t>tyres</a:t>
            </a:r>
            <a:r>
              <a:rPr lang="en-US" sz="1600" dirty="0"/>
              <a:t> in 3PMSF cluster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950F3E6-F63E-C096-039B-057DFD906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1973" y="3592591"/>
            <a:ext cx="3638785" cy="2522593"/>
          </a:xfrm>
          <a:prstGeom prst="rect">
            <a:avLst/>
          </a:prstGeom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id="{28A9EA77-77A6-87A6-79BC-1F6F1FBCAA79}"/>
              </a:ext>
            </a:extLst>
          </p:cNvPr>
          <p:cNvGrpSpPr/>
          <p:nvPr/>
        </p:nvGrpSpPr>
        <p:grpSpPr>
          <a:xfrm>
            <a:off x="9643497" y="121702"/>
            <a:ext cx="2190750" cy="1331897"/>
            <a:chOff x="9643497" y="230188"/>
            <a:chExt cx="2190750" cy="1331897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420A7A8D-4C7F-BE3B-F9DE-D4CEDB353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43497" y="230188"/>
              <a:ext cx="2190750" cy="1068359"/>
            </a:xfrm>
            <a:prstGeom prst="rect">
              <a:avLst/>
            </a:prstGeom>
          </p:spPr>
        </p:pic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3EACDE60-7114-AB5F-9686-3767C4D01521}"/>
                </a:ext>
              </a:extLst>
            </p:cNvPr>
            <p:cNvSpPr txBox="1"/>
            <p:nvPr/>
          </p:nvSpPr>
          <p:spPr>
            <a:xfrm>
              <a:off x="9822534" y="1285086"/>
              <a:ext cx="189466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©UTAC</a:t>
              </a:r>
              <a:endParaRPr lang="fr-FR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89569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422C53-2D5D-579A-F320-5C518A20C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u="sng" dirty="0"/>
              <a:t>Synthesis</a:t>
            </a:r>
            <a:r>
              <a:rPr lang="en-US" sz="4000" dirty="0"/>
              <a:t> of the vehicle method </a:t>
            </a:r>
            <a:br>
              <a:rPr lang="en-US" sz="4000" dirty="0"/>
            </a:br>
            <a:r>
              <a:rPr lang="en-US" sz="4000" dirty="0"/>
              <a:t>improvements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2C29BE-6D48-3A07-02BD-7D3CE73B7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200" b="1">
                <a:solidFill>
                  <a:srgbClr val="00B050"/>
                </a:solidFill>
              </a:rPr>
              <a:t>Improvement already validated 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B050"/>
                </a:solidFill>
              </a:rPr>
              <a:t>M+S tyres tested with 3PMSF reference tyre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B050"/>
                </a:solidFill>
              </a:rPr>
              <a:t>Improved vehicle settings limits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3200" b="1" dirty="0">
                <a:solidFill>
                  <a:srgbClr val="FF0000"/>
                </a:solidFill>
              </a:rPr>
              <a:t>Improvements under study 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FF0000"/>
                </a:solidFill>
              </a:rPr>
              <a:t>Computation of the range for the σ/range indicator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FF0000"/>
                </a:solidFill>
              </a:rPr>
              <a:t>Temperature correction in the computation of the abrasion index</a:t>
            </a:r>
          </a:p>
          <a:p>
            <a:endParaRPr lang="en-GB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AC86E9-F906-5E8A-1250-7CD0CDC81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9BD3940-2E86-C43C-1538-16A157FB6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16</a:t>
            </a:fld>
            <a:endParaRPr lang="fr-FR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40685E31-7C65-8982-E5A6-8C2D47383F26}"/>
              </a:ext>
            </a:extLst>
          </p:cNvPr>
          <p:cNvGrpSpPr/>
          <p:nvPr/>
        </p:nvGrpSpPr>
        <p:grpSpPr>
          <a:xfrm>
            <a:off x="9643497" y="121702"/>
            <a:ext cx="2190750" cy="1331897"/>
            <a:chOff x="9643497" y="230188"/>
            <a:chExt cx="2190750" cy="1331897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271640B8-3584-DAD5-F2CE-DEC2AF0A0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43497" y="230188"/>
              <a:ext cx="2190750" cy="1068359"/>
            </a:xfrm>
            <a:prstGeom prst="rect">
              <a:avLst/>
            </a:prstGeom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1570216B-6674-7B35-4E5F-8D1D71E5FACD}"/>
                </a:ext>
              </a:extLst>
            </p:cNvPr>
            <p:cNvSpPr txBox="1"/>
            <p:nvPr/>
          </p:nvSpPr>
          <p:spPr>
            <a:xfrm>
              <a:off x="9822534" y="1285086"/>
              <a:ext cx="189466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©UTAC</a:t>
              </a:r>
              <a:endParaRPr lang="fr-FR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77779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2CAA5A-12B6-B988-9322-818380A83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the drum abrasion method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C358E0-6DA7-6C93-90CA-52F25B4B2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Items tested and analyzed : </a:t>
            </a:r>
          </a:p>
          <a:p>
            <a:r>
              <a:rPr lang="en-US" dirty="0"/>
              <a:t>Available drum data</a:t>
            </a:r>
          </a:p>
          <a:p>
            <a:r>
              <a:rPr lang="en-US" dirty="0"/>
              <a:t>SRTT 16’’ vs SRTT 17’’</a:t>
            </a:r>
          </a:p>
          <a:p>
            <a:r>
              <a:rPr lang="en-US" dirty="0"/>
              <a:t>Analysis of abrasion rate &amp; abrasion index</a:t>
            </a:r>
          </a:p>
          <a:p>
            <a:r>
              <a:rPr lang="en-US" dirty="0"/>
              <a:t>Analysis of temperature sensitivity &amp; road surface</a:t>
            </a:r>
          </a:p>
          <a:p>
            <a:r>
              <a:rPr lang="en-US" dirty="0"/>
              <a:t>Dispersion of the drum method</a:t>
            </a:r>
          </a:p>
          <a:p>
            <a:r>
              <a:rPr lang="en-US" dirty="0"/>
              <a:t>Irregular wear</a:t>
            </a:r>
          </a:p>
          <a:p>
            <a:r>
              <a:rPr lang="en-US" dirty="0"/>
              <a:t>Improvements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DB3D1C-6DD2-48AD-AE82-44C13EA3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129AE9C-4BBB-09CD-4F57-78C80E5AE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17</a:t>
            </a:fld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B4DA0774-C950-1663-C5E1-224C5D89713F}"/>
              </a:ext>
            </a:extLst>
          </p:cNvPr>
          <p:cNvGrpSpPr/>
          <p:nvPr/>
        </p:nvGrpSpPr>
        <p:grpSpPr>
          <a:xfrm>
            <a:off x="9822534" y="139244"/>
            <a:ext cx="1894667" cy="1314355"/>
            <a:chOff x="9822534" y="139244"/>
            <a:chExt cx="1894667" cy="1314355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06D7E6CA-402F-9B08-E871-700C53A4B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3556" y="139244"/>
              <a:ext cx="1533680" cy="1015423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FADF6389-3B49-9833-9E7A-A48D7D4446B9}"/>
                </a:ext>
              </a:extLst>
            </p:cNvPr>
            <p:cNvSpPr txBox="1"/>
            <p:nvPr/>
          </p:nvSpPr>
          <p:spPr>
            <a:xfrm>
              <a:off x="9822534" y="1176600"/>
              <a:ext cx="189466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©UTAC</a:t>
              </a:r>
              <a:endParaRPr lang="fr-FR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23419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7298F9-32A7-214E-A28E-2AF6FE670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Drum available data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502AAA-5244-32E9-172E-7B43253E1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59" y="1825625"/>
            <a:ext cx="5618742" cy="4351338"/>
          </a:xfrm>
        </p:spPr>
        <p:txBody>
          <a:bodyPr>
            <a:normAutofit fontScale="92500"/>
          </a:bodyPr>
          <a:lstStyle/>
          <a:p>
            <a:pPr algn="l"/>
            <a:r>
              <a:rPr lang="en-US" sz="2400" b="1" i="0" u="none" strike="noStrike" baseline="0" dirty="0">
                <a:latin typeface="Calibri-Bold"/>
              </a:rPr>
              <a:t>Test results of drum4 may not be usable due to a malfunction in the testing machine.</a:t>
            </a:r>
          </a:p>
          <a:p>
            <a:pPr lvl="1"/>
            <a:r>
              <a:rPr lang="en-US" sz="1800" dirty="0">
                <a:latin typeface="Calibri-Bold"/>
              </a:rPr>
              <a:t>The cause is still under analysis</a:t>
            </a:r>
            <a:endParaRPr lang="en-US" sz="1800" i="0" u="none" strike="noStrike" baseline="0" dirty="0">
              <a:latin typeface="Calibri-Bold"/>
            </a:endParaRPr>
          </a:p>
          <a:p>
            <a:pPr algn="l"/>
            <a:r>
              <a:rPr lang="en-US" sz="2400" b="1" i="0" u="none" strike="noStrike" baseline="0" dirty="0">
                <a:latin typeface="Calibri-Bold"/>
              </a:rPr>
              <a:t>Therefore, test data from other 3 test centers is considered for verification of indoor</a:t>
            </a:r>
          </a:p>
          <a:p>
            <a:pPr algn="l"/>
            <a:endParaRPr lang="fr-FR" sz="2400" b="1" i="0" u="none" strike="noStrike" baseline="0" dirty="0">
              <a:latin typeface="Calibri-Bold"/>
            </a:endParaRPr>
          </a:p>
          <a:p>
            <a:pPr algn="l"/>
            <a:r>
              <a:rPr lang="en-US" sz="2400" b="1" i="0" u="none" strike="noStrike" baseline="0" dirty="0">
                <a:latin typeface="Calibri-Bold"/>
              </a:rPr>
              <a:t>1st repetition was performed with SRTT16. 2nd , 3rd , 4th repetition were performed with SRTT17. </a:t>
            </a:r>
          </a:p>
          <a:p>
            <a:r>
              <a:rPr lang="en-US" sz="2400" b="1" i="0" u="none" strike="noStrike" baseline="0" dirty="0">
                <a:latin typeface="Calibri-Bold"/>
              </a:rPr>
              <a:t>Specific test to compare SRTT16 with SRTT17 was included during test </a:t>
            </a:r>
            <a:r>
              <a:rPr lang="en-US" sz="2400" b="1" dirty="0">
                <a:latin typeface="Calibri-Bold"/>
              </a:rPr>
              <a:t>campaign.</a:t>
            </a:r>
          </a:p>
          <a:p>
            <a:endParaRPr lang="fr-FR" sz="36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0D038EE-2C4C-5FC9-E8D5-BE36A96D2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F8F726D-CC98-76E0-D950-D0809EE12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18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649F094-D5F1-A7DA-E3AA-D585541BB0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130"/>
          <a:stretch/>
        </p:blipFill>
        <p:spPr>
          <a:xfrm>
            <a:off x="5638800" y="2281516"/>
            <a:ext cx="5630779" cy="354625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718F804-E3B3-D1B2-7C87-27D8CC89A5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020" t="42197" b="24102"/>
          <a:stretch/>
        </p:blipFill>
        <p:spPr>
          <a:xfrm>
            <a:off x="11269579" y="3232484"/>
            <a:ext cx="866274" cy="1195137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03ED08D5-A3EF-1B03-11A5-C91CEA003661}"/>
              </a:ext>
            </a:extLst>
          </p:cNvPr>
          <p:cNvGrpSpPr/>
          <p:nvPr/>
        </p:nvGrpSpPr>
        <p:grpSpPr>
          <a:xfrm>
            <a:off x="9822534" y="139244"/>
            <a:ext cx="1894667" cy="1314355"/>
            <a:chOff x="9822534" y="139244"/>
            <a:chExt cx="1894667" cy="1314355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DFFEB061-4A21-D963-3B60-CE61FEEF4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3556" y="139244"/>
              <a:ext cx="1533680" cy="1015423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21850FCF-9CA2-91B5-9E77-30B911065F2F}"/>
                </a:ext>
              </a:extLst>
            </p:cNvPr>
            <p:cNvSpPr txBox="1"/>
            <p:nvPr/>
          </p:nvSpPr>
          <p:spPr>
            <a:xfrm>
              <a:off x="9822534" y="1176600"/>
              <a:ext cx="189466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©UTAC</a:t>
              </a:r>
              <a:endParaRPr lang="fr-FR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75795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BD23B8-1C95-8734-2B3E-05EC4E018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SRTT 16’’ vs SRTT 17’’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5FAD0D8-0DCF-066A-181D-F333EBA86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9881C35-E163-B38E-B7C5-64D71539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19</a:t>
            </a:fld>
            <a:endParaRPr lang="fr-FR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3B3E97D8-60D1-2FDE-B4B5-2CF0DE0A0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36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These data were used to convert abrasion index from the 1</a:t>
            </a:r>
            <a:r>
              <a:rPr lang="en-US" baseline="30000" dirty="0"/>
              <a:t>st</a:t>
            </a:r>
            <a:r>
              <a:rPr lang="en-US" dirty="0"/>
              <a:t> repetition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208C02F-07F7-C6C7-A57D-1FF94CD98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65" y="2534316"/>
            <a:ext cx="5872766" cy="347729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35E4685-363E-0620-8CD8-C7A3CD1E4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0631" y="2534316"/>
            <a:ext cx="5872766" cy="347729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DD984D7-AD4F-EA11-55E3-87FDCF06C7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440" y="5793262"/>
            <a:ext cx="9882381" cy="580406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464A071E-F8E7-7277-DDE4-ED10ADB65F16}"/>
              </a:ext>
            </a:extLst>
          </p:cNvPr>
          <p:cNvGrpSpPr/>
          <p:nvPr/>
        </p:nvGrpSpPr>
        <p:grpSpPr>
          <a:xfrm>
            <a:off x="9822534" y="139244"/>
            <a:ext cx="1894667" cy="1314355"/>
            <a:chOff x="9822534" y="139244"/>
            <a:chExt cx="1894667" cy="1314355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A2A4730D-53F5-D74F-387A-28720284A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3556" y="139244"/>
              <a:ext cx="1533680" cy="1015423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AB77F0DA-07D3-39F4-8075-10EDA30D6F22}"/>
                </a:ext>
              </a:extLst>
            </p:cNvPr>
            <p:cNvSpPr txBox="1"/>
            <p:nvPr/>
          </p:nvSpPr>
          <p:spPr>
            <a:xfrm>
              <a:off x="9822534" y="1176600"/>
              <a:ext cx="189466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©UTAC</a:t>
              </a:r>
              <a:endParaRPr lang="fr-FR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58218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0BF722-E066-49B9-A779-3CDCF613D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426"/>
            <a:ext cx="10515600" cy="919538"/>
          </a:xfrm>
        </p:spPr>
        <p:txBody>
          <a:bodyPr/>
          <a:lstStyle/>
          <a:p>
            <a:pPr algn="ctr"/>
            <a:r>
              <a:rPr lang="en-GB" dirty="0"/>
              <a:t>Task Force on Tyre Abrasion</a:t>
            </a:r>
          </a:p>
        </p:txBody>
      </p:sp>
      <p:graphicFrame>
        <p:nvGraphicFramePr>
          <p:cNvPr id="10" name="Tableau 10">
            <a:extLst>
              <a:ext uri="{FF2B5EF4-FFF2-40B4-BE49-F238E27FC236}">
                <a16:creationId xmlns:a16="http://schemas.microsoft.com/office/drawing/2014/main" id="{C8594C73-26ED-49AC-BB15-8A214F0548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3680002"/>
              </p:ext>
            </p:extLst>
          </p:nvPr>
        </p:nvGraphicFramePr>
        <p:xfrm>
          <a:off x="557939" y="834945"/>
          <a:ext cx="11174277" cy="5451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0820">
                  <a:extLst>
                    <a:ext uri="{9D8B030D-6E8A-4147-A177-3AD203B41FA5}">
                      <a16:colId xmlns:a16="http://schemas.microsoft.com/office/drawing/2014/main" val="1695131126"/>
                    </a:ext>
                  </a:extLst>
                </a:gridCol>
                <a:gridCol w="9413457">
                  <a:extLst>
                    <a:ext uri="{9D8B030D-6E8A-4147-A177-3AD203B41FA5}">
                      <a16:colId xmlns:a16="http://schemas.microsoft.com/office/drawing/2014/main" val="427866157"/>
                    </a:ext>
                  </a:extLst>
                </a:gridCol>
              </a:tblGrid>
              <a:tr h="2844000"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/>
                        <a:t>Targets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 a robust </a:t>
                      </a:r>
                      <a:r>
                        <a:rPr lang="en-GB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procedure for measuring the abrasion of tyres: Test conditions and methods;</a:t>
                      </a:r>
                      <a:endParaRPr lang="en-GB" noProof="0" dirty="0"/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Define the acceptable uncertainty for the tyre abrasion test method(s) and assess the uncertainty of the tyre abrasion test method</a:t>
                      </a:r>
                      <a:r>
                        <a:rPr lang="en-GB" noProof="0" dirty="0"/>
                        <a:t>;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Based on the abrasion test method, define a characterisation of relative mileage potential index;</a:t>
                      </a:r>
                      <a:endParaRPr lang="en-GB" noProof="0" dirty="0"/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Evaluate the abrasion performance and tread depth reduction of a wide range of tyres available in the market;</a:t>
                      </a:r>
                      <a:endParaRPr lang="en-GB" noProof="0" dirty="0"/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Define abrasion limits for tyres in order to limit the emission of microplastics to the environment;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 a proposal of amendment to UN Regulation No 117 for the type approval of tyres in respect to their abrasion.</a:t>
                      </a:r>
                      <a:endParaRPr lang="en-GB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08323784"/>
                  </a:ext>
                </a:extLst>
              </a:tr>
              <a:tr h="137664">
                <a:tc>
                  <a:txBody>
                    <a:bodyPr/>
                    <a:lstStyle/>
                    <a:p>
                      <a:pPr algn="ctr"/>
                      <a:endParaRPr lang="en-GB" sz="200" b="1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2218748"/>
                  </a:ext>
                </a:extLst>
              </a:tr>
              <a:tr h="611917"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/>
                        <a:t>Roles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/>
                        <a:t>Co-chairs:               France (</a:t>
                      </a:r>
                      <a:r>
                        <a:rPr lang="en-GB" noProof="0" dirty="0">
                          <a:hlinkClick r:id="rId2"/>
                        </a:rPr>
                        <a:t>Elodie.COLLOT@utac.com</a:t>
                      </a:r>
                      <a:r>
                        <a:rPr lang="en-GB" noProof="0" dirty="0"/>
                        <a:t>) and</a:t>
                      </a:r>
                    </a:p>
                    <a:p>
                      <a:pPr marL="1828800" lvl="4" indent="0">
                        <a:buFont typeface="Arial" panose="020B0604020202020204" pitchFamily="34" charset="0"/>
                        <a:buNone/>
                      </a:pPr>
                      <a:r>
                        <a:rPr lang="en-GB" noProof="0" dirty="0"/>
                        <a:t>   European Commission (</a:t>
                      </a:r>
                      <a:r>
                        <a:rPr lang="pt-BR" noProof="0" dirty="0">
                          <a:hlinkClick r:id="rId3"/>
                        </a:rPr>
                        <a:t>Theodoros.GRIGORATOS@ec.europa.eu</a:t>
                      </a:r>
                      <a:r>
                        <a:rPr lang="pt-BR" noProof="0" dirty="0"/>
                        <a:t>) </a:t>
                      </a:r>
                      <a:endParaRPr lang="en-GB" noProof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/>
                        <a:t>Secretariat:            ETRTO (European </a:t>
                      </a:r>
                      <a:r>
                        <a:rPr lang="en-GB" sz="1800" b="0" i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Tyre and Rim Technical Organisation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14286836"/>
                  </a:ext>
                </a:extLst>
              </a:tr>
              <a:tr h="137664">
                <a:tc>
                  <a:txBody>
                    <a:bodyPr/>
                    <a:lstStyle/>
                    <a:p>
                      <a:pPr algn="ctr"/>
                      <a:endParaRPr lang="en-GB" sz="200" b="1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135499"/>
                  </a:ext>
                </a:extLst>
              </a:tr>
              <a:tr h="611917"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/>
                        <a:t>Reporting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noProof="0" dirty="0"/>
                        <a:t>To both working parties: GRPE and GRBP</a:t>
                      </a:r>
                      <a:br>
                        <a:rPr lang="en-GB" noProof="0" dirty="0"/>
                      </a:br>
                      <a:r>
                        <a:rPr lang="en-GB" noProof="0" dirty="0"/>
                        <a:t>Adoption: GRBP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71535"/>
                  </a:ext>
                </a:extLst>
              </a:tr>
              <a:tr h="137664">
                <a:tc>
                  <a:txBody>
                    <a:bodyPr/>
                    <a:lstStyle/>
                    <a:p>
                      <a:pPr algn="ctr"/>
                      <a:endParaRPr lang="en-GB" sz="200" b="1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5409865"/>
                  </a:ext>
                </a:extLst>
              </a:tr>
              <a:tr h="611917"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/>
                        <a:t>Web page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hlinkClick r:id="rId4"/>
                        </a:rPr>
                        <a:t>Task Force on Tyre Abrasion (TF TA) - Transport - Vehicle Regulations - UNECE Wiki</a:t>
                      </a:r>
                      <a:endParaRPr lang="en-GB" dirty="0"/>
                    </a:p>
                    <a:p>
                      <a:r>
                        <a:rPr lang="en-GB" noProof="0" dirty="0" err="1"/>
                        <a:t>ToRs</a:t>
                      </a:r>
                      <a:r>
                        <a:rPr lang="en-GB" noProof="0" dirty="0"/>
                        <a:t> (under revision): </a:t>
                      </a:r>
                      <a:r>
                        <a:rPr lang="en-GB" dirty="0">
                          <a:hlinkClick r:id="rId5"/>
                        </a:rPr>
                        <a:t>TF TA Terms of Reference</a:t>
                      </a:r>
                      <a:endParaRPr lang="en-GB" noProof="0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04175066"/>
                  </a:ext>
                </a:extLst>
              </a:tr>
            </a:tbl>
          </a:graphicData>
        </a:graphic>
      </p:graphicFrame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148C6546-737F-40DA-917A-ED6C9FFAF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5079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095CB7-251D-38D6-2DD7-BF3AF60A7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80"/>
            <a:ext cx="10515600" cy="1325563"/>
          </a:xfrm>
        </p:spPr>
        <p:txBody>
          <a:bodyPr/>
          <a:lstStyle/>
          <a:p>
            <a:r>
              <a:rPr lang="en-US" dirty="0"/>
              <a:t>Analysis of the abrasion rate &amp; index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F05F47-C2E6-34CC-D650-39F749AF8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20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EDB1D1E-6FDF-C419-9AF7-2A3050A6C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7087" y="873191"/>
            <a:ext cx="3740643" cy="230851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DDD8BCB-3138-C126-62D2-E7AE3E189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601" y="3006643"/>
            <a:ext cx="3740645" cy="230851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D3DA2AA-65C1-7CFC-BBF5-363030325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601" y="1059515"/>
            <a:ext cx="3088890" cy="1906286"/>
          </a:xfrm>
          <a:prstGeom prst="rect">
            <a:avLst/>
          </a:prstGeom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6DCFEFA1-A350-31EA-BC30-FB12E5D8661F}"/>
              </a:ext>
            </a:extLst>
          </p:cNvPr>
          <p:cNvGrpSpPr/>
          <p:nvPr/>
        </p:nvGrpSpPr>
        <p:grpSpPr>
          <a:xfrm>
            <a:off x="5653698" y="3133576"/>
            <a:ext cx="3962115" cy="2571822"/>
            <a:chOff x="732738" y="2625454"/>
            <a:chExt cx="5743977" cy="3728434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7DBD8677-98C3-57DD-0F9D-747A9D4C8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2738" y="2625454"/>
              <a:ext cx="5743977" cy="3728434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6B46221C-E978-8A3F-1EA9-B6FB756CF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87516" y="4850343"/>
              <a:ext cx="1894733" cy="570097"/>
            </a:xfrm>
            <a:prstGeom prst="rect">
              <a:avLst/>
            </a:prstGeom>
          </p:spPr>
        </p:pic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AC7C4AB4-C3B7-CE65-8E4E-FF54E9975301}"/>
              </a:ext>
            </a:extLst>
          </p:cNvPr>
          <p:cNvGrpSpPr/>
          <p:nvPr/>
        </p:nvGrpSpPr>
        <p:grpSpPr>
          <a:xfrm>
            <a:off x="9822534" y="139244"/>
            <a:ext cx="1894667" cy="1314355"/>
            <a:chOff x="9822534" y="139244"/>
            <a:chExt cx="1894667" cy="1314355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08D226BA-AFB4-6F16-C68B-D38D7386B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3556" y="139244"/>
              <a:ext cx="1533680" cy="1015423"/>
            </a:xfrm>
            <a:prstGeom prst="rect">
              <a:avLst/>
            </a:prstGeom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361BDAFB-DAB0-178D-062C-58824012EEA7}"/>
                </a:ext>
              </a:extLst>
            </p:cNvPr>
            <p:cNvSpPr txBox="1"/>
            <p:nvPr/>
          </p:nvSpPr>
          <p:spPr>
            <a:xfrm>
              <a:off x="9822534" y="1176600"/>
              <a:ext cx="189466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©UTAC</a:t>
              </a:r>
              <a:endParaRPr lang="fr-FR" sz="1200" dirty="0"/>
            </a:p>
          </p:txBody>
        </p:sp>
      </p:grp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239C66C1-BCBB-8884-B0C9-1D6D97439330}"/>
              </a:ext>
            </a:extLst>
          </p:cNvPr>
          <p:cNvSpPr txBox="1">
            <a:spLocks/>
          </p:cNvSpPr>
          <p:nvPr/>
        </p:nvSpPr>
        <p:spPr>
          <a:xfrm>
            <a:off x="816601" y="5705398"/>
            <a:ext cx="9132603" cy="1019623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i="0" u="none" strike="noStrike" baseline="0" dirty="0">
                <a:latin typeface="Arial" panose="020B0604020202020204" pitchFamily="34" charset="0"/>
              </a:rPr>
              <a:t>Clear difference in abrasion rate per drum</a:t>
            </a:r>
            <a:endParaRPr lang="en-GB" sz="1800" dirty="0">
              <a:latin typeface="Arial" panose="020B0604020202020204" pitchFamily="34" charset="0"/>
            </a:endParaRPr>
          </a:p>
          <a:p>
            <a:r>
              <a:rPr lang="en-GB" sz="1800" b="1" dirty="0">
                <a:solidFill>
                  <a:srgbClr val="00B050"/>
                </a:solidFill>
                <a:latin typeface="Arial" panose="020B0604020202020204" pitchFamily="34" charset="0"/>
              </a:rPr>
              <a:t>The difference in abrasion rate between drums is cancelled by computing the abrasion index, relative to the reference tyre</a:t>
            </a:r>
          </a:p>
        </p:txBody>
      </p:sp>
    </p:spTree>
    <p:extLst>
      <p:ext uri="{BB962C8B-B14F-4D97-AF65-F5344CB8AC3E}">
        <p14:creationId xmlns:p14="http://schemas.microsoft.com/office/powerpoint/2010/main" val="3258560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65A13E-2C57-D530-4D70-39DD6B590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Limits of abrasion rate for reference</a:t>
            </a:r>
            <a:br>
              <a:rPr lang="en-US" sz="4000" dirty="0"/>
            </a:br>
            <a:r>
              <a:rPr lang="en-US" sz="4000" dirty="0"/>
              <a:t> </a:t>
            </a:r>
            <a:r>
              <a:rPr lang="en-US" sz="4000" dirty="0" err="1"/>
              <a:t>tyres</a:t>
            </a:r>
            <a:endParaRPr lang="fr-FR" sz="40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5E08D6A-F832-E65E-1121-1A6825BAA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21</a:t>
            </a:fld>
            <a:endParaRPr lang="fr-FR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34AB26A3-399F-F818-0D63-518F280FC91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Within a replacement cycle of test surface, the dispersion of abrasion rate shows a decreasing trend from the beginning to end of the cycle.</a:t>
            </a:r>
          </a:p>
          <a:p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We confirmed σ of abrasion rate at the beginning and the end of test surface cycle:</a:t>
            </a:r>
          </a:p>
          <a:p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Considering the larger dispersion,  the range is set as the abrasion rate at beginning +/-2σ .</a:t>
            </a:r>
          </a:p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In case of SRTT17 Normal, the abrasion rate of the reference 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tyre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 : range from 50 mg/km/t to 190 mg/km/t.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In case of SRTT17 3PMSF, the abrasion rate of the reference 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tyre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 : range from 35 mg/km/t to 165 mg/km/t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fr-FR" sz="32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89BAF93-1EB7-50D2-33E7-1E7E35CA6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018" y="2837695"/>
            <a:ext cx="6653964" cy="118261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2857E13-8C9D-790B-6415-FFB35E274865}"/>
              </a:ext>
            </a:extLst>
          </p:cNvPr>
          <p:cNvSpPr txBox="1"/>
          <p:nvPr/>
        </p:nvSpPr>
        <p:spPr>
          <a:xfrm>
            <a:off x="1467853" y="6356350"/>
            <a:ext cx="7551821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How can we reduce the abrasion rate range of the reference </a:t>
            </a:r>
            <a:r>
              <a:rPr lang="en-US" sz="2000" b="1" dirty="0" err="1">
                <a:solidFill>
                  <a:srgbClr val="FF0000"/>
                </a:solidFill>
              </a:rPr>
              <a:t>tyres</a:t>
            </a:r>
            <a:r>
              <a:rPr lang="en-US" sz="2000" b="1" dirty="0">
                <a:solidFill>
                  <a:srgbClr val="FF0000"/>
                </a:solidFill>
              </a:rPr>
              <a:t>?</a:t>
            </a:r>
            <a:endParaRPr lang="fr-BE" sz="2000" b="1" dirty="0">
              <a:solidFill>
                <a:srgbClr val="FF0000"/>
              </a:solidFill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7C175950-108F-B0DF-D038-C37ECD7E71E4}"/>
              </a:ext>
            </a:extLst>
          </p:cNvPr>
          <p:cNvGrpSpPr/>
          <p:nvPr/>
        </p:nvGrpSpPr>
        <p:grpSpPr>
          <a:xfrm>
            <a:off x="9822534" y="139244"/>
            <a:ext cx="1894667" cy="1314355"/>
            <a:chOff x="9822534" y="139244"/>
            <a:chExt cx="1894667" cy="1314355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000628B4-E8BA-00DA-1941-1351D585C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3556" y="139244"/>
              <a:ext cx="1533680" cy="1015423"/>
            </a:xfrm>
            <a:prstGeom prst="rect">
              <a:avLst/>
            </a:prstGeom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2EF646BF-5174-916E-2FF6-929C25103C4D}"/>
                </a:ext>
              </a:extLst>
            </p:cNvPr>
            <p:cNvSpPr txBox="1"/>
            <p:nvPr/>
          </p:nvSpPr>
          <p:spPr>
            <a:xfrm>
              <a:off x="9822534" y="1176600"/>
              <a:ext cx="189466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©UTAC</a:t>
              </a:r>
              <a:endParaRPr lang="fr-FR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832786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35CCBD-2A0A-6592-DD37-DB6B0C6B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243"/>
            <a:ext cx="10515600" cy="1325563"/>
          </a:xfrm>
        </p:spPr>
        <p:txBody>
          <a:bodyPr/>
          <a:lstStyle/>
          <a:p>
            <a:r>
              <a:rPr lang="en-US" dirty="0"/>
              <a:t>Temperature and drum surface effect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A4A593-CF2B-3955-F322-2481858B2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AE4EFA7-66B7-7967-E284-BF1EA172F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22</a:t>
            </a:fld>
            <a:endParaRPr lang="fr-FR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C95E3395-2D6B-0358-5B5E-75097296B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597" y="1325980"/>
            <a:ext cx="10974140" cy="1262480"/>
          </a:xfrm>
        </p:spPr>
        <p:txBody>
          <a:bodyPr>
            <a:normAutofit fontScale="92500" lnSpcReduction="20000"/>
          </a:bodyPr>
          <a:lstStyle/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No significant linear effect observed between the abrasion rate index and temperature</a:t>
            </a: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No significant linear effect observed between the ref. abrasion rate and temperature for the 3 ref patterns</a:t>
            </a: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No significant effect observed between sandpaper grit 80 and a realistic surface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C7BB1C1-0FD8-A084-0AD3-72CBADD79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97" y="2822063"/>
            <a:ext cx="5627208" cy="347279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C00B454-AECE-E0C0-C2FE-E67D8EF98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050" y="2875649"/>
            <a:ext cx="5540378" cy="3419205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2099C44F-EA70-8B62-4859-4481ADE4A930}"/>
              </a:ext>
            </a:extLst>
          </p:cNvPr>
          <p:cNvGrpSpPr/>
          <p:nvPr/>
        </p:nvGrpSpPr>
        <p:grpSpPr>
          <a:xfrm>
            <a:off x="9822534" y="139244"/>
            <a:ext cx="1894667" cy="1314355"/>
            <a:chOff x="9822534" y="139244"/>
            <a:chExt cx="1894667" cy="1314355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AB2C5755-B635-E14A-EBA6-9346F2B8B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3556" y="139244"/>
              <a:ext cx="1533680" cy="1015423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93239BD5-8732-EE1A-115F-727D721646F4}"/>
                </a:ext>
              </a:extLst>
            </p:cNvPr>
            <p:cNvSpPr txBox="1"/>
            <p:nvPr/>
          </p:nvSpPr>
          <p:spPr>
            <a:xfrm>
              <a:off x="9822534" y="1176600"/>
              <a:ext cx="189466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©UTAC</a:t>
              </a:r>
              <a:endParaRPr lang="fr-FR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44199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63FAE3-30A4-718F-ABEB-A97CAE701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79"/>
            <a:ext cx="10515600" cy="1325563"/>
          </a:xfrm>
        </p:spPr>
        <p:txBody>
          <a:bodyPr/>
          <a:lstStyle/>
          <a:p>
            <a:r>
              <a:rPr lang="en-US" dirty="0"/>
              <a:t>Dispersion of the drum method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F393BE-76C7-2C38-ECAB-C0D6B1F60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23</a:t>
            </a:fld>
            <a:endParaRPr lang="fr-FR"/>
          </a:p>
        </p:txBody>
      </p:sp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A7C5AE61-666C-8586-C87F-875494E95078}"/>
              </a:ext>
            </a:extLst>
          </p:cNvPr>
          <p:cNvGraphicFramePr>
            <a:graphicFrameLocks noGrp="1"/>
          </p:cNvGraphicFramePr>
          <p:nvPr/>
        </p:nvGraphicFramePr>
        <p:xfrm>
          <a:off x="567629" y="1914794"/>
          <a:ext cx="10949354" cy="222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17806">
                  <a:extLst>
                    <a:ext uri="{9D8B030D-6E8A-4147-A177-3AD203B41FA5}">
                      <a16:colId xmlns:a16="http://schemas.microsoft.com/office/drawing/2014/main" val="171852779"/>
                    </a:ext>
                  </a:extLst>
                </a:gridCol>
                <a:gridCol w="1709627">
                  <a:extLst>
                    <a:ext uri="{9D8B030D-6E8A-4147-A177-3AD203B41FA5}">
                      <a16:colId xmlns:a16="http://schemas.microsoft.com/office/drawing/2014/main" val="2634172364"/>
                    </a:ext>
                  </a:extLst>
                </a:gridCol>
                <a:gridCol w="1907307">
                  <a:extLst>
                    <a:ext uri="{9D8B030D-6E8A-4147-A177-3AD203B41FA5}">
                      <a16:colId xmlns:a16="http://schemas.microsoft.com/office/drawing/2014/main" val="951704999"/>
                    </a:ext>
                  </a:extLst>
                </a:gridCol>
                <a:gridCol w="1907307">
                  <a:extLst>
                    <a:ext uri="{9D8B030D-6E8A-4147-A177-3AD203B41FA5}">
                      <a16:colId xmlns:a16="http://schemas.microsoft.com/office/drawing/2014/main" val="4104297724"/>
                    </a:ext>
                  </a:extLst>
                </a:gridCol>
                <a:gridCol w="1907307">
                  <a:extLst>
                    <a:ext uri="{9D8B030D-6E8A-4147-A177-3AD203B41FA5}">
                      <a16:colId xmlns:a16="http://schemas.microsoft.com/office/drawing/2014/main" val="967736633"/>
                    </a:ext>
                  </a:extLst>
                </a:gridCol>
              </a:tblGrid>
              <a:tr h="581495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Case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noProof="0" dirty="0">
                          <a:solidFill>
                            <a:schemeClr val="lt1"/>
                          </a:solidFill>
                        </a:rPr>
                        <a:t>Standard deviation</a:t>
                      </a:r>
                    </a:p>
                    <a:p>
                      <a:pPr marL="0" algn="ctr" defTabSz="914400" rtl="0" eaLnBrk="1" latinLnBrk="0" hangingPunct="1"/>
                      <a:r>
                        <a:rPr lang="fr-FR" sz="1200" b="1" kern="1200" dirty="0">
                          <a:solidFill>
                            <a:schemeClr val="lt1"/>
                          </a:solidFill>
                        </a:rPr>
                        <a:t>(in abrasion index)</a:t>
                      </a:r>
                      <a:endParaRPr lang="fr-FR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Expanded</a:t>
                      </a:r>
                      <a:r>
                        <a:rPr lang="fr-FR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uncertainty</a:t>
                      </a:r>
                      <a:endParaRPr lang="fr-FR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600" b="1" strike="noStrike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95% (</a:t>
                      </a:r>
                      <a:r>
                        <a:rPr lang="el-GR" sz="1600" b="1" strike="noStrike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it-IT" sz="1600" b="1" strike="noStrike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l-GR" sz="1600" b="1" strike="noStrike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σ</a:t>
                      </a:r>
                      <a:r>
                        <a:rPr lang="it-IT" sz="1600" b="1" strike="noStrike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fr-FR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strike="noStrike" kern="1200" dirty="0">
                          <a:solidFill>
                            <a:schemeClr val="bg1"/>
                          </a:solidFill>
                        </a:rPr>
                        <a:t>Range</a:t>
                      </a:r>
                    </a:p>
                    <a:p>
                      <a:pPr algn="ctr"/>
                      <a:r>
                        <a:rPr lang="fr-FR" sz="1400" b="0" strike="noStrike" kern="1200" dirty="0">
                          <a:solidFill>
                            <a:schemeClr val="bg1"/>
                          </a:solidFill>
                        </a:rPr>
                        <a:t>(in abrasion index)</a:t>
                      </a:r>
                      <a:endParaRPr lang="fr-FR" sz="1400" b="0" strike="noStrik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strike="noStrike" kern="1200" dirty="0">
                          <a:solidFill>
                            <a:schemeClr val="bg1"/>
                          </a:solidFill>
                        </a:rPr>
                        <a:t>σ</a:t>
                      </a:r>
                      <a:r>
                        <a:rPr lang="fr-FR" sz="1800" b="1" strike="noStrike" kern="1200" dirty="0">
                          <a:solidFill>
                            <a:schemeClr val="bg1"/>
                          </a:solidFill>
                        </a:rPr>
                        <a:t>/range</a:t>
                      </a:r>
                    </a:p>
                    <a:p>
                      <a:pPr algn="ctr"/>
                      <a:r>
                        <a:rPr lang="fr-FR" sz="1400" b="0" strike="noStrike" dirty="0">
                          <a:solidFill>
                            <a:schemeClr val="bg1"/>
                          </a:solidFill>
                        </a:rPr>
                        <a:t>(in %)</a:t>
                      </a:r>
                      <a:endParaRPr lang="fr-FR" sz="1400" b="0" strike="noStrik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6411188"/>
                  </a:ext>
                </a:extLst>
              </a:tr>
              <a:tr h="25844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600" kern="1200" dirty="0">
                          <a:solidFill>
                            <a:schemeClr val="dk1"/>
                          </a:solidFill>
                        </a:rPr>
                        <a:t>All tyres (39 data)</a:t>
                      </a:r>
                      <a:endParaRPr lang="fr-F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1600" kern="1200" dirty="0">
                          <a:solidFill>
                            <a:schemeClr val="dk1"/>
                          </a:solidFill>
                        </a:rPr>
                        <a:t>σ</a:t>
                      </a:r>
                      <a:r>
                        <a:rPr lang="fr-FR" sz="1600" kern="1200" dirty="0">
                          <a:solidFill>
                            <a:schemeClr val="dk1"/>
                          </a:solidFill>
                        </a:rPr>
                        <a:t> = 0.086</a:t>
                      </a:r>
                      <a:endParaRPr lang="fr-F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strike="noStrike" dirty="0">
                          <a:solidFill>
                            <a:schemeClr val="tx1"/>
                          </a:solidFill>
                        </a:rPr>
                        <a:t>±</a:t>
                      </a:r>
                      <a:r>
                        <a:rPr lang="it-IT" sz="1600" strike="noStrike" dirty="0">
                          <a:solidFill>
                            <a:schemeClr val="tx1"/>
                          </a:solidFill>
                        </a:rPr>
                        <a:t> 0.172</a:t>
                      </a:r>
                      <a:endParaRPr lang="fr-FR" sz="16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strike="noStrike" dirty="0"/>
                        <a:t>0.612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strike="noStrike" dirty="0"/>
                        <a:t>14.1%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5984910"/>
                  </a:ext>
                </a:extLst>
              </a:tr>
              <a:tr h="2844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w/o M+S (</a:t>
                      </a:r>
                      <a:r>
                        <a:rPr lang="fr-F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 data</a:t>
                      </a: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1600" kern="1200" dirty="0">
                          <a:solidFill>
                            <a:schemeClr val="dk1"/>
                          </a:solidFill>
                        </a:rPr>
                        <a:t>σ</a:t>
                      </a:r>
                      <a:r>
                        <a:rPr lang="fr-FR" sz="1600" kern="1200" dirty="0">
                          <a:solidFill>
                            <a:schemeClr val="dk1"/>
                          </a:solidFill>
                        </a:rPr>
                        <a:t> = 0.103</a:t>
                      </a:r>
                      <a:endParaRPr lang="fr-F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strike="noStrike" dirty="0">
                          <a:solidFill>
                            <a:schemeClr val="tx1"/>
                          </a:solidFill>
                        </a:rPr>
                        <a:t>±</a:t>
                      </a:r>
                      <a:r>
                        <a:rPr lang="it-IT" sz="1600" strike="noStrike" dirty="0">
                          <a:solidFill>
                            <a:schemeClr val="tx1"/>
                          </a:solidFill>
                        </a:rPr>
                        <a:t> 0.206</a:t>
                      </a:r>
                      <a:endParaRPr lang="fr-FR" sz="16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strike="noStrike" dirty="0"/>
                        <a:t>0.392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strike="noStrike" dirty="0"/>
                        <a:t>26.4%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1751580"/>
                  </a:ext>
                </a:extLst>
              </a:tr>
              <a:tr h="2844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Estimated landing point if the assumptions adopted to emulate M+S in 3PMSF cluster (*) will be verified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1600" kern="1200" dirty="0">
                          <a:solidFill>
                            <a:schemeClr val="dk1"/>
                          </a:solidFill>
                        </a:rPr>
                        <a:t>σ</a:t>
                      </a:r>
                      <a:r>
                        <a:rPr lang="fr-FR" sz="1600" kern="1200" dirty="0">
                          <a:solidFill>
                            <a:schemeClr val="dk1"/>
                          </a:solidFill>
                        </a:rPr>
                        <a:t> = ~0.088</a:t>
                      </a:r>
                      <a:endParaRPr lang="fr-F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strike="noStrike" dirty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el-GR" sz="1600" strike="noStrike" dirty="0">
                          <a:solidFill>
                            <a:schemeClr val="tx1"/>
                          </a:solidFill>
                        </a:rPr>
                        <a:t>±</a:t>
                      </a:r>
                      <a:r>
                        <a:rPr lang="it-IT" sz="1600" strike="noStrike" dirty="0">
                          <a:solidFill>
                            <a:schemeClr val="tx1"/>
                          </a:solidFill>
                        </a:rPr>
                        <a:t> 0.176</a:t>
                      </a:r>
                      <a:endParaRPr lang="fr-FR" sz="16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strike="noStrike" dirty="0"/>
                        <a:t>0.649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strike="noStrike" dirty="0"/>
                        <a:t>13.6%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0798243"/>
                  </a:ext>
                </a:extLst>
              </a:tr>
            </a:tbl>
          </a:graphicData>
        </a:graphic>
      </p:graphicFrame>
      <p:sp>
        <p:nvSpPr>
          <p:cNvPr id="15" name="TextBox 12">
            <a:extLst>
              <a:ext uri="{FF2B5EF4-FFF2-40B4-BE49-F238E27FC236}">
                <a16:creationId xmlns:a16="http://schemas.microsoft.com/office/drawing/2014/main" id="{0057A751-C97C-A546-61C4-2DEB2FDEF664}"/>
              </a:ext>
            </a:extLst>
          </p:cNvPr>
          <p:cNvSpPr txBox="1"/>
          <p:nvPr/>
        </p:nvSpPr>
        <p:spPr>
          <a:xfrm>
            <a:off x="766354" y="6418117"/>
            <a:ext cx="114256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Note: ratio dispersion / range should be reassessed with market assessment results which will give the best evaluation of the range. </a:t>
            </a: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4B8F589E-0F9F-E682-8685-851D00742D84}"/>
              </a:ext>
            </a:extLst>
          </p:cNvPr>
          <p:cNvSpPr txBox="1"/>
          <p:nvPr/>
        </p:nvSpPr>
        <p:spPr>
          <a:xfrm>
            <a:off x="766354" y="945131"/>
            <a:ext cx="14346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1400" b="1" kern="1200">
                <a:solidFill>
                  <a:schemeClr val="accent2"/>
                </a:solidFill>
                <a:latin typeface="Univers" panose="020B0503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1400" b="1" kern="1200">
                <a:solidFill>
                  <a:schemeClr val="accent2"/>
                </a:solidFill>
                <a:latin typeface="Univers" panose="020B0503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1400" b="1" kern="1200">
                <a:solidFill>
                  <a:schemeClr val="accent2"/>
                </a:solidFill>
                <a:latin typeface="Univers" panose="020B0503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1400" b="1" kern="1200">
                <a:solidFill>
                  <a:schemeClr val="accent2"/>
                </a:solidFill>
                <a:latin typeface="Univers" panose="020B0503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1400" b="1" kern="1200">
                <a:solidFill>
                  <a:schemeClr val="accent2"/>
                </a:solidFill>
                <a:latin typeface="Univers" panose="020B0503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400" b="1" kern="1200">
                <a:solidFill>
                  <a:schemeClr val="accent2"/>
                </a:solidFill>
                <a:latin typeface="Univers" panose="020B0503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400" b="1" kern="1200">
                <a:solidFill>
                  <a:schemeClr val="accent2"/>
                </a:solidFill>
                <a:latin typeface="Univers" panose="020B0503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400" b="1" kern="1200">
                <a:solidFill>
                  <a:schemeClr val="accent2"/>
                </a:solidFill>
                <a:latin typeface="Univers" panose="020B0503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400" b="1" kern="1200">
                <a:solidFill>
                  <a:schemeClr val="accent2"/>
                </a:solidFill>
                <a:latin typeface="Univers" panose="020B0503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b="0" dirty="0">
                <a:solidFill>
                  <a:schemeClr val="tx1"/>
                </a:solidFill>
                <a:latin typeface="BridgestoneType" panose="020B0503030504030204" pitchFamily="34" charset="0"/>
              </a:rPr>
              <a:t>Test Temp: all</a:t>
            </a:r>
            <a:endParaRPr lang="it-IT" b="0" dirty="0">
              <a:solidFill>
                <a:schemeClr val="tx1"/>
              </a:solidFill>
              <a:latin typeface="BridgestoneType" panose="020B0503030504030204" pitchFamily="34" charset="0"/>
              <a:sym typeface="Symbol" panose="05050102010706020507" pitchFamily="18" charset="2"/>
            </a:endParaRPr>
          </a:p>
          <a:p>
            <a:pPr algn="l">
              <a:spcBef>
                <a:spcPts val="0"/>
              </a:spcBef>
            </a:pPr>
            <a:r>
              <a:rPr lang="it-IT" b="0" dirty="0">
                <a:solidFill>
                  <a:schemeClr val="tx1"/>
                </a:solidFill>
                <a:latin typeface="BridgestoneType" panose="020B0503030504030204" pitchFamily="34" charset="0"/>
                <a:sym typeface="Symbol" panose="05050102010706020507" pitchFamily="18" charset="2"/>
              </a:rPr>
              <a:t>Drum Surface</a:t>
            </a:r>
            <a:r>
              <a:rPr lang="en-US" b="0" dirty="0">
                <a:solidFill>
                  <a:schemeClr val="tx1"/>
                </a:solidFill>
                <a:latin typeface="BridgestoneType" panose="020B0503030504030204" pitchFamily="34" charset="0"/>
                <a:sym typeface="Symbol" panose="05050102010706020507" pitchFamily="18" charset="2"/>
              </a:rPr>
              <a:t>:</a:t>
            </a:r>
            <a:r>
              <a:rPr lang="it-IT" b="0" dirty="0">
                <a:solidFill>
                  <a:schemeClr val="tx1"/>
                </a:solidFill>
                <a:latin typeface="BridgestoneType" panose="020B0503030504030204" pitchFamily="34" charset="0"/>
                <a:sym typeface="Symbol" panose="05050102010706020507" pitchFamily="18" charset="2"/>
              </a:rPr>
              <a:t> all</a:t>
            </a:r>
          </a:p>
          <a:p>
            <a:pPr algn="l">
              <a:spcBef>
                <a:spcPts val="0"/>
              </a:spcBef>
            </a:pPr>
            <a:r>
              <a:rPr lang="it-IT" b="0" dirty="0">
                <a:solidFill>
                  <a:schemeClr val="tx1"/>
                </a:solidFill>
                <a:latin typeface="BridgestoneType" panose="020B0503030504030204" pitchFamily="34" charset="0"/>
                <a:sym typeface="Symbol" panose="05050102010706020507" pitchFamily="18" charset="2"/>
              </a:rPr>
              <a:t>Drums 1 to 3</a:t>
            </a:r>
          </a:p>
          <a:p>
            <a:pPr algn="l">
              <a:spcBef>
                <a:spcPts val="0"/>
              </a:spcBef>
            </a:pPr>
            <a:r>
              <a:rPr lang="it-IT" b="0" dirty="0">
                <a:solidFill>
                  <a:schemeClr val="tx1"/>
                </a:solidFill>
                <a:latin typeface="BridgestoneType" panose="020B0503030504030204" pitchFamily="34" charset="0"/>
                <a:sym typeface="Symbol" panose="05050102010706020507" pitchFamily="18" charset="2"/>
              </a:rPr>
              <a:t>Test Data: 39</a:t>
            </a:r>
            <a:endParaRPr lang="it-IT" b="0" dirty="0">
              <a:solidFill>
                <a:schemeClr val="tx1"/>
              </a:solidFill>
              <a:latin typeface="BridgestoneType" panose="020B0503030504030204" pitchFamily="34" charset="0"/>
            </a:endParaRP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423DF78F-96EB-BF39-B438-77DD5FF4C0AE}"/>
              </a:ext>
            </a:extLst>
          </p:cNvPr>
          <p:cNvSpPr txBox="1"/>
          <p:nvPr/>
        </p:nvSpPr>
        <p:spPr>
          <a:xfrm>
            <a:off x="766354" y="4236465"/>
            <a:ext cx="108385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(*) Assumptions: conversion made using the 2 conversion factors</a:t>
            </a:r>
          </a:p>
        </p:txBody>
      </p:sp>
      <p:graphicFrame>
        <p:nvGraphicFramePr>
          <p:cNvPr id="18" name="Table 9">
            <a:extLst>
              <a:ext uri="{FF2B5EF4-FFF2-40B4-BE49-F238E27FC236}">
                <a16:creationId xmlns:a16="http://schemas.microsoft.com/office/drawing/2014/main" id="{64C894E6-C280-F16A-AAEA-122BCED595C3}"/>
              </a:ext>
            </a:extLst>
          </p:cNvPr>
          <p:cNvGraphicFramePr>
            <a:graphicFrameLocks noGrp="1"/>
          </p:cNvGraphicFramePr>
          <p:nvPr/>
        </p:nvGraphicFramePr>
        <p:xfrm>
          <a:off x="3875313" y="4764901"/>
          <a:ext cx="7961810" cy="1620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8396">
                  <a:extLst>
                    <a:ext uri="{9D8B030D-6E8A-4147-A177-3AD203B41FA5}">
                      <a16:colId xmlns:a16="http://schemas.microsoft.com/office/drawing/2014/main" val="1600827906"/>
                    </a:ext>
                  </a:extLst>
                </a:gridCol>
                <a:gridCol w="1185853">
                  <a:extLst>
                    <a:ext uri="{9D8B030D-6E8A-4147-A177-3AD203B41FA5}">
                      <a16:colId xmlns:a16="http://schemas.microsoft.com/office/drawing/2014/main" val="258641495"/>
                    </a:ext>
                  </a:extLst>
                </a:gridCol>
                <a:gridCol w="1265113">
                  <a:extLst>
                    <a:ext uri="{9D8B030D-6E8A-4147-A177-3AD203B41FA5}">
                      <a16:colId xmlns:a16="http://schemas.microsoft.com/office/drawing/2014/main" val="1593129656"/>
                    </a:ext>
                  </a:extLst>
                </a:gridCol>
                <a:gridCol w="1106595">
                  <a:extLst>
                    <a:ext uri="{9D8B030D-6E8A-4147-A177-3AD203B41FA5}">
                      <a16:colId xmlns:a16="http://schemas.microsoft.com/office/drawing/2014/main" val="3129542329"/>
                    </a:ext>
                  </a:extLst>
                </a:gridCol>
                <a:gridCol w="1185853">
                  <a:extLst>
                    <a:ext uri="{9D8B030D-6E8A-4147-A177-3AD203B41FA5}">
                      <a16:colId xmlns:a16="http://schemas.microsoft.com/office/drawing/2014/main" val="2006983924"/>
                    </a:ext>
                  </a:extLst>
                </a:gridCol>
              </a:tblGrid>
              <a:tr h="660507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Case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Standard deviation</a:t>
                      </a:r>
                    </a:p>
                    <a:p>
                      <a:pPr marL="0" algn="ctr" defTabSz="914400" rtl="0" eaLnBrk="1" latinLnBrk="0" hangingPunct="1"/>
                      <a:r>
                        <a:rPr lang="fr-FR" sz="1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(in abrasion index)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strike="noStrike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Expanded uncertainty 95%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100" b="1" strike="noStrike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l-GR" sz="1100" b="1" strike="noStrike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it-IT" sz="1100" b="1" strike="noStrike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l-GR" sz="1100" b="1" strike="noStrike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σ</a:t>
                      </a:r>
                      <a:r>
                        <a:rPr lang="it-IT" sz="1100" b="1" strike="noStrike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100" b="1" strike="noStrike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Range</a:t>
                      </a:r>
                    </a:p>
                    <a:p>
                      <a:pPr algn="ctr"/>
                      <a:r>
                        <a:rPr lang="fr-FR" sz="1050" b="0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(in abrasion index)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σ</a:t>
                      </a:r>
                      <a:r>
                        <a:rPr lang="fr-FR" sz="1200" b="1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/range</a:t>
                      </a:r>
                    </a:p>
                    <a:p>
                      <a:pPr algn="ctr"/>
                      <a:r>
                        <a:rPr lang="fr-FR" sz="1050" b="0" strike="noStrike" dirty="0">
                          <a:solidFill>
                            <a:schemeClr val="bg1"/>
                          </a:solidFill>
                        </a:rPr>
                        <a:t>(in %)</a:t>
                      </a:r>
                      <a:endParaRPr lang="fr-FR" sz="1050" b="0" strike="noStrik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262879"/>
                  </a:ext>
                </a:extLst>
              </a:tr>
              <a:tr h="25902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σ</a:t>
                      </a:r>
                      <a:r>
                        <a:rPr lang="fr-FR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= 0.200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strike="noStrike" dirty="0">
                          <a:solidFill>
                            <a:schemeClr val="tx1"/>
                          </a:solidFill>
                        </a:rPr>
                        <a:t>±</a:t>
                      </a:r>
                      <a:r>
                        <a:rPr lang="it-IT" sz="1100" strike="noStrike" dirty="0">
                          <a:solidFill>
                            <a:schemeClr val="tx1"/>
                          </a:solidFill>
                        </a:rPr>
                        <a:t> 0.40</a:t>
                      </a:r>
                      <a:endParaRPr lang="fr-FR" sz="11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strike="noStrike" dirty="0"/>
                        <a:t>1.10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strike="noStrike" dirty="0"/>
                        <a:t>18.2%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988254"/>
                  </a:ext>
                </a:extLst>
              </a:tr>
              <a:tr h="259023">
                <a:tc>
                  <a:txBody>
                    <a:bodyPr/>
                    <a:lstStyle/>
                    <a:p>
                      <a:r>
                        <a:rPr lang="fr-FR" sz="1100" strike="noStrike" dirty="0"/>
                        <a:t>Raw, w/o M+S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σ</a:t>
                      </a:r>
                      <a:r>
                        <a:rPr lang="fr-FR" sz="1100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= 0.154</a:t>
                      </a:r>
                      <a:endParaRPr lang="fr-FR" sz="1100" strike="noStrik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strike="noStrike" dirty="0">
                          <a:solidFill>
                            <a:schemeClr val="tx1"/>
                          </a:solidFill>
                        </a:rPr>
                        <a:t>±</a:t>
                      </a:r>
                      <a:r>
                        <a:rPr lang="it-IT" sz="1100" strike="noStrike" dirty="0">
                          <a:solidFill>
                            <a:schemeClr val="tx1"/>
                          </a:solidFill>
                        </a:rPr>
                        <a:t> 0.31</a:t>
                      </a:r>
                      <a:endParaRPr lang="fr-FR" sz="11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strike="noStrike" dirty="0"/>
                        <a:t>0.88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strike="noStrike" dirty="0"/>
                        <a:t>17.6%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758890"/>
                  </a:ext>
                </a:extLst>
              </a:tr>
              <a:tr h="362632">
                <a:tc>
                  <a:txBody>
                    <a:bodyPr/>
                    <a:lstStyle/>
                    <a:p>
                      <a:r>
                        <a:rPr lang="en-US" sz="1050" i="1" u="sng" dirty="0">
                          <a:solidFill>
                            <a:schemeClr val="tx1"/>
                          </a:solidFill>
                        </a:rPr>
                        <a:t>Estimated</a:t>
                      </a:r>
                      <a:r>
                        <a:rPr lang="en-US" sz="1050" i="1" dirty="0">
                          <a:solidFill>
                            <a:schemeClr val="tx1"/>
                          </a:solidFill>
                        </a:rPr>
                        <a:t> landing point if the assumptions adopted to emulate M+S in 3PMSF cluster </a:t>
                      </a:r>
                      <a:r>
                        <a:rPr lang="en-US" sz="1050" i="1" noProof="0" dirty="0">
                          <a:solidFill>
                            <a:schemeClr val="tx1"/>
                          </a:solidFill>
                        </a:rPr>
                        <a:t>will be verified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σ</a:t>
                      </a:r>
                      <a:r>
                        <a:rPr lang="fr-FR" sz="11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= ~0.14</a:t>
                      </a:r>
                      <a:endParaRPr lang="fr-FR" sz="11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i="1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~</a:t>
                      </a:r>
                      <a:r>
                        <a:rPr lang="el-GR" sz="1100" strike="noStrike" dirty="0">
                          <a:solidFill>
                            <a:schemeClr val="tx1"/>
                          </a:solidFill>
                        </a:rPr>
                        <a:t>±</a:t>
                      </a:r>
                      <a:r>
                        <a:rPr lang="it-IT" sz="1100" strike="noStrike" dirty="0">
                          <a:solidFill>
                            <a:schemeClr val="tx1"/>
                          </a:solidFill>
                        </a:rPr>
                        <a:t> 0.28</a:t>
                      </a:r>
                      <a:endParaRPr lang="fr-FR" sz="11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strike="noStrike" dirty="0"/>
                        <a:t>1.23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strike="noStrike" dirty="0"/>
                        <a:t>11.3%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207597"/>
                  </a:ext>
                </a:extLst>
              </a:tr>
            </a:tbl>
          </a:graphicData>
        </a:graphic>
      </p:graphicFrame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2AF234D0-DD03-BB11-D4ED-B91B30090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825" y="4491778"/>
            <a:ext cx="10515600" cy="11042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While applying the method as described, ETRTO drums (5-7) results seems to show a higher dispersion than drums 1 to 3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5F7E3508-CE99-5305-C8D5-2218FD1808E6}"/>
              </a:ext>
            </a:extLst>
          </p:cNvPr>
          <p:cNvGrpSpPr/>
          <p:nvPr/>
        </p:nvGrpSpPr>
        <p:grpSpPr>
          <a:xfrm>
            <a:off x="9822534" y="139244"/>
            <a:ext cx="1894667" cy="1314355"/>
            <a:chOff x="9822534" y="139244"/>
            <a:chExt cx="1894667" cy="1314355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C7E50F4C-90FF-B81E-8501-6DBB81241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3556" y="139244"/>
              <a:ext cx="1533680" cy="1015423"/>
            </a:xfrm>
            <a:prstGeom prst="rect">
              <a:avLst/>
            </a:prstGeom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61A17A82-51E5-3D32-7B6A-2982CFF91B32}"/>
                </a:ext>
              </a:extLst>
            </p:cNvPr>
            <p:cNvSpPr txBox="1"/>
            <p:nvPr/>
          </p:nvSpPr>
          <p:spPr>
            <a:xfrm>
              <a:off x="9822534" y="1176600"/>
              <a:ext cx="189466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©UTAC</a:t>
              </a:r>
              <a:endParaRPr lang="fr-FR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48908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E80D89-57B0-13F5-2447-6BD0A1C86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3946"/>
            <a:ext cx="10515600" cy="1325563"/>
          </a:xfrm>
        </p:spPr>
        <p:txBody>
          <a:bodyPr/>
          <a:lstStyle/>
          <a:p>
            <a:r>
              <a:rPr lang="en-001" dirty="0"/>
              <a:t>Tyre w</a:t>
            </a:r>
            <a:r>
              <a:rPr lang="en-US" dirty="0"/>
              <a:t>ear on </a:t>
            </a:r>
            <a:r>
              <a:rPr lang="en-001" dirty="0"/>
              <a:t>drum test methods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C43085C-9B14-EC42-783D-33AC48412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FB0C8F7-3771-5638-9732-B21EE28BC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24</a:t>
            </a:fld>
            <a:endParaRPr lang="fr-FR"/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8B2B39FF-3CF1-2A1F-0AB0-BFA423240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32" y="1355263"/>
            <a:ext cx="4996713" cy="95051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Irregular Wear (heel &amp; toe) was found on many </a:t>
            </a:r>
            <a:r>
              <a:rPr lang="en-US" sz="2400" dirty="0" err="1"/>
              <a:t>tyres</a:t>
            </a:r>
            <a:r>
              <a:rPr lang="en-US" sz="2400" dirty="0"/>
              <a:t> on drum</a:t>
            </a:r>
            <a:r>
              <a:rPr lang="en-001" sz="2400" dirty="0"/>
              <a:t> tested by ETRTO.</a:t>
            </a:r>
          </a:p>
          <a:p>
            <a:r>
              <a:rPr lang="en-US" sz="2400" dirty="0"/>
              <a:t>Example SRTT 17’’</a:t>
            </a:r>
            <a:r>
              <a:rPr lang="en-001" sz="2400" dirty="0"/>
              <a:t> (Drum 5)</a:t>
            </a:r>
            <a:endParaRPr lang="en-US" sz="2400" dirty="0"/>
          </a:p>
        </p:txBody>
      </p:sp>
      <p:grpSp>
        <p:nvGrpSpPr>
          <p:cNvPr id="7" name="Group 15">
            <a:extLst>
              <a:ext uri="{FF2B5EF4-FFF2-40B4-BE49-F238E27FC236}">
                <a16:creationId xmlns:a16="http://schemas.microsoft.com/office/drawing/2014/main" id="{EABB8FE9-D923-5761-9676-BE49187B47E0}"/>
              </a:ext>
            </a:extLst>
          </p:cNvPr>
          <p:cNvGrpSpPr/>
          <p:nvPr/>
        </p:nvGrpSpPr>
        <p:grpSpPr>
          <a:xfrm>
            <a:off x="915846" y="2344695"/>
            <a:ext cx="4381865" cy="3157234"/>
            <a:chOff x="886507" y="2131189"/>
            <a:chExt cx="4381865" cy="3157234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BF169718-E321-B60E-7AAB-511ACD64C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1110" y="3448044"/>
              <a:ext cx="2307262" cy="1730447"/>
            </a:xfrm>
            <a:prstGeom prst="rect">
              <a:avLst/>
            </a:prstGeom>
          </p:spPr>
        </p:pic>
        <p:pic>
          <p:nvPicPr>
            <p:cNvPr id="9" name="Grafik 9">
              <a:extLst>
                <a:ext uri="{FF2B5EF4-FFF2-40B4-BE49-F238E27FC236}">
                  <a16:creationId xmlns:a16="http://schemas.microsoft.com/office/drawing/2014/main" id="{DA39D071-D20E-4F62-F58C-3361C0349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66657" y="2180154"/>
              <a:ext cx="1641405" cy="977602"/>
            </a:xfrm>
            <a:prstGeom prst="rect">
              <a:avLst/>
            </a:prstGeom>
          </p:spPr>
        </p:pic>
        <p:pic>
          <p:nvPicPr>
            <p:cNvPr id="10" name="Grafik 11">
              <a:extLst>
                <a:ext uri="{FF2B5EF4-FFF2-40B4-BE49-F238E27FC236}">
                  <a16:creationId xmlns:a16="http://schemas.microsoft.com/office/drawing/2014/main" id="{1228912A-A807-78CE-B24E-243ED7258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6507" y="2154968"/>
              <a:ext cx="1725849" cy="3133455"/>
            </a:xfrm>
            <a:prstGeom prst="rect">
              <a:avLst/>
            </a:prstGeom>
          </p:spPr>
        </p:pic>
        <p:sp>
          <p:nvSpPr>
            <p:cNvPr id="11" name="Rechteck 16">
              <a:extLst>
                <a:ext uri="{FF2B5EF4-FFF2-40B4-BE49-F238E27FC236}">
                  <a16:creationId xmlns:a16="http://schemas.microsoft.com/office/drawing/2014/main" id="{87DFE6AD-C2F8-A0BB-FC9E-98BB1D3003ED}"/>
                </a:ext>
              </a:extLst>
            </p:cNvPr>
            <p:cNvSpPr/>
            <p:nvPr/>
          </p:nvSpPr>
          <p:spPr>
            <a:xfrm>
              <a:off x="903297" y="2131189"/>
              <a:ext cx="445302" cy="3133456"/>
            </a:xfrm>
            <a:prstGeom prst="rect">
              <a:avLst/>
            </a:prstGeom>
            <a:noFill/>
            <a:ln w="3492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hteck 19">
              <a:extLst>
                <a:ext uri="{FF2B5EF4-FFF2-40B4-BE49-F238E27FC236}">
                  <a16:creationId xmlns:a16="http://schemas.microsoft.com/office/drawing/2014/main" id="{7ADB9494-DBF8-A81F-D96F-690ECDB36736}"/>
                </a:ext>
              </a:extLst>
            </p:cNvPr>
            <p:cNvSpPr/>
            <p:nvPr/>
          </p:nvSpPr>
          <p:spPr>
            <a:xfrm>
              <a:off x="2921303" y="3435835"/>
              <a:ext cx="698976" cy="1823826"/>
            </a:xfrm>
            <a:prstGeom prst="rect">
              <a:avLst/>
            </a:prstGeom>
            <a:noFill/>
            <a:ln w="3492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el 2">
            <a:extLst>
              <a:ext uri="{FF2B5EF4-FFF2-40B4-BE49-F238E27FC236}">
                <a16:creationId xmlns:a16="http://schemas.microsoft.com/office/drawing/2014/main" id="{326DB01E-EB00-82A6-47C5-12A86FEB3631}"/>
              </a:ext>
            </a:extLst>
          </p:cNvPr>
          <p:cNvSpPr txBox="1">
            <a:spLocks/>
          </p:cNvSpPr>
          <p:nvPr/>
        </p:nvSpPr>
        <p:spPr>
          <a:xfrm>
            <a:off x="613671" y="5677703"/>
            <a:ext cx="10260620" cy="95051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sz="2400" b="1" dirty="0">
                <a:solidFill>
                  <a:srgbClr val="FF0000"/>
                </a:solidFill>
              </a:rPr>
              <a:t>Heel and Toe wear was found on all the ETRTO drum results </a:t>
            </a:r>
            <a:br>
              <a:rPr lang="en-GB" sz="2400" b="1" dirty="0">
                <a:solidFill>
                  <a:srgbClr val="FF0000"/>
                </a:solidFill>
              </a:rPr>
            </a:br>
            <a:r>
              <a:rPr lang="en-GB" sz="1600" b="1" dirty="0">
                <a:solidFill>
                  <a:srgbClr val="FF0000"/>
                </a:solidFill>
              </a:rPr>
              <a:t>(More irregular wear on summer tyres)</a:t>
            </a:r>
            <a:endParaRPr lang="en-GB" sz="2400" b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en-GB" sz="2400" b="1" dirty="0">
                <a:solidFill>
                  <a:srgbClr val="FF0000"/>
                </a:solidFill>
              </a:rPr>
              <a:t>Further analysis is ongoing </a:t>
            </a:r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26A9237E-8DF6-BEE7-28AA-0DBA29BE22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3439" y="2368474"/>
            <a:ext cx="2178945" cy="3133456"/>
          </a:xfrm>
          <a:prstGeom prst="rect">
            <a:avLst/>
          </a:prstGeom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EC8AC849-4597-B4BB-F279-433B871C04F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9056"/>
          <a:stretch/>
        </p:blipFill>
        <p:spPr>
          <a:xfrm>
            <a:off x="8746461" y="3910015"/>
            <a:ext cx="2075858" cy="1548786"/>
          </a:xfrm>
          <a:prstGeom prst="rect">
            <a:avLst/>
          </a:prstGeom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id="{EFDD2F26-FC71-00B6-EE8C-7FAAB960BB3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0174"/>
          <a:stretch/>
        </p:blipFill>
        <p:spPr>
          <a:xfrm>
            <a:off x="9187231" y="2420690"/>
            <a:ext cx="1194318" cy="1363550"/>
          </a:xfrm>
          <a:prstGeom prst="rect">
            <a:avLst/>
          </a:prstGeom>
        </p:spPr>
      </p:pic>
      <p:sp>
        <p:nvSpPr>
          <p:cNvPr id="17" name="Titel 2">
            <a:extLst>
              <a:ext uri="{FF2B5EF4-FFF2-40B4-BE49-F238E27FC236}">
                <a16:creationId xmlns:a16="http://schemas.microsoft.com/office/drawing/2014/main" id="{3462A39A-BDA2-CAC3-9B87-7FC3AF6EDE3A}"/>
              </a:ext>
            </a:extLst>
          </p:cNvPr>
          <p:cNvSpPr txBox="1">
            <a:spLocks/>
          </p:cNvSpPr>
          <p:nvPr/>
        </p:nvSpPr>
        <p:spPr>
          <a:xfrm>
            <a:off x="6044027" y="1342189"/>
            <a:ext cx="4996713" cy="9505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Irregular Wear w</a:t>
            </a:r>
            <a:r>
              <a:rPr lang="en-001" sz="2400" dirty="0"/>
              <a:t>as not observed in JASIC drum.</a:t>
            </a:r>
          </a:p>
          <a:p>
            <a:r>
              <a:rPr lang="en-001" sz="2400" dirty="0"/>
              <a:t>Example 225/45R17 94V XL (Drum 1)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D3BE9DC7-C7AC-5FE7-8135-6D543A906BE3}"/>
              </a:ext>
            </a:extLst>
          </p:cNvPr>
          <p:cNvGrpSpPr/>
          <p:nvPr/>
        </p:nvGrpSpPr>
        <p:grpSpPr>
          <a:xfrm>
            <a:off x="9822534" y="139244"/>
            <a:ext cx="1894667" cy="1314355"/>
            <a:chOff x="9822534" y="139244"/>
            <a:chExt cx="1894667" cy="1314355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2263CB6F-0E09-5AD6-C346-AEC3F5EE8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3556" y="139244"/>
              <a:ext cx="1533680" cy="1015423"/>
            </a:xfrm>
            <a:prstGeom prst="rect">
              <a:avLst/>
            </a:prstGeom>
          </p:spPr>
        </p:pic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95BB10F7-6E9E-F942-B458-081DD8D2FFA4}"/>
                </a:ext>
              </a:extLst>
            </p:cNvPr>
            <p:cNvSpPr txBox="1"/>
            <p:nvPr/>
          </p:nvSpPr>
          <p:spPr>
            <a:xfrm>
              <a:off x="9822534" y="1176600"/>
              <a:ext cx="189466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©UTAC</a:t>
              </a:r>
              <a:endParaRPr lang="fr-FR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52357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14D6F3-D0F6-0EA3-FED5-00D057FE3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243"/>
            <a:ext cx="10515600" cy="1325563"/>
          </a:xfrm>
        </p:spPr>
        <p:txBody>
          <a:bodyPr/>
          <a:lstStyle/>
          <a:p>
            <a:r>
              <a:rPr lang="en-US" dirty="0"/>
              <a:t>Improvements of the drum method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0A84D4-0250-56AA-1901-D43C47F97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9831"/>
            <a:ext cx="10515600" cy="46271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000" b="1" dirty="0">
                <a:solidFill>
                  <a:srgbClr val="00B050"/>
                </a:solidFill>
                <a:latin typeface="Calibri" panose="020F0502020204030204" pitchFamily="34" charset="0"/>
              </a:rPr>
              <a:t>4 improvements of the drum method have been implemented : </a:t>
            </a:r>
          </a:p>
          <a:p>
            <a:r>
              <a:rPr lang="en-GB" sz="2200" b="1" dirty="0">
                <a:solidFill>
                  <a:srgbClr val="00B050"/>
                </a:solidFill>
                <a:latin typeface="Calibri" panose="020F0502020204030204" pitchFamily="34" charset="0"/>
              </a:rPr>
              <a:t>Changing the reference tyres from SRTT 16’’ to SRTT 17’’</a:t>
            </a:r>
          </a:p>
          <a:p>
            <a:r>
              <a:rPr lang="en-GB" sz="2200" b="1" dirty="0">
                <a:solidFill>
                  <a:srgbClr val="00B050"/>
                </a:solidFill>
                <a:latin typeface="Calibri" panose="020F0502020204030204" pitchFamily="34" charset="0"/>
              </a:rPr>
              <a:t>Definition of the limits of abrasion rate on Reference tyre to validate a drum test</a:t>
            </a:r>
          </a:p>
          <a:p>
            <a:r>
              <a:rPr lang="en-GB" sz="2200" b="1" dirty="0">
                <a:solidFill>
                  <a:srgbClr val="00B050"/>
                </a:solidFill>
                <a:latin typeface="Calibri" panose="020F0502020204030204" pitchFamily="34" charset="0"/>
              </a:rPr>
              <a:t>De-gumming : limitation of the “3</a:t>
            </a:r>
            <a:r>
              <a:rPr lang="en-GB" sz="2200" b="1" baseline="30000" dirty="0">
                <a:solidFill>
                  <a:srgbClr val="00B050"/>
                </a:solidFill>
                <a:latin typeface="Calibri" panose="020F0502020204030204" pitchFamily="34" charset="0"/>
              </a:rPr>
              <a:t>rd</a:t>
            </a:r>
            <a:r>
              <a:rPr lang="en-GB" sz="2200" b="1" dirty="0">
                <a:solidFill>
                  <a:srgbClr val="00B050"/>
                </a:solidFill>
                <a:latin typeface="Calibri" panose="020F0502020204030204" pitchFamily="34" charset="0"/>
              </a:rPr>
              <a:t> body” nature (powder) to only 2 types : Talc or Silica</a:t>
            </a:r>
          </a:p>
          <a:p>
            <a:r>
              <a:rPr lang="en-GB" sz="2200" b="1" dirty="0">
                <a:solidFill>
                  <a:srgbClr val="00B050"/>
                </a:solidFill>
                <a:latin typeface="Calibri" panose="020F0502020204030204" pitchFamily="34" charset="0"/>
              </a:rPr>
              <a:t>Split the drum surface roughness indicator into 2 indicators (macro roughness, micro roughness), </a:t>
            </a:r>
          </a:p>
          <a:p>
            <a:pPr lvl="1"/>
            <a:r>
              <a:rPr lang="en-GB" sz="1700" b="1" dirty="0">
                <a:solidFill>
                  <a:srgbClr val="00B050"/>
                </a:solidFill>
                <a:latin typeface="Calibri" panose="020F0502020204030204" pitchFamily="34" charset="0"/>
              </a:rPr>
              <a:t>with an allowed range for each</a:t>
            </a:r>
          </a:p>
          <a:p>
            <a:pPr lvl="1"/>
            <a:endParaRPr lang="en-GB" sz="17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lvl="1"/>
            <a:endParaRPr lang="en-GB" sz="17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3000" b="1" dirty="0">
                <a:solidFill>
                  <a:srgbClr val="FF0000"/>
                </a:solidFill>
                <a:latin typeface="Calibri" panose="020F0502020204030204" pitchFamily="34" charset="0"/>
              </a:rPr>
              <a:t>Some other improvements have been proposed : </a:t>
            </a:r>
          </a:p>
          <a:p>
            <a:r>
              <a:rPr lang="en-GB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Define limits of flow rate for 3</a:t>
            </a:r>
            <a:r>
              <a:rPr lang="en-GB" sz="2200" b="1" baseline="30000" dirty="0">
                <a:solidFill>
                  <a:srgbClr val="FF0000"/>
                </a:solidFill>
                <a:latin typeface="Calibri" panose="020F0502020204030204" pitchFamily="34" charset="0"/>
              </a:rPr>
              <a:t>rd</a:t>
            </a:r>
            <a:r>
              <a:rPr lang="en-GB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 body (de-gumming system)</a:t>
            </a:r>
          </a:p>
          <a:p>
            <a:r>
              <a:rPr lang="en-GB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Update load and pressure of the tyre to improve the correlation with vehicle method</a:t>
            </a:r>
          </a:p>
          <a:p>
            <a:r>
              <a:rPr lang="en-GB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Update the forces animation (longitudinal and lateral) to improve the correlation with vehicle method</a:t>
            </a:r>
          </a:p>
          <a:p>
            <a:endParaRPr lang="en-GB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F24471B-5B2F-378E-6C82-BE26AB780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21308FF-8383-D3C7-7077-6881396E6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25</a:t>
            </a:fld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1C3FA450-6C92-0EEC-24B7-80456DB2D7E2}"/>
              </a:ext>
            </a:extLst>
          </p:cNvPr>
          <p:cNvGrpSpPr/>
          <p:nvPr/>
        </p:nvGrpSpPr>
        <p:grpSpPr>
          <a:xfrm>
            <a:off x="9822534" y="139244"/>
            <a:ext cx="1894667" cy="1314355"/>
            <a:chOff x="9822534" y="139244"/>
            <a:chExt cx="1894667" cy="1314355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946F9ACA-9C9A-C5FE-B5D7-69EF28AF9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3556" y="139244"/>
              <a:ext cx="1533680" cy="1015423"/>
            </a:xfrm>
            <a:prstGeom prst="rect">
              <a:avLst/>
            </a:prstGeom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235D7385-36C5-BB34-1D17-A3D70EC430F3}"/>
                </a:ext>
              </a:extLst>
            </p:cNvPr>
            <p:cNvSpPr txBox="1"/>
            <p:nvPr/>
          </p:nvSpPr>
          <p:spPr>
            <a:xfrm>
              <a:off x="9822534" y="1176600"/>
              <a:ext cx="189466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©UTAC</a:t>
              </a:r>
              <a:endParaRPr lang="fr-FR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575034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296C5D-0C2E-C72F-D81B-D12168AEA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80"/>
            <a:ext cx="87630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Analysis of the correlation between </a:t>
            </a:r>
            <a:br>
              <a:rPr lang="en-US" sz="4000" dirty="0"/>
            </a:br>
            <a:r>
              <a:rPr lang="en-US" sz="4000" dirty="0"/>
              <a:t>the two methods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5644CC-0981-B721-8FBD-5376C9ADF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2218"/>
            <a:ext cx="10515600" cy="408066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Sometimes the abrasion rate indexes are very similar, sometimes more difference</a:t>
            </a: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Larger average standard deviation for vehicle method Could partly be explained due to temperature effect</a:t>
            </a: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A larger range of temperature </a:t>
            </a:r>
            <a:b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was tested for the vehicle </a:t>
            </a:r>
            <a:b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method</a:t>
            </a:r>
          </a:p>
          <a:p>
            <a:endParaRPr lang="fr-FR" sz="24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B25B11-6E45-A11F-AF32-0C4A71FCD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298EAE4-D4C6-7D2F-E0A0-0DB19F38E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26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5A4900C-9224-8620-85E1-E3F0208E0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339" y="2847359"/>
            <a:ext cx="6178103" cy="381277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22605B7-B0AD-B8A9-1F91-EB0073ABC1C9}"/>
              </a:ext>
            </a:extLst>
          </p:cNvPr>
          <p:cNvSpPr txBox="1"/>
          <p:nvPr/>
        </p:nvSpPr>
        <p:spPr>
          <a:xfrm>
            <a:off x="940279" y="4123426"/>
            <a:ext cx="3959525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Need to check with the market assessment generated data if this is improved with the better test method definitions</a:t>
            </a:r>
            <a:endParaRPr lang="fr-BE" b="1" dirty="0">
              <a:solidFill>
                <a:srgbClr val="FF0000"/>
              </a:solidFill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621B0057-6D1D-79A0-74D3-60A2015FA998}"/>
              </a:ext>
            </a:extLst>
          </p:cNvPr>
          <p:cNvGrpSpPr/>
          <p:nvPr/>
        </p:nvGrpSpPr>
        <p:grpSpPr>
          <a:xfrm>
            <a:off x="8886825" y="136105"/>
            <a:ext cx="3049918" cy="955780"/>
            <a:chOff x="8886825" y="136105"/>
            <a:chExt cx="3049918" cy="955780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3E4DCCC6-B124-EF02-FDFE-41161A9631AD}"/>
                </a:ext>
              </a:extLst>
            </p:cNvPr>
            <p:cNvGrpSpPr/>
            <p:nvPr/>
          </p:nvGrpSpPr>
          <p:grpSpPr>
            <a:xfrm>
              <a:off x="9876106" y="136105"/>
              <a:ext cx="2060637" cy="955780"/>
              <a:chOff x="8723274" y="139244"/>
              <a:chExt cx="2853962" cy="1292422"/>
            </a:xfrm>
          </p:grpSpPr>
          <p:pic>
            <p:nvPicPr>
              <p:cNvPr id="9" name="Image 8">
                <a:extLst>
                  <a:ext uri="{FF2B5EF4-FFF2-40B4-BE49-F238E27FC236}">
                    <a16:creationId xmlns:a16="http://schemas.microsoft.com/office/drawing/2014/main" id="{9B4922AC-D96E-00AB-F1D6-942FBD4926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043556" y="139244"/>
                <a:ext cx="1533680" cy="1015423"/>
              </a:xfrm>
              <a:prstGeom prst="rect">
                <a:avLst/>
              </a:prstGeom>
            </p:spPr>
          </p:pic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8AB942F9-E9A3-8890-2479-3AFBCB3BE184}"/>
                  </a:ext>
                </a:extLst>
              </p:cNvPr>
              <p:cNvSpPr txBox="1"/>
              <p:nvPr/>
            </p:nvSpPr>
            <p:spPr>
              <a:xfrm>
                <a:off x="8723274" y="1154667"/>
                <a:ext cx="1894667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©UTAC</a:t>
                </a:r>
                <a:endParaRPr lang="fr-FR" sz="1200" dirty="0"/>
              </a:p>
            </p:txBody>
          </p:sp>
        </p:grp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8D540535-419A-9C03-A7F6-6AA55F059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86825" y="136525"/>
              <a:ext cx="1404000" cy="684687"/>
            </a:xfrm>
            <a:prstGeom prst="rect">
              <a:avLst/>
            </a:prstGeom>
          </p:spPr>
        </p:pic>
        <p:sp>
          <p:nvSpPr>
            <p:cNvPr id="12" name="Flèche : droite 11">
              <a:extLst>
                <a:ext uri="{FF2B5EF4-FFF2-40B4-BE49-F238E27FC236}">
                  <a16:creationId xmlns:a16="http://schemas.microsoft.com/office/drawing/2014/main" id="{B1A9AD81-C91A-290B-0E6E-5CB765C258E9}"/>
                </a:ext>
              </a:extLst>
            </p:cNvPr>
            <p:cNvSpPr/>
            <p:nvPr/>
          </p:nvSpPr>
          <p:spPr>
            <a:xfrm>
              <a:off x="10290825" y="306354"/>
              <a:ext cx="538560" cy="10800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Flèche : droite 12">
              <a:extLst>
                <a:ext uri="{FF2B5EF4-FFF2-40B4-BE49-F238E27FC236}">
                  <a16:creationId xmlns:a16="http://schemas.microsoft.com/office/drawing/2014/main" id="{409F96F6-486C-16AD-4B85-E9A03B66AD97}"/>
                </a:ext>
              </a:extLst>
            </p:cNvPr>
            <p:cNvSpPr/>
            <p:nvPr/>
          </p:nvSpPr>
          <p:spPr>
            <a:xfrm rot="10800000">
              <a:off x="10288243" y="535956"/>
              <a:ext cx="538560" cy="10800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1010869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1E06DF91-8255-6835-3C2E-5104A261F2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Thank you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84A55E5-C9AD-C840-E302-6D22CA068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146F248-16BB-25F5-BF31-A433043FC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1431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CAE050-DC66-4CB1-9731-D0C28A120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Task Force on Tyre Abrasion: facts and figures</a:t>
            </a:r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7D7C7A9-48CE-448F-9DB6-ABD4EEF7C8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74387"/>
            <a:ext cx="5181600" cy="360257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Meetings</a:t>
            </a:r>
          </a:p>
          <a:p>
            <a:pPr lvl="1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15</a:t>
            </a:r>
            <a:r>
              <a:rPr lang="en-GB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hybrid-meeting: 20</a:t>
            </a:r>
            <a:r>
              <a:rPr lang="en-GB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July 2023</a:t>
            </a:r>
          </a:p>
          <a:p>
            <a:pPr lvl="1"/>
            <a:r>
              <a:rPr lang="en-GB" dirty="0"/>
              <a:t>16</a:t>
            </a:r>
            <a:r>
              <a:rPr lang="en-GB" baseline="30000" dirty="0"/>
              <a:t>th</a:t>
            </a:r>
            <a:r>
              <a:rPr lang="en-GB" dirty="0"/>
              <a:t> web-meeting: 26</a:t>
            </a:r>
            <a:r>
              <a:rPr lang="en-GB" baseline="30000" dirty="0"/>
              <a:t>th</a:t>
            </a:r>
            <a:r>
              <a:rPr lang="en-GB" dirty="0"/>
              <a:t> Sept 2023</a:t>
            </a:r>
          </a:p>
          <a:p>
            <a:pPr lvl="1"/>
            <a:r>
              <a:rPr lang="en-GB" dirty="0"/>
              <a:t>17</a:t>
            </a:r>
            <a:r>
              <a:rPr lang="en-GB" baseline="30000" dirty="0"/>
              <a:t>th</a:t>
            </a:r>
            <a:r>
              <a:rPr lang="en-GB" dirty="0"/>
              <a:t> web-meeting: 26</a:t>
            </a:r>
            <a:r>
              <a:rPr lang="en-GB" baseline="30000" dirty="0"/>
              <a:t>th</a:t>
            </a:r>
            <a:r>
              <a:rPr lang="en-GB" dirty="0"/>
              <a:t> Oct 2023</a:t>
            </a:r>
          </a:p>
          <a:p>
            <a:pPr lvl="1"/>
            <a:r>
              <a:rPr lang="en-GB" dirty="0"/>
              <a:t>18</a:t>
            </a:r>
            <a:r>
              <a:rPr lang="en-GB" baseline="30000" dirty="0"/>
              <a:t>th</a:t>
            </a:r>
            <a:r>
              <a:rPr lang="en-GB" dirty="0"/>
              <a:t> web-meeting: 13</a:t>
            </a:r>
            <a:r>
              <a:rPr lang="en-GB" baseline="30000" dirty="0"/>
              <a:t>th</a:t>
            </a:r>
            <a:r>
              <a:rPr lang="en-GB" dirty="0"/>
              <a:t> Nov 2023</a:t>
            </a:r>
          </a:p>
          <a:p>
            <a:pPr lvl="1"/>
            <a:r>
              <a:rPr lang="en-GB" dirty="0"/>
              <a:t>19</a:t>
            </a:r>
            <a:r>
              <a:rPr lang="en-GB" baseline="30000" dirty="0"/>
              <a:t>th</a:t>
            </a:r>
            <a:r>
              <a:rPr lang="en-GB" dirty="0"/>
              <a:t> web-meeting: 13</a:t>
            </a:r>
            <a:r>
              <a:rPr lang="en-GB" baseline="30000" dirty="0"/>
              <a:t>th</a:t>
            </a:r>
            <a:r>
              <a:rPr lang="en-GB" dirty="0"/>
              <a:t> Dec 2023</a:t>
            </a:r>
          </a:p>
          <a:p>
            <a:pPr lvl="1"/>
            <a:r>
              <a:rPr lang="en-GB" dirty="0"/>
              <a:t>20</a:t>
            </a:r>
            <a:r>
              <a:rPr lang="en-GB" baseline="30000" dirty="0"/>
              <a:t>th</a:t>
            </a:r>
            <a:r>
              <a:rPr lang="en-GB" dirty="0"/>
              <a:t> web-meeting: 24</a:t>
            </a:r>
            <a:r>
              <a:rPr lang="en-GB" baseline="30000" dirty="0"/>
              <a:t>th</a:t>
            </a:r>
            <a:r>
              <a:rPr lang="en-GB" dirty="0"/>
              <a:t> Jan 2024</a:t>
            </a:r>
          </a:p>
          <a:p>
            <a:pPr lvl="1"/>
            <a:r>
              <a:rPr lang="en-GB" dirty="0"/>
              <a:t>21</a:t>
            </a:r>
            <a:r>
              <a:rPr lang="en-GB" baseline="30000" dirty="0"/>
              <a:t>st</a:t>
            </a:r>
            <a:r>
              <a:rPr lang="en-GB" dirty="0"/>
              <a:t> hybrid meeting: 6</a:t>
            </a:r>
            <a:r>
              <a:rPr lang="en-GB" baseline="30000" dirty="0"/>
              <a:t>th</a:t>
            </a:r>
            <a:r>
              <a:rPr lang="en-GB" dirty="0"/>
              <a:t> Feb 2024</a:t>
            </a:r>
          </a:p>
          <a:p>
            <a:pPr lvl="1"/>
            <a:endParaRPr lang="en-GB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83501727-A4F3-4312-989C-C75C01114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74387"/>
            <a:ext cx="5181600" cy="360257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Attendees </a:t>
            </a:r>
            <a:r>
              <a:rPr lang="en-GB" dirty="0">
                <a:solidFill>
                  <a:srgbClr val="0070C0"/>
                </a:solidFill>
              </a:rPr>
              <a:t>~80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dirty="0"/>
              <a:t>CPs: </a:t>
            </a:r>
            <a:br>
              <a:rPr lang="en-GB" dirty="0"/>
            </a:br>
            <a:r>
              <a:rPr lang="en-GB" sz="2200" dirty="0"/>
              <a:t>European Commission, France, China, Germany, India, Japan, Norway, Netherlands, South Korea, Spain, Switzerland, UK, USA, Canada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dirty="0"/>
              <a:t>NGOs:</a:t>
            </a:r>
            <a:br>
              <a:rPr lang="en-GB" dirty="0"/>
            </a:br>
            <a:r>
              <a:rPr lang="en-GB" sz="2200" dirty="0"/>
              <a:t>ADAC, AVL, ETRMA, ETRTO,  HORIBA, IDIADA, ITMA, JAMA, JATMA, LINK, OICA, SMMT, TRAC, TÜV Nord, </a:t>
            </a:r>
            <a:r>
              <a:rPr lang="en-GB" sz="2200" dirty="0" err="1"/>
              <a:t>UniBW</a:t>
            </a:r>
            <a:r>
              <a:rPr lang="en-GB" sz="2200" dirty="0"/>
              <a:t>., USTMA, UTAC, VTI</a:t>
            </a:r>
            <a:r>
              <a:rPr lang="en-US" sz="2200" dirty="0"/>
              <a:t> 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8173EAB-2414-4732-957C-B6404A205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TF on Tyre Abrasion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0368D7-8BAB-4071-ACEA-B91617067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3</a:t>
            </a:fld>
            <a:endParaRPr lang="fr-FR"/>
          </a:p>
        </p:txBody>
      </p:sp>
      <p:pic>
        <p:nvPicPr>
          <p:cNvPr id="11" name="Graphique 10" descr="Utilisateurs avec un remplissage uni">
            <a:extLst>
              <a:ext uri="{FF2B5EF4-FFF2-40B4-BE49-F238E27FC236}">
                <a16:creationId xmlns:a16="http://schemas.microsoft.com/office/drawing/2014/main" id="{9064AD8F-1240-435E-BE58-D23C54EFF1C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79082" y="1690688"/>
            <a:ext cx="914400" cy="914400"/>
          </a:xfrm>
          <a:prstGeom prst="rect">
            <a:avLst/>
          </a:prstGeom>
        </p:spPr>
      </p:pic>
      <p:pic>
        <p:nvPicPr>
          <p:cNvPr id="13" name="Graphique 12" descr="Réunion en ligne avec un remplissage uni">
            <a:extLst>
              <a:ext uri="{FF2B5EF4-FFF2-40B4-BE49-F238E27FC236}">
                <a16:creationId xmlns:a16="http://schemas.microsoft.com/office/drawing/2014/main" id="{D8210448-BABE-4CD5-BBC3-7E4E7DA2BF6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4120" y="169068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10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9FB2D1DC-0324-95E8-BDE9-FA268240C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86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Testing methods developed by TFTA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342BC3-CEEA-E68A-E7E1-7D39C2F15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308E63-40F0-A904-2122-4E60F1767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4</a:t>
            </a:fld>
            <a:endParaRPr lang="fr-FR"/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FD8C6E9E-8E35-D9C6-B553-B06D8E890F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08"/>
          <a:stretch/>
        </p:blipFill>
        <p:spPr>
          <a:xfrm>
            <a:off x="6692492" y="1343981"/>
            <a:ext cx="3210865" cy="3563929"/>
          </a:xfrm>
          <a:prstGeom prst="rect">
            <a:avLst/>
          </a:prstGeom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97C0848F-0B03-B99D-4711-70B2A3E77BD8}"/>
              </a:ext>
            </a:extLst>
          </p:cNvPr>
          <p:cNvSpPr txBox="1"/>
          <p:nvPr/>
        </p:nvSpPr>
        <p:spPr>
          <a:xfrm>
            <a:off x="1533378" y="5141361"/>
            <a:ext cx="3620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LABORATORY</a:t>
            </a:r>
          </a:p>
          <a:p>
            <a:pPr algn="ctr"/>
            <a:r>
              <a:rPr lang="en-GB" sz="2400" b="1" dirty="0"/>
              <a:t>(Indoor drum method)</a:t>
            </a:r>
            <a:endParaRPr lang="fr-BE" sz="2400" b="1" dirty="0"/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3C64E5BC-3F18-6568-B631-37F11005FEDA}"/>
              </a:ext>
            </a:extLst>
          </p:cNvPr>
          <p:cNvSpPr txBox="1"/>
          <p:nvPr/>
        </p:nvSpPr>
        <p:spPr>
          <a:xfrm>
            <a:off x="6316394" y="5141362"/>
            <a:ext cx="3849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IN-VEHICLE REAL LIFE</a:t>
            </a:r>
          </a:p>
          <a:p>
            <a:pPr algn="ctr"/>
            <a:r>
              <a:rPr lang="fr-BE" sz="2400" b="1" dirty="0"/>
              <a:t>(On-road </a:t>
            </a:r>
            <a:r>
              <a:rPr lang="en-GB" sz="2400" b="1" dirty="0"/>
              <a:t>method</a:t>
            </a:r>
            <a:r>
              <a:rPr lang="fr-BE" sz="2400" b="1" dirty="0"/>
              <a:t>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B7047DD-3766-8AC3-D635-7F31BD21724C}"/>
              </a:ext>
            </a:extLst>
          </p:cNvPr>
          <p:cNvSpPr txBox="1"/>
          <p:nvPr/>
        </p:nvSpPr>
        <p:spPr>
          <a:xfrm>
            <a:off x="7350590" y="4886137"/>
            <a:ext cx="18946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©ADAC / Test und Technik</a:t>
            </a:r>
            <a:endParaRPr lang="fr-FR" sz="12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305E8D4-6ACC-E096-91E1-6AD9149C1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4984" y="2072107"/>
            <a:ext cx="3707065" cy="245438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98E48121-98E4-9853-E4D7-802820FA8788}"/>
              </a:ext>
            </a:extLst>
          </p:cNvPr>
          <p:cNvSpPr txBox="1"/>
          <p:nvPr/>
        </p:nvSpPr>
        <p:spPr>
          <a:xfrm>
            <a:off x="2396092" y="4556926"/>
            <a:ext cx="18946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©UTAC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85251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666795-9385-4A47-9B82-E183B614B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5</a:t>
            </a:fld>
            <a:endParaRPr lang="fr-FR"/>
          </a:p>
        </p:txBody>
      </p:sp>
      <p:graphicFrame>
        <p:nvGraphicFramePr>
          <p:cNvPr id="8" name="Tableau 10">
            <a:extLst>
              <a:ext uri="{FF2B5EF4-FFF2-40B4-BE49-F238E27FC236}">
                <a16:creationId xmlns:a16="http://schemas.microsoft.com/office/drawing/2014/main" id="{BB3C96B0-BAF5-4CA0-B962-4A503CE0B7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4025081"/>
              </p:ext>
            </p:extLst>
          </p:nvPr>
        </p:nvGraphicFramePr>
        <p:xfrm>
          <a:off x="661182" y="1547640"/>
          <a:ext cx="11530818" cy="3854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945">
                  <a:extLst>
                    <a:ext uri="{9D8B030D-6E8A-4147-A177-3AD203B41FA5}">
                      <a16:colId xmlns:a16="http://schemas.microsoft.com/office/drawing/2014/main" val="1695131126"/>
                    </a:ext>
                  </a:extLst>
                </a:gridCol>
                <a:gridCol w="9441873">
                  <a:extLst>
                    <a:ext uri="{9D8B030D-6E8A-4147-A177-3AD203B41FA5}">
                      <a16:colId xmlns:a16="http://schemas.microsoft.com/office/drawing/2014/main" val="427866157"/>
                    </a:ext>
                  </a:extLst>
                </a:gridCol>
              </a:tblGrid>
              <a:tr h="12391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noProof="0" dirty="0"/>
                        <a:t>Work on the 2023 test campaign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/>
                        <a:t>Validation and correlation test campaign for 2023: ongoing </a:t>
                      </a:r>
                      <a:r>
                        <a:rPr lang="en-GB" b="1" noProof="0" dirty="0"/>
                        <a:t>for C1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noProof="0" dirty="0"/>
                        <a:t>Tyres selections (candidate and “reference” tyres) for correlation: done </a:t>
                      </a:r>
                      <a:r>
                        <a:rPr lang="en-GB" sz="1800" noProof="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en-GB" sz="1800" noProof="0" dirty="0">
                        <a:solidFill>
                          <a:srgbClr val="00B050"/>
                        </a:solidFill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noProof="0" dirty="0"/>
                        <a:t>Tyres selections for alignment: done </a:t>
                      </a:r>
                      <a:r>
                        <a:rPr lang="en-GB" sz="1800" noProof="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/>
                        <a:t>Validation test campaign on 3 on-road  test centres and 4 drum test centres: done </a:t>
                      </a:r>
                      <a:r>
                        <a:rPr lang="en-GB" sz="1800" noProof="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en-GB" noProof="0" dirty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noProof="0" dirty="0"/>
                        <a:t>Alignment test campaign on </a:t>
                      </a:r>
                      <a:r>
                        <a:rPr lang="en-GB" sz="1800" noProof="0" dirty="0">
                          <a:solidFill>
                            <a:schemeClr val="tx1"/>
                          </a:solidFill>
                        </a:rPr>
                        <a:t>7 </a:t>
                      </a:r>
                      <a:r>
                        <a:rPr lang="en-GB" sz="1800" noProof="0" dirty="0"/>
                        <a:t>on-road test centres and </a:t>
                      </a:r>
                      <a:r>
                        <a:rPr lang="en-GB" sz="1800" noProof="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GB" sz="1800" noProof="0" dirty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en-GB" sz="1800" noProof="0" dirty="0"/>
                        <a:t>drum test centres: </a:t>
                      </a:r>
                      <a:r>
                        <a:rPr lang="en-GB" sz="1800" noProof="0" dirty="0">
                          <a:solidFill>
                            <a:schemeClr val="tx1"/>
                          </a:solidFill>
                        </a:rPr>
                        <a:t>done </a:t>
                      </a:r>
                      <a:r>
                        <a:rPr lang="en-GB" sz="1800" noProof="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r>
                        <a:rPr lang="en-GB" sz="1800" noProof="0" dirty="0"/>
                        <a:t>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noProof="0" dirty="0"/>
                        <a:t>Post processing: done </a:t>
                      </a:r>
                      <a:r>
                        <a:rPr lang="en-GB" sz="1800" noProof="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r>
                        <a:rPr lang="en-GB" sz="1800" noProof="0" dirty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GB" sz="1800" noProof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(for the correlation</a:t>
                      </a:r>
                      <a:r>
                        <a:rPr lang="en-GB" sz="1800" baseline="0" noProof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)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aseline="0" noProof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Market assessment: start of discussion (for tyre selection/organisation/logistics…) </a:t>
                      </a:r>
                      <a:r>
                        <a:rPr lang="en-GB" sz="1800" baseline="0" noProof="0" dirty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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25132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/>
                      <a:endParaRPr lang="en-GB" sz="200" b="1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2609603"/>
                  </a:ext>
                </a:extLst>
              </a:tr>
              <a:tr h="3444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noProof="0" dirty="0"/>
                        <a:t>Working document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noProof="0" dirty="0"/>
                        <a:t>Test conditions and methods*: submitted </a:t>
                      </a:r>
                      <a:r>
                        <a:rPr lang="en-GB" sz="1800" noProof="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r>
                        <a:rPr lang="en-GB" sz="1800" noProof="0" dirty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GB" sz="1800" b="1" noProof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for C1 </a:t>
                      </a:r>
                      <a:r>
                        <a:rPr lang="en-GB" sz="1800" noProof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tyres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noProof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  <a:hlinkClick r:id="rId3"/>
                        </a:rPr>
                        <a:t>GRBP/2024/10 </a:t>
                      </a:r>
                      <a:r>
                        <a:rPr lang="en-GB" sz="1800" noProof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as amended by </a:t>
                      </a:r>
                      <a:r>
                        <a:rPr lang="en-GB" sz="1800" noProof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  <a:hlinkClick r:id="rId4"/>
                        </a:rPr>
                        <a:t>GRBP-79-12rev2 </a:t>
                      </a:r>
                      <a:r>
                        <a:rPr lang="en-GB" sz="1800" noProof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new supplement to UNR117.04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noProof="0" dirty="0"/>
                        <a:t>Revision of the </a:t>
                      </a:r>
                      <a:r>
                        <a:rPr lang="en-GB" noProof="0" dirty="0" err="1"/>
                        <a:t>ToRs</a:t>
                      </a:r>
                      <a:r>
                        <a:rPr lang="en-GB" noProof="0" dirty="0"/>
                        <a:t> (</a:t>
                      </a:r>
                      <a:r>
                        <a:rPr lang="en-GB" noProof="0" dirty="0">
                          <a:hlinkClick r:id="rId5"/>
                        </a:rPr>
                        <a:t>GRBP-79-31</a:t>
                      </a:r>
                      <a:r>
                        <a:rPr lang="en-GB" noProof="0" dirty="0"/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580823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/>
                      <a:endParaRPr lang="en-GB" sz="300" b="1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300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7308736"/>
                  </a:ext>
                </a:extLst>
              </a:tr>
              <a:tr h="309795"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/>
                        <a:t>Market assessment for 2024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1" noProof="0" dirty="0"/>
                        <a:t>For C1</a:t>
                      </a:r>
                      <a:r>
                        <a:rPr lang="en-GB" noProof="0" dirty="0"/>
                        <a:t>: preparation and first discussions on the number of tyres (~200 TBC), sizes and characteristics to be tested for 2024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1166270"/>
                  </a:ext>
                </a:extLst>
              </a:tr>
            </a:tbl>
          </a:graphicData>
        </a:graphic>
      </p:graphicFrame>
      <p:sp>
        <p:nvSpPr>
          <p:cNvPr id="10" name="Titre 1">
            <a:extLst>
              <a:ext uri="{FF2B5EF4-FFF2-40B4-BE49-F238E27FC236}">
                <a16:creationId xmlns:a16="http://schemas.microsoft.com/office/drawing/2014/main" id="{DFE257E4-4F34-A55B-0904-1B192B533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00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/>
              <a:t>Task Force on Tyre Abrasion: work progress</a:t>
            </a:r>
            <a:endParaRPr lang="fr-FR" sz="4000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BF989B1-773F-DCE8-122C-1E300356F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TF on Tyre Abrasion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A64D514-AE64-8E32-3DB2-AF9CCB38E264}"/>
              </a:ext>
            </a:extLst>
          </p:cNvPr>
          <p:cNvSpPr txBox="1"/>
          <p:nvPr/>
        </p:nvSpPr>
        <p:spPr>
          <a:xfrm>
            <a:off x="0" y="6559608"/>
            <a:ext cx="91130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*</a:t>
            </a:r>
            <a:r>
              <a:rPr lang="en-GB" sz="1600" dirty="0"/>
              <a:t>detailed description of the methods: </a:t>
            </a:r>
            <a:r>
              <a:rPr lang="en-GB" sz="1600" dirty="0">
                <a:hlinkClick r:id="rId6"/>
              </a:rPr>
              <a:t>GRBP-78-26</a:t>
            </a:r>
            <a:r>
              <a:rPr lang="en-GB" sz="1600" dirty="0"/>
              <a:t> and latest conclusions in back up slides</a:t>
            </a:r>
            <a:r>
              <a:rPr lang="fr-FR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5869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FCEED9E6-0F59-9F6A-D380-2D8D4689BD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6953827"/>
              </p:ext>
            </p:extLst>
          </p:nvPr>
        </p:nvGraphicFramePr>
        <p:xfrm>
          <a:off x="838199" y="1556175"/>
          <a:ext cx="11002505" cy="4821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9984">
                  <a:extLst>
                    <a:ext uri="{9D8B030D-6E8A-4147-A177-3AD203B41FA5}">
                      <a16:colId xmlns:a16="http://schemas.microsoft.com/office/drawing/2014/main" val="1695131126"/>
                    </a:ext>
                  </a:extLst>
                </a:gridCol>
                <a:gridCol w="8942521">
                  <a:extLst>
                    <a:ext uri="{9D8B030D-6E8A-4147-A177-3AD203B41FA5}">
                      <a16:colId xmlns:a16="http://schemas.microsoft.com/office/drawing/2014/main" val="4278661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/>
                        <a:t>Work done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/>
                        <a:t>Final proposal of methods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noProof="0" dirty="0"/>
                        <a:t>Feedback expected of the GRPE (January 24) </a:t>
                      </a:r>
                      <a:br>
                        <a:rPr lang="en-GB" sz="1600" noProof="0" dirty="0"/>
                      </a:br>
                      <a:r>
                        <a:rPr lang="en-GB" sz="1600" noProof="0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GB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GRPE endorsed the proposed changes in the end of January 2024</a:t>
                      </a:r>
                      <a:endParaRPr lang="en-GB" sz="1600" noProof="0" dirty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noProof="0" dirty="0"/>
                        <a:t>Adoption expected at GRBP (February 24)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0832378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/>
                      <a:endParaRPr lang="en-GB" sz="200" b="1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2218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/>
                        <a:t>C1 tyres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Perform the market review (2024 and 1H 2025 (multi circuit assessment)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Define and introduce reference tyre(s) for abrasion test in ASTM standard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 the limits for abrasion Sept 2025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Work on the feasibility of rating and definition of the mileage of tyres Feb 2025</a:t>
                      </a:r>
                      <a:br>
                        <a:rPr lang="en-GB" sz="1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US" dirty="0"/>
                        <a:t>relative mileage potential calculated performance”</a:t>
                      </a:r>
                      <a:endParaRPr lang="en-GB" sz="18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14286836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/>
                      <a:endParaRPr lang="en-GB" sz="200" b="1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135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/>
                        <a:t>C2 tyres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Propose abrasion method(s) Feb 2026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 the limits for abrasion Sept 2027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Anticipation of 1 year will be evaluated depending on the C1 method(s)’ suitability for C2 tyres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C2 clustering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71535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/>
                      <a:endParaRPr lang="en-GB" sz="200" b="1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5409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/>
                        <a:t>C3 tyres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Propose abrasion method(s) </a:t>
                      </a:r>
                      <a:r>
                        <a:rPr lang="en-GB" sz="18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Feb 2027</a:t>
                      </a:r>
                      <a:endParaRPr lang="en-GB" sz="18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 the limits for abrasion Sept 2029</a:t>
                      </a:r>
                      <a:endParaRPr lang="en-GB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04175066"/>
                  </a:ext>
                </a:extLst>
              </a:tr>
            </a:tbl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E596CCCF-D803-40C5-B837-47134238E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5793"/>
          </a:xfrm>
        </p:spPr>
        <p:txBody>
          <a:bodyPr/>
          <a:lstStyle/>
          <a:p>
            <a:pPr algn="ctr"/>
            <a:r>
              <a:rPr lang="en-GB" dirty="0"/>
              <a:t>Task Force on Tyre Abrasion: next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666795-9385-4A47-9B82-E183B614B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6</a:t>
            </a:fld>
            <a:endParaRPr lang="fr-FR"/>
          </a:p>
        </p:txBody>
      </p:sp>
      <p:sp>
        <p:nvSpPr>
          <p:cNvPr id="3" name="Espace réservé du pied de page 3">
            <a:extLst>
              <a:ext uri="{FF2B5EF4-FFF2-40B4-BE49-F238E27FC236}">
                <a16:creationId xmlns:a16="http://schemas.microsoft.com/office/drawing/2014/main" id="{06BFB6F5-C06C-481C-D926-A21E62FB5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/>
              <a:t>TF on Tyre Abrasion</a:t>
            </a:r>
          </a:p>
        </p:txBody>
      </p:sp>
    </p:spTree>
    <p:extLst>
      <p:ext uri="{BB962C8B-B14F-4D97-AF65-F5344CB8AC3E}">
        <p14:creationId xmlns:p14="http://schemas.microsoft.com/office/powerpoint/2010/main" val="4184192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1E06DF91-8255-6835-3C2E-5104A261F2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Back up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84A55E5-C9AD-C840-E302-6D22CA068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146F248-16BB-25F5-BF31-A433043FC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2837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715BEA-3055-84E3-DE25-193E86FA7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Content of the test campaign (indoor and on-road)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B18526-E334-F77B-A0DA-08CEC35AA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11 tyres, including Summer, 3PMSF, M+S</a:t>
            </a:r>
          </a:p>
          <a:p>
            <a:r>
              <a:rPr lang="en-GB" dirty="0"/>
              <a:t>4 tyre size : </a:t>
            </a:r>
          </a:p>
          <a:p>
            <a:pPr lvl="1"/>
            <a:r>
              <a:rPr lang="en-GB" dirty="0"/>
              <a:t>155/65 R14, Load Index 75</a:t>
            </a:r>
          </a:p>
          <a:p>
            <a:pPr lvl="1"/>
            <a:r>
              <a:rPr lang="en-GB" dirty="0"/>
              <a:t>205/55 R16, Load Index 91 (SL) and 94 (XL)</a:t>
            </a:r>
          </a:p>
          <a:p>
            <a:pPr lvl="1"/>
            <a:r>
              <a:rPr lang="en-GB" dirty="0"/>
              <a:t>235/65 R17, Load Index 108 (XL) </a:t>
            </a:r>
          </a:p>
          <a:p>
            <a:pPr lvl="1"/>
            <a:r>
              <a:rPr lang="en-GB" dirty="0"/>
              <a:t>235/55 R 19, Load Index 105 (XL) </a:t>
            </a:r>
          </a:p>
          <a:p>
            <a:r>
              <a:rPr lang="en-GB" dirty="0"/>
              <a:t>Test duplicated between vehicle and drum method</a:t>
            </a:r>
          </a:p>
          <a:p>
            <a:r>
              <a:rPr lang="en-GB" dirty="0"/>
              <a:t>4 repetitions at each of the conditions</a:t>
            </a:r>
          </a:p>
          <a:p>
            <a:pPr lvl="1"/>
            <a:r>
              <a:rPr lang="en-GB" dirty="0"/>
              <a:t>On different drums (3 tbc)</a:t>
            </a:r>
          </a:p>
          <a:p>
            <a:pPr lvl="1"/>
            <a:r>
              <a:rPr lang="en-GB" dirty="0"/>
              <a:t>On 2 vehicle circuits, at 3 different temperature (low, medium, high)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5308EDE-7E41-9429-1172-6AC1CF413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07762F6-CDFC-3130-6A47-1DBF73F7E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6418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C8BE0C-116B-81A0-4F9F-41EAB35AB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Analysis of the vehicle abrasion </a:t>
            </a:r>
            <a:br>
              <a:rPr lang="en-US" sz="4000" dirty="0"/>
            </a:br>
            <a:r>
              <a:rPr lang="en-US" sz="4000" dirty="0"/>
              <a:t>method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AE0E3F-F8DF-F184-186C-4D3964934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Items tested and analyzed : </a:t>
            </a:r>
          </a:p>
          <a:p>
            <a:r>
              <a:rPr lang="en-US" dirty="0"/>
              <a:t>Temperature sensitivity for summer, 3PMSF and M+S </a:t>
            </a:r>
            <a:r>
              <a:rPr lang="en-US" dirty="0" err="1"/>
              <a:t>tyres</a:t>
            </a:r>
            <a:endParaRPr lang="en-US" dirty="0"/>
          </a:p>
          <a:p>
            <a:r>
              <a:rPr lang="en-US" dirty="0"/>
              <a:t>Vehicle effects</a:t>
            </a:r>
          </a:p>
          <a:p>
            <a:r>
              <a:rPr lang="en-US" dirty="0"/>
              <a:t>Dispersion of the vehicle method</a:t>
            </a:r>
          </a:p>
          <a:p>
            <a:r>
              <a:rPr lang="en-US" dirty="0"/>
              <a:t>Effect of Temperature on abrasion index</a:t>
            </a:r>
          </a:p>
          <a:p>
            <a:r>
              <a:rPr lang="en-US" dirty="0"/>
              <a:t>Alignment between the two abrasion circuits</a:t>
            </a:r>
          </a:p>
          <a:p>
            <a:r>
              <a:rPr lang="en-US" dirty="0"/>
              <a:t>Improvements implemented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07EC11B-E7CF-DB58-37B3-5C11ED273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56540C5-79FB-054E-7B6E-B44F4A753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9</a:t>
            </a:fld>
            <a:endParaRPr lang="fr-FR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74C7849D-C48F-1579-2C69-5CF4BAFC9420}"/>
              </a:ext>
            </a:extLst>
          </p:cNvPr>
          <p:cNvGrpSpPr/>
          <p:nvPr/>
        </p:nvGrpSpPr>
        <p:grpSpPr>
          <a:xfrm>
            <a:off x="9643497" y="121702"/>
            <a:ext cx="2190750" cy="1331897"/>
            <a:chOff x="9643497" y="230188"/>
            <a:chExt cx="2190750" cy="1331897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21C87178-C307-6231-82A9-139B1A84D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43497" y="230188"/>
              <a:ext cx="2190750" cy="1068359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FE618040-CCDC-9F67-FAE1-D3F4A16E1BEA}"/>
                </a:ext>
              </a:extLst>
            </p:cNvPr>
            <p:cNvSpPr txBox="1"/>
            <p:nvPr/>
          </p:nvSpPr>
          <p:spPr>
            <a:xfrm>
              <a:off x="9822534" y="1285086"/>
              <a:ext cx="189466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©UTAC</a:t>
              </a:r>
              <a:endParaRPr lang="fr-FR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303040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8422D08C252547BB1CFA7F78E2CB83" ma:contentTypeVersion="19" ma:contentTypeDescription="Create a new document." ma:contentTypeScope="" ma:versionID="957983f112ff70deb4ba3514eaba81b6">
  <xsd:schema xmlns:xsd="http://www.w3.org/2001/XMLSchema" xmlns:xs="http://www.w3.org/2001/XMLSchema" xmlns:p="http://schemas.microsoft.com/office/2006/metadata/properties" xmlns:ns2="4b4a1c0d-4a69-4996-a84a-fc699b9f49de" xmlns:ns3="acccb6d4-dbe5-46d2-b4d3-5733603d8cc6" xmlns:ns4="985ec44e-1bab-4c0b-9df0-6ba128686fc9" targetNamespace="http://schemas.microsoft.com/office/2006/metadata/properties" ma:root="true" ma:fieldsID="226e8c697896011a9f0e61e90df53f9c" ns2:_="" ns3:_="" ns4:_="">
    <xsd:import namespace="4b4a1c0d-4a69-4996-a84a-fc699b9f49de"/>
    <xsd:import namespace="acccb6d4-dbe5-46d2-b4d3-5733603d8cc6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a1c0d-4a69-4996-a84a-fc699b9f49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cb6d4-dbe5-46d2-b4d3-5733603d8c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2cb41a6-c265-4598-b948-df01c7e084ec}" ma:internalName="TaxCatchAll" ma:showField="CatchAllData" ma:web="4b4a1c0d-4a69-4996-a84a-fc699b9f4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cccb6d4-dbe5-46d2-b4d3-5733603d8cc6">
      <Terms xmlns="http://schemas.microsoft.com/office/infopath/2007/PartnerControls"/>
    </lcf76f155ced4ddcb4097134ff3c332f>
    <TaxCatchAll xmlns="985ec44e-1bab-4c0b-9df0-6ba128686fc9" xsi:nil="true"/>
  </documentManagement>
</p:properties>
</file>

<file path=customXml/itemProps1.xml><?xml version="1.0" encoding="utf-8"?>
<ds:datastoreItem xmlns:ds="http://schemas.openxmlformats.org/officeDocument/2006/customXml" ds:itemID="{4A6512E0-0C68-4041-8E47-5B2484AB70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8218E7-A22E-4CB8-8168-24F9FEADA5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4a1c0d-4a69-4996-a84a-fc699b9f49de"/>
    <ds:schemaRef ds:uri="acccb6d4-dbe5-46d2-b4d3-5733603d8cc6"/>
    <ds:schemaRef ds:uri="985ec44e-1bab-4c0b-9df0-6ba128686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7FA39D1-91C4-4C74-B717-4E82E8DEE3FE}">
  <ds:schemaRefs>
    <ds:schemaRef ds:uri="http://purl.org/dc/terms/"/>
    <ds:schemaRef ds:uri="4b4a1c0d-4a69-4996-a84a-fc699b9f49de"/>
    <ds:schemaRef ds:uri="acccb6d4-dbe5-46d2-b4d3-5733603d8cc6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85ec44e-1bab-4c0b-9df0-6ba128686fc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1037</TotalTime>
  <Words>2768</Words>
  <Application>Microsoft Office PowerPoint</Application>
  <PresentationFormat>Widescreen</PresentationFormat>
  <Paragraphs>409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BridgestoneType</vt:lpstr>
      <vt:lpstr>Calibri </vt:lpstr>
      <vt:lpstr>Calibri-Bold</vt:lpstr>
      <vt:lpstr>Lucida Grande</vt:lpstr>
      <vt:lpstr>Arial</vt:lpstr>
      <vt:lpstr>Calibri</vt:lpstr>
      <vt:lpstr>Calibri Light</vt:lpstr>
      <vt:lpstr>Cambria Math</vt:lpstr>
      <vt:lpstr>Wingdings</vt:lpstr>
      <vt:lpstr>Thème Office</vt:lpstr>
      <vt:lpstr>Status report to 79th GRBP  (February 2024)</vt:lpstr>
      <vt:lpstr>Task Force on Tyre Abrasion</vt:lpstr>
      <vt:lpstr>Task Force on Tyre Abrasion: facts and figures</vt:lpstr>
      <vt:lpstr>Testing methods developed by TFTA</vt:lpstr>
      <vt:lpstr>Task Force on Tyre Abrasion: work progress</vt:lpstr>
      <vt:lpstr>Task Force on Tyre Abrasion: next</vt:lpstr>
      <vt:lpstr>Back up</vt:lpstr>
      <vt:lpstr>Content of the test campaign (indoor and on-road)</vt:lpstr>
      <vt:lpstr>Analysis of the vehicle abrasion  method</vt:lpstr>
      <vt:lpstr>Reference tyres</vt:lpstr>
      <vt:lpstr>Temperature sensitivity per regulatory  cluster</vt:lpstr>
      <vt:lpstr>Analysis of vehicle effect </vt:lpstr>
      <vt:lpstr>Test dispersion of the vehicle method</vt:lpstr>
      <vt:lpstr>Analysis of temperature effect  on abrasion index</vt:lpstr>
      <vt:lpstr>Alignment between vehicle circuits</vt:lpstr>
      <vt:lpstr>Synthesis of the vehicle method  improvements</vt:lpstr>
      <vt:lpstr>Analysis of the drum abrasion method</vt:lpstr>
      <vt:lpstr>Drum available data</vt:lpstr>
      <vt:lpstr>SRTT 16’’ vs SRTT 17’’</vt:lpstr>
      <vt:lpstr>Analysis of the abrasion rate &amp; index</vt:lpstr>
      <vt:lpstr>Limits of abrasion rate for reference  tyres</vt:lpstr>
      <vt:lpstr>Temperature and drum surface effect</vt:lpstr>
      <vt:lpstr>Dispersion of the drum method</vt:lpstr>
      <vt:lpstr>Tyre wear on drum test methods</vt:lpstr>
      <vt:lpstr>Improvements of the drum method</vt:lpstr>
      <vt:lpstr>Analysis of the correlation between  the two methods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report to 86th GRPE (May-June 2022)</dc:title>
  <dc:creator>ECollot</dc:creator>
  <cp:lastModifiedBy>Secretariat editorial modifications</cp:lastModifiedBy>
  <cp:revision>40</cp:revision>
  <cp:lastPrinted>2023-08-17T07:59:41Z</cp:lastPrinted>
  <dcterms:created xsi:type="dcterms:W3CDTF">2022-05-20T09:13:50Z</dcterms:created>
  <dcterms:modified xsi:type="dcterms:W3CDTF">2024-02-08T13:50:45Z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2023-08-04T09:02:07Z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ad2523ed-03ee-470c-84f4-86eb4d138ce2</vt:lpwstr>
  </property>
  <property fmtid="{D5CDD505-2E9C-101B-9397-08002B2CF9AE}" pid="8" name="MSIP_Label_6bd9ddd1-4d20-43f6-abfa-fc3c07406f94_ContentBits">
    <vt:lpwstr>0</vt:lpwstr>
  </property>
  <property fmtid="{D5CDD505-2E9C-101B-9397-08002B2CF9AE}" pid="9" name="ContentTypeId">
    <vt:lpwstr>0x0101003B8422D08C252547BB1CFA7F78E2CB83</vt:lpwstr>
  </property>
  <property fmtid="{D5CDD505-2E9C-101B-9397-08002B2CF9AE}" pid="10" name="MediaServiceImageTags">
    <vt:lpwstr/>
  </property>
  <property fmtid="{D5CDD505-2E9C-101B-9397-08002B2CF9AE}" pid="11" name="gba66df640194346a5267c50f24d4797">
    <vt:lpwstr/>
  </property>
  <property fmtid="{D5CDD505-2E9C-101B-9397-08002B2CF9AE}" pid="12" name="Office_x0020_of_x0020_Origin">
    <vt:lpwstr/>
  </property>
  <property fmtid="{D5CDD505-2E9C-101B-9397-08002B2CF9AE}" pid="13" name="ClassificationContentMarkingFooterLocations">
    <vt:lpwstr>Thème Office:8</vt:lpwstr>
  </property>
  <property fmtid="{D5CDD505-2E9C-101B-9397-08002B2CF9AE}" pid="14" name="ClassificationContentMarkingFooterText">
    <vt:lpwstr>Public Document</vt:lpwstr>
  </property>
  <property fmtid="{D5CDD505-2E9C-101B-9397-08002B2CF9AE}" pid="15" name="MSIP_Label_02ffc28e-b571-4281-a4cf-1d6fb2578044_Enabled">
    <vt:lpwstr>true</vt:lpwstr>
  </property>
  <property fmtid="{D5CDD505-2E9C-101B-9397-08002B2CF9AE}" pid="16" name="MSIP_Label_02ffc28e-b571-4281-a4cf-1d6fb2578044_SetDate">
    <vt:lpwstr>2024-02-06T09:45:37Z</vt:lpwstr>
  </property>
  <property fmtid="{D5CDD505-2E9C-101B-9397-08002B2CF9AE}" pid="17" name="MSIP_Label_02ffc28e-b571-4281-a4cf-1d6fb2578044_Method">
    <vt:lpwstr>Privileged</vt:lpwstr>
  </property>
  <property fmtid="{D5CDD505-2E9C-101B-9397-08002B2CF9AE}" pid="18" name="MSIP_Label_02ffc28e-b571-4281-a4cf-1d6fb2578044_Name">
    <vt:lpwstr>Public - No Markings</vt:lpwstr>
  </property>
  <property fmtid="{D5CDD505-2E9C-101B-9397-08002B2CF9AE}" pid="19" name="MSIP_Label_02ffc28e-b571-4281-a4cf-1d6fb2578044_SiteId">
    <vt:lpwstr>95579480-b619-4d86-9f0d-74f0cdef4bfb</vt:lpwstr>
  </property>
  <property fmtid="{D5CDD505-2E9C-101B-9397-08002B2CF9AE}" pid="20" name="MSIP_Label_02ffc28e-b571-4281-a4cf-1d6fb2578044_ActionId">
    <vt:lpwstr>40161cf4-746f-40e4-9714-5251fcbd9459</vt:lpwstr>
  </property>
  <property fmtid="{D5CDD505-2E9C-101B-9397-08002B2CF9AE}" pid="21" name="MSIP_Label_02ffc28e-b571-4281-a4cf-1d6fb2578044_ContentBits">
    <vt:lpwstr>0</vt:lpwstr>
  </property>
</Properties>
</file>