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2"/>
  </p:notesMasterIdLst>
  <p:sldIdLst>
    <p:sldId id="256" r:id="rId2"/>
    <p:sldId id="259" r:id="rId3"/>
    <p:sldId id="347" r:id="rId4"/>
    <p:sldId id="334" r:id="rId5"/>
    <p:sldId id="338" r:id="rId6"/>
    <p:sldId id="355" r:id="rId7"/>
    <p:sldId id="356" r:id="rId8"/>
    <p:sldId id="377" r:id="rId9"/>
    <p:sldId id="357" r:id="rId10"/>
    <p:sldId id="378" r:id="rId11"/>
  </p:sldIdLst>
  <p:sldSz cx="12192000" cy="6858000"/>
  <p:notesSz cx="6819900" cy="9918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41"/>
    <a:srgbClr val="FFFB48"/>
    <a:srgbClr val="ECFF70"/>
    <a:srgbClr val="7AD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63" autoAdjust="0"/>
    <p:restoredTop sz="92977" autoAdjust="0"/>
  </p:normalViewPr>
  <p:slideViewPr>
    <p:cSldViewPr snapToGrid="0">
      <p:cViewPr>
        <p:scale>
          <a:sx n="83" d="100"/>
          <a:sy n="83" d="100"/>
        </p:scale>
        <p:origin x="40" y="-7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5290" cy="49765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2" y="0"/>
            <a:ext cx="2955290" cy="49765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4"/>
            <a:ext cx="2955290" cy="4976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AB: Folie 1-5, ab F 13 (Punkte: 1,4 (2.Hälfte), 5)</a:t>
            </a:r>
            <a:endParaRPr dirty="0"/>
          </a:p>
          <a:p>
            <a:pPr marL="0" lvl="0" indent="0" algn="l" rtl="0">
              <a:lnSpc>
                <a:spcPct val="100000"/>
              </a:lnSpc>
              <a:spcBef>
                <a:spcPts val="0"/>
              </a:spcBef>
              <a:spcAft>
                <a:spcPts val="0"/>
              </a:spcAft>
              <a:buSzPts val="1400"/>
              <a:buNone/>
            </a:pPr>
            <a:r>
              <a:rPr lang="de-DE" dirty="0"/>
              <a:t>JG: 2,3, 4 (1. Hälfte)</a:t>
            </a:r>
            <a:endParaRPr dirty="0"/>
          </a:p>
        </p:txBody>
      </p:sp>
      <p:sp>
        <p:nvSpPr>
          <p:cNvPr id="159" name="Google Shape;159;p1: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bb5bdb9a_3_83: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0bb5bdb9a_3_83: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dirty="0">
              <a:solidFill>
                <a:srgbClr val="7F7F7F"/>
              </a:solidFill>
            </a:endParaRPr>
          </a:p>
        </p:txBody>
      </p:sp>
      <p:sp>
        <p:nvSpPr>
          <p:cNvPr id="312" name="Google Shape;312;g80bb5bdb9a_3_83: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extLst>
      <p:ext uri="{BB962C8B-B14F-4D97-AF65-F5344CB8AC3E}">
        <p14:creationId xmlns:p14="http://schemas.microsoft.com/office/powerpoint/2010/main" val="201838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de-DE" b="1"/>
              <a:t>Dazusagen: Stand der Studie?!</a:t>
            </a:r>
            <a:endParaRPr b="1"/>
          </a:p>
        </p:txBody>
      </p:sp>
      <p:sp>
        <p:nvSpPr>
          <p:cNvPr id="195" name="Google Shape;195;p2: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de-DE" b="1"/>
              <a:t>Dazusagen: Stand der Studie?!</a:t>
            </a:r>
            <a:endParaRPr b="1"/>
          </a:p>
        </p:txBody>
      </p:sp>
      <p:sp>
        <p:nvSpPr>
          <p:cNvPr id="195" name="Google Shape;195;p2: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extLst>
      <p:ext uri="{BB962C8B-B14F-4D97-AF65-F5344CB8AC3E}">
        <p14:creationId xmlns:p14="http://schemas.microsoft.com/office/powerpoint/2010/main" val="132008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p:txBody>
      </p:sp>
      <p:sp>
        <p:nvSpPr>
          <p:cNvPr id="202" name="Google Shape;202;p3: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extLst>
      <p:ext uri="{BB962C8B-B14F-4D97-AF65-F5344CB8AC3E}">
        <p14:creationId xmlns:p14="http://schemas.microsoft.com/office/powerpoint/2010/main" val="155772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bb5bdb9a_3_83: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0bb5bdb9a_3_83: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dirty="0">
              <a:solidFill>
                <a:srgbClr val="7F7F7F"/>
              </a:solidFill>
            </a:endParaRPr>
          </a:p>
        </p:txBody>
      </p:sp>
      <p:sp>
        <p:nvSpPr>
          <p:cNvPr id="312" name="Google Shape;312;g80bb5bdb9a_3_83: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extLst>
      <p:ext uri="{BB962C8B-B14F-4D97-AF65-F5344CB8AC3E}">
        <p14:creationId xmlns:p14="http://schemas.microsoft.com/office/powerpoint/2010/main" val="83790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bb5bdb9a_3_83: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0bb5bdb9a_3_83: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dirty="0">
              <a:solidFill>
                <a:srgbClr val="7F7F7F"/>
              </a:solidFill>
            </a:endParaRPr>
          </a:p>
        </p:txBody>
      </p:sp>
      <p:sp>
        <p:nvSpPr>
          <p:cNvPr id="312" name="Google Shape;312;g80bb5bdb9a_3_83: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extLst>
      <p:ext uri="{BB962C8B-B14F-4D97-AF65-F5344CB8AC3E}">
        <p14:creationId xmlns:p14="http://schemas.microsoft.com/office/powerpoint/2010/main" val="230402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bb5bdb9a_3_83: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0bb5bdb9a_3_83: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dirty="0">
              <a:solidFill>
                <a:srgbClr val="7F7F7F"/>
              </a:solidFill>
            </a:endParaRPr>
          </a:p>
        </p:txBody>
      </p:sp>
      <p:sp>
        <p:nvSpPr>
          <p:cNvPr id="312" name="Google Shape;312;g80bb5bdb9a_3_83: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extLst>
      <p:ext uri="{BB962C8B-B14F-4D97-AF65-F5344CB8AC3E}">
        <p14:creationId xmlns:p14="http://schemas.microsoft.com/office/powerpoint/2010/main" val="358455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b="1" dirty="0"/>
              <a:t>Achtung: Häufigkeit der Begegnung mit NE hat in formaler Bildung nicht zugenommen (s. Ergebnisfolie zuvor), wenn NE jedoch in der formalen Bildung thematisiert wird, dann wird dem mehr Zeit eingeräumt (nach Angabe junger Menschen statt 9% in 2018 nun 14%.</a:t>
            </a:r>
          </a:p>
          <a:p>
            <a:pPr marL="0" indent="0">
              <a:buFont typeface="Wingdings" panose="05000000000000000000" pitchFamily="2" charset="2"/>
              <a:buNone/>
            </a:pPr>
            <a:r>
              <a:rPr lang="de-DE" b="0" dirty="0"/>
              <a:t>Zentrales Ergebnis: Sowohl bei Lernenden, als auch bei Lehrenden besteht ein starker Wunsch nach wesentlich mehr BNE und demnach eine hohe intrinsische Motivation, was zu sinnstiftenden Bildungserfahrungen bei stärkerer Implementierung führen kann.</a:t>
            </a:r>
          </a:p>
        </p:txBody>
      </p:sp>
      <p:sp>
        <p:nvSpPr>
          <p:cNvPr id="4" name="Foliennummernplatzhalter 3"/>
          <p:cNvSpPr>
            <a:spLocks noGrp="1"/>
          </p:cNvSpPr>
          <p:nvPr>
            <p:ph type="sldNum" sz="quarter" idx="10"/>
          </p:nvPr>
        </p:nvSpPr>
        <p:spPr/>
        <p:txBody>
          <a:bodyPr/>
          <a:lstStyle/>
          <a:p>
            <a:fld id="{A549EC48-6F3A-4DFE-9540-5BA410F99D75}" type="slidenum">
              <a:rPr lang="de-DE" smtClean="0"/>
              <a:t>8</a:t>
            </a:fld>
            <a:endParaRPr lang="de-DE"/>
          </a:p>
        </p:txBody>
      </p:sp>
    </p:spTree>
    <p:extLst>
      <p:ext uri="{BB962C8B-B14F-4D97-AF65-F5344CB8AC3E}">
        <p14:creationId xmlns:p14="http://schemas.microsoft.com/office/powerpoint/2010/main" val="35281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bb5bdb9a_3_83:notes"/>
          <p:cNvSpPr>
            <a:spLocks noGrp="1" noRot="1" noChangeAspect="1"/>
          </p:cNvSpPr>
          <p:nvPr>
            <p:ph type="sldImg" idx="2"/>
          </p:nvPr>
        </p:nvSpPr>
        <p:spPr>
          <a:xfrm>
            <a:off x="434975" y="1239838"/>
            <a:ext cx="5949950"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0bb5bdb9a_3_83:notes"/>
          <p:cNvSpPr txBox="1">
            <a:spLocks noGrp="1"/>
          </p:cNvSpPr>
          <p:nvPr>
            <p:ph type="body" idx="1"/>
          </p:nvPr>
        </p:nvSpPr>
        <p:spPr>
          <a:xfrm>
            <a:off x="681990" y="4773374"/>
            <a:ext cx="5455920" cy="3905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dirty="0">
              <a:solidFill>
                <a:srgbClr val="7F7F7F"/>
              </a:solidFill>
            </a:endParaRPr>
          </a:p>
        </p:txBody>
      </p:sp>
      <p:sp>
        <p:nvSpPr>
          <p:cNvPr id="312" name="Google Shape;312;g80bb5bdb9a_3_83:notes"/>
          <p:cNvSpPr txBox="1">
            <a:spLocks noGrp="1"/>
          </p:cNvSpPr>
          <p:nvPr>
            <p:ph type="sldNum" idx="12"/>
          </p:nvPr>
        </p:nvSpPr>
        <p:spPr>
          <a:xfrm>
            <a:off x="3863032" y="9421044"/>
            <a:ext cx="2955290" cy="49765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extLst>
      <p:ext uri="{BB962C8B-B14F-4D97-AF65-F5344CB8AC3E}">
        <p14:creationId xmlns:p14="http://schemas.microsoft.com/office/powerpoint/2010/main" val="351813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581400" y="6356350"/>
            <a:ext cx="5029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581400" y="6356350"/>
            <a:ext cx="483543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581400" y="6356350"/>
            <a:ext cx="5029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557451" y="6356350"/>
            <a:ext cx="50531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1"/>
        <p:cNvGrpSpPr/>
        <p:nvPr/>
      </p:nvGrpSpPr>
      <p:grpSpPr>
        <a:xfrm>
          <a:off x="0" y="0"/>
          <a:ext cx="0" cy="0"/>
          <a:chOff x="0" y="0"/>
          <a:chExt cx="0" cy="0"/>
        </a:xfrm>
      </p:grpSpPr>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987425"/>
            <a:ext cx="6172200" cy="4873625"/>
          </a:xfrm>
          <a:prstGeom prst="rect">
            <a:avLst/>
          </a:prstGeom>
          <a:noFill/>
          <a:ln>
            <a:noFill/>
          </a:ln>
        </p:spPr>
      </p:sp>
      <p:sp>
        <p:nvSpPr>
          <p:cNvPr id="65" name="Google Shape;65;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15" name="Google Shape;15;p1" descr="X:\LS-DE HAAN\carpe_diem\Projekte\IF Marke\Corporate Design\Logo\Kurz\IFLogoKurz.png"/>
          <p:cNvPicPr preferRelativeResize="0"/>
          <p:nvPr/>
        </p:nvPicPr>
        <p:blipFill rotWithShape="1">
          <a:blip r:embed="rId12">
            <a:alphaModFix/>
          </a:blip>
          <a:srcRect/>
          <a:stretch/>
        </p:blipFill>
        <p:spPr>
          <a:xfrm>
            <a:off x="409249" y="312852"/>
            <a:ext cx="2442017" cy="430212"/>
          </a:xfrm>
          <a:prstGeom prst="rect">
            <a:avLst/>
          </a:prstGeom>
          <a:noFill/>
          <a:ln>
            <a:noFill/>
          </a:ln>
        </p:spPr>
      </p:pic>
      <p:pic>
        <p:nvPicPr>
          <p:cNvPr id="16" name="Google Shape;16;p1" descr="Logo_RGB_300dpi"/>
          <p:cNvPicPr preferRelativeResize="0"/>
          <p:nvPr/>
        </p:nvPicPr>
        <p:blipFill rotWithShape="1">
          <a:blip r:embed="rId13">
            <a:alphaModFix/>
          </a:blip>
          <a:srcRect/>
          <a:stretch/>
        </p:blipFill>
        <p:spPr>
          <a:xfrm>
            <a:off x="9517265" y="312852"/>
            <a:ext cx="2368549" cy="5667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p:cNvPicPr preferRelativeResize="0"/>
          <p:nvPr/>
        </p:nvPicPr>
        <p:blipFill rotWithShape="1">
          <a:blip r:embed="rId3">
            <a:alphaModFix/>
          </a:blip>
          <a:srcRect/>
          <a:stretch/>
        </p:blipFill>
        <p:spPr>
          <a:xfrm>
            <a:off x="1986115" y="5259049"/>
            <a:ext cx="2991618" cy="1421968"/>
          </a:xfrm>
          <a:prstGeom prst="rect">
            <a:avLst/>
          </a:prstGeom>
          <a:noFill/>
          <a:ln>
            <a:noFill/>
          </a:ln>
        </p:spPr>
      </p:pic>
      <p:pic>
        <p:nvPicPr>
          <p:cNvPr id="162" name="Google Shape;162;p24"/>
          <p:cNvPicPr preferRelativeResize="0"/>
          <p:nvPr/>
        </p:nvPicPr>
        <p:blipFill rotWithShape="1">
          <a:blip r:embed="rId4">
            <a:alphaModFix/>
          </a:blip>
          <a:srcRect/>
          <a:stretch/>
        </p:blipFill>
        <p:spPr>
          <a:xfrm>
            <a:off x="8255668" y="5421345"/>
            <a:ext cx="1579001" cy="1097375"/>
          </a:xfrm>
          <a:prstGeom prst="rect">
            <a:avLst/>
          </a:prstGeom>
          <a:noFill/>
          <a:ln>
            <a:noFill/>
          </a:ln>
        </p:spPr>
      </p:pic>
      <p:sp>
        <p:nvSpPr>
          <p:cNvPr id="163" name="Google Shape;163;p24"/>
          <p:cNvSpPr txBox="1">
            <a:spLocks noGrp="1"/>
          </p:cNvSpPr>
          <p:nvPr>
            <p:ph type="ctrTitle"/>
          </p:nvPr>
        </p:nvSpPr>
        <p:spPr>
          <a:xfrm>
            <a:off x="1358900" y="1271349"/>
            <a:ext cx="9144000" cy="1620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2"/>
              </a:buClr>
              <a:buSzPts val="4000"/>
              <a:buNone/>
            </a:pPr>
            <a:br>
              <a:rPr lang="de-DE" sz="4000" b="1" dirty="0">
                <a:solidFill>
                  <a:schemeClr val="accent2"/>
                </a:solidFill>
              </a:rPr>
            </a:br>
            <a:r>
              <a:rPr lang="de-DE" sz="3600" b="1" dirty="0">
                <a:solidFill>
                  <a:schemeClr val="accent2"/>
                </a:solidFill>
              </a:rPr>
              <a:t> </a:t>
            </a:r>
            <a:br>
              <a:rPr lang="de-DE" sz="3600" dirty="0">
                <a:solidFill>
                  <a:srgbClr val="C55A11"/>
                </a:solidFill>
              </a:rPr>
            </a:br>
            <a:r>
              <a:rPr lang="de-DE" sz="3600" dirty="0">
                <a:solidFill>
                  <a:srgbClr val="C55A11"/>
                </a:solidFill>
              </a:rPr>
              <a:t> </a:t>
            </a:r>
            <a:br>
              <a:rPr lang="de-DE" sz="3600" dirty="0">
                <a:solidFill>
                  <a:srgbClr val="C55A11"/>
                </a:solidFill>
              </a:rPr>
            </a:br>
            <a:r>
              <a:rPr lang="de-DE" sz="3600" b="1" dirty="0">
                <a:solidFill>
                  <a:srgbClr val="0070C0"/>
                </a:solidFill>
              </a:rPr>
              <a:t>The National Monitoring on ESD in Germany – </a:t>
            </a:r>
            <a:r>
              <a:rPr lang="de-DE" sz="3600" b="1" dirty="0" err="1">
                <a:solidFill>
                  <a:srgbClr val="0070C0"/>
                </a:solidFill>
              </a:rPr>
              <a:t>brief</a:t>
            </a:r>
            <a:r>
              <a:rPr lang="de-DE" sz="3600" b="1" dirty="0">
                <a:solidFill>
                  <a:srgbClr val="0070C0"/>
                </a:solidFill>
              </a:rPr>
              <a:t> </a:t>
            </a:r>
            <a:r>
              <a:rPr lang="de-DE" sz="3600" b="1" dirty="0" err="1">
                <a:solidFill>
                  <a:srgbClr val="0070C0"/>
                </a:solidFill>
              </a:rPr>
              <a:t>insights</a:t>
            </a:r>
            <a:r>
              <a:rPr lang="de-DE" sz="3600" b="1" dirty="0">
                <a:solidFill>
                  <a:srgbClr val="0070C0"/>
                </a:solidFill>
              </a:rPr>
              <a:t> </a:t>
            </a:r>
            <a:endParaRPr sz="3600" b="1" dirty="0">
              <a:solidFill>
                <a:srgbClr val="0070C0"/>
              </a:solidFill>
            </a:endParaRPr>
          </a:p>
        </p:txBody>
      </p:sp>
      <p:sp>
        <p:nvSpPr>
          <p:cNvPr id="164" name="Google Shape;164;p24"/>
          <p:cNvSpPr txBox="1"/>
          <p:nvPr/>
        </p:nvSpPr>
        <p:spPr>
          <a:xfrm>
            <a:off x="1358900" y="3068768"/>
            <a:ext cx="9461499" cy="725353"/>
          </a:xfrm>
          <a:prstGeom prst="rect">
            <a:avLst/>
          </a:prstGeom>
          <a:noFill/>
          <a:ln>
            <a:noFill/>
          </a:ln>
        </p:spPr>
        <p:txBody>
          <a:bodyPr spcFirstLastPara="1" wrap="square" lIns="91425" tIns="45700" rIns="91425" bIns="45700" anchor="t" anchorCtr="0">
            <a:noAutofit/>
          </a:bodyPr>
          <a:lstStyle/>
          <a:p>
            <a:pPr algn="ctr">
              <a:buSzPts val="2400"/>
            </a:pPr>
            <a:r>
              <a:rPr lang="de-DE" sz="2400" dirty="0">
                <a:solidFill>
                  <a:schemeClr val="tx1">
                    <a:lumMod val="50000"/>
                    <a:lumOff val="50000"/>
                  </a:schemeClr>
                </a:solidFill>
                <a:latin typeface="Calibri"/>
                <a:ea typeface="Calibri"/>
                <a:cs typeface="Calibri"/>
                <a:sym typeface="Calibri"/>
              </a:rPr>
              <a:t>Dr. </a:t>
            </a:r>
            <a:r>
              <a:rPr lang="de-DE" sz="2400" b="0" i="0" u="none" strike="noStrike" cap="none" dirty="0">
                <a:solidFill>
                  <a:schemeClr val="tx1">
                    <a:lumMod val="50000"/>
                    <a:lumOff val="50000"/>
                  </a:schemeClr>
                </a:solidFill>
                <a:latin typeface="Calibri"/>
                <a:ea typeface="Calibri"/>
                <a:cs typeface="Calibri"/>
                <a:sym typeface="Calibri"/>
              </a:rPr>
              <a:t>Antje Brock and </a:t>
            </a:r>
            <a:r>
              <a:rPr lang="de-DE" sz="2400" b="0" i="0" u="none" strike="noStrike" cap="none" dirty="0" err="1">
                <a:solidFill>
                  <a:schemeClr val="tx1">
                    <a:lumMod val="50000"/>
                    <a:lumOff val="50000"/>
                  </a:schemeClr>
                </a:solidFill>
                <a:latin typeface="Calibri"/>
                <a:ea typeface="Calibri"/>
                <a:cs typeface="Calibri"/>
                <a:sym typeface="Calibri"/>
              </a:rPr>
              <a:t>Jorrit</a:t>
            </a:r>
            <a:r>
              <a:rPr lang="de-DE" sz="2400" b="0" i="0" u="none" strike="noStrike" cap="none" dirty="0">
                <a:solidFill>
                  <a:schemeClr val="tx1">
                    <a:lumMod val="50000"/>
                    <a:lumOff val="50000"/>
                  </a:schemeClr>
                </a:solidFill>
                <a:latin typeface="Calibri"/>
                <a:ea typeface="Calibri"/>
                <a:cs typeface="Calibri"/>
                <a:sym typeface="Calibri"/>
              </a:rPr>
              <a:t> Holst </a:t>
            </a:r>
          </a:p>
          <a:p>
            <a:pPr marL="0" marR="0" lvl="0" indent="0" algn="ctr" rtl="0">
              <a:lnSpc>
                <a:spcPct val="100000"/>
              </a:lnSpc>
              <a:spcBef>
                <a:spcPts val="0"/>
              </a:spcBef>
              <a:spcAft>
                <a:spcPts val="0"/>
              </a:spcAft>
              <a:buClr>
                <a:srgbClr val="000000"/>
              </a:buClr>
              <a:buSzPts val="2400"/>
              <a:buFont typeface="Arial"/>
              <a:buNone/>
            </a:pPr>
            <a:r>
              <a:rPr lang="de-DE" sz="2400" dirty="0">
                <a:solidFill>
                  <a:schemeClr val="tx1">
                    <a:lumMod val="50000"/>
                    <a:lumOff val="50000"/>
                  </a:schemeClr>
                </a:solidFill>
                <a:latin typeface="Calibri"/>
                <a:ea typeface="Calibri"/>
                <a:cs typeface="Calibri"/>
                <a:sym typeface="Calibri"/>
              </a:rPr>
              <a:t>o</a:t>
            </a:r>
            <a:r>
              <a:rPr lang="de-DE" sz="2400" b="0" i="0" u="none" strike="noStrike" cap="none" dirty="0">
                <a:solidFill>
                  <a:schemeClr val="tx1">
                    <a:lumMod val="50000"/>
                    <a:lumOff val="50000"/>
                  </a:schemeClr>
                </a:solidFill>
                <a:latin typeface="Calibri"/>
                <a:ea typeface="Calibri"/>
                <a:cs typeface="Calibri"/>
                <a:sym typeface="Calibri"/>
              </a:rPr>
              <a:t>n behal</a:t>
            </a:r>
            <a:r>
              <a:rPr lang="de-DE" sz="2400" dirty="0">
                <a:solidFill>
                  <a:schemeClr val="tx1">
                    <a:lumMod val="50000"/>
                    <a:lumOff val="50000"/>
                  </a:schemeClr>
                </a:solidFill>
                <a:latin typeface="Calibri"/>
                <a:ea typeface="Calibri"/>
                <a:cs typeface="Calibri"/>
                <a:sym typeface="Calibri"/>
              </a:rPr>
              <a:t>f </a:t>
            </a:r>
            <a:r>
              <a:rPr lang="de-DE" sz="2400" dirty="0" err="1">
                <a:solidFill>
                  <a:schemeClr val="tx1">
                    <a:lumMod val="50000"/>
                    <a:lumOff val="50000"/>
                  </a:schemeClr>
                </a:solidFill>
                <a:latin typeface="Calibri"/>
                <a:ea typeface="Calibri"/>
                <a:cs typeface="Calibri"/>
                <a:sym typeface="Calibri"/>
              </a:rPr>
              <a:t>of</a:t>
            </a:r>
            <a:r>
              <a:rPr lang="de-DE" sz="2400" dirty="0">
                <a:solidFill>
                  <a:schemeClr val="tx1">
                    <a:lumMod val="50000"/>
                    <a:lumOff val="50000"/>
                  </a:schemeClr>
                </a:solidFill>
                <a:latin typeface="Calibri"/>
                <a:ea typeface="Calibri"/>
                <a:cs typeface="Calibri"/>
                <a:sym typeface="Calibri"/>
              </a:rPr>
              <a:t> </a:t>
            </a:r>
            <a:r>
              <a:rPr lang="de-DE" sz="2400" dirty="0" err="1">
                <a:solidFill>
                  <a:schemeClr val="tx1">
                    <a:lumMod val="50000"/>
                    <a:lumOff val="50000"/>
                  </a:schemeClr>
                </a:solidFill>
                <a:latin typeface="Calibri"/>
                <a:ea typeface="Calibri"/>
                <a:cs typeface="Calibri"/>
                <a:sym typeface="Calibri"/>
              </a:rPr>
              <a:t>the</a:t>
            </a:r>
            <a:r>
              <a:rPr lang="de-DE" sz="2400" dirty="0">
                <a:solidFill>
                  <a:schemeClr val="tx1">
                    <a:lumMod val="50000"/>
                    <a:lumOff val="50000"/>
                  </a:schemeClr>
                </a:solidFill>
                <a:latin typeface="Calibri"/>
                <a:ea typeface="Calibri"/>
                <a:cs typeface="Calibri"/>
                <a:sym typeface="Calibri"/>
              </a:rPr>
              <a:t> </a:t>
            </a:r>
            <a:r>
              <a:rPr lang="de-DE" sz="2400" dirty="0" err="1">
                <a:solidFill>
                  <a:schemeClr val="tx1">
                    <a:lumMod val="50000"/>
                    <a:lumOff val="50000"/>
                  </a:schemeClr>
                </a:solidFill>
                <a:latin typeface="Calibri"/>
                <a:ea typeface="Calibri"/>
                <a:cs typeface="Calibri"/>
                <a:sym typeface="Calibri"/>
              </a:rPr>
              <a:t>monitoring</a:t>
            </a:r>
            <a:r>
              <a:rPr lang="de-DE" sz="2400" dirty="0">
                <a:solidFill>
                  <a:schemeClr val="tx1">
                    <a:lumMod val="50000"/>
                    <a:lumOff val="50000"/>
                  </a:schemeClr>
                </a:solidFill>
                <a:latin typeface="Calibri"/>
                <a:ea typeface="Calibri"/>
                <a:cs typeface="Calibri"/>
                <a:sym typeface="Calibri"/>
              </a:rPr>
              <a:t> </a:t>
            </a:r>
            <a:r>
              <a:rPr lang="de-DE" sz="2400" dirty="0" err="1">
                <a:solidFill>
                  <a:schemeClr val="tx1">
                    <a:lumMod val="50000"/>
                    <a:lumOff val="50000"/>
                  </a:schemeClr>
                </a:solidFill>
                <a:latin typeface="Calibri"/>
                <a:ea typeface="Calibri"/>
                <a:cs typeface="Calibri"/>
                <a:sym typeface="Calibri"/>
              </a:rPr>
              <a:t>team</a:t>
            </a:r>
            <a:r>
              <a:rPr lang="de-DE" sz="2400" dirty="0">
                <a:solidFill>
                  <a:schemeClr val="tx1">
                    <a:lumMod val="50000"/>
                    <a:lumOff val="50000"/>
                  </a:schemeClr>
                </a:solidFill>
                <a:latin typeface="Calibri"/>
                <a:ea typeface="Calibri"/>
                <a:cs typeface="Calibri"/>
                <a:sym typeface="Calibri"/>
              </a:rPr>
              <a:t> (Prof. Gerhard de Haan (Lead), Julius Grund, Ann-Kathrin </a:t>
            </a:r>
            <a:r>
              <a:rPr lang="de-DE" sz="2400" dirty="0" err="1">
                <a:solidFill>
                  <a:schemeClr val="tx1">
                    <a:lumMod val="50000"/>
                    <a:lumOff val="50000"/>
                  </a:schemeClr>
                </a:solidFill>
                <a:latin typeface="Calibri"/>
                <a:ea typeface="Calibri"/>
                <a:cs typeface="Calibri"/>
                <a:sym typeface="Calibri"/>
              </a:rPr>
              <a:t>Schlieszus</a:t>
            </a:r>
            <a:r>
              <a:rPr lang="de-DE" sz="2400" dirty="0">
                <a:solidFill>
                  <a:schemeClr val="tx1">
                    <a:lumMod val="50000"/>
                    <a:lumOff val="50000"/>
                  </a:schemeClr>
                </a:solidFill>
                <a:latin typeface="Calibri"/>
                <a:ea typeface="Calibri"/>
                <a:cs typeface="Calibri"/>
                <a:sym typeface="Calibri"/>
              </a:rPr>
              <a:t>, Christoph Schönherr, Marcus Schneider, Dr. Mandy Singer-Brodowski, Susanne Waldow-Meier, Dr. Sarah </a:t>
            </a:r>
            <a:r>
              <a:rPr lang="de-DE" sz="2400" dirty="0" err="1">
                <a:solidFill>
                  <a:schemeClr val="tx1">
                    <a:lumMod val="50000"/>
                    <a:lumOff val="50000"/>
                  </a:schemeClr>
                </a:solidFill>
                <a:latin typeface="Calibri"/>
                <a:ea typeface="Calibri"/>
                <a:cs typeface="Calibri"/>
                <a:sym typeface="Calibri"/>
              </a:rPr>
              <a:t>Widany</a:t>
            </a:r>
            <a:r>
              <a:rPr lang="de-DE" sz="2400" dirty="0">
                <a:solidFill>
                  <a:schemeClr val="tx1">
                    <a:lumMod val="50000"/>
                    <a:lumOff val="50000"/>
                  </a:schemeClr>
                </a:solidFill>
                <a:latin typeface="Calibri"/>
                <a:ea typeface="Calibri"/>
                <a:cs typeface="Calibri"/>
                <a:sym typeface="Calibri"/>
              </a:rPr>
              <a:t>)</a:t>
            </a:r>
          </a:p>
          <a:p>
            <a:pPr marL="0" marR="0" lvl="0" indent="0" algn="ctr" rtl="0">
              <a:lnSpc>
                <a:spcPct val="100000"/>
              </a:lnSpc>
              <a:spcBef>
                <a:spcPts val="0"/>
              </a:spcBef>
              <a:spcAft>
                <a:spcPts val="0"/>
              </a:spcAft>
              <a:buClr>
                <a:srgbClr val="000000"/>
              </a:buClr>
              <a:buSzPts val="2400"/>
              <a:buFont typeface="Arial"/>
              <a:buNone/>
            </a:pPr>
            <a:r>
              <a:rPr lang="de-DE" sz="2400" dirty="0">
                <a:solidFill>
                  <a:schemeClr val="tx1">
                    <a:lumMod val="50000"/>
                    <a:lumOff val="50000"/>
                  </a:schemeClr>
                </a:solidFill>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2400"/>
              <a:buFont typeface="Arial"/>
              <a:buNone/>
            </a:pPr>
            <a:r>
              <a:rPr lang="de-DE" sz="2400" dirty="0">
                <a:solidFill>
                  <a:schemeClr val="tx1">
                    <a:lumMod val="50000"/>
                    <a:lumOff val="50000"/>
                  </a:schemeClr>
                </a:solidFill>
                <a:latin typeface="Calibri"/>
                <a:ea typeface="Calibri"/>
                <a:cs typeface="Calibri"/>
                <a:sym typeface="Calibri"/>
              </a:rPr>
              <a:t>23.01.2024</a:t>
            </a:r>
            <a:endParaRPr sz="2400" dirty="0">
              <a:solidFill>
                <a:schemeClr val="tx1">
                  <a:lumMod val="50000"/>
                  <a:lumOff val="50000"/>
                </a:schemeClr>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361950" y="1134504"/>
            <a:ext cx="11713031" cy="872873"/>
          </a:xfrm>
          <a:prstGeom prst="rect">
            <a:avLst/>
          </a:prstGeom>
          <a:noFill/>
          <a:ln>
            <a:noFill/>
          </a:ln>
        </p:spPr>
        <p:txBody>
          <a:bodyPr spcFirstLastPara="1" wrap="square" lIns="91425" tIns="45700" rIns="91425" bIns="45700" anchor="ctr" anchorCtr="0">
            <a:noAutofit/>
          </a:bodyPr>
          <a:lstStyle/>
          <a:p>
            <a:pPr>
              <a:buClr>
                <a:srgbClr val="002060"/>
              </a:buClr>
              <a:buSzPts val="3000"/>
            </a:pPr>
            <a:r>
              <a:rPr lang="de-DE" sz="2800" dirty="0">
                <a:solidFill>
                  <a:schemeClr val="accent5">
                    <a:lumMod val="75000"/>
                  </a:schemeClr>
                </a:solidFill>
              </a:rPr>
              <a:t>References: </a:t>
            </a:r>
            <a:br>
              <a:rPr lang="de-DE" sz="2800" dirty="0">
                <a:solidFill>
                  <a:schemeClr val="accent5">
                    <a:lumMod val="75000"/>
                  </a:schemeClr>
                </a:solidFill>
              </a:rPr>
            </a:br>
            <a:endParaRPr sz="2800" dirty="0">
              <a:solidFill>
                <a:schemeClr val="accent5">
                  <a:lumMod val="75000"/>
                </a:schemeClr>
              </a:solidFill>
              <a:sym typeface="Corbel"/>
            </a:endParaRPr>
          </a:p>
        </p:txBody>
      </p:sp>
      <p:sp>
        <p:nvSpPr>
          <p:cNvPr id="315" name="Google Shape;315;p39"/>
          <p:cNvSpPr/>
          <p:nvPr/>
        </p:nvSpPr>
        <p:spPr>
          <a:xfrm>
            <a:off x="354249" y="1570940"/>
            <a:ext cx="11507529" cy="5539978"/>
          </a:xfrm>
          <a:prstGeom prst="rect">
            <a:avLst/>
          </a:prstGeom>
          <a:noFill/>
          <a:ln>
            <a:noFill/>
          </a:ln>
        </p:spPr>
        <p:txBody>
          <a:bodyPr spcFirstLastPara="1" wrap="square" lIns="91425" tIns="45700" rIns="91425" bIns="45700" anchor="t" anchorCtr="0">
            <a:noAutofit/>
          </a:bodyPr>
          <a:lstStyle/>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a:solidFill>
                  <a:srgbClr val="7F7F7F"/>
                </a:solidFill>
                <a:latin typeface="Calibri"/>
                <a:ea typeface="Calibri"/>
                <a:cs typeface="Calibri"/>
                <a:sym typeface="Calibri"/>
              </a:rPr>
              <a:t>Grund, J. &amp; Brock, A. (2022): Formale Bildung in Zeiten von Krisen – die Rolle von Nachhaltigkeit in Schule, Ausbildung und Hochschule. Institut Futur, Freie Universität Berlin.</a:t>
            </a:r>
          </a:p>
          <a:p>
            <a:pPr>
              <a:buClr>
                <a:srgbClr val="7F7F7F"/>
              </a:buClr>
              <a:buSzPts val="2400"/>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a:solidFill>
                  <a:srgbClr val="7F7F7F"/>
                </a:solidFill>
                <a:latin typeface="Calibri"/>
                <a:ea typeface="Calibri"/>
                <a:cs typeface="Calibri"/>
                <a:sym typeface="Calibri"/>
              </a:rPr>
              <a:t>Holst, J., Grund, J. </a:t>
            </a:r>
            <a:r>
              <a:rPr lang="de-DE" sz="2400" dirty="0">
                <a:solidFill>
                  <a:srgbClr val="7F7F7F"/>
                </a:solidFill>
                <a:latin typeface="Calibri"/>
                <a:cs typeface="Calibri"/>
              </a:rPr>
              <a:t>&amp; Brock, A </a:t>
            </a:r>
            <a:r>
              <a:rPr lang="de-DE" sz="2400" dirty="0">
                <a:solidFill>
                  <a:srgbClr val="7F7F7F"/>
                </a:solidFill>
                <a:latin typeface="Calibri"/>
                <a:ea typeface="Calibri"/>
                <a:cs typeface="Calibri"/>
                <a:sym typeface="Calibri"/>
              </a:rPr>
              <a:t>(in review): Whole Institution Approach: </a:t>
            </a:r>
            <a:r>
              <a:rPr lang="de-DE" sz="2400" dirty="0" err="1">
                <a:solidFill>
                  <a:srgbClr val="7F7F7F"/>
                </a:solidFill>
                <a:latin typeface="Calibri"/>
                <a:ea typeface="Calibri"/>
                <a:cs typeface="Calibri"/>
                <a:sym typeface="Calibri"/>
              </a:rPr>
              <a:t>Measurable</a:t>
            </a:r>
            <a:r>
              <a:rPr lang="de-DE" sz="2400" dirty="0">
                <a:solidFill>
                  <a:srgbClr val="7F7F7F"/>
                </a:solidFill>
                <a:latin typeface="Calibri"/>
                <a:ea typeface="Calibri"/>
                <a:cs typeface="Calibri"/>
                <a:sym typeface="Calibri"/>
              </a:rPr>
              <a:t> and </a:t>
            </a:r>
            <a:r>
              <a:rPr lang="de-DE" sz="2400" dirty="0" err="1">
                <a:solidFill>
                  <a:srgbClr val="7F7F7F"/>
                </a:solidFill>
                <a:latin typeface="Calibri"/>
                <a:ea typeface="Calibri"/>
                <a:cs typeface="Calibri"/>
                <a:sym typeface="Calibri"/>
              </a:rPr>
              <a:t>highly</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effective</a:t>
            </a:r>
            <a:r>
              <a:rPr lang="de-DE" sz="2400" dirty="0">
                <a:solidFill>
                  <a:srgbClr val="7F7F7F"/>
                </a:solidFill>
                <a:latin typeface="Calibri"/>
                <a:ea typeface="Calibri"/>
                <a:cs typeface="Calibri"/>
                <a:sym typeface="Calibri"/>
              </a:rPr>
              <a:t> in </a:t>
            </a:r>
            <a:r>
              <a:rPr lang="de-DE" sz="2400" dirty="0" err="1">
                <a:solidFill>
                  <a:srgbClr val="7F7F7F"/>
                </a:solidFill>
                <a:latin typeface="Calibri"/>
                <a:ea typeface="Calibri"/>
                <a:cs typeface="Calibri"/>
                <a:sym typeface="Calibri"/>
              </a:rPr>
              <a:t>empowering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learners</a:t>
            </a:r>
            <a:r>
              <a:rPr lang="de-DE" sz="2400" dirty="0">
                <a:solidFill>
                  <a:srgbClr val="7F7F7F"/>
                </a:solidFill>
                <a:latin typeface="Calibri"/>
                <a:ea typeface="Calibri"/>
                <a:cs typeface="Calibri"/>
                <a:sym typeface="Calibri"/>
              </a:rPr>
              <a:t> and </a:t>
            </a:r>
            <a:r>
              <a:rPr lang="de-DE" sz="2400" dirty="0" err="1">
                <a:solidFill>
                  <a:srgbClr val="7F7F7F"/>
                </a:solidFill>
                <a:latin typeface="Calibri"/>
                <a:ea typeface="Calibri"/>
                <a:cs typeface="Calibri"/>
                <a:sym typeface="Calibri"/>
              </a:rPr>
              <a:t>educators</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for</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sustainability</a:t>
            </a:r>
            <a:r>
              <a:rPr lang="de-DE" sz="2400" dirty="0">
                <a:solidFill>
                  <a:srgbClr val="7F7F7F"/>
                </a:solidFill>
                <a:latin typeface="Calibri"/>
                <a:ea typeface="Calibri"/>
                <a:cs typeface="Calibri"/>
                <a:sym typeface="Calibri"/>
              </a:rPr>
              <a:t>.</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a:solidFill>
                  <a:srgbClr val="7F7F7F"/>
                </a:solidFill>
                <a:latin typeface="Calibri"/>
                <a:cs typeface="Calibri"/>
              </a:rPr>
              <a:t>Holst, J., Singer-Brodowski, M., Brock, A., &amp; de Haan, G. (2024). Monitoring SDG 4.7: </a:t>
            </a:r>
            <a:r>
              <a:rPr lang="de-DE" sz="2400" dirty="0" err="1">
                <a:solidFill>
                  <a:srgbClr val="7F7F7F"/>
                </a:solidFill>
                <a:latin typeface="Calibri"/>
                <a:cs typeface="Calibri"/>
              </a:rPr>
              <a:t>Assessing</a:t>
            </a:r>
            <a:r>
              <a:rPr lang="de-DE" sz="2400" dirty="0">
                <a:solidFill>
                  <a:srgbClr val="7F7F7F"/>
                </a:solidFill>
                <a:latin typeface="Calibri"/>
                <a:cs typeface="Calibri"/>
              </a:rPr>
              <a:t> Education </a:t>
            </a:r>
            <a:r>
              <a:rPr lang="de-DE" sz="2400" dirty="0" err="1">
                <a:solidFill>
                  <a:srgbClr val="7F7F7F"/>
                </a:solidFill>
                <a:latin typeface="Calibri"/>
                <a:cs typeface="Calibri"/>
              </a:rPr>
              <a:t>for</a:t>
            </a:r>
            <a:r>
              <a:rPr lang="de-DE" sz="2400" dirty="0">
                <a:solidFill>
                  <a:srgbClr val="7F7F7F"/>
                </a:solidFill>
                <a:latin typeface="Calibri"/>
                <a:cs typeface="Calibri"/>
              </a:rPr>
              <a:t> </a:t>
            </a:r>
            <a:r>
              <a:rPr lang="de-DE" sz="2400" dirty="0" err="1">
                <a:solidFill>
                  <a:srgbClr val="7F7F7F"/>
                </a:solidFill>
                <a:latin typeface="Calibri"/>
                <a:cs typeface="Calibri"/>
              </a:rPr>
              <a:t>Sustainable</a:t>
            </a:r>
            <a:r>
              <a:rPr lang="de-DE" sz="2400" dirty="0">
                <a:solidFill>
                  <a:srgbClr val="7F7F7F"/>
                </a:solidFill>
                <a:latin typeface="Calibri"/>
                <a:cs typeface="Calibri"/>
              </a:rPr>
              <a:t> Development in </a:t>
            </a:r>
            <a:r>
              <a:rPr lang="de-DE" sz="2400" dirty="0" err="1">
                <a:solidFill>
                  <a:srgbClr val="7F7F7F"/>
                </a:solidFill>
                <a:latin typeface="Calibri"/>
                <a:cs typeface="Calibri"/>
              </a:rPr>
              <a:t>policies</a:t>
            </a:r>
            <a:r>
              <a:rPr lang="de-DE" sz="2400" dirty="0">
                <a:solidFill>
                  <a:srgbClr val="7F7F7F"/>
                </a:solidFill>
                <a:latin typeface="Calibri"/>
                <a:cs typeface="Calibri"/>
              </a:rPr>
              <a:t>, </a:t>
            </a:r>
            <a:r>
              <a:rPr lang="de-DE" sz="2400" dirty="0" err="1">
                <a:solidFill>
                  <a:srgbClr val="7F7F7F"/>
                </a:solidFill>
                <a:latin typeface="Calibri"/>
                <a:cs typeface="Calibri"/>
              </a:rPr>
              <a:t>curricula</a:t>
            </a:r>
            <a:r>
              <a:rPr lang="de-DE" sz="2400" dirty="0">
                <a:solidFill>
                  <a:srgbClr val="7F7F7F"/>
                </a:solidFill>
                <a:latin typeface="Calibri"/>
                <a:cs typeface="Calibri"/>
              </a:rPr>
              <a:t>, </a:t>
            </a:r>
            <a:r>
              <a:rPr lang="de-DE" sz="2400" dirty="0" err="1">
                <a:solidFill>
                  <a:srgbClr val="7F7F7F"/>
                </a:solidFill>
                <a:latin typeface="Calibri"/>
                <a:cs typeface="Calibri"/>
              </a:rPr>
              <a:t>training</a:t>
            </a:r>
            <a:r>
              <a:rPr lang="de-DE" sz="2400" dirty="0">
                <a:solidFill>
                  <a:srgbClr val="7F7F7F"/>
                </a:solidFill>
                <a:latin typeface="Calibri"/>
                <a:cs typeface="Calibri"/>
              </a:rPr>
              <a:t> </a:t>
            </a:r>
            <a:r>
              <a:rPr lang="de-DE" sz="2400" dirty="0" err="1">
                <a:solidFill>
                  <a:srgbClr val="7F7F7F"/>
                </a:solidFill>
                <a:latin typeface="Calibri"/>
                <a:cs typeface="Calibri"/>
              </a:rPr>
              <a:t>of</a:t>
            </a:r>
            <a:r>
              <a:rPr lang="de-DE" sz="2400" dirty="0">
                <a:solidFill>
                  <a:srgbClr val="7F7F7F"/>
                </a:solidFill>
                <a:latin typeface="Calibri"/>
                <a:cs typeface="Calibri"/>
              </a:rPr>
              <a:t> </a:t>
            </a:r>
            <a:r>
              <a:rPr lang="de-DE" sz="2400" dirty="0" err="1">
                <a:solidFill>
                  <a:srgbClr val="7F7F7F"/>
                </a:solidFill>
                <a:latin typeface="Calibri"/>
                <a:cs typeface="Calibri"/>
              </a:rPr>
              <a:t>educators</a:t>
            </a:r>
            <a:r>
              <a:rPr lang="de-DE" sz="2400" dirty="0">
                <a:solidFill>
                  <a:srgbClr val="7F7F7F"/>
                </a:solidFill>
                <a:latin typeface="Calibri"/>
                <a:cs typeface="Calibri"/>
              </a:rPr>
              <a:t> and </a:t>
            </a:r>
            <a:r>
              <a:rPr lang="de-DE" sz="2400" dirty="0" err="1">
                <a:solidFill>
                  <a:srgbClr val="7F7F7F"/>
                </a:solidFill>
                <a:latin typeface="Calibri"/>
                <a:cs typeface="Calibri"/>
              </a:rPr>
              <a:t>student</a:t>
            </a:r>
            <a:r>
              <a:rPr lang="de-DE" sz="2400" dirty="0">
                <a:solidFill>
                  <a:srgbClr val="7F7F7F"/>
                </a:solidFill>
                <a:latin typeface="Calibri"/>
                <a:cs typeface="Calibri"/>
              </a:rPr>
              <a:t> </a:t>
            </a:r>
            <a:r>
              <a:rPr lang="de-DE" sz="2400" dirty="0" err="1">
                <a:solidFill>
                  <a:srgbClr val="7F7F7F"/>
                </a:solidFill>
                <a:latin typeface="Calibri"/>
                <a:cs typeface="Calibri"/>
              </a:rPr>
              <a:t>assessment</a:t>
            </a:r>
            <a:r>
              <a:rPr lang="de-DE" sz="2400" dirty="0">
                <a:solidFill>
                  <a:srgbClr val="7F7F7F"/>
                </a:solidFill>
                <a:latin typeface="Calibri"/>
                <a:cs typeface="Calibri"/>
              </a:rPr>
              <a:t> (input-</a:t>
            </a:r>
            <a:r>
              <a:rPr lang="de-DE" sz="2400" dirty="0" err="1">
                <a:solidFill>
                  <a:srgbClr val="7F7F7F"/>
                </a:solidFill>
                <a:latin typeface="Calibri"/>
                <a:cs typeface="Calibri"/>
              </a:rPr>
              <a:t>indicator</a:t>
            </a:r>
            <a:r>
              <a:rPr lang="de-DE" sz="2400" dirty="0">
                <a:solidFill>
                  <a:srgbClr val="7F7F7F"/>
                </a:solidFill>
                <a:latin typeface="Calibri"/>
                <a:cs typeface="Calibri"/>
              </a:rPr>
              <a:t>). </a:t>
            </a:r>
            <a:r>
              <a:rPr lang="de-DE" sz="2400" i="1" dirty="0" err="1">
                <a:solidFill>
                  <a:srgbClr val="7F7F7F"/>
                </a:solidFill>
                <a:latin typeface="Calibri"/>
                <a:cs typeface="Calibri"/>
              </a:rPr>
              <a:t>Sustainable</a:t>
            </a:r>
            <a:r>
              <a:rPr lang="de-DE" sz="2400" i="1" dirty="0">
                <a:solidFill>
                  <a:srgbClr val="7F7F7F"/>
                </a:solidFill>
                <a:latin typeface="Calibri"/>
                <a:cs typeface="Calibri"/>
              </a:rPr>
              <a:t> Development</a:t>
            </a:r>
            <a:r>
              <a:rPr lang="de-DE" sz="2400" dirty="0">
                <a:solidFill>
                  <a:srgbClr val="7F7F7F"/>
                </a:solidFill>
                <a:latin typeface="Calibri"/>
                <a:cs typeface="Calibri"/>
              </a:rPr>
              <a:t>, 1–16.</a:t>
            </a:r>
            <a:endParaRPr lang="de-DE" sz="2400" dirty="0">
              <a:solidFill>
                <a:srgbClr val="7F7F7F"/>
              </a:solidFill>
              <a:latin typeface="Calibri"/>
              <a:cs typeface="Calibri"/>
              <a:sym typeface="Calibri"/>
            </a:endParaRPr>
          </a:p>
          <a:p>
            <a:pPr>
              <a:buClr>
                <a:srgbClr val="7F7F7F"/>
              </a:buClr>
              <a:buSzPts val="2400"/>
            </a:pPr>
            <a:endParaRPr lang="de-DE" sz="2800"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32390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496589" y="1090992"/>
            <a:ext cx="10515600" cy="105798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200"/>
              <a:buFont typeface="Corbel"/>
              <a:buNone/>
            </a:pPr>
            <a:r>
              <a:rPr lang="de-DE" sz="2800" dirty="0" err="1">
                <a:solidFill>
                  <a:schemeClr val="accent5">
                    <a:lumMod val="75000"/>
                  </a:schemeClr>
                </a:solidFill>
              </a:rPr>
              <a:t>Overview</a:t>
            </a:r>
            <a:r>
              <a:rPr lang="de-DE" sz="2800" dirty="0">
                <a:solidFill>
                  <a:schemeClr val="accent5">
                    <a:lumMod val="75000"/>
                  </a:schemeClr>
                </a:solidFill>
              </a:rPr>
              <a:t> </a:t>
            </a:r>
            <a:endParaRPr sz="2800" dirty="0">
              <a:solidFill>
                <a:schemeClr val="accent5">
                  <a:lumMod val="75000"/>
                </a:schemeClr>
              </a:solidFill>
            </a:endParaRPr>
          </a:p>
        </p:txBody>
      </p:sp>
      <p:sp>
        <p:nvSpPr>
          <p:cNvPr id="198" name="Google Shape;198;p27"/>
          <p:cNvSpPr txBox="1">
            <a:spLocks noGrp="1"/>
          </p:cNvSpPr>
          <p:nvPr>
            <p:ph type="body" idx="1"/>
          </p:nvPr>
        </p:nvSpPr>
        <p:spPr>
          <a:xfrm>
            <a:off x="496589" y="2450375"/>
            <a:ext cx="10515600" cy="4517305"/>
          </a:xfrm>
          <a:prstGeom prst="rect">
            <a:avLst/>
          </a:prstGeom>
          <a:noFill/>
          <a:ln>
            <a:noFill/>
          </a:ln>
        </p:spPr>
        <p:txBody>
          <a:bodyPr spcFirstLastPara="1" wrap="square" lIns="91425" tIns="45700" rIns="91425" bIns="45700" anchor="t" anchorCtr="0">
            <a:noAutofit/>
          </a:bodyPr>
          <a:lstStyle/>
          <a:p>
            <a:pPr marL="514350" lvl="0" indent="-527050" algn="l" rtl="0">
              <a:lnSpc>
                <a:spcPct val="150000"/>
              </a:lnSpc>
              <a:spcBef>
                <a:spcPts val="1000"/>
              </a:spcBef>
              <a:spcAft>
                <a:spcPts val="0"/>
              </a:spcAft>
              <a:buClr>
                <a:srgbClr val="7F7F7F"/>
              </a:buClr>
              <a:buSzPts val="2600"/>
              <a:buFont typeface="Calibri"/>
              <a:buAutoNum type="arabicPeriod"/>
            </a:pPr>
            <a:r>
              <a:rPr lang="de-DE" sz="2600" b="1" dirty="0" err="1">
                <a:solidFill>
                  <a:srgbClr val="7F7F7F"/>
                </a:solidFill>
              </a:rPr>
              <a:t>Context</a:t>
            </a:r>
            <a:r>
              <a:rPr lang="de-DE" sz="2600" b="1" dirty="0">
                <a:solidFill>
                  <a:srgbClr val="7F7F7F"/>
                </a:solidFill>
              </a:rPr>
              <a:t> and </a:t>
            </a:r>
            <a:r>
              <a:rPr lang="de-DE" sz="2600" b="1" dirty="0" err="1">
                <a:solidFill>
                  <a:srgbClr val="7F7F7F"/>
                </a:solidFill>
              </a:rPr>
              <a:t>Structure</a:t>
            </a:r>
            <a:r>
              <a:rPr lang="de-DE" sz="2600" b="1" dirty="0">
                <a:solidFill>
                  <a:srgbClr val="7F7F7F"/>
                </a:solidFill>
              </a:rPr>
              <a:t> ESD-Monitoring</a:t>
            </a:r>
          </a:p>
          <a:p>
            <a:pPr marL="514350" lvl="0" indent="-527050" algn="l" rtl="0">
              <a:lnSpc>
                <a:spcPct val="150000"/>
              </a:lnSpc>
              <a:spcBef>
                <a:spcPts val="1000"/>
              </a:spcBef>
              <a:spcAft>
                <a:spcPts val="0"/>
              </a:spcAft>
              <a:buClr>
                <a:srgbClr val="7F7F7F"/>
              </a:buClr>
              <a:buSzPts val="2600"/>
              <a:buFont typeface="Calibri"/>
              <a:buAutoNum type="arabicPeriod"/>
            </a:pPr>
            <a:r>
              <a:rPr lang="de-DE" sz="2600" b="1" dirty="0" err="1">
                <a:solidFill>
                  <a:srgbClr val="7F7F7F"/>
                </a:solidFill>
              </a:rPr>
              <a:t>Some</a:t>
            </a:r>
            <a:r>
              <a:rPr lang="de-DE" sz="2600" b="1" dirty="0">
                <a:solidFill>
                  <a:srgbClr val="7F7F7F"/>
                </a:solidFill>
              </a:rPr>
              <a:t> </a:t>
            </a:r>
            <a:r>
              <a:rPr lang="de-DE" sz="2600" b="1" dirty="0" err="1">
                <a:solidFill>
                  <a:srgbClr val="7F7F7F"/>
                </a:solidFill>
              </a:rPr>
              <a:t>focal</a:t>
            </a:r>
            <a:r>
              <a:rPr lang="de-DE" sz="2600" b="1" dirty="0">
                <a:solidFill>
                  <a:srgbClr val="7F7F7F"/>
                </a:solidFill>
              </a:rPr>
              <a:t> </a:t>
            </a:r>
            <a:r>
              <a:rPr lang="de-DE" sz="2600" b="1" dirty="0" err="1">
                <a:solidFill>
                  <a:srgbClr val="7F7F7F"/>
                </a:solidFill>
              </a:rPr>
              <a:t>areas</a:t>
            </a:r>
            <a:r>
              <a:rPr lang="de-DE" sz="2600" b="1" dirty="0">
                <a:solidFill>
                  <a:srgbClr val="7F7F7F"/>
                </a:solidFill>
              </a:rPr>
              <a:t> </a:t>
            </a:r>
            <a:r>
              <a:rPr lang="de-DE" sz="2600" b="1" dirty="0" err="1">
                <a:solidFill>
                  <a:srgbClr val="7F7F7F"/>
                </a:solidFill>
              </a:rPr>
              <a:t>of</a:t>
            </a:r>
            <a:r>
              <a:rPr lang="de-DE" sz="2600" b="1" dirty="0">
                <a:solidFill>
                  <a:srgbClr val="7F7F7F"/>
                </a:solidFill>
              </a:rPr>
              <a:t> </a:t>
            </a:r>
            <a:r>
              <a:rPr lang="de-DE" sz="2600" b="1" dirty="0" err="1">
                <a:solidFill>
                  <a:srgbClr val="7F7F7F"/>
                </a:solidFill>
              </a:rPr>
              <a:t>action</a:t>
            </a:r>
            <a:endParaRPr lang="de-DE" sz="2600" b="1" dirty="0">
              <a:solidFill>
                <a:srgbClr val="7F7F7F"/>
              </a:solidFill>
            </a:endParaRPr>
          </a:p>
          <a:p>
            <a:pPr marL="514350" lvl="0" indent="-527050" algn="l" rtl="0">
              <a:lnSpc>
                <a:spcPct val="150000"/>
              </a:lnSpc>
              <a:spcBef>
                <a:spcPts val="1000"/>
              </a:spcBef>
              <a:spcAft>
                <a:spcPts val="0"/>
              </a:spcAft>
              <a:buClr>
                <a:srgbClr val="7F7F7F"/>
              </a:buClr>
              <a:buSzPts val="2600"/>
              <a:buFont typeface="Calibri"/>
              <a:buAutoNum type="arabicPeriod"/>
            </a:pPr>
            <a:r>
              <a:rPr lang="de-DE" sz="2600" b="1" dirty="0">
                <a:solidFill>
                  <a:srgbClr val="7F7F7F"/>
                </a:solidFill>
              </a:rPr>
              <a:t>Instruments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026" name="Picture 2" descr="ational Platform 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42737"/>
            <a:ext cx="9641305" cy="542114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04;p28"/>
          <p:cNvSpPr txBox="1">
            <a:spLocks/>
          </p:cNvSpPr>
          <p:nvPr/>
        </p:nvSpPr>
        <p:spPr>
          <a:xfrm>
            <a:off x="401052" y="401451"/>
            <a:ext cx="10515600" cy="10579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SzPts val="3200"/>
              <a:buFont typeface="Corbel"/>
              <a:buNone/>
            </a:pPr>
            <a:r>
              <a:rPr lang="de-DE" sz="2800" dirty="0" err="1">
                <a:solidFill>
                  <a:schemeClr val="accent5">
                    <a:lumMod val="75000"/>
                  </a:schemeClr>
                </a:solidFill>
              </a:rPr>
              <a:t>Context</a:t>
            </a:r>
            <a:r>
              <a:rPr lang="de-DE" sz="2800" dirty="0">
                <a:solidFill>
                  <a:schemeClr val="accent5">
                    <a:lumMod val="75000"/>
                  </a:schemeClr>
                </a:solidFill>
              </a:rPr>
              <a:t>: ESD 2030-Implementation </a:t>
            </a:r>
            <a:r>
              <a:rPr lang="de-DE" sz="2800" dirty="0" err="1">
                <a:solidFill>
                  <a:schemeClr val="accent5">
                    <a:lumMod val="75000"/>
                  </a:schemeClr>
                </a:solidFill>
              </a:rPr>
              <a:t>Structures</a:t>
            </a:r>
            <a:r>
              <a:rPr lang="de-DE" sz="2800" dirty="0">
                <a:solidFill>
                  <a:schemeClr val="accent5">
                    <a:lumMod val="75000"/>
                  </a:schemeClr>
                </a:solidFill>
              </a:rPr>
              <a:t> Germany</a:t>
            </a:r>
          </a:p>
        </p:txBody>
      </p:sp>
      <p:sp>
        <p:nvSpPr>
          <p:cNvPr id="4" name="Oval 3"/>
          <p:cNvSpPr/>
          <p:nvPr/>
        </p:nvSpPr>
        <p:spPr>
          <a:xfrm>
            <a:off x="4908215" y="2473826"/>
            <a:ext cx="850232" cy="529390"/>
          </a:xfrm>
          <a:prstGeom prst="ellipse">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3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4" name="Grafik 3">
            <a:extLst>
              <a:ext uri="{FF2B5EF4-FFF2-40B4-BE49-F238E27FC236}">
                <a16:creationId xmlns:a16="http://schemas.microsoft.com/office/drawing/2014/main" id="{D847CA5B-F79F-4B26-AD1F-662B4FC720AB}"/>
              </a:ext>
            </a:extLst>
          </p:cNvPr>
          <p:cNvPicPr>
            <a:picLocks noChangeAspect="1"/>
          </p:cNvPicPr>
          <p:nvPr/>
        </p:nvPicPr>
        <p:blipFill>
          <a:blip r:embed="rId3"/>
          <a:stretch>
            <a:fillRect/>
          </a:stretch>
        </p:blipFill>
        <p:spPr>
          <a:xfrm>
            <a:off x="1458917" y="972766"/>
            <a:ext cx="9274165" cy="5807413"/>
          </a:xfrm>
          <a:prstGeom prst="rect">
            <a:avLst/>
          </a:prstGeom>
        </p:spPr>
      </p:pic>
    </p:spTree>
    <p:extLst>
      <p:ext uri="{BB962C8B-B14F-4D97-AF65-F5344CB8AC3E}">
        <p14:creationId xmlns:p14="http://schemas.microsoft.com/office/powerpoint/2010/main" val="203769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361950" y="1020025"/>
            <a:ext cx="11713031" cy="872873"/>
          </a:xfrm>
          <a:prstGeom prst="rect">
            <a:avLst/>
          </a:prstGeom>
          <a:noFill/>
          <a:ln>
            <a:noFill/>
          </a:ln>
        </p:spPr>
        <p:txBody>
          <a:bodyPr spcFirstLastPara="1" wrap="square" lIns="91425" tIns="45700" rIns="91425" bIns="45700" anchor="ctr" anchorCtr="0">
            <a:noAutofit/>
          </a:bodyPr>
          <a:lstStyle/>
          <a:p>
            <a:pPr>
              <a:buClr>
                <a:srgbClr val="002060"/>
              </a:buClr>
              <a:buSzPts val="3000"/>
            </a:pPr>
            <a:r>
              <a:rPr lang="de-DE" sz="2800" dirty="0" err="1">
                <a:solidFill>
                  <a:schemeClr val="accent5">
                    <a:lumMod val="75000"/>
                  </a:schemeClr>
                </a:solidFill>
              </a:rPr>
              <a:t>Aims</a:t>
            </a:r>
            <a:r>
              <a:rPr lang="de-DE" sz="2800" dirty="0">
                <a:solidFill>
                  <a:schemeClr val="accent5">
                    <a:lumMod val="75000"/>
                  </a:schemeClr>
                </a:solidFill>
              </a:rPr>
              <a:t> and </a:t>
            </a:r>
            <a:r>
              <a:rPr lang="de-DE" sz="2800" dirty="0" err="1">
                <a:solidFill>
                  <a:schemeClr val="accent5">
                    <a:lumMod val="75000"/>
                  </a:schemeClr>
                </a:solidFill>
              </a:rPr>
              <a:t>conception</a:t>
            </a:r>
            <a:r>
              <a:rPr lang="de-DE" sz="2800" dirty="0">
                <a:solidFill>
                  <a:schemeClr val="accent5">
                    <a:lumMod val="75000"/>
                  </a:schemeClr>
                </a:solidFill>
              </a:rPr>
              <a:t> </a:t>
            </a:r>
            <a:r>
              <a:rPr lang="de-DE" sz="2800" dirty="0" err="1">
                <a:solidFill>
                  <a:schemeClr val="accent5">
                    <a:lumMod val="75000"/>
                  </a:schemeClr>
                </a:solidFill>
              </a:rPr>
              <a:t>of</a:t>
            </a:r>
            <a:r>
              <a:rPr lang="de-DE" sz="2800" dirty="0">
                <a:solidFill>
                  <a:schemeClr val="accent5">
                    <a:lumMod val="75000"/>
                  </a:schemeClr>
                </a:solidFill>
              </a:rPr>
              <a:t> </a:t>
            </a:r>
            <a:r>
              <a:rPr lang="de-DE" sz="2800" dirty="0" err="1">
                <a:solidFill>
                  <a:schemeClr val="accent5">
                    <a:lumMod val="75000"/>
                  </a:schemeClr>
                </a:solidFill>
              </a:rPr>
              <a:t>the</a:t>
            </a:r>
            <a:r>
              <a:rPr lang="de-DE" sz="2800" dirty="0">
                <a:solidFill>
                  <a:schemeClr val="accent5">
                    <a:lumMod val="75000"/>
                  </a:schemeClr>
                </a:solidFill>
              </a:rPr>
              <a:t> ESD-Monitoring </a:t>
            </a:r>
            <a:br>
              <a:rPr lang="de-DE" sz="2800" dirty="0">
                <a:solidFill>
                  <a:schemeClr val="accent5">
                    <a:lumMod val="75000"/>
                  </a:schemeClr>
                </a:solidFill>
              </a:rPr>
            </a:br>
            <a:endParaRPr sz="2800" dirty="0">
              <a:solidFill>
                <a:schemeClr val="accent5">
                  <a:lumMod val="75000"/>
                </a:schemeClr>
              </a:solidFill>
              <a:sym typeface="Corbel"/>
            </a:endParaRPr>
          </a:p>
        </p:txBody>
      </p:sp>
      <p:sp>
        <p:nvSpPr>
          <p:cNvPr id="315" name="Google Shape;315;p39"/>
          <p:cNvSpPr/>
          <p:nvPr/>
        </p:nvSpPr>
        <p:spPr>
          <a:xfrm>
            <a:off x="361950" y="1318022"/>
            <a:ext cx="11507529" cy="5539978"/>
          </a:xfrm>
          <a:prstGeom prst="rect">
            <a:avLst/>
          </a:prstGeom>
          <a:noFill/>
          <a:ln>
            <a:noFill/>
          </a:ln>
        </p:spPr>
        <p:txBody>
          <a:bodyPr spcFirstLastPara="1" wrap="square" lIns="91425" tIns="45700" rIns="91425" bIns="45700" anchor="t" anchorCtr="0">
            <a:noAutofit/>
          </a:bodyPr>
          <a:lstStyle/>
          <a:p>
            <a:pPr marL="342900" indent="-342900">
              <a:buClr>
                <a:srgbClr val="7F7F7F"/>
              </a:buClr>
              <a:buSzPts val="2400"/>
              <a:buFont typeface="Arial"/>
              <a:buChar char="•"/>
            </a:pPr>
            <a:endParaRPr lang="de-DE" sz="2400" b="0" i="0" u="none" strike="noStrike" cap="none"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err="1">
                <a:solidFill>
                  <a:srgbClr val="7F7F7F"/>
                </a:solidFill>
                <a:latin typeface="Calibri"/>
                <a:ea typeface="Calibri"/>
                <a:cs typeface="Calibri"/>
                <a:sym typeface="Calibri"/>
              </a:rPr>
              <a:t>Capturing</a:t>
            </a:r>
            <a:r>
              <a:rPr lang="de-DE" sz="2400"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quantity</a:t>
            </a:r>
            <a:r>
              <a:rPr lang="de-DE" sz="2400" dirty="0">
                <a:solidFill>
                  <a:srgbClr val="7F7F7F"/>
                </a:solidFill>
                <a:latin typeface="Calibri"/>
                <a:ea typeface="Calibri"/>
                <a:cs typeface="Calibri"/>
                <a:sym typeface="Calibri"/>
              </a:rPr>
              <a:t> &amp; </a:t>
            </a:r>
            <a:r>
              <a:rPr lang="de-DE" sz="2400" b="1" dirty="0" err="1">
                <a:solidFill>
                  <a:srgbClr val="7F7F7F"/>
                </a:solidFill>
                <a:latin typeface="Calibri"/>
                <a:ea typeface="Calibri"/>
                <a:cs typeface="Calibri"/>
                <a:sym typeface="Calibri"/>
              </a:rPr>
              <a:t>quality</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ESD in Germany (formal &amp; non-formal </a:t>
            </a:r>
            <a:r>
              <a:rPr lang="de-DE" sz="2400" dirty="0" err="1">
                <a:solidFill>
                  <a:srgbClr val="7F7F7F"/>
                </a:solidFill>
                <a:latin typeface="Calibri"/>
                <a:ea typeface="Calibri"/>
                <a:cs typeface="Calibri"/>
                <a:sym typeface="Calibri"/>
              </a:rPr>
              <a:t>learning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settings</a:t>
            </a:r>
            <a:r>
              <a:rPr lang="de-DE" sz="2400" dirty="0">
                <a:solidFill>
                  <a:srgbClr val="7F7F7F"/>
                </a:solidFill>
                <a:latin typeface="Calibri"/>
                <a:ea typeface="Calibri"/>
                <a:cs typeface="Calibri"/>
                <a:sym typeface="Calibri"/>
              </a:rPr>
              <a:t>)</a:t>
            </a:r>
          </a:p>
          <a:p>
            <a:pPr>
              <a:buClr>
                <a:srgbClr val="7F7F7F"/>
              </a:buClr>
              <a:buSzPts val="2400"/>
            </a:pPr>
            <a:endParaRPr lang="de-DE" sz="2400" dirty="0">
              <a:solidFill>
                <a:srgbClr val="7F7F7F"/>
              </a:solidFill>
              <a:latin typeface="Calibri"/>
              <a:ea typeface="Calibri"/>
              <a:cs typeface="Calibri"/>
              <a:sym typeface="Calibri"/>
            </a:endParaRPr>
          </a:p>
          <a:p>
            <a:pPr>
              <a:buClr>
                <a:srgbClr val="7F7F7F"/>
              </a:buClr>
              <a:buSzPts val="2400"/>
            </a:pPr>
            <a:r>
              <a:rPr lang="de-DE" sz="2400" dirty="0">
                <a:solidFill>
                  <a:srgbClr val="7F7F7F"/>
                </a:solidFill>
                <a:latin typeface="Calibri"/>
                <a:ea typeface="Calibri"/>
                <a:cs typeface="Calibri"/>
                <a:sym typeface="Wingdings" pitchFamily="2" charset="2"/>
              </a:rPr>
              <a:t>      </a:t>
            </a:r>
            <a:r>
              <a:rPr lang="de-DE" sz="2400" b="1" dirty="0">
                <a:solidFill>
                  <a:srgbClr val="7F7F7F"/>
                </a:solidFill>
                <a:latin typeface="Calibri"/>
                <a:ea typeface="Calibri"/>
                <a:cs typeface="Calibri"/>
                <a:sym typeface="Calibri"/>
              </a:rPr>
              <a:t>Supportive-</a:t>
            </a:r>
            <a:r>
              <a:rPr lang="de-DE" sz="2400" b="1" dirty="0" err="1">
                <a:solidFill>
                  <a:srgbClr val="7F7F7F"/>
                </a:solidFill>
                <a:latin typeface="Calibri"/>
                <a:ea typeface="Calibri"/>
                <a:cs typeface="Calibri"/>
                <a:sym typeface="Calibri"/>
              </a:rPr>
              <a:t>facilitative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monitoring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aiming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to</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increase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both</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dimensions</a:t>
            </a:r>
            <a:r>
              <a:rPr lang="de-DE" sz="2400" dirty="0">
                <a:solidFill>
                  <a:srgbClr val="7F7F7F"/>
                </a:solidFill>
                <a:latin typeface="Calibri"/>
                <a:ea typeface="Calibri"/>
                <a:cs typeface="Calibri"/>
                <a:sym typeface="Calibri"/>
              </a:rPr>
              <a:t>  </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b="1" dirty="0">
                <a:solidFill>
                  <a:srgbClr val="7F7F7F"/>
                </a:solidFill>
                <a:latin typeface="Calibri"/>
                <a:ea typeface="Calibri"/>
                <a:cs typeface="Calibri"/>
                <a:sym typeface="Calibri"/>
              </a:rPr>
              <a:t>Independent</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monitoring</a:t>
            </a:r>
            <a:r>
              <a:rPr lang="de-DE" sz="2400" dirty="0">
                <a:solidFill>
                  <a:srgbClr val="7F7F7F"/>
                </a:solidFill>
                <a:latin typeface="Calibri"/>
                <a:ea typeface="Calibri"/>
                <a:cs typeface="Calibri"/>
                <a:sym typeface="Calibri"/>
              </a:rPr>
              <a:t> </a:t>
            </a:r>
            <a:r>
              <a:rPr lang="de-DE" sz="2400" b="1" dirty="0">
                <a:solidFill>
                  <a:srgbClr val="7F7F7F"/>
                </a:solidFill>
                <a:latin typeface="Calibri"/>
                <a:ea typeface="Calibri"/>
                <a:cs typeface="Calibri"/>
                <a:sym typeface="Calibri"/>
              </a:rPr>
              <a:t>at </a:t>
            </a:r>
            <a:r>
              <a:rPr lang="de-DE" sz="2400" b="1" dirty="0" err="1">
                <a:solidFill>
                  <a:srgbClr val="7F7F7F"/>
                </a:solidFill>
                <a:latin typeface="Calibri"/>
                <a:ea typeface="Calibri"/>
                <a:cs typeface="Calibri"/>
                <a:sym typeface="Calibri"/>
              </a:rPr>
              <a:t>the</a:t>
            </a:r>
            <a:r>
              <a:rPr lang="de-DE" sz="2400" b="1"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science-policy</a:t>
            </a:r>
            <a:r>
              <a:rPr lang="de-DE" sz="2400" b="1" dirty="0">
                <a:solidFill>
                  <a:srgbClr val="7F7F7F"/>
                </a:solidFill>
                <a:latin typeface="Calibri"/>
                <a:ea typeface="Calibri"/>
                <a:cs typeface="Calibri"/>
                <a:sym typeface="Calibri"/>
              </a:rPr>
              <a:t> interface </a:t>
            </a:r>
          </a:p>
          <a:p>
            <a:pPr marL="342900" indent="-342900">
              <a:buClr>
                <a:srgbClr val="7F7F7F"/>
              </a:buClr>
              <a:buSzPts val="2400"/>
              <a:buFont typeface="Arial"/>
              <a:buChar char="•"/>
            </a:pPr>
            <a:endParaRPr lang="de-DE" sz="2400" b="1"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b="1" dirty="0" err="1">
                <a:solidFill>
                  <a:srgbClr val="7F7F7F"/>
                </a:solidFill>
                <a:latin typeface="Calibri"/>
                <a:ea typeface="Calibri"/>
                <a:cs typeface="Calibri"/>
                <a:sym typeface="Calibri"/>
              </a:rPr>
              <a:t>Offering</a:t>
            </a:r>
            <a:r>
              <a:rPr lang="de-DE" sz="2400" b="1"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instruments</a:t>
            </a:r>
            <a:r>
              <a:rPr lang="de-DE" sz="2400" b="1"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for</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self</a:t>
            </a:r>
            <a:r>
              <a:rPr lang="de-DE" sz="2400" dirty="0">
                <a:solidFill>
                  <a:srgbClr val="7F7F7F"/>
                </a:solidFill>
                <a:latin typeface="Calibri"/>
                <a:ea typeface="Calibri"/>
                <a:cs typeface="Calibri"/>
                <a:sym typeface="Calibri"/>
              </a:rPr>
              <a:t>-)</a:t>
            </a:r>
            <a:r>
              <a:rPr lang="de-DE" sz="2400" dirty="0" err="1">
                <a:solidFill>
                  <a:srgbClr val="7F7F7F"/>
                </a:solidFill>
                <a:latin typeface="Calibri"/>
                <a:ea typeface="Calibri"/>
                <a:cs typeface="Calibri"/>
                <a:sym typeface="Calibri"/>
              </a:rPr>
              <a:t>evaluation</a:t>
            </a: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err="1">
                <a:solidFill>
                  <a:srgbClr val="7F7F7F"/>
                </a:solidFill>
                <a:latin typeface="Calibri"/>
                <a:ea typeface="Calibri"/>
                <a:cs typeface="Calibri"/>
                <a:sym typeface="Calibri"/>
              </a:rPr>
              <a:t>Empirically</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based</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contributing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to</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conception</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ESD: </a:t>
            </a:r>
            <a:r>
              <a:rPr lang="de-DE" sz="2400" b="1" dirty="0" err="1">
                <a:solidFill>
                  <a:srgbClr val="7F7F7F"/>
                </a:solidFill>
                <a:latin typeface="Calibri"/>
                <a:ea typeface="Calibri"/>
                <a:cs typeface="Calibri"/>
                <a:sym typeface="Calibri"/>
              </a:rPr>
              <a:t>What</a:t>
            </a:r>
            <a:r>
              <a:rPr lang="de-DE" sz="2400" b="1"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is</a:t>
            </a:r>
            <a:r>
              <a:rPr lang="de-DE" sz="2400" b="1"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good</a:t>
            </a:r>
            <a:r>
              <a:rPr lang="de-DE" sz="2400" b="1" dirty="0">
                <a:solidFill>
                  <a:srgbClr val="7F7F7F"/>
                </a:solidFill>
                <a:latin typeface="Calibri"/>
                <a:ea typeface="Calibri"/>
                <a:cs typeface="Calibri"/>
                <a:sym typeface="Calibri"/>
              </a:rPr>
              <a:t> and </a:t>
            </a:r>
            <a:r>
              <a:rPr lang="de-DE" sz="2400" b="1" dirty="0" err="1">
                <a:solidFill>
                  <a:srgbClr val="7F7F7F"/>
                </a:solidFill>
                <a:latin typeface="Calibri"/>
                <a:ea typeface="Calibri"/>
                <a:cs typeface="Calibri"/>
                <a:sym typeface="Calibri"/>
              </a:rPr>
              <a:t>effective</a:t>
            </a:r>
            <a:r>
              <a:rPr lang="de-DE" sz="2400" b="1" dirty="0">
                <a:solidFill>
                  <a:srgbClr val="7F7F7F"/>
                </a:solidFill>
                <a:latin typeface="Calibri"/>
                <a:ea typeface="Calibri"/>
                <a:cs typeface="Calibri"/>
                <a:sym typeface="Calibri"/>
              </a:rPr>
              <a:t> ESD</a:t>
            </a:r>
            <a:r>
              <a:rPr lang="de-DE" sz="2400" dirty="0">
                <a:solidFill>
                  <a:srgbClr val="7F7F7F"/>
                </a:solidFill>
                <a:latin typeface="Calibri"/>
                <a:ea typeface="Calibri"/>
                <a:cs typeface="Calibri"/>
                <a:sym typeface="Calibri"/>
              </a:rPr>
              <a:t>?</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b="1" dirty="0" err="1">
                <a:solidFill>
                  <a:srgbClr val="7F7F7F"/>
                </a:solidFill>
                <a:latin typeface="Calibri"/>
                <a:ea typeface="Calibri"/>
                <a:cs typeface="Calibri"/>
                <a:sym typeface="Calibri"/>
              </a:rPr>
              <a:t>Transdisciplinarity</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exchange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with</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researchers</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practitioners</a:t>
            </a:r>
            <a:r>
              <a:rPr lang="de-DE" sz="2400" dirty="0">
                <a:solidFill>
                  <a:srgbClr val="7F7F7F"/>
                </a:solidFill>
                <a:latin typeface="Calibri"/>
                <a:ea typeface="Calibri"/>
                <a:cs typeface="Calibri"/>
                <a:sym typeface="Calibri"/>
              </a:rPr>
              <a:t>, administrative </a:t>
            </a:r>
            <a:r>
              <a:rPr lang="de-DE" sz="2400" dirty="0" err="1">
                <a:solidFill>
                  <a:srgbClr val="7F7F7F"/>
                </a:solidFill>
                <a:latin typeface="Calibri"/>
                <a:ea typeface="Calibri"/>
                <a:cs typeface="Calibri"/>
                <a:sym typeface="Calibri"/>
              </a:rPr>
              <a:t>level</a:t>
            </a:r>
            <a:r>
              <a:rPr lang="de-DE" sz="2400" dirty="0">
                <a:solidFill>
                  <a:srgbClr val="7F7F7F"/>
                </a:solidFill>
                <a:latin typeface="Calibri"/>
                <a:ea typeface="Calibri"/>
                <a:cs typeface="Calibri"/>
                <a:sym typeface="Calibri"/>
              </a:rPr>
              <a:t> (e.g. </a:t>
            </a:r>
            <a:r>
              <a:rPr lang="de-DE" sz="2400" dirty="0" err="1">
                <a:solidFill>
                  <a:srgbClr val="7F7F7F"/>
                </a:solidFill>
                <a:latin typeface="Calibri"/>
                <a:ea typeface="Calibri"/>
                <a:cs typeface="Calibri"/>
                <a:sym typeface="Calibri"/>
              </a:rPr>
              <a:t>Document</a:t>
            </a:r>
            <a:r>
              <a:rPr lang="de-DE" sz="2400" dirty="0">
                <a:solidFill>
                  <a:srgbClr val="7F7F7F"/>
                </a:solidFill>
                <a:latin typeface="Calibri"/>
                <a:ea typeface="Calibri"/>
                <a:cs typeface="Calibri"/>
                <a:sym typeface="Calibri"/>
              </a:rPr>
              <a:t> Analysis, Reflexive Monitoring in Action (RMA), Expert Study on </a:t>
            </a:r>
            <a:r>
              <a:rPr lang="de-DE" sz="2400" dirty="0" err="1">
                <a:solidFill>
                  <a:srgbClr val="7F7F7F"/>
                </a:solidFill>
                <a:latin typeface="Calibri"/>
                <a:ea typeface="Calibri"/>
                <a:cs typeface="Calibri"/>
                <a:sym typeface="Calibri"/>
              </a:rPr>
              <a:t>Competencies</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for</a:t>
            </a:r>
            <a:r>
              <a:rPr lang="de-DE" sz="2400" dirty="0">
                <a:solidFill>
                  <a:srgbClr val="7F7F7F"/>
                </a:solidFill>
                <a:latin typeface="Calibri"/>
                <a:ea typeface="Calibri"/>
                <a:cs typeface="Calibri"/>
                <a:sym typeface="Calibri"/>
              </a:rPr>
              <a:t> SDG 4.7)  </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400" b="1"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800" dirty="0">
              <a:solidFill>
                <a:srgbClr val="7F7F7F"/>
              </a:solidFill>
              <a:latin typeface="Calibri"/>
              <a:ea typeface="Calibri"/>
              <a:cs typeface="Calibri"/>
              <a:sym typeface="Calibri"/>
            </a:endParaRPr>
          </a:p>
          <a:p>
            <a:pPr>
              <a:buClr>
                <a:srgbClr val="7F7F7F"/>
              </a:buClr>
              <a:buSzPts val="2400"/>
            </a:pPr>
            <a:endParaRPr lang="de-DE" sz="2800"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68525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361950" y="1105321"/>
            <a:ext cx="11713031" cy="872873"/>
          </a:xfrm>
          <a:prstGeom prst="rect">
            <a:avLst/>
          </a:prstGeom>
          <a:noFill/>
          <a:ln>
            <a:noFill/>
          </a:ln>
        </p:spPr>
        <p:txBody>
          <a:bodyPr spcFirstLastPara="1" wrap="square" lIns="91425" tIns="45700" rIns="91425" bIns="45700" anchor="ctr" anchorCtr="0">
            <a:noAutofit/>
          </a:bodyPr>
          <a:lstStyle/>
          <a:p>
            <a:pPr>
              <a:buClr>
                <a:srgbClr val="002060"/>
              </a:buClr>
              <a:buSzPts val="3000"/>
            </a:pPr>
            <a:r>
              <a:rPr lang="de-DE" sz="2800" dirty="0" err="1">
                <a:solidFill>
                  <a:schemeClr val="accent5">
                    <a:lumMod val="75000"/>
                  </a:schemeClr>
                </a:solidFill>
              </a:rPr>
              <a:t>Some</a:t>
            </a:r>
            <a:r>
              <a:rPr lang="de-DE" sz="2800" dirty="0">
                <a:solidFill>
                  <a:schemeClr val="accent5">
                    <a:lumMod val="75000"/>
                  </a:schemeClr>
                </a:solidFill>
              </a:rPr>
              <a:t> </a:t>
            </a:r>
            <a:r>
              <a:rPr lang="de-DE" sz="2800" dirty="0" err="1">
                <a:solidFill>
                  <a:schemeClr val="accent5">
                    <a:lumMod val="75000"/>
                  </a:schemeClr>
                </a:solidFill>
              </a:rPr>
              <a:t>focal</a:t>
            </a:r>
            <a:r>
              <a:rPr lang="de-DE" sz="2800" dirty="0">
                <a:solidFill>
                  <a:schemeClr val="accent5">
                    <a:lumMod val="75000"/>
                  </a:schemeClr>
                </a:solidFill>
              </a:rPr>
              <a:t> </a:t>
            </a:r>
            <a:r>
              <a:rPr lang="de-DE" sz="2800" dirty="0" err="1">
                <a:solidFill>
                  <a:schemeClr val="accent5">
                    <a:lumMod val="75000"/>
                  </a:schemeClr>
                </a:solidFill>
              </a:rPr>
              <a:t>areas</a:t>
            </a:r>
            <a:r>
              <a:rPr lang="de-DE" sz="2800" dirty="0">
                <a:solidFill>
                  <a:schemeClr val="accent5">
                    <a:lumMod val="75000"/>
                  </a:schemeClr>
                </a:solidFill>
              </a:rPr>
              <a:t> </a:t>
            </a:r>
            <a:r>
              <a:rPr lang="de-DE" sz="2800" dirty="0" err="1">
                <a:solidFill>
                  <a:schemeClr val="accent5">
                    <a:lumMod val="75000"/>
                  </a:schemeClr>
                </a:solidFill>
              </a:rPr>
              <a:t>of</a:t>
            </a:r>
            <a:r>
              <a:rPr lang="de-DE" sz="2800" dirty="0">
                <a:solidFill>
                  <a:schemeClr val="accent5">
                    <a:lumMod val="75000"/>
                  </a:schemeClr>
                </a:solidFill>
              </a:rPr>
              <a:t> </a:t>
            </a:r>
            <a:r>
              <a:rPr lang="de-DE" sz="2800" dirty="0" err="1">
                <a:solidFill>
                  <a:schemeClr val="accent5">
                    <a:lumMod val="75000"/>
                  </a:schemeClr>
                </a:solidFill>
              </a:rPr>
              <a:t>action</a:t>
            </a:r>
            <a:br>
              <a:rPr lang="de-DE" sz="2800" dirty="0">
                <a:solidFill>
                  <a:schemeClr val="accent5">
                    <a:lumMod val="75000"/>
                  </a:schemeClr>
                </a:solidFill>
              </a:rPr>
            </a:br>
            <a:endParaRPr sz="2800" dirty="0">
              <a:solidFill>
                <a:schemeClr val="accent5">
                  <a:lumMod val="75000"/>
                </a:schemeClr>
              </a:solidFill>
              <a:sym typeface="Corbel"/>
            </a:endParaRPr>
          </a:p>
        </p:txBody>
      </p:sp>
      <p:sp>
        <p:nvSpPr>
          <p:cNvPr id="315" name="Google Shape;315;p39"/>
          <p:cNvSpPr/>
          <p:nvPr/>
        </p:nvSpPr>
        <p:spPr>
          <a:xfrm>
            <a:off x="361950" y="1697399"/>
            <a:ext cx="11507529" cy="5539978"/>
          </a:xfrm>
          <a:prstGeom prst="rect">
            <a:avLst/>
          </a:prstGeom>
          <a:noFill/>
          <a:ln>
            <a:noFill/>
          </a:ln>
        </p:spPr>
        <p:txBody>
          <a:bodyPr spcFirstLastPara="1" wrap="square" lIns="91425" tIns="45700" rIns="91425" bIns="45700" anchor="t" anchorCtr="0">
            <a:noAutofit/>
          </a:bodyPr>
          <a:lstStyle/>
          <a:p>
            <a:pPr marL="342900" indent="-342900">
              <a:buClr>
                <a:srgbClr val="7F7F7F"/>
              </a:buClr>
              <a:buSzPts val="2400"/>
              <a:buFont typeface="Arial"/>
              <a:buChar char="•"/>
            </a:pPr>
            <a:endParaRPr lang="de-DE" sz="2400" b="0" i="0" u="none" strike="noStrike" cap="none" dirty="0">
              <a:solidFill>
                <a:srgbClr val="7F7F7F"/>
              </a:solidFill>
              <a:latin typeface="Calibri"/>
              <a:ea typeface="Calibri"/>
              <a:cs typeface="Calibri"/>
              <a:sym typeface="Calibri"/>
            </a:endParaRPr>
          </a:p>
          <a:p>
            <a:pPr>
              <a:buClr>
                <a:srgbClr val="7F7F7F"/>
              </a:buClr>
              <a:buSzPts val="2400"/>
            </a:pPr>
            <a:r>
              <a:rPr lang="de-DE" sz="2400" dirty="0">
                <a:solidFill>
                  <a:srgbClr val="7F7F7F"/>
                </a:solidFill>
                <a:latin typeface="Calibri"/>
                <a:ea typeface="Calibri"/>
                <a:cs typeface="Calibri"/>
                <a:sym typeface="Calibri"/>
              </a:rPr>
              <a:t>„Bottlenecks“ </a:t>
            </a:r>
            <a:r>
              <a:rPr lang="de-DE" sz="2400" dirty="0" err="1">
                <a:solidFill>
                  <a:srgbClr val="7F7F7F"/>
                </a:solidFill>
                <a:latin typeface="Calibri"/>
                <a:ea typeface="Calibri"/>
                <a:cs typeface="Calibri"/>
                <a:sym typeface="Calibri"/>
              </a:rPr>
              <a:t>for</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good</a:t>
            </a:r>
            <a:r>
              <a:rPr lang="de-DE" sz="2400" dirty="0">
                <a:solidFill>
                  <a:srgbClr val="7F7F7F"/>
                </a:solidFill>
                <a:latin typeface="Calibri"/>
                <a:ea typeface="Calibri"/>
                <a:cs typeface="Calibri"/>
                <a:sym typeface="Calibri"/>
              </a:rPr>
              <a:t> ESD: </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b="1" dirty="0" err="1">
                <a:solidFill>
                  <a:srgbClr val="7F7F7F"/>
                </a:solidFill>
                <a:latin typeface="Calibri"/>
                <a:ea typeface="Calibri"/>
                <a:cs typeface="Calibri"/>
                <a:sym typeface="Calibri"/>
              </a:rPr>
              <a:t>Qualification</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multiplicators</a:t>
            </a:r>
            <a:endParaRPr lang="de-DE" sz="2400" b="1"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400" b="1"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b="1" dirty="0">
                <a:solidFill>
                  <a:srgbClr val="7F7F7F"/>
                </a:solidFill>
                <a:latin typeface="Calibri"/>
                <a:ea typeface="Calibri"/>
                <a:cs typeface="Calibri"/>
                <a:sym typeface="Calibri"/>
              </a:rPr>
              <a:t>Agency </a:t>
            </a:r>
            <a:r>
              <a:rPr lang="de-DE" sz="2400" b="1" dirty="0" err="1">
                <a:solidFill>
                  <a:srgbClr val="7F7F7F"/>
                </a:solidFill>
                <a:latin typeface="Calibri"/>
                <a:ea typeface="Calibri"/>
                <a:cs typeface="Calibri"/>
                <a:sym typeface="Calibri"/>
              </a:rPr>
              <a:t>of</a:t>
            </a:r>
            <a:r>
              <a:rPr lang="de-DE" sz="2400" b="1"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learners</a:t>
            </a:r>
            <a:r>
              <a:rPr lang="de-DE" sz="2400" b="1" dirty="0">
                <a:solidFill>
                  <a:srgbClr val="7F7F7F"/>
                </a:solidFill>
                <a:latin typeface="Calibri"/>
                <a:ea typeface="Calibri"/>
                <a:cs typeface="Calibri"/>
                <a:sym typeface="Calibri"/>
              </a:rPr>
              <a:t> </a:t>
            </a:r>
            <a:r>
              <a:rPr lang="de-DE" sz="2400" dirty="0">
                <a:solidFill>
                  <a:srgbClr val="7F7F7F"/>
                </a:solidFill>
                <a:latin typeface="Calibri"/>
                <a:ea typeface="Calibri"/>
                <a:cs typeface="Calibri"/>
                <a:sym typeface="Calibri"/>
              </a:rPr>
              <a:t>(</a:t>
            </a:r>
            <a:r>
              <a:rPr lang="de-DE" sz="2400" dirty="0" err="1">
                <a:solidFill>
                  <a:srgbClr val="7F7F7F"/>
                </a:solidFill>
                <a:latin typeface="Calibri"/>
                <a:ea typeface="Calibri"/>
                <a:cs typeface="Calibri"/>
                <a:sym typeface="Calibri"/>
              </a:rPr>
              <a:t>misfit</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problem</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size</a:t>
            </a:r>
            <a:r>
              <a:rPr lang="de-DE" sz="2400" dirty="0">
                <a:solidFill>
                  <a:srgbClr val="7F7F7F"/>
                </a:solidFill>
                <a:latin typeface="Calibri"/>
                <a:ea typeface="Calibri"/>
                <a:cs typeface="Calibri"/>
                <a:sym typeface="Calibri"/>
              </a:rPr>
              <a:t> and </a:t>
            </a:r>
            <a:r>
              <a:rPr lang="de-DE" sz="2400" dirty="0" err="1">
                <a:solidFill>
                  <a:srgbClr val="7F7F7F"/>
                </a:solidFill>
                <a:latin typeface="Calibri"/>
                <a:ea typeface="Calibri"/>
                <a:cs typeface="Calibri"/>
                <a:sym typeface="Calibri"/>
              </a:rPr>
              <a:t>available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solutions</a:t>
            </a:r>
            <a:r>
              <a:rPr lang="de-DE" sz="2400" dirty="0">
                <a:solidFill>
                  <a:srgbClr val="7F7F7F"/>
                </a:solidFill>
                <a:latin typeface="Calibri"/>
                <a:ea typeface="Calibri"/>
                <a:cs typeface="Calibri"/>
                <a:sym typeface="Calibri"/>
              </a:rPr>
              <a:t> </a:t>
            </a:r>
            <a:r>
              <a:rPr lang="de-DE" sz="2400" dirty="0">
                <a:solidFill>
                  <a:srgbClr val="7F7F7F"/>
                </a:solidFill>
                <a:latin typeface="Calibri"/>
                <a:ea typeface="Calibri"/>
                <a:cs typeface="Calibri"/>
                <a:sym typeface="Wingdings" pitchFamily="2" charset="2"/>
              </a:rPr>
              <a:t> </a:t>
            </a:r>
            <a:r>
              <a:rPr lang="de-DE" sz="2400" dirty="0" err="1">
                <a:solidFill>
                  <a:srgbClr val="7F7F7F"/>
                </a:solidFill>
                <a:latin typeface="Calibri"/>
                <a:ea typeface="Calibri"/>
                <a:cs typeface="Calibri"/>
                <a:sym typeface="Calibri"/>
              </a:rPr>
              <a:t>hopelessness</a:t>
            </a:r>
            <a:r>
              <a:rPr lang="de-DE" sz="2400" dirty="0">
                <a:solidFill>
                  <a:srgbClr val="7F7F7F"/>
                </a:solidFill>
                <a:latin typeface="Calibri"/>
                <a:ea typeface="Calibri"/>
                <a:cs typeface="Calibri"/>
                <a:sym typeface="Calibri"/>
              </a:rPr>
              <a:t>, negative </a:t>
            </a:r>
            <a:r>
              <a:rPr lang="de-DE" sz="2400" dirty="0" err="1">
                <a:solidFill>
                  <a:srgbClr val="7F7F7F"/>
                </a:solidFill>
                <a:latin typeface="Calibri"/>
                <a:ea typeface="Calibri"/>
                <a:cs typeface="Calibri"/>
                <a:sym typeface="Calibri"/>
              </a:rPr>
              <a:t>emotions</a:t>
            </a:r>
            <a:r>
              <a:rPr lang="de-DE" sz="2400" dirty="0">
                <a:solidFill>
                  <a:srgbClr val="7F7F7F"/>
                </a:solidFill>
                <a:latin typeface="Calibri"/>
                <a:ea typeface="Calibri"/>
                <a:cs typeface="Calibri"/>
                <a:sym typeface="Calibri"/>
              </a:rPr>
              <a:t>)</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a:buClr>
                <a:srgbClr val="7F7F7F"/>
              </a:buClr>
              <a:buSzPts val="2400"/>
            </a:pPr>
            <a:r>
              <a:rPr lang="de-DE" sz="2400" dirty="0">
                <a:solidFill>
                  <a:srgbClr val="7F7F7F"/>
                </a:solidFill>
                <a:latin typeface="Calibri"/>
                <a:ea typeface="Calibri"/>
                <a:cs typeface="Calibri"/>
                <a:sym typeface="Wingdings" pitchFamily="2" charset="2"/>
              </a:rPr>
              <a:t>     </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Importance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a:t>
            </a:r>
            <a:r>
              <a:rPr lang="de-DE" sz="2400" b="1" dirty="0" err="1">
                <a:solidFill>
                  <a:srgbClr val="7F7F7F"/>
                </a:solidFill>
                <a:latin typeface="Calibri"/>
                <a:ea typeface="Calibri"/>
                <a:cs typeface="Calibri"/>
                <a:sym typeface="Calibri"/>
              </a:rPr>
              <a:t>socio</a:t>
            </a:r>
            <a:r>
              <a:rPr lang="de-DE" sz="2400" b="1" dirty="0">
                <a:solidFill>
                  <a:srgbClr val="7F7F7F"/>
                </a:solidFill>
                <a:latin typeface="Calibri"/>
                <a:ea typeface="Calibri"/>
                <a:cs typeface="Calibri"/>
                <a:sym typeface="Calibri"/>
              </a:rPr>
              <a:t>-emotional </a:t>
            </a:r>
            <a:r>
              <a:rPr lang="de-DE" sz="2400" b="1" dirty="0" err="1">
                <a:solidFill>
                  <a:srgbClr val="7F7F7F"/>
                </a:solidFill>
                <a:latin typeface="Calibri"/>
                <a:ea typeface="Calibri"/>
                <a:cs typeface="Calibri"/>
                <a:sym typeface="Calibri"/>
              </a:rPr>
              <a:t>dimension</a:t>
            </a:r>
            <a:r>
              <a:rPr lang="de-DE" sz="2400" b="1"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ESD</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err="1">
                <a:solidFill>
                  <a:srgbClr val="7F7F7F"/>
                </a:solidFill>
                <a:latin typeface="Calibri"/>
                <a:ea typeface="Calibri"/>
                <a:cs typeface="Calibri"/>
                <a:sym typeface="Calibri"/>
              </a:rPr>
              <a:t>Importance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material </a:t>
            </a:r>
            <a:r>
              <a:rPr lang="de-DE" sz="2400" dirty="0" err="1">
                <a:solidFill>
                  <a:srgbClr val="7F7F7F"/>
                </a:solidFill>
                <a:latin typeface="Calibri"/>
                <a:ea typeface="Calibri"/>
                <a:cs typeface="Calibri"/>
                <a:sym typeface="Calibri"/>
              </a:rPr>
              <a:t>setting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context</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learning</a:t>
            </a:r>
            <a:r>
              <a:rPr lang="de-DE" sz="2400" dirty="0">
                <a:solidFill>
                  <a:srgbClr val="7F7F7F"/>
                </a:solidFill>
                <a:latin typeface="Calibri"/>
                <a:ea typeface="Calibri"/>
                <a:cs typeface="Calibri"/>
                <a:sym typeface="Calibri"/>
              </a:rPr>
              <a:t> </a:t>
            </a:r>
            <a:r>
              <a:rPr lang="de-DE" sz="2400" dirty="0">
                <a:solidFill>
                  <a:srgbClr val="7F7F7F"/>
                </a:solidFill>
                <a:latin typeface="Calibri"/>
                <a:ea typeface="Calibri"/>
                <a:cs typeface="Calibri"/>
                <a:sym typeface="Wingdings" pitchFamily="2" charset="2"/>
              </a:rPr>
              <a:t> </a:t>
            </a:r>
            <a:r>
              <a:rPr lang="de-DE" sz="2400" b="1" dirty="0">
                <a:solidFill>
                  <a:srgbClr val="7F7F7F"/>
                </a:solidFill>
                <a:latin typeface="Calibri"/>
                <a:ea typeface="Calibri"/>
                <a:cs typeface="Calibri"/>
                <a:sym typeface="Wingdings" pitchFamily="2" charset="2"/>
              </a:rPr>
              <a:t>Whole Institution Approach</a:t>
            </a:r>
          </a:p>
          <a:p>
            <a:pPr marL="342900" indent="-342900">
              <a:buClr>
                <a:srgbClr val="7F7F7F"/>
              </a:buClr>
              <a:buSzPts val="2400"/>
              <a:buFont typeface="Arial"/>
              <a:buChar char="•"/>
            </a:pPr>
            <a:endParaRPr lang="de-DE" sz="2400" b="1" dirty="0">
              <a:solidFill>
                <a:srgbClr val="7F7F7F"/>
              </a:solidFill>
              <a:latin typeface="Calibri"/>
              <a:ea typeface="Calibri"/>
              <a:cs typeface="Calibri"/>
              <a:sym typeface="Wingdings" pitchFamily="2" charset="2"/>
            </a:endParaRPr>
          </a:p>
          <a:p>
            <a:pPr marL="342900" indent="-342900">
              <a:buClr>
                <a:srgbClr val="7F7F7F"/>
              </a:buClr>
              <a:buSzPts val="2400"/>
              <a:buFont typeface="Arial"/>
              <a:buChar char="•"/>
            </a:pPr>
            <a:r>
              <a:rPr lang="de-DE" sz="2400" b="1" dirty="0">
                <a:solidFill>
                  <a:srgbClr val="7F7F7F"/>
                </a:solidFill>
                <a:latin typeface="Calibri"/>
                <a:ea typeface="Calibri"/>
                <a:cs typeface="Calibri"/>
                <a:sym typeface="Wingdings" pitchFamily="2" charset="2"/>
              </a:rPr>
              <a:t>Type </a:t>
            </a:r>
            <a:r>
              <a:rPr lang="de-DE" sz="2400" b="1" dirty="0" err="1">
                <a:solidFill>
                  <a:srgbClr val="7F7F7F"/>
                </a:solidFill>
                <a:latin typeface="Calibri"/>
                <a:ea typeface="Calibri"/>
                <a:cs typeface="Calibri"/>
                <a:sym typeface="Wingdings" pitchFamily="2" charset="2"/>
              </a:rPr>
              <a:t>of</a:t>
            </a:r>
            <a:r>
              <a:rPr lang="de-DE" sz="2400" b="1" dirty="0">
                <a:solidFill>
                  <a:srgbClr val="7F7F7F"/>
                </a:solidFill>
                <a:latin typeface="Calibri"/>
                <a:ea typeface="Calibri"/>
                <a:cs typeface="Calibri"/>
                <a:sym typeface="Wingdings" pitchFamily="2" charset="2"/>
              </a:rPr>
              <a:t> </a:t>
            </a:r>
            <a:r>
              <a:rPr lang="de-DE" sz="2400" b="1" dirty="0" err="1">
                <a:solidFill>
                  <a:srgbClr val="7F7F7F"/>
                </a:solidFill>
                <a:latin typeface="Calibri"/>
                <a:ea typeface="Calibri"/>
                <a:cs typeface="Calibri"/>
                <a:sym typeface="Wingdings" pitchFamily="2" charset="2"/>
              </a:rPr>
              <a:t>structural</a:t>
            </a:r>
            <a:r>
              <a:rPr lang="de-DE" sz="2400" b="1" dirty="0">
                <a:solidFill>
                  <a:srgbClr val="7F7F7F"/>
                </a:solidFill>
                <a:latin typeface="Calibri"/>
                <a:ea typeface="Calibri"/>
                <a:cs typeface="Calibri"/>
                <a:sym typeface="Wingdings" pitchFamily="2" charset="2"/>
              </a:rPr>
              <a:t> </a:t>
            </a:r>
            <a:r>
              <a:rPr lang="de-DE" sz="2400" b="1" dirty="0" err="1">
                <a:solidFill>
                  <a:srgbClr val="7F7F7F"/>
                </a:solidFill>
                <a:latin typeface="Calibri"/>
                <a:ea typeface="Calibri"/>
                <a:cs typeface="Calibri"/>
                <a:sym typeface="Wingdings" pitchFamily="2" charset="2"/>
              </a:rPr>
              <a:t>anchoring</a:t>
            </a:r>
            <a:r>
              <a:rPr lang="de-DE" sz="2400" b="1" dirty="0">
                <a:solidFill>
                  <a:srgbClr val="7F7F7F"/>
                </a:solidFill>
                <a:latin typeface="Calibri"/>
                <a:ea typeface="Calibri"/>
                <a:cs typeface="Calibri"/>
                <a:sym typeface="Wingdings" pitchFamily="2" charset="2"/>
              </a:rPr>
              <a:t>: </a:t>
            </a:r>
            <a:r>
              <a:rPr lang="de-DE" sz="2400" dirty="0">
                <a:solidFill>
                  <a:srgbClr val="7F7F7F"/>
                </a:solidFill>
                <a:latin typeface="Calibri"/>
                <a:ea typeface="Calibri"/>
                <a:cs typeface="Calibri"/>
                <a:sym typeface="Wingdings" pitchFamily="2" charset="2"/>
              </a:rPr>
              <a:t>Integration / </a:t>
            </a:r>
            <a:r>
              <a:rPr lang="de-DE" sz="2400" dirty="0" err="1">
                <a:solidFill>
                  <a:srgbClr val="7F7F7F"/>
                </a:solidFill>
                <a:latin typeface="Calibri"/>
                <a:ea typeface="Calibri"/>
                <a:cs typeface="Calibri"/>
                <a:sym typeface="Wingdings" pitchFamily="2" charset="2"/>
              </a:rPr>
              <a:t>Redesign</a:t>
            </a:r>
            <a:r>
              <a:rPr lang="de-DE" sz="2400" dirty="0">
                <a:solidFill>
                  <a:srgbClr val="7F7F7F"/>
                </a:solidFill>
                <a:latin typeface="Calibri"/>
                <a:ea typeface="Calibri"/>
                <a:cs typeface="Calibri"/>
                <a:sym typeface="Wingdings" pitchFamily="2" charset="2"/>
              </a:rPr>
              <a:t> </a:t>
            </a:r>
            <a:r>
              <a:rPr lang="de-DE" sz="2400" dirty="0" err="1">
                <a:solidFill>
                  <a:srgbClr val="7F7F7F"/>
                </a:solidFill>
                <a:latin typeface="Calibri"/>
                <a:ea typeface="Calibri"/>
                <a:cs typeface="Calibri"/>
                <a:sym typeface="Wingdings" pitchFamily="2" charset="2"/>
              </a:rPr>
              <a:t>instead</a:t>
            </a:r>
            <a:r>
              <a:rPr lang="de-DE" sz="2400" dirty="0">
                <a:solidFill>
                  <a:srgbClr val="7F7F7F"/>
                </a:solidFill>
                <a:latin typeface="Calibri"/>
                <a:ea typeface="Calibri"/>
                <a:cs typeface="Calibri"/>
                <a:sym typeface="Wingdings" pitchFamily="2" charset="2"/>
              </a:rPr>
              <a:t> </a:t>
            </a:r>
            <a:r>
              <a:rPr lang="de-DE" sz="2400" dirty="0" err="1">
                <a:solidFill>
                  <a:srgbClr val="7F7F7F"/>
                </a:solidFill>
                <a:latin typeface="Calibri"/>
                <a:ea typeface="Calibri"/>
                <a:cs typeface="Calibri"/>
                <a:sym typeface="Wingdings" pitchFamily="2" charset="2"/>
              </a:rPr>
              <a:t>of</a:t>
            </a:r>
            <a:r>
              <a:rPr lang="de-DE" sz="2400" dirty="0">
                <a:solidFill>
                  <a:srgbClr val="7F7F7F"/>
                </a:solidFill>
                <a:latin typeface="Calibri"/>
                <a:ea typeface="Calibri"/>
                <a:cs typeface="Calibri"/>
                <a:sym typeface="Wingdings" pitchFamily="2" charset="2"/>
              </a:rPr>
              <a:t> „Add-on“</a:t>
            </a: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800" dirty="0">
              <a:solidFill>
                <a:srgbClr val="7F7F7F"/>
              </a:solidFill>
              <a:latin typeface="Calibri"/>
              <a:ea typeface="Calibri"/>
              <a:cs typeface="Calibri"/>
              <a:sym typeface="Calibri"/>
            </a:endParaRPr>
          </a:p>
          <a:p>
            <a:pPr>
              <a:buClr>
                <a:srgbClr val="7F7F7F"/>
              </a:buClr>
              <a:buSzPts val="2400"/>
            </a:pPr>
            <a:endParaRPr lang="de-DE" sz="2800"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376207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361950" y="1010297"/>
            <a:ext cx="11713031" cy="872873"/>
          </a:xfrm>
          <a:prstGeom prst="rect">
            <a:avLst/>
          </a:prstGeom>
          <a:noFill/>
          <a:ln>
            <a:noFill/>
          </a:ln>
        </p:spPr>
        <p:txBody>
          <a:bodyPr spcFirstLastPara="1" wrap="square" lIns="91425" tIns="45700" rIns="91425" bIns="45700" anchor="ctr" anchorCtr="0">
            <a:noAutofit/>
          </a:bodyPr>
          <a:lstStyle/>
          <a:p>
            <a:pPr>
              <a:buClr>
                <a:srgbClr val="002060"/>
              </a:buClr>
              <a:buSzPts val="3000"/>
            </a:pPr>
            <a:r>
              <a:rPr lang="de-DE" sz="2800" dirty="0">
                <a:solidFill>
                  <a:schemeClr val="accent5">
                    <a:lumMod val="75000"/>
                  </a:schemeClr>
                </a:solidFill>
              </a:rPr>
              <a:t>Instruments </a:t>
            </a:r>
            <a:r>
              <a:rPr lang="de-DE" sz="2800" dirty="0" err="1">
                <a:solidFill>
                  <a:schemeClr val="accent5">
                    <a:lumMod val="75000"/>
                  </a:schemeClr>
                </a:solidFill>
              </a:rPr>
              <a:t>for</a:t>
            </a:r>
            <a:r>
              <a:rPr lang="de-DE" sz="2800" dirty="0">
                <a:solidFill>
                  <a:schemeClr val="accent5">
                    <a:lumMod val="75000"/>
                  </a:schemeClr>
                </a:solidFill>
              </a:rPr>
              <a:t> (</a:t>
            </a:r>
            <a:r>
              <a:rPr lang="de-DE" sz="2800" dirty="0" err="1">
                <a:solidFill>
                  <a:schemeClr val="accent5">
                    <a:lumMod val="75000"/>
                  </a:schemeClr>
                </a:solidFill>
              </a:rPr>
              <a:t>self</a:t>
            </a:r>
            <a:r>
              <a:rPr lang="de-DE" sz="2800" dirty="0">
                <a:solidFill>
                  <a:schemeClr val="accent5">
                    <a:lumMod val="75000"/>
                  </a:schemeClr>
                </a:solidFill>
              </a:rPr>
              <a:t>-)</a:t>
            </a:r>
            <a:r>
              <a:rPr lang="de-DE" sz="2800" dirty="0" err="1">
                <a:solidFill>
                  <a:schemeClr val="accent5">
                    <a:lumMod val="75000"/>
                  </a:schemeClr>
                </a:solidFill>
              </a:rPr>
              <a:t>assessments</a:t>
            </a:r>
            <a:r>
              <a:rPr lang="de-DE" sz="2800" dirty="0">
                <a:solidFill>
                  <a:schemeClr val="accent5">
                    <a:lumMod val="75000"/>
                  </a:schemeClr>
                </a:solidFill>
              </a:rPr>
              <a:t> - </a:t>
            </a:r>
            <a:r>
              <a:rPr lang="de-DE" sz="2800" dirty="0" err="1">
                <a:solidFill>
                  <a:schemeClr val="accent5">
                    <a:lumMod val="75000"/>
                  </a:schemeClr>
                </a:solidFill>
              </a:rPr>
              <a:t>structural</a:t>
            </a:r>
            <a:r>
              <a:rPr lang="de-DE" sz="2800" dirty="0">
                <a:solidFill>
                  <a:schemeClr val="accent5">
                    <a:lumMod val="75000"/>
                  </a:schemeClr>
                </a:solidFill>
              </a:rPr>
              <a:t> </a:t>
            </a:r>
            <a:r>
              <a:rPr lang="de-DE" sz="2800" dirty="0" err="1">
                <a:solidFill>
                  <a:schemeClr val="accent5">
                    <a:lumMod val="75000"/>
                  </a:schemeClr>
                </a:solidFill>
              </a:rPr>
              <a:t>anchorage</a:t>
            </a:r>
            <a:r>
              <a:rPr lang="de-DE" sz="2800" dirty="0">
                <a:solidFill>
                  <a:schemeClr val="accent5">
                    <a:lumMod val="75000"/>
                  </a:schemeClr>
                </a:solidFill>
              </a:rPr>
              <a:t> </a:t>
            </a:r>
            <a:r>
              <a:rPr lang="de-DE" sz="2800" dirty="0" err="1">
                <a:solidFill>
                  <a:schemeClr val="accent5">
                    <a:lumMod val="75000"/>
                  </a:schemeClr>
                </a:solidFill>
              </a:rPr>
              <a:t>of</a:t>
            </a:r>
            <a:r>
              <a:rPr lang="de-DE" sz="2800" dirty="0">
                <a:solidFill>
                  <a:schemeClr val="accent5">
                    <a:lumMod val="75000"/>
                  </a:schemeClr>
                </a:solidFill>
              </a:rPr>
              <a:t> ESD (input-level) </a:t>
            </a:r>
            <a:br>
              <a:rPr lang="de-DE" sz="2800" dirty="0">
                <a:solidFill>
                  <a:schemeClr val="accent5">
                    <a:lumMod val="75000"/>
                  </a:schemeClr>
                </a:solidFill>
              </a:rPr>
            </a:br>
            <a:endParaRPr sz="2800" dirty="0">
              <a:solidFill>
                <a:schemeClr val="accent5">
                  <a:lumMod val="75000"/>
                </a:schemeClr>
              </a:solidFill>
              <a:sym typeface="Corbel"/>
            </a:endParaRPr>
          </a:p>
        </p:txBody>
      </p:sp>
      <p:sp>
        <p:nvSpPr>
          <p:cNvPr id="315" name="Google Shape;315;p39"/>
          <p:cNvSpPr/>
          <p:nvPr/>
        </p:nvSpPr>
        <p:spPr>
          <a:xfrm>
            <a:off x="361950" y="1303157"/>
            <a:ext cx="11507529" cy="5539978"/>
          </a:xfrm>
          <a:prstGeom prst="rect">
            <a:avLst/>
          </a:prstGeom>
          <a:noFill/>
          <a:ln>
            <a:noFill/>
          </a:ln>
        </p:spPr>
        <p:txBody>
          <a:bodyPr spcFirstLastPara="1" wrap="square" lIns="91425" tIns="45700" rIns="91425" bIns="45700" anchor="t" anchorCtr="0">
            <a:noAutofit/>
          </a:bodyPr>
          <a:lstStyle/>
          <a:p>
            <a:pPr marL="342900" indent="-342900">
              <a:buClr>
                <a:srgbClr val="7F7F7F"/>
              </a:buClr>
              <a:buSzPts val="2400"/>
              <a:buFont typeface="Arial"/>
              <a:buChar char="•"/>
            </a:pPr>
            <a:endParaRPr lang="de-DE" sz="2400" b="0" i="0" u="none" strike="noStrike" cap="none" dirty="0">
              <a:solidFill>
                <a:srgbClr val="7F7F7F"/>
              </a:solidFill>
              <a:latin typeface="Calibri"/>
              <a:ea typeface="Calibri"/>
              <a:cs typeface="Calibri"/>
              <a:sym typeface="Calibri"/>
            </a:endParaRPr>
          </a:p>
          <a:p>
            <a:pPr marL="342900" indent="-342900">
              <a:buClr>
                <a:srgbClr val="7F7F7F"/>
              </a:buClr>
              <a:buSzPts val="2400"/>
              <a:buFont typeface="Arial"/>
              <a:buChar char="•"/>
            </a:pPr>
            <a:r>
              <a:rPr lang="de-DE" sz="2400" dirty="0">
                <a:solidFill>
                  <a:srgbClr val="7F7F7F"/>
                </a:solidFill>
                <a:latin typeface="Calibri"/>
                <a:ea typeface="Calibri"/>
                <a:cs typeface="Calibri"/>
                <a:sym typeface="Calibri"/>
              </a:rPr>
              <a:t>Monitoring SDG 4.7.1 at </a:t>
            </a:r>
            <a:r>
              <a:rPr lang="de-DE" sz="2400" dirty="0" err="1">
                <a:solidFill>
                  <a:srgbClr val="7F7F7F"/>
                </a:solidFill>
                <a:latin typeface="Calibri"/>
                <a:ea typeface="Calibri"/>
                <a:cs typeface="Calibri"/>
                <a:sym typeface="Calibri"/>
              </a:rPr>
              <a:t>the</a:t>
            </a:r>
            <a:r>
              <a:rPr lang="de-DE" sz="2400" dirty="0">
                <a:solidFill>
                  <a:srgbClr val="7F7F7F"/>
                </a:solidFill>
                <a:latin typeface="Calibri"/>
                <a:ea typeface="Calibri"/>
                <a:cs typeface="Calibri"/>
                <a:sym typeface="Calibri"/>
              </a:rPr>
              <a:t> input-level: </a:t>
            </a:r>
            <a:r>
              <a:rPr lang="de-DE" sz="2400" dirty="0" err="1">
                <a:solidFill>
                  <a:srgbClr val="7F7F7F"/>
                </a:solidFill>
                <a:latin typeface="Calibri"/>
                <a:ea typeface="Calibri"/>
                <a:cs typeface="Calibri"/>
                <a:sym typeface="Calibri"/>
              </a:rPr>
              <a:t>Assessing</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structural</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anchorage</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ESD (</a:t>
            </a:r>
            <a:r>
              <a:rPr lang="de-DE" sz="2400" dirty="0" err="1">
                <a:solidFill>
                  <a:srgbClr val="7F7F7F"/>
                </a:solidFill>
                <a:latin typeface="Calibri"/>
                <a:ea typeface="Calibri"/>
                <a:cs typeface="Calibri"/>
                <a:sym typeface="Calibri"/>
              </a:rPr>
              <a:t>documents</a:t>
            </a:r>
            <a:r>
              <a:rPr lang="de-DE" sz="2400" dirty="0">
                <a:solidFill>
                  <a:srgbClr val="7F7F7F"/>
                </a:solidFill>
                <a:latin typeface="Calibri"/>
                <a:ea typeface="Calibri"/>
                <a:cs typeface="Calibri"/>
                <a:sym typeface="Calibri"/>
              </a:rPr>
              <a:t>) in different </a:t>
            </a:r>
            <a:r>
              <a:rPr lang="de-DE" sz="2400" dirty="0" err="1">
                <a:solidFill>
                  <a:srgbClr val="7F7F7F"/>
                </a:solidFill>
                <a:latin typeface="Calibri"/>
                <a:ea typeface="Calibri"/>
                <a:cs typeface="Calibri"/>
                <a:sym typeface="Calibri"/>
              </a:rPr>
              <a:t>educational</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areas</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based</a:t>
            </a:r>
            <a:r>
              <a:rPr lang="de-DE" sz="2400" dirty="0">
                <a:solidFill>
                  <a:srgbClr val="7F7F7F"/>
                </a:solidFill>
                <a:latin typeface="Calibri"/>
                <a:ea typeface="Calibri"/>
                <a:cs typeface="Calibri"/>
                <a:sym typeface="Calibri"/>
              </a:rPr>
              <a:t> on &gt; 11.000 </a:t>
            </a:r>
            <a:r>
              <a:rPr lang="de-DE" sz="2400" dirty="0" err="1">
                <a:solidFill>
                  <a:srgbClr val="7F7F7F"/>
                </a:solidFill>
                <a:latin typeface="Calibri"/>
                <a:ea typeface="Calibri"/>
                <a:cs typeface="Calibri"/>
                <a:sym typeface="Calibri"/>
              </a:rPr>
              <a:t>documents</a:t>
            </a:r>
            <a:r>
              <a:rPr lang="de-DE" sz="2400" dirty="0">
                <a:solidFill>
                  <a:srgbClr val="7F7F7F"/>
                </a:solidFill>
                <a:latin typeface="Calibri"/>
                <a:ea typeface="Calibri"/>
                <a:cs typeface="Calibri"/>
                <a:sym typeface="Calibri"/>
              </a:rPr>
              <a:t> </a:t>
            </a:r>
          </a:p>
          <a:p>
            <a:pPr>
              <a:buClr>
                <a:srgbClr val="7F7F7F"/>
              </a:buClr>
              <a:buSzPts val="2400"/>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400" b="1"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800" dirty="0">
              <a:solidFill>
                <a:srgbClr val="7F7F7F"/>
              </a:solidFill>
              <a:latin typeface="Calibri"/>
              <a:ea typeface="Calibri"/>
              <a:cs typeface="Calibri"/>
              <a:sym typeface="Calibri"/>
            </a:endParaRPr>
          </a:p>
          <a:p>
            <a:pPr>
              <a:buClr>
                <a:srgbClr val="7F7F7F"/>
              </a:buClr>
              <a:buSzPts val="2400"/>
            </a:pPr>
            <a:endParaRPr lang="de-DE" sz="2800" dirty="0">
              <a:solidFill>
                <a:srgbClr val="7F7F7F"/>
              </a:solidFill>
              <a:latin typeface="Calibri"/>
              <a:ea typeface="Calibri"/>
              <a:cs typeface="Calibri"/>
              <a:sym typeface="Calibri"/>
            </a:endParaRPr>
          </a:p>
        </p:txBody>
      </p:sp>
      <p:pic>
        <p:nvPicPr>
          <p:cNvPr id="4" name="Grafik 3">
            <a:extLst>
              <a:ext uri="{FF2B5EF4-FFF2-40B4-BE49-F238E27FC236}">
                <a16:creationId xmlns:a16="http://schemas.microsoft.com/office/drawing/2014/main" id="{F3C207A9-71F0-7ED9-8745-471C45F9A58A}"/>
              </a:ext>
            </a:extLst>
          </p:cNvPr>
          <p:cNvPicPr>
            <a:picLocks noChangeAspect="1"/>
          </p:cNvPicPr>
          <p:nvPr/>
        </p:nvPicPr>
        <p:blipFill>
          <a:blip r:embed="rId3"/>
          <a:stretch>
            <a:fillRect/>
          </a:stretch>
        </p:blipFill>
        <p:spPr>
          <a:xfrm>
            <a:off x="979115" y="2636219"/>
            <a:ext cx="9700945" cy="3901611"/>
          </a:xfrm>
          <a:prstGeom prst="rect">
            <a:avLst/>
          </a:prstGeom>
        </p:spPr>
      </p:pic>
      <p:sp>
        <p:nvSpPr>
          <p:cNvPr id="5" name="Textfeld 4">
            <a:extLst>
              <a:ext uri="{FF2B5EF4-FFF2-40B4-BE49-F238E27FC236}">
                <a16:creationId xmlns:a16="http://schemas.microsoft.com/office/drawing/2014/main" id="{2251057C-9712-412C-5BCE-99521B3361AD}"/>
              </a:ext>
            </a:extLst>
          </p:cNvPr>
          <p:cNvSpPr txBox="1"/>
          <p:nvPr/>
        </p:nvSpPr>
        <p:spPr>
          <a:xfrm>
            <a:off x="8889494" y="6581525"/>
            <a:ext cx="3185487" cy="261610"/>
          </a:xfrm>
          <a:prstGeom prst="rect">
            <a:avLst/>
          </a:prstGeom>
          <a:noFill/>
        </p:spPr>
        <p:txBody>
          <a:bodyPr wrap="none" rtlCol="0">
            <a:spAutoFit/>
          </a:bodyPr>
          <a:lstStyle/>
          <a:p>
            <a:r>
              <a:rPr lang="de-DE" sz="1100" dirty="0">
                <a:solidFill>
                  <a:schemeClr val="bg1">
                    <a:lumMod val="50000"/>
                  </a:schemeClr>
                </a:solidFill>
              </a:rPr>
              <a:t>(Holst, Singer-Brodowski, Brock, de Haan 2024)</a:t>
            </a:r>
          </a:p>
        </p:txBody>
      </p:sp>
    </p:spTree>
    <p:extLst>
      <p:ext uri="{BB962C8B-B14F-4D97-AF65-F5344CB8AC3E}">
        <p14:creationId xmlns:p14="http://schemas.microsoft.com/office/powerpoint/2010/main" val="352078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feld 2"/>
          <p:cNvSpPr txBox="1"/>
          <p:nvPr/>
        </p:nvSpPr>
        <p:spPr>
          <a:xfrm>
            <a:off x="1379832" y="5618921"/>
            <a:ext cx="10694504" cy="1400383"/>
          </a:xfrm>
          <a:prstGeom prst="rect">
            <a:avLst/>
          </a:prstGeom>
          <a:noFill/>
        </p:spPr>
        <p:txBody>
          <a:bodyPr wrap="square" rtlCol="0">
            <a:spAutoFit/>
          </a:bodyPr>
          <a:lstStyle/>
          <a:p>
            <a:pPr lvl="0" eaLnBrk="0" fontAlgn="base" hangingPunct="0">
              <a:spcBef>
                <a:spcPct val="0"/>
              </a:spcBef>
              <a:spcAft>
                <a:spcPct val="0"/>
              </a:spcAft>
            </a:pPr>
            <a:r>
              <a:rPr lang="de-DE" altLang="x-none" sz="1200" b="1" dirty="0">
                <a:solidFill>
                  <a:schemeClr val="tx1">
                    <a:lumMod val="50000"/>
                    <a:lumOff val="50000"/>
                  </a:schemeClr>
                </a:solidFill>
              </a:rPr>
              <a:t>Status Quo</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What</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percentage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of</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the</a:t>
            </a:r>
            <a:r>
              <a:rPr lang="de-DE" altLang="x-none" sz="1200" dirty="0">
                <a:solidFill>
                  <a:schemeClr val="tx1">
                    <a:lumMod val="50000"/>
                    <a:lumOff val="50000"/>
                  </a:schemeClr>
                </a:solidFill>
              </a:rPr>
              <a:t> total </a:t>
            </a:r>
            <a:r>
              <a:rPr lang="de-DE" altLang="x-none" sz="1200" dirty="0" err="1">
                <a:solidFill>
                  <a:schemeClr val="tx1">
                    <a:lumMod val="50000"/>
                    <a:lumOff val="50000"/>
                  </a:schemeClr>
                </a:solidFill>
              </a:rPr>
              <a:t>teaching</a:t>
            </a:r>
            <a:r>
              <a:rPr lang="de-DE" altLang="x-none" sz="1200" dirty="0">
                <a:solidFill>
                  <a:schemeClr val="tx1">
                    <a:lumMod val="50000"/>
                    <a:lumOff val="50000"/>
                  </a:schemeClr>
                </a:solidFill>
              </a:rPr>
              <a:t> time at </a:t>
            </a:r>
            <a:r>
              <a:rPr lang="de-DE" altLang="x-none" sz="1200" dirty="0" err="1">
                <a:solidFill>
                  <a:schemeClr val="tx1">
                    <a:lumMod val="50000"/>
                    <a:lumOff val="50000"/>
                  </a:schemeClr>
                </a:solidFill>
              </a:rPr>
              <a:t>your</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educational</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institution</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school</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university</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currently</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makes</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clear</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reference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to</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the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topic</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of</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sustainable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development</a:t>
            </a:r>
            <a:r>
              <a:rPr lang="de-DE" altLang="x-none" sz="1200" dirty="0">
                <a:solidFill>
                  <a:schemeClr val="tx1">
                    <a:lumMod val="50000"/>
                    <a:lumOff val="50000"/>
                  </a:schemeClr>
                </a:solidFill>
              </a:rPr>
              <a:t>? 	</a:t>
            </a:r>
          </a:p>
          <a:p>
            <a:pPr lvl="0" algn="r" eaLnBrk="0" fontAlgn="base" hangingPunct="0">
              <a:spcBef>
                <a:spcPct val="0"/>
              </a:spcBef>
              <a:spcAft>
                <a:spcPct val="0"/>
              </a:spcAft>
            </a:pPr>
            <a:endParaRPr lang="de-DE" sz="1200" dirty="0">
              <a:solidFill>
                <a:schemeClr val="tx1">
                  <a:lumMod val="50000"/>
                  <a:lumOff val="50000"/>
                </a:schemeClr>
              </a:solidFill>
            </a:endParaRPr>
          </a:p>
          <a:p>
            <a:pPr lvl="0" eaLnBrk="0" fontAlgn="base" hangingPunct="0">
              <a:spcBef>
                <a:spcPct val="0"/>
              </a:spcBef>
              <a:spcAft>
                <a:spcPct val="0"/>
              </a:spcAft>
            </a:pPr>
            <a:r>
              <a:rPr lang="de-DE" altLang="x-none" sz="1200" b="1" dirty="0" err="1">
                <a:solidFill>
                  <a:schemeClr val="tx1">
                    <a:lumMod val="50000"/>
                    <a:lumOff val="50000"/>
                  </a:schemeClr>
                </a:solidFill>
              </a:rPr>
              <a:t>Wish</a:t>
            </a:r>
            <a:r>
              <a:rPr lang="de-DE" altLang="x-none" sz="1200" dirty="0">
                <a:solidFill>
                  <a:schemeClr val="tx1">
                    <a:lumMod val="50000"/>
                    <a:lumOff val="50000"/>
                  </a:schemeClr>
                </a:solidFill>
              </a:rPr>
              <a:t>: In an ideal </a:t>
            </a:r>
            <a:r>
              <a:rPr lang="de-DE" altLang="x-none" sz="1200" dirty="0" err="1">
                <a:solidFill>
                  <a:schemeClr val="tx1">
                    <a:lumMod val="50000"/>
                    <a:lumOff val="50000"/>
                  </a:schemeClr>
                </a:solidFill>
              </a:rPr>
              <a:t>educational</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institution</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that</a:t>
            </a:r>
            <a:r>
              <a:rPr lang="de-DE" altLang="x-none" sz="1200" dirty="0">
                <a:solidFill>
                  <a:schemeClr val="tx1">
                    <a:lumMod val="50000"/>
                    <a:lumOff val="50000"/>
                  </a:schemeClr>
                </a:solidFill>
              </a:rPr>
              <a:t> fully </a:t>
            </a:r>
            <a:r>
              <a:rPr lang="de-DE" altLang="x-none" sz="1200" dirty="0" err="1">
                <a:solidFill>
                  <a:schemeClr val="tx1">
                    <a:lumMod val="50000"/>
                    <a:lumOff val="50000"/>
                  </a:schemeClr>
                </a:solidFill>
              </a:rPr>
              <a:t>meets</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your</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expectations</a:t>
            </a:r>
            <a:r>
              <a:rPr lang="de-DE" altLang="x-none" sz="1200" dirty="0">
                <a:solidFill>
                  <a:schemeClr val="tx1">
                    <a:lumMod val="50000"/>
                    <a:lumOff val="50000"/>
                  </a:schemeClr>
                </a:solidFill>
              </a:rPr>
              <a:t>: In </a:t>
            </a:r>
            <a:r>
              <a:rPr lang="de-DE" altLang="x-none" sz="1200" dirty="0" err="1">
                <a:solidFill>
                  <a:schemeClr val="tx1">
                    <a:lumMod val="50000"/>
                    <a:lumOff val="50000"/>
                  </a:schemeClr>
                </a:solidFill>
              </a:rPr>
              <a:t>what</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percentage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of</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your</a:t>
            </a:r>
            <a:r>
              <a:rPr lang="de-DE" altLang="x-none" sz="1200" dirty="0">
                <a:solidFill>
                  <a:schemeClr val="tx1">
                    <a:lumMod val="50000"/>
                    <a:lumOff val="50000"/>
                  </a:schemeClr>
                </a:solidFill>
              </a:rPr>
              <a:t> total </a:t>
            </a:r>
            <a:r>
              <a:rPr lang="de-DE" altLang="x-none" sz="1200" dirty="0" err="1">
                <a:solidFill>
                  <a:schemeClr val="tx1">
                    <a:lumMod val="50000"/>
                    <a:lumOff val="50000"/>
                  </a:schemeClr>
                </a:solidFill>
              </a:rPr>
              <a:t>teaching</a:t>
            </a:r>
            <a:r>
              <a:rPr lang="de-DE" altLang="x-none" sz="1200" dirty="0">
                <a:solidFill>
                  <a:schemeClr val="tx1">
                    <a:lumMod val="50000"/>
                    <a:lumOff val="50000"/>
                  </a:schemeClr>
                </a:solidFill>
              </a:rPr>
              <a:t>/</a:t>
            </a:r>
            <a:r>
              <a:rPr lang="de-DE" altLang="x-none" sz="1200" dirty="0" err="1">
                <a:solidFill>
                  <a:schemeClr val="tx1">
                    <a:lumMod val="50000"/>
                    <a:lumOff val="50000"/>
                  </a:schemeClr>
                </a:solidFill>
              </a:rPr>
              <a:t>studies</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are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there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clear</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references</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to</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the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topic</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of</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sustainable</a:t>
            </a:r>
            <a:r>
              <a:rPr lang="de-DE" altLang="x-none" sz="1200" dirty="0">
                <a:solidFill>
                  <a:schemeClr val="tx1">
                    <a:lumMod val="50000"/>
                    <a:lumOff val="50000"/>
                  </a:schemeClr>
                </a:solidFill>
              </a:rPr>
              <a:t> </a:t>
            </a:r>
            <a:r>
              <a:rPr lang="de-DE" altLang="x-none" sz="1200" dirty="0" err="1">
                <a:solidFill>
                  <a:schemeClr val="tx1">
                    <a:lumMod val="50000"/>
                    <a:lumOff val="50000"/>
                  </a:schemeClr>
                </a:solidFill>
              </a:rPr>
              <a:t>development</a:t>
            </a:r>
            <a:r>
              <a:rPr lang="de-DE" altLang="x-none" sz="1200" dirty="0">
                <a:solidFill>
                  <a:schemeClr val="tx1">
                    <a:lumMod val="50000"/>
                    <a:lumOff val="50000"/>
                  </a:schemeClr>
                </a:solidFill>
              </a:rPr>
              <a:t>?"“</a:t>
            </a:r>
          </a:p>
          <a:p>
            <a:pPr algn="r" eaLnBrk="0" fontAlgn="base" hangingPunct="0">
              <a:spcBef>
                <a:spcPct val="0"/>
              </a:spcBef>
              <a:spcAft>
                <a:spcPct val="0"/>
              </a:spcAft>
            </a:pPr>
            <a:r>
              <a:rPr lang="de-DE" altLang="x-none" sz="1100" dirty="0">
                <a:solidFill>
                  <a:schemeClr val="tx1">
                    <a:lumMod val="50000"/>
                    <a:lumOff val="50000"/>
                  </a:schemeClr>
                </a:solidFill>
              </a:rPr>
              <a:t>(0% = </a:t>
            </a:r>
            <a:r>
              <a:rPr lang="de-DE" altLang="x-none" sz="1100" dirty="0" err="1">
                <a:solidFill>
                  <a:schemeClr val="tx1">
                    <a:lumMod val="50000"/>
                    <a:lumOff val="50000"/>
                  </a:schemeClr>
                </a:solidFill>
              </a:rPr>
              <a:t>no</a:t>
            </a:r>
            <a:r>
              <a:rPr lang="de-DE" altLang="x-none" sz="1100" dirty="0">
                <a:solidFill>
                  <a:schemeClr val="tx1">
                    <a:lumMod val="50000"/>
                    <a:lumOff val="50000"/>
                  </a:schemeClr>
                </a:solidFill>
              </a:rPr>
              <a:t> </a:t>
            </a:r>
            <a:r>
              <a:rPr lang="de-DE" altLang="x-none" sz="1100" dirty="0" err="1">
                <a:solidFill>
                  <a:schemeClr val="tx1">
                    <a:lumMod val="50000"/>
                    <a:lumOff val="50000"/>
                  </a:schemeClr>
                </a:solidFill>
              </a:rPr>
              <a:t>references</a:t>
            </a:r>
            <a:r>
              <a:rPr lang="de-DE" altLang="x-none" sz="1100" dirty="0">
                <a:solidFill>
                  <a:schemeClr val="tx1">
                    <a:lumMod val="50000"/>
                    <a:lumOff val="50000"/>
                  </a:schemeClr>
                </a:solidFill>
              </a:rPr>
              <a:t>, 100% =  </a:t>
            </a:r>
            <a:r>
              <a:rPr lang="de-DE" altLang="x-none" sz="1100" dirty="0" err="1">
                <a:solidFill>
                  <a:schemeClr val="tx1">
                    <a:lumMod val="50000"/>
                    <a:lumOff val="50000"/>
                  </a:schemeClr>
                </a:solidFill>
              </a:rPr>
              <a:t>clear</a:t>
            </a:r>
            <a:r>
              <a:rPr lang="de-DE" altLang="x-none" sz="1100" dirty="0">
                <a:solidFill>
                  <a:schemeClr val="tx1">
                    <a:lumMod val="50000"/>
                    <a:lumOff val="50000"/>
                  </a:schemeClr>
                </a:solidFill>
              </a:rPr>
              <a:t> </a:t>
            </a:r>
            <a:r>
              <a:rPr lang="de-DE" altLang="x-none" sz="1100" dirty="0" err="1">
                <a:solidFill>
                  <a:schemeClr val="tx1">
                    <a:lumMod val="50000"/>
                    <a:lumOff val="50000"/>
                  </a:schemeClr>
                </a:solidFill>
              </a:rPr>
              <a:t>references</a:t>
            </a:r>
            <a:r>
              <a:rPr lang="de-DE" altLang="x-none" sz="1100" dirty="0">
                <a:solidFill>
                  <a:schemeClr val="tx1">
                    <a:lumMod val="50000"/>
                    <a:lumOff val="50000"/>
                  </a:schemeClr>
                </a:solidFill>
              </a:rPr>
              <a:t> </a:t>
            </a:r>
            <a:r>
              <a:rPr lang="de-DE" altLang="x-none" sz="1100" dirty="0" err="1">
                <a:solidFill>
                  <a:schemeClr val="tx1">
                    <a:lumMod val="50000"/>
                    <a:lumOff val="50000"/>
                  </a:schemeClr>
                </a:solidFill>
              </a:rPr>
              <a:t>everywhere</a:t>
            </a:r>
            <a:r>
              <a:rPr lang="de-DE" altLang="x-none" sz="1100" dirty="0">
                <a:solidFill>
                  <a:schemeClr val="tx1">
                    <a:lumMod val="50000"/>
                    <a:lumOff val="50000"/>
                  </a:schemeClr>
                </a:solidFill>
              </a:rPr>
              <a:t>)</a:t>
            </a:r>
          </a:p>
          <a:p>
            <a:pPr lvl="0" algn="r" eaLnBrk="0" fontAlgn="base" hangingPunct="0">
              <a:spcBef>
                <a:spcPct val="0"/>
              </a:spcBef>
              <a:spcAft>
                <a:spcPct val="0"/>
              </a:spcAft>
            </a:pPr>
            <a:endParaRPr lang="de-DE" dirty="0"/>
          </a:p>
        </p:txBody>
      </p:sp>
      <p:pic>
        <p:nvPicPr>
          <p:cNvPr id="4" name="Grafik 3">
            <a:extLst>
              <a:ext uri="{FF2B5EF4-FFF2-40B4-BE49-F238E27FC236}">
                <a16:creationId xmlns:a16="http://schemas.microsoft.com/office/drawing/2014/main" id="{0266DA3E-1954-5022-134C-702CEE40F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081" y="920629"/>
            <a:ext cx="7920519" cy="4630457"/>
          </a:xfrm>
          <a:prstGeom prst="rect">
            <a:avLst/>
          </a:prstGeom>
        </p:spPr>
      </p:pic>
      <p:sp>
        <p:nvSpPr>
          <p:cNvPr id="5" name="Rechteck 4">
            <a:extLst>
              <a:ext uri="{FF2B5EF4-FFF2-40B4-BE49-F238E27FC236}">
                <a16:creationId xmlns:a16="http://schemas.microsoft.com/office/drawing/2014/main" id="{CC58788C-B469-9C2F-7DA9-8CB10CF8065F}"/>
              </a:ext>
            </a:extLst>
          </p:cNvPr>
          <p:cNvSpPr/>
          <p:nvPr/>
        </p:nvSpPr>
        <p:spPr>
          <a:xfrm>
            <a:off x="2139691" y="4064648"/>
            <a:ext cx="6400800" cy="825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1F6D3F2-F3B6-63A1-96A5-C197347809FB}"/>
              </a:ext>
            </a:extLst>
          </p:cNvPr>
          <p:cNvSpPr txBox="1"/>
          <p:nvPr/>
        </p:nvSpPr>
        <p:spPr>
          <a:xfrm>
            <a:off x="3188229" y="4053766"/>
            <a:ext cx="1130300" cy="307777"/>
          </a:xfrm>
          <a:prstGeom prst="rect">
            <a:avLst/>
          </a:prstGeom>
          <a:noFill/>
        </p:spPr>
        <p:txBody>
          <a:bodyPr wrap="square" rtlCol="0">
            <a:spAutoFit/>
          </a:bodyPr>
          <a:lstStyle/>
          <a:p>
            <a:r>
              <a:rPr lang="de-DE" b="1" dirty="0" err="1">
                <a:solidFill>
                  <a:schemeClr val="tx1">
                    <a:lumMod val="50000"/>
                    <a:lumOff val="50000"/>
                  </a:schemeClr>
                </a:solidFill>
              </a:rPr>
              <a:t>Learners</a:t>
            </a:r>
            <a:endParaRPr lang="de-DE" b="1" dirty="0">
              <a:solidFill>
                <a:schemeClr val="tx1">
                  <a:lumMod val="50000"/>
                  <a:lumOff val="50000"/>
                </a:schemeClr>
              </a:solidFill>
            </a:endParaRPr>
          </a:p>
        </p:txBody>
      </p:sp>
      <p:sp>
        <p:nvSpPr>
          <p:cNvPr id="7" name="Textfeld 6">
            <a:extLst>
              <a:ext uri="{FF2B5EF4-FFF2-40B4-BE49-F238E27FC236}">
                <a16:creationId xmlns:a16="http://schemas.microsoft.com/office/drawing/2014/main" id="{7C663604-04A9-7EE3-9E35-D2E1E49B5627}"/>
              </a:ext>
            </a:extLst>
          </p:cNvPr>
          <p:cNvSpPr txBox="1"/>
          <p:nvPr/>
        </p:nvSpPr>
        <p:spPr>
          <a:xfrm>
            <a:off x="6420435" y="4064648"/>
            <a:ext cx="1364957" cy="307777"/>
          </a:xfrm>
          <a:prstGeom prst="rect">
            <a:avLst/>
          </a:prstGeom>
          <a:noFill/>
        </p:spPr>
        <p:txBody>
          <a:bodyPr wrap="square" rtlCol="0">
            <a:spAutoFit/>
          </a:bodyPr>
          <a:lstStyle/>
          <a:p>
            <a:r>
              <a:rPr lang="de-DE" b="1" dirty="0" err="1">
                <a:solidFill>
                  <a:schemeClr val="tx1">
                    <a:lumMod val="50000"/>
                    <a:lumOff val="50000"/>
                  </a:schemeClr>
                </a:solidFill>
              </a:rPr>
              <a:t>Multiplicators</a:t>
            </a:r>
            <a:endParaRPr lang="de-DE" b="1" dirty="0">
              <a:solidFill>
                <a:schemeClr val="tx1">
                  <a:lumMod val="50000"/>
                  <a:lumOff val="50000"/>
                </a:schemeClr>
              </a:solidFill>
            </a:endParaRPr>
          </a:p>
        </p:txBody>
      </p:sp>
      <p:sp>
        <p:nvSpPr>
          <p:cNvPr id="8" name="Textfeld 7">
            <a:extLst>
              <a:ext uri="{FF2B5EF4-FFF2-40B4-BE49-F238E27FC236}">
                <a16:creationId xmlns:a16="http://schemas.microsoft.com/office/drawing/2014/main" id="{197310C7-B7B6-373F-D8F2-7D0720A996C5}"/>
              </a:ext>
            </a:extLst>
          </p:cNvPr>
          <p:cNvSpPr txBox="1"/>
          <p:nvPr/>
        </p:nvSpPr>
        <p:spPr>
          <a:xfrm>
            <a:off x="2326499" y="4427735"/>
            <a:ext cx="1130300" cy="307777"/>
          </a:xfrm>
          <a:prstGeom prst="rect">
            <a:avLst/>
          </a:prstGeom>
          <a:noFill/>
        </p:spPr>
        <p:txBody>
          <a:bodyPr wrap="square" rtlCol="0">
            <a:spAutoFit/>
          </a:bodyPr>
          <a:lstStyle/>
          <a:p>
            <a:r>
              <a:rPr lang="de-DE" dirty="0">
                <a:solidFill>
                  <a:schemeClr val="tx1">
                    <a:lumMod val="50000"/>
                    <a:lumOff val="50000"/>
                  </a:schemeClr>
                </a:solidFill>
              </a:rPr>
              <a:t>Status Quo </a:t>
            </a:r>
          </a:p>
        </p:txBody>
      </p:sp>
      <p:sp>
        <p:nvSpPr>
          <p:cNvPr id="9" name="Textfeld 8">
            <a:extLst>
              <a:ext uri="{FF2B5EF4-FFF2-40B4-BE49-F238E27FC236}">
                <a16:creationId xmlns:a16="http://schemas.microsoft.com/office/drawing/2014/main" id="{EF9D51AF-3DB1-60E8-561C-CA631B1767F5}"/>
              </a:ext>
            </a:extLst>
          </p:cNvPr>
          <p:cNvSpPr txBox="1"/>
          <p:nvPr/>
        </p:nvSpPr>
        <p:spPr>
          <a:xfrm>
            <a:off x="4318529" y="4423080"/>
            <a:ext cx="1130300" cy="307777"/>
          </a:xfrm>
          <a:prstGeom prst="rect">
            <a:avLst/>
          </a:prstGeom>
          <a:noFill/>
        </p:spPr>
        <p:txBody>
          <a:bodyPr wrap="square" rtlCol="0">
            <a:spAutoFit/>
          </a:bodyPr>
          <a:lstStyle/>
          <a:p>
            <a:r>
              <a:rPr lang="de-DE" dirty="0" err="1">
                <a:solidFill>
                  <a:schemeClr val="tx1">
                    <a:lumMod val="50000"/>
                    <a:lumOff val="50000"/>
                  </a:schemeClr>
                </a:solidFill>
              </a:rPr>
              <a:t>Wish</a:t>
            </a:r>
            <a:endParaRPr lang="de-DE" dirty="0">
              <a:solidFill>
                <a:schemeClr val="tx1">
                  <a:lumMod val="50000"/>
                  <a:lumOff val="50000"/>
                </a:schemeClr>
              </a:solidFill>
            </a:endParaRPr>
          </a:p>
        </p:txBody>
      </p:sp>
      <p:sp>
        <p:nvSpPr>
          <p:cNvPr id="10" name="Textfeld 9">
            <a:extLst>
              <a:ext uri="{FF2B5EF4-FFF2-40B4-BE49-F238E27FC236}">
                <a16:creationId xmlns:a16="http://schemas.microsoft.com/office/drawing/2014/main" id="{01C4EF24-D9D2-ABA1-5EDD-E0C913A14AC5}"/>
              </a:ext>
            </a:extLst>
          </p:cNvPr>
          <p:cNvSpPr txBox="1"/>
          <p:nvPr/>
        </p:nvSpPr>
        <p:spPr>
          <a:xfrm>
            <a:off x="5530850" y="4428048"/>
            <a:ext cx="1130300" cy="307777"/>
          </a:xfrm>
          <a:prstGeom prst="rect">
            <a:avLst/>
          </a:prstGeom>
          <a:noFill/>
        </p:spPr>
        <p:txBody>
          <a:bodyPr wrap="square" rtlCol="0">
            <a:spAutoFit/>
          </a:bodyPr>
          <a:lstStyle/>
          <a:p>
            <a:r>
              <a:rPr lang="de-DE" dirty="0">
                <a:solidFill>
                  <a:schemeClr val="tx1">
                    <a:lumMod val="50000"/>
                    <a:lumOff val="50000"/>
                  </a:schemeClr>
                </a:solidFill>
              </a:rPr>
              <a:t>Status Quo </a:t>
            </a:r>
          </a:p>
        </p:txBody>
      </p:sp>
      <p:sp>
        <p:nvSpPr>
          <p:cNvPr id="11" name="Textfeld 10">
            <a:extLst>
              <a:ext uri="{FF2B5EF4-FFF2-40B4-BE49-F238E27FC236}">
                <a16:creationId xmlns:a16="http://schemas.microsoft.com/office/drawing/2014/main" id="{046C55BD-550E-C3A0-D214-D50AD7D43E17}"/>
              </a:ext>
            </a:extLst>
          </p:cNvPr>
          <p:cNvSpPr txBox="1"/>
          <p:nvPr/>
        </p:nvSpPr>
        <p:spPr>
          <a:xfrm>
            <a:off x="7492212" y="4423080"/>
            <a:ext cx="1130300" cy="307777"/>
          </a:xfrm>
          <a:prstGeom prst="rect">
            <a:avLst/>
          </a:prstGeom>
          <a:noFill/>
        </p:spPr>
        <p:txBody>
          <a:bodyPr wrap="square" rtlCol="0">
            <a:spAutoFit/>
          </a:bodyPr>
          <a:lstStyle/>
          <a:p>
            <a:r>
              <a:rPr lang="de-DE" dirty="0" err="1">
                <a:solidFill>
                  <a:schemeClr val="tx1">
                    <a:lumMod val="50000"/>
                    <a:lumOff val="50000"/>
                  </a:schemeClr>
                </a:solidFill>
              </a:rPr>
              <a:t>Wish</a:t>
            </a:r>
            <a:endParaRPr lang="de-DE" dirty="0">
              <a:solidFill>
                <a:schemeClr val="tx1">
                  <a:lumMod val="50000"/>
                  <a:lumOff val="50000"/>
                </a:schemeClr>
              </a:solidFill>
            </a:endParaRPr>
          </a:p>
        </p:txBody>
      </p:sp>
      <p:sp>
        <p:nvSpPr>
          <p:cNvPr id="12" name="Google Shape;314;p39">
            <a:extLst>
              <a:ext uri="{FF2B5EF4-FFF2-40B4-BE49-F238E27FC236}">
                <a16:creationId xmlns:a16="http://schemas.microsoft.com/office/drawing/2014/main" id="{EF5E9BB9-C9FD-040E-CCF7-8838A84D7F7D}"/>
              </a:ext>
            </a:extLst>
          </p:cNvPr>
          <p:cNvSpPr txBox="1">
            <a:spLocks noGrp="1"/>
          </p:cNvSpPr>
          <p:nvPr>
            <p:ph type="title"/>
          </p:nvPr>
        </p:nvSpPr>
        <p:spPr>
          <a:xfrm>
            <a:off x="2819400" y="375934"/>
            <a:ext cx="6553200" cy="872873"/>
          </a:xfrm>
          <a:prstGeom prst="rect">
            <a:avLst/>
          </a:prstGeom>
          <a:noFill/>
          <a:ln>
            <a:noFill/>
          </a:ln>
        </p:spPr>
        <p:txBody>
          <a:bodyPr spcFirstLastPara="1" wrap="square" lIns="91425" tIns="45700" rIns="91425" bIns="45700" anchor="ctr" anchorCtr="0">
            <a:noAutofit/>
          </a:bodyPr>
          <a:lstStyle/>
          <a:p>
            <a:pPr algn="ctr">
              <a:buClr>
                <a:srgbClr val="002060"/>
              </a:buClr>
              <a:buSzPts val="3000"/>
            </a:pPr>
            <a:r>
              <a:rPr lang="de-DE" sz="2800" dirty="0">
                <a:solidFill>
                  <a:schemeClr val="accent5">
                    <a:lumMod val="75000"/>
                  </a:schemeClr>
                </a:solidFill>
              </a:rPr>
              <a:t>Status quo vs. </a:t>
            </a:r>
            <a:r>
              <a:rPr lang="de-DE" sz="2800" dirty="0" err="1">
                <a:solidFill>
                  <a:schemeClr val="accent5">
                    <a:lumMod val="75000"/>
                  </a:schemeClr>
                </a:solidFill>
              </a:rPr>
              <a:t>desired</a:t>
            </a:r>
            <a:r>
              <a:rPr lang="de-DE" sz="2800" dirty="0">
                <a:solidFill>
                  <a:schemeClr val="accent5">
                    <a:lumMod val="75000"/>
                  </a:schemeClr>
                </a:solidFill>
              </a:rPr>
              <a:t> ESD-</a:t>
            </a:r>
            <a:r>
              <a:rPr lang="de-DE" sz="2800" dirty="0" err="1">
                <a:solidFill>
                  <a:schemeClr val="accent5">
                    <a:lumMod val="75000"/>
                  </a:schemeClr>
                </a:solidFill>
              </a:rPr>
              <a:t>quantity</a:t>
            </a:r>
            <a:br>
              <a:rPr lang="de-DE" sz="2800" dirty="0">
                <a:solidFill>
                  <a:schemeClr val="accent5">
                    <a:lumMod val="75000"/>
                  </a:schemeClr>
                </a:solidFill>
              </a:rPr>
            </a:br>
            <a:endParaRPr sz="2800" dirty="0">
              <a:solidFill>
                <a:schemeClr val="accent5">
                  <a:lumMod val="75000"/>
                </a:schemeClr>
              </a:solidFill>
              <a:sym typeface="Corbel"/>
            </a:endParaRPr>
          </a:p>
        </p:txBody>
      </p:sp>
      <p:sp>
        <p:nvSpPr>
          <p:cNvPr id="13" name="Textfeld 12">
            <a:extLst>
              <a:ext uri="{FF2B5EF4-FFF2-40B4-BE49-F238E27FC236}">
                <a16:creationId xmlns:a16="http://schemas.microsoft.com/office/drawing/2014/main" id="{7EF13307-5FE4-0CF0-00FE-2C1E3BE2384C}"/>
              </a:ext>
            </a:extLst>
          </p:cNvPr>
          <p:cNvSpPr txBox="1"/>
          <p:nvPr/>
        </p:nvSpPr>
        <p:spPr>
          <a:xfrm>
            <a:off x="10090975" y="5221642"/>
            <a:ext cx="1592103" cy="261610"/>
          </a:xfrm>
          <a:prstGeom prst="rect">
            <a:avLst/>
          </a:prstGeom>
          <a:noFill/>
        </p:spPr>
        <p:txBody>
          <a:bodyPr wrap="none" rtlCol="0">
            <a:spAutoFit/>
          </a:bodyPr>
          <a:lstStyle/>
          <a:p>
            <a:r>
              <a:rPr lang="de-DE" sz="1100" dirty="0">
                <a:solidFill>
                  <a:schemeClr val="bg1">
                    <a:lumMod val="50000"/>
                  </a:schemeClr>
                </a:solidFill>
              </a:rPr>
              <a:t>(Grund &amp; Brock, 2022)</a:t>
            </a:r>
          </a:p>
        </p:txBody>
      </p:sp>
    </p:spTree>
    <p:extLst>
      <p:ext uri="{BB962C8B-B14F-4D97-AF65-F5344CB8AC3E}">
        <p14:creationId xmlns:p14="http://schemas.microsoft.com/office/powerpoint/2010/main" val="1867425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361950" y="881585"/>
            <a:ext cx="11713031" cy="872873"/>
          </a:xfrm>
          <a:prstGeom prst="rect">
            <a:avLst/>
          </a:prstGeom>
          <a:noFill/>
          <a:ln>
            <a:noFill/>
          </a:ln>
        </p:spPr>
        <p:txBody>
          <a:bodyPr spcFirstLastPara="1" wrap="square" lIns="91425" tIns="45700" rIns="91425" bIns="45700" anchor="ctr" anchorCtr="0">
            <a:noAutofit/>
          </a:bodyPr>
          <a:lstStyle/>
          <a:p>
            <a:pPr>
              <a:buClr>
                <a:srgbClr val="002060"/>
              </a:buClr>
              <a:buSzPts val="3000"/>
            </a:pPr>
            <a:r>
              <a:rPr lang="de-DE" sz="2800" dirty="0">
                <a:solidFill>
                  <a:schemeClr val="accent5">
                    <a:lumMod val="75000"/>
                  </a:schemeClr>
                </a:solidFill>
              </a:rPr>
              <a:t>Instruments </a:t>
            </a:r>
            <a:r>
              <a:rPr lang="de-DE" sz="2800" dirty="0" err="1">
                <a:solidFill>
                  <a:schemeClr val="accent5">
                    <a:lumMod val="75000"/>
                  </a:schemeClr>
                </a:solidFill>
              </a:rPr>
              <a:t>for</a:t>
            </a:r>
            <a:r>
              <a:rPr lang="de-DE" sz="2800" dirty="0">
                <a:solidFill>
                  <a:schemeClr val="accent5">
                    <a:lumMod val="75000"/>
                  </a:schemeClr>
                </a:solidFill>
              </a:rPr>
              <a:t> (</a:t>
            </a:r>
            <a:r>
              <a:rPr lang="de-DE" sz="2800" dirty="0" err="1">
                <a:solidFill>
                  <a:schemeClr val="accent5">
                    <a:lumMod val="75000"/>
                  </a:schemeClr>
                </a:solidFill>
              </a:rPr>
              <a:t>self</a:t>
            </a:r>
            <a:r>
              <a:rPr lang="de-DE" sz="2800" dirty="0">
                <a:solidFill>
                  <a:schemeClr val="accent5">
                    <a:lumMod val="75000"/>
                  </a:schemeClr>
                </a:solidFill>
              </a:rPr>
              <a:t>-)</a:t>
            </a:r>
            <a:r>
              <a:rPr lang="de-DE" sz="2800" dirty="0" err="1">
                <a:solidFill>
                  <a:schemeClr val="accent5">
                    <a:lumMod val="75000"/>
                  </a:schemeClr>
                </a:solidFill>
              </a:rPr>
              <a:t>assessments</a:t>
            </a:r>
            <a:r>
              <a:rPr lang="de-DE" sz="2800" dirty="0">
                <a:solidFill>
                  <a:schemeClr val="accent5">
                    <a:lumMod val="75000"/>
                  </a:schemeClr>
                </a:solidFill>
              </a:rPr>
              <a:t> – Whole Institution Approach</a:t>
            </a:r>
            <a:br>
              <a:rPr lang="de-DE" sz="2800" dirty="0">
                <a:solidFill>
                  <a:schemeClr val="accent5">
                    <a:lumMod val="75000"/>
                  </a:schemeClr>
                </a:solidFill>
              </a:rPr>
            </a:br>
            <a:endParaRPr sz="2800" dirty="0">
              <a:solidFill>
                <a:schemeClr val="accent5">
                  <a:lumMod val="75000"/>
                </a:schemeClr>
              </a:solidFill>
              <a:sym typeface="Corbel"/>
            </a:endParaRPr>
          </a:p>
        </p:txBody>
      </p:sp>
      <p:sp>
        <p:nvSpPr>
          <p:cNvPr id="315" name="Google Shape;315;p39"/>
          <p:cNvSpPr/>
          <p:nvPr/>
        </p:nvSpPr>
        <p:spPr>
          <a:xfrm>
            <a:off x="4675624" y="1447611"/>
            <a:ext cx="7399357" cy="5525311"/>
          </a:xfrm>
          <a:prstGeom prst="rect">
            <a:avLst/>
          </a:prstGeom>
          <a:noFill/>
          <a:ln>
            <a:noFill/>
          </a:ln>
        </p:spPr>
        <p:txBody>
          <a:bodyPr spcFirstLastPara="1" wrap="square" lIns="91425" tIns="45700" rIns="91425" bIns="45700" anchor="t" anchorCtr="0">
            <a:noAutofit/>
          </a:bodyPr>
          <a:lstStyle/>
          <a:p>
            <a:pPr marL="342900" indent="-342900">
              <a:buClr>
                <a:srgbClr val="7F7F7F"/>
              </a:buClr>
              <a:buSzPts val="2400"/>
              <a:buFont typeface="Arial"/>
              <a:buChar char="•"/>
            </a:pPr>
            <a:r>
              <a:rPr lang="de-DE" sz="2400" dirty="0">
                <a:solidFill>
                  <a:srgbClr val="7F7F7F"/>
                </a:solidFill>
                <a:latin typeface="Calibri"/>
                <a:ea typeface="Calibri"/>
                <a:cs typeface="Calibri"/>
                <a:sym typeface="Calibri"/>
              </a:rPr>
              <a:t>Development and </a:t>
            </a:r>
            <a:r>
              <a:rPr lang="de-DE" sz="2400" dirty="0" err="1">
                <a:solidFill>
                  <a:srgbClr val="7F7F7F"/>
                </a:solidFill>
                <a:latin typeface="Calibri"/>
                <a:ea typeface="Calibri"/>
                <a:cs typeface="Calibri"/>
                <a:sym typeface="Calibri"/>
              </a:rPr>
              <a:t>application</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of</a:t>
            </a:r>
            <a:r>
              <a:rPr lang="de-DE" sz="2400" dirty="0">
                <a:solidFill>
                  <a:srgbClr val="7F7F7F"/>
                </a:solidFill>
                <a:latin typeface="Calibri"/>
                <a:ea typeface="Calibri"/>
                <a:cs typeface="Calibri"/>
                <a:sym typeface="Calibri"/>
              </a:rPr>
              <a:t> WIA-</a:t>
            </a:r>
            <a:r>
              <a:rPr lang="de-DE" sz="2400" dirty="0" err="1">
                <a:solidFill>
                  <a:srgbClr val="7F7F7F"/>
                </a:solidFill>
                <a:latin typeface="Calibri"/>
                <a:ea typeface="Calibri"/>
                <a:cs typeface="Calibri"/>
                <a:sym typeface="Calibri"/>
              </a:rPr>
              <a:t>Scale</a:t>
            </a:r>
            <a:r>
              <a:rPr lang="de-DE" sz="2400" dirty="0">
                <a:solidFill>
                  <a:srgbClr val="7F7F7F"/>
                </a:solidFill>
                <a:latin typeface="Calibri"/>
                <a:ea typeface="Calibri"/>
                <a:cs typeface="Calibri"/>
                <a:sym typeface="Calibri"/>
              </a:rPr>
              <a:t>;</a:t>
            </a:r>
            <a:br>
              <a:rPr lang="de-DE" sz="2400" dirty="0">
                <a:solidFill>
                  <a:srgbClr val="7F7F7F"/>
                </a:solidFill>
                <a:latin typeface="Calibri"/>
                <a:ea typeface="Calibri"/>
                <a:cs typeface="Calibri"/>
                <a:sym typeface="Calibri"/>
              </a:rPr>
            </a:br>
            <a:r>
              <a:rPr lang="de-DE" sz="2400" dirty="0" err="1">
                <a:solidFill>
                  <a:srgbClr val="7F7F7F"/>
                </a:solidFill>
                <a:latin typeface="Calibri"/>
                <a:ea typeface="Calibri"/>
                <a:cs typeface="Calibri"/>
                <a:sym typeface="Calibri"/>
              </a:rPr>
              <a:t>assessment</a:t>
            </a:r>
            <a:r>
              <a:rPr lang="de-DE" sz="2400" dirty="0">
                <a:solidFill>
                  <a:srgbClr val="7F7F7F"/>
                </a:solidFill>
                <a:latin typeface="Calibri"/>
                <a:ea typeface="Calibri"/>
                <a:cs typeface="Calibri"/>
                <a:sym typeface="Calibri"/>
              </a:rPr>
              <a:t> </a:t>
            </a:r>
            <a:r>
              <a:rPr lang="de-DE" sz="2400" dirty="0" err="1">
                <a:solidFill>
                  <a:srgbClr val="7F7F7F"/>
                </a:solidFill>
                <a:latin typeface="Calibri"/>
                <a:ea typeface="Calibri"/>
                <a:cs typeface="Calibri"/>
                <a:sym typeface="Calibri"/>
              </a:rPr>
              <a:t>with</a:t>
            </a:r>
            <a:r>
              <a:rPr lang="de-DE" sz="2400" dirty="0">
                <a:solidFill>
                  <a:srgbClr val="7F7F7F"/>
                </a:solidFill>
                <a:latin typeface="Calibri"/>
                <a:ea typeface="Calibri"/>
                <a:cs typeface="Calibri"/>
                <a:sym typeface="Calibri"/>
              </a:rPr>
              <a:t>&gt; 2.500 </a:t>
            </a:r>
            <a:r>
              <a:rPr lang="de-DE" sz="2400" dirty="0" err="1">
                <a:solidFill>
                  <a:srgbClr val="7F7F7F"/>
                </a:solidFill>
                <a:latin typeface="Calibri"/>
                <a:ea typeface="Calibri"/>
                <a:cs typeface="Calibri"/>
                <a:sym typeface="Calibri"/>
              </a:rPr>
              <a:t>learners</a:t>
            </a:r>
            <a:r>
              <a:rPr lang="de-DE" sz="2400" dirty="0">
                <a:solidFill>
                  <a:srgbClr val="7F7F7F"/>
                </a:solidFill>
                <a:latin typeface="Calibri"/>
                <a:ea typeface="Calibri"/>
                <a:cs typeface="Calibri"/>
                <a:sym typeface="Calibri"/>
              </a:rPr>
              <a:t> and &gt; 500 </a:t>
            </a:r>
            <a:r>
              <a:rPr lang="de-DE" sz="2400" dirty="0" err="1">
                <a:solidFill>
                  <a:srgbClr val="7F7F7F"/>
                </a:solidFill>
                <a:latin typeface="Calibri"/>
                <a:ea typeface="Calibri"/>
                <a:cs typeface="Calibri"/>
                <a:sym typeface="Calibri"/>
              </a:rPr>
              <a:t>educators</a:t>
            </a:r>
            <a:endParaRPr lang="de-DE" sz="2400" b="1" dirty="0">
              <a:solidFill>
                <a:srgbClr val="7F7F7F"/>
              </a:solidFill>
              <a:latin typeface="Calibri"/>
              <a:ea typeface="Calibri"/>
              <a:cs typeface="Calibri"/>
              <a:sym typeface="Calibri"/>
            </a:endParaRPr>
          </a:p>
          <a:p>
            <a:pPr>
              <a:buClr>
                <a:srgbClr val="7F7F7F"/>
              </a:buClr>
              <a:buSzPts val="2400"/>
            </a:pPr>
            <a:r>
              <a:rPr lang="de-DE" sz="2400" b="1" dirty="0">
                <a:solidFill>
                  <a:srgbClr val="7F7F7F"/>
                </a:solidFill>
                <a:latin typeface="Calibri"/>
                <a:ea typeface="Calibri"/>
                <a:cs typeface="Calibri"/>
                <a:sym typeface="Calibri"/>
              </a:rPr>
              <a:t> </a:t>
            </a: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400"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400" b="1" dirty="0">
              <a:solidFill>
                <a:srgbClr val="7F7F7F"/>
              </a:solidFill>
              <a:latin typeface="Calibri"/>
              <a:ea typeface="Calibri"/>
              <a:cs typeface="Calibri"/>
              <a:sym typeface="Calibri"/>
            </a:endParaRPr>
          </a:p>
          <a:p>
            <a:pPr marL="342900" indent="-342900">
              <a:buClr>
                <a:srgbClr val="7F7F7F"/>
              </a:buClr>
              <a:buSzPts val="2400"/>
              <a:buFont typeface="Arial"/>
              <a:buChar char="•"/>
            </a:pPr>
            <a:endParaRPr lang="de-DE" sz="2800" dirty="0">
              <a:solidFill>
                <a:srgbClr val="7F7F7F"/>
              </a:solidFill>
              <a:latin typeface="Calibri"/>
              <a:ea typeface="Calibri"/>
              <a:cs typeface="Calibri"/>
              <a:sym typeface="Calibri"/>
            </a:endParaRPr>
          </a:p>
          <a:p>
            <a:pPr>
              <a:buClr>
                <a:srgbClr val="7F7F7F"/>
              </a:buClr>
              <a:buSzPts val="2400"/>
            </a:pPr>
            <a:endParaRPr lang="de-DE" sz="2800" dirty="0">
              <a:solidFill>
                <a:srgbClr val="7F7F7F"/>
              </a:solidFill>
              <a:latin typeface="Calibri"/>
              <a:ea typeface="Calibri"/>
              <a:cs typeface="Calibri"/>
              <a:sym typeface="Calibri"/>
            </a:endParaRPr>
          </a:p>
        </p:txBody>
      </p:sp>
      <p:pic>
        <p:nvPicPr>
          <p:cNvPr id="6" name="Grafik 5">
            <a:extLst>
              <a:ext uri="{FF2B5EF4-FFF2-40B4-BE49-F238E27FC236}">
                <a16:creationId xmlns:a16="http://schemas.microsoft.com/office/drawing/2014/main" id="{5FEA7623-D212-D924-D681-4988A2584649}"/>
              </a:ext>
            </a:extLst>
          </p:cNvPr>
          <p:cNvPicPr>
            <a:picLocks noChangeAspect="1"/>
          </p:cNvPicPr>
          <p:nvPr/>
        </p:nvPicPr>
        <p:blipFill rotWithShape="1">
          <a:blip r:embed="rId3"/>
          <a:srcRect r="7000"/>
          <a:stretch/>
        </p:blipFill>
        <p:spPr>
          <a:xfrm>
            <a:off x="4806501" y="2337728"/>
            <a:ext cx="7062978" cy="3937000"/>
          </a:xfrm>
          <a:prstGeom prst="rect">
            <a:avLst/>
          </a:prstGeom>
        </p:spPr>
      </p:pic>
      <p:sp>
        <p:nvSpPr>
          <p:cNvPr id="7" name="Textfeld 6">
            <a:extLst>
              <a:ext uri="{FF2B5EF4-FFF2-40B4-BE49-F238E27FC236}">
                <a16:creationId xmlns:a16="http://schemas.microsoft.com/office/drawing/2014/main" id="{C9AF744A-F9C8-D474-A64D-407F3624D68B}"/>
              </a:ext>
            </a:extLst>
          </p:cNvPr>
          <p:cNvSpPr txBox="1"/>
          <p:nvPr/>
        </p:nvSpPr>
        <p:spPr>
          <a:xfrm>
            <a:off x="9447021" y="6451411"/>
            <a:ext cx="2422458" cy="276999"/>
          </a:xfrm>
          <a:prstGeom prst="rect">
            <a:avLst/>
          </a:prstGeom>
          <a:noFill/>
        </p:spPr>
        <p:txBody>
          <a:bodyPr wrap="none" rtlCol="0">
            <a:spAutoFit/>
          </a:bodyPr>
          <a:lstStyle/>
          <a:p>
            <a:r>
              <a:rPr lang="de-DE" sz="1200" dirty="0">
                <a:solidFill>
                  <a:schemeClr val="bg1">
                    <a:lumMod val="50000"/>
                  </a:schemeClr>
                </a:solidFill>
              </a:rPr>
              <a:t>(Holst, Grund &amp; Brock, in review)</a:t>
            </a:r>
          </a:p>
        </p:txBody>
      </p:sp>
      <p:pic>
        <p:nvPicPr>
          <p:cNvPr id="9" name="Grafik 8">
            <a:extLst>
              <a:ext uri="{FF2B5EF4-FFF2-40B4-BE49-F238E27FC236}">
                <a16:creationId xmlns:a16="http://schemas.microsoft.com/office/drawing/2014/main" id="{BC21297B-40F5-7367-F1AE-B6CBE0AAD178}"/>
              </a:ext>
            </a:extLst>
          </p:cNvPr>
          <p:cNvPicPr>
            <a:picLocks noChangeAspect="1"/>
          </p:cNvPicPr>
          <p:nvPr/>
        </p:nvPicPr>
        <p:blipFill>
          <a:blip r:embed="rId4"/>
          <a:stretch>
            <a:fillRect/>
          </a:stretch>
        </p:blipFill>
        <p:spPr>
          <a:xfrm>
            <a:off x="322521" y="1447611"/>
            <a:ext cx="4353103" cy="5207534"/>
          </a:xfrm>
          <a:prstGeom prst="rect">
            <a:avLst/>
          </a:prstGeom>
        </p:spPr>
      </p:pic>
    </p:spTree>
    <p:extLst>
      <p:ext uri="{BB962C8B-B14F-4D97-AF65-F5344CB8AC3E}">
        <p14:creationId xmlns:p14="http://schemas.microsoft.com/office/powerpoint/2010/main" val="19909133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2F79B5BE87D40B73359BB004DC9B5" ma:contentTypeVersion="19" ma:contentTypeDescription="Create a new document." ma:contentTypeScope="" ma:versionID="2bca1c8369a37ef979ef791a799b961d">
  <xsd:schema xmlns:xsd="http://www.w3.org/2001/XMLSchema" xmlns:xs="http://www.w3.org/2001/XMLSchema" xmlns:p="http://schemas.microsoft.com/office/2006/metadata/properties" xmlns:ns2="99a2c2c3-fdcf-4e63-9c12-39b3de610a76" xmlns:ns3="a20aa909-956d-4941-9e8e-d4bf2c5fe97e" xmlns:ns4="985ec44e-1bab-4c0b-9df0-6ba128686fc9" targetNamespace="http://schemas.microsoft.com/office/2006/metadata/properties" ma:root="true" ma:fieldsID="1a9147d787db9d139d06e2359022437f" ns2:_="" ns3:_="" ns4:_="">
    <xsd:import namespace="99a2c2c3-fdcf-4e63-9c12-39b3de610a76"/>
    <xsd:import namespace="a20aa909-956d-4941-9e8e-d4bf2c5fe97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Dateandtim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c2c3-fdcf-4e63-9c12-39b3de610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aa909-956d-4941-9e8e-d4bf2c5fe9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577e23-b539-4cbb-a753-31a04c3d9a02}" ma:internalName="TaxCatchAll" ma:showField="CatchAllData" ma:web="a20aa909-956d-4941-9e8e-d4bf2c5fe9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93F0A-8F4A-4A44-B17E-BD4615A16D54}"/>
</file>

<file path=customXml/itemProps2.xml><?xml version="1.0" encoding="utf-8"?>
<ds:datastoreItem xmlns:ds="http://schemas.openxmlformats.org/officeDocument/2006/customXml" ds:itemID="{E31BB148-28FD-47EB-A3B4-E28AC3C25726}"/>
</file>

<file path=docProps/app.xml><?xml version="1.0" encoding="utf-8"?>
<Properties xmlns="http://schemas.openxmlformats.org/officeDocument/2006/extended-properties" xmlns:vt="http://schemas.openxmlformats.org/officeDocument/2006/docPropsVTypes">
  <TotalTime>2</TotalTime>
  <Words>686</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vt:lpstr>
      <vt:lpstr>Office Theme</vt:lpstr>
      <vt:lpstr>     The National Monitoring on ESD in Germany – brief insights </vt:lpstr>
      <vt:lpstr>Overview </vt:lpstr>
      <vt:lpstr>PowerPoint Presentation</vt:lpstr>
      <vt:lpstr>PowerPoint Presentation</vt:lpstr>
      <vt:lpstr>Aims and conception of the ESD-Monitoring  </vt:lpstr>
      <vt:lpstr>Some focal areas of action </vt:lpstr>
      <vt:lpstr>Instruments for (self-)assessments - structural anchorage of ESD (input-level)  </vt:lpstr>
      <vt:lpstr>Status quo vs. desired ESD-quantity </vt:lpstr>
      <vt:lpstr>Instruments for (self-)assessments – Whole Institution Approach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Drivers of inner and outer change: A mixed-methods reconstruction of individual sustainability-related Bildungs-processes</dc:title>
  <dc:creator>Holst, Jorrit Darius</dc:creator>
  <cp:lastModifiedBy>VARE, Paul (Dr)</cp:lastModifiedBy>
  <cp:revision>115</cp:revision>
  <dcterms:modified xsi:type="dcterms:W3CDTF">2024-01-23T13:39:05Z</dcterms:modified>
</cp:coreProperties>
</file>