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73" r:id="rId4"/>
    <p:sldId id="274" r:id="rId5"/>
    <p:sldId id="276" r:id="rId6"/>
    <p:sldId id="275" r:id="rId7"/>
    <p:sldId id="277" r:id="rId8"/>
    <p:sldId id="279" r:id="rId9"/>
    <p:sldId id="278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D775C-C11C-46FD-85A9-B18420ED96ED}" v="1" dt="2023-11-15T22:00:35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21027-60F9-4E9E-B06B-A8C8894C527F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A238-5E38-4423-BB76-58C65D71CA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83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87F5A-F381-42A9-88CC-5335FB18E82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8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3E18D-ACD4-F462-8155-0F88449F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67D3D0-31FB-A0AB-F7AF-2D59198FF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07AC5C-9394-3EE8-7343-0AF6A4EF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E5DBA0-72E2-CECB-F79E-92762425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8E58CC-5B98-2F3D-D894-120D7230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04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1319D-5F64-F06C-CB4B-CB7BC46F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8B5EE8-7949-6B7A-EC38-BA2933331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E11F8B-A38E-FFBB-CC1E-9A7AE430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D91276-D96C-7ACF-FBD8-D323160F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2AEB8-659A-7AA3-5A08-27C28441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25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98E6CC-5983-8DCF-BFF4-219C6E685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770B73-06DD-FEC2-0106-154BE1EA9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F02C61-7879-BBF2-6462-DAE3E7F8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DDB26-1E90-7021-8C0F-3DA13CF8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F6201A-4808-9F70-01C0-E42BF6B0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53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5A6B-F22C-4928-97E7-F53C920A2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8999" y="1439999"/>
            <a:ext cx="4084199" cy="1407975"/>
          </a:xfrm>
        </p:spPr>
        <p:txBody>
          <a:bodyPr anchor="t" anchorCtr="0">
            <a:no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A9785-0BE8-4AA8-B987-74DD507D39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8998" y="2944814"/>
            <a:ext cx="40842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D4718CF-8F37-4596-A731-91EF377AC82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88998" y="5898960"/>
            <a:ext cx="1860002" cy="239040"/>
          </a:xfrm>
        </p:spPr>
        <p:txBody>
          <a:bodyPr anchor="b" anchorCtr="0">
            <a:noAutofit/>
          </a:bodyPr>
          <a:lstStyle>
            <a:lvl1pPr>
              <a:lnSpc>
                <a:spcPts val="2000"/>
              </a:lnSpc>
              <a:defRPr sz="1600"/>
            </a:lvl1pPr>
          </a:lstStyle>
          <a:p>
            <a:fld id="{4AC35D69-285A-494D-BE3C-024FE95F852D}" type="datetime4">
              <a:rPr lang="nl-NL" smtClean="0"/>
              <a:t>15 november 2023</a:t>
            </a:fld>
            <a:endParaRPr lang="nl-NL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3D91ED1-CE58-406F-AB1C-C95D658C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66000" y="6313492"/>
            <a:ext cx="4084200" cy="184666"/>
          </a:xfrm>
        </p:spPr>
        <p:txBody>
          <a:bodyPr>
            <a:noAutofit/>
          </a:bodyPr>
          <a:lstStyle/>
          <a:p>
            <a:endParaRPr lang="nl-NL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ECBD9D8A-2EF0-448A-A790-A722DD82FE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8800" y="450000"/>
            <a:ext cx="1598400" cy="54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" b="15"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​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44BFA09-74CE-48FC-A94C-A46E3F9C4069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0" y="720000"/>
            <a:ext cx="6625080" cy="5418000"/>
          </a:xfrm>
          <a:custGeom>
            <a:avLst/>
            <a:gdLst>
              <a:gd name="connsiteX0" fmla="*/ 2384987 w 6625080"/>
              <a:gd name="connsiteY0" fmla="*/ 5164230 h 5418000"/>
              <a:gd name="connsiteX1" fmla="*/ 3290467 w 6625080"/>
              <a:gd name="connsiteY1" fmla="*/ 5164230 h 5418000"/>
              <a:gd name="connsiteX2" fmla="*/ 4194614 w 6625080"/>
              <a:gd name="connsiteY2" fmla="*/ 5164230 h 5418000"/>
              <a:gd name="connsiteX3" fmla="*/ 4111934 w 6625080"/>
              <a:gd name="connsiteY3" fmla="*/ 5252400 h 5418000"/>
              <a:gd name="connsiteX4" fmla="*/ 3207787 w 6625080"/>
              <a:gd name="connsiteY4" fmla="*/ 5252400 h 5418000"/>
              <a:gd name="connsiteX5" fmla="*/ 2303640 w 6625080"/>
              <a:gd name="connsiteY5" fmla="*/ 5252400 h 5418000"/>
              <a:gd name="connsiteX6" fmla="*/ 2534345 w 6625080"/>
              <a:gd name="connsiteY6" fmla="*/ 4996836 h 5418000"/>
              <a:gd name="connsiteX7" fmla="*/ 3439826 w 6625080"/>
              <a:gd name="connsiteY7" fmla="*/ 4996836 h 5418000"/>
              <a:gd name="connsiteX8" fmla="*/ 4346640 w 6625080"/>
              <a:gd name="connsiteY8" fmla="*/ 4996836 h 5418000"/>
              <a:gd name="connsiteX9" fmla="*/ 4263960 w 6625080"/>
              <a:gd name="connsiteY9" fmla="*/ 5088839 h 5418000"/>
              <a:gd name="connsiteX10" fmla="*/ 3357146 w 6625080"/>
              <a:gd name="connsiteY10" fmla="*/ 5088839 h 5418000"/>
              <a:gd name="connsiteX11" fmla="*/ 2451665 w 6625080"/>
              <a:gd name="connsiteY11" fmla="*/ 5088839 h 5418000"/>
              <a:gd name="connsiteX12" fmla="*/ 6624000 w 6625080"/>
              <a:gd name="connsiteY12" fmla="*/ 719999 h 5418000"/>
              <a:gd name="connsiteX13" fmla="*/ 6625080 w 6625080"/>
              <a:gd name="connsiteY13" fmla="*/ 719999 h 5418000"/>
              <a:gd name="connsiteX14" fmla="*/ 6625080 w 6625080"/>
              <a:gd name="connsiteY14" fmla="*/ 4919525 h 5418000"/>
              <a:gd name="connsiteX15" fmla="*/ 1862580 w 6625080"/>
              <a:gd name="connsiteY15" fmla="*/ 4919525 h 5418000"/>
              <a:gd name="connsiteX16" fmla="*/ 1497455 w 6625080"/>
              <a:gd name="connsiteY16" fmla="*/ 5325925 h 5418000"/>
              <a:gd name="connsiteX17" fmla="*/ 3138930 w 6625080"/>
              <a:gd name="connsiteY17" fmla="*/ 5325925 h 5418000"/>
              <a:gd name="connsiteX18" fmla="*/ 4045393 w 6625080"/>
              <a:gd name="connsiteY18" fmla="*/ 5325925 h 5418000"/>
              <a:gd name="connsiteX19" fmla="*/ 3962843 w 6625080"/>
              <a:gd name="connsiteY19" fmla="*/ 5418000 h 5418000"/>
              <a:gd name="connsiteX20" fmla="*/ 1054543 w 6625080"/>
              <a:gd name="connsiteY20" fmla="*/ 5418000 h 5418000"/>
              <a:gd name="connsiteX21" fmla="*/ 1503805 w 6625080"/>
              <a:gd name="connsiteY21" fmla="*/ 4919525 h 5418000"/>
              <a:gd name="connsiteX22" fmla="*/ 1291080 w 6625080"/>
              <a:gd name="connsiteY22" fmla="*/ 4919525 h 5418000"/>
              <a:gd name="connsiteX23" fmla="*/ 841818 w 6625080"/>
              <a:gd name="connsiteY23" fmla="*/ 5418000 h 5418000"/>
              <a:gd name="connsiteX24" fmla="*/ 0 w 6625080"/>
              <a:gd name="connsiteY24" fmla="*/ 5418000 h 5418000"/>
              <a:gd name="connsiteX25" fmla="*/ 0 w 6625080"/>
              <a:gd name="connsiteY25" fmla="*/ 5170350 h 5418000"/>
              <a:gd name="connsiteX26" fmla="*/ 851343 w 6625080"/>
              <a:gd name="connsiteY26" fmla="*/ 5170350 h 5418000"/>
              <a:gd name="connsiteX27" fmla="*/ 987868 w 6625080"/>
              <a:gd name="connsiteY27" fmla="*/ 5021125 h 5418000"/>
              <a:gd name="connsiteX28" fmla="*/ 0 w 6625080"/>
              <a:gd name="connsiteY28" fmla="*/ 5021125 h 5418000"/>
              <a:gd name="connsiteX29" fmla="*/ 0 w 6625080"/>
              <a:gd name="connsiteY29" fmla="*/ 720725 h 5418000"/>
              <a:gd name="connsiteX30" fmla="*/ 3304860 w 6625080"/>
              <a:gd name="connsiteY30" fmla="*/ 720725 h 5418000"/>
              <a:gd name="connsiteX31" fmla="*/ 6624000 w 6625080"/>
              <a:gd name="connsiteY31" fmla="*/ 720725 h 5418000"/>
              <a:gd name="connsiteX32" fmla="*/ 3304860 w 6625080"/>
              <a:gd name="connsiteY32" fmla="*/ 0 h 5418000"/>
              <a:gd name="connsiteX33" fmla="*/ 6625080 w 6625080"/>
              <a:gd name="connsiteY33" fmla="*/ 0 h 5418000"/>
              <a:gd name="connsiteX34" fmla="*/ 6625080 w 6625080"/>
              <a:gd name="connsiteY34" fmla="*/ 358706 h 5418000"/>
              <a:gd name="connsiteX35" fmla="*/ 6558405 w 6625080"/>
              <a:gd name="connsiteY35" fmla="*/ 358706 h 5418000"/>
              <a:gd name="connsiteX36" fmla="*/ 6558405 w 6625080"/>
              <a:gd name="connsiteY36" fmla="*/ 358775 h 5418000"/>
              <a:gd name="connsiteX37" fmla="*/ 3304860 w 6625080"/>
              <a:gd name="connsiteY37" fmla="*/ 358775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625080" h="5418000">
                <a:moveTo>
                  <a:pt x="2384987" y="5164230"/>
                </a:moveTo>
                <a:lnTo>
                  <a:pt x="3290467" y="5164230"/>
                </a:lnTo>
                <a:lnTo>
                  <a:pt x="4194614" y="5164230"/>
                </a:lnTo>
                <a:lnTo>
                  <a:pt x="4111934" y="5252400"/>
                </a:lnTo>
                <a:lnTo>
                  <a:pt x="3207787" y="5252400"/>
                </a:lnTo>
                <a:lnTo>
                  <a:pt x="2303640" y="5252400"/>
                </a:lnTo>
                <a:close/>
                <a:moveTo>
                  <a:pt x="2534345" y="4996836"/>
                </a:moveTo>
                <a:lnTo>
                  <a:pt x="3439826" y="4996836"/>
                </a:lnTo>
                <a:lnTo>
                  <a:pt x="4346640" y="4996836"/>
                </a:lnTo>
                <a:lnTo>
                  <a:pt x="4263960" y="5088839"/>
                </a:lnTo>
                <a:lnTo>
                  <a:pt x="3357146" y="5088839"/>
                </a:lnTo>
                <a:lnTo>
                  <a:pt x="2451665" y="5088839"/>
                </a:lnTo>
                <a:close/>
                <a:moveTo>
                  <a:pt x="6624000" y="719999"/>
                </a:moveTo>
                <a:lnTo>
                  <a:pt x="6625080" y="719999"/>
                </a:lnTo>
                <a:lnTo>
                  <a:pt x="6625080" y="4919525"/>
                </a:lnTo>
                <a:lnTo>
                  <a:pt x="1862580" y="4919525"/>
                </a:lnTo>
                <a:lnTo>
                  <a:pt x="1497455" y="5325925"/>
                </a:lnTo>
                <a:lnTo>
                  <a:pt x="3138930" y="5325925"/>
                </a:lnTo>
                <a:lnTo>
                  <a:pt x="4045393" y="5325925"/>
                </a:lnTo>
                <a:lnTo>
                  <a:pt x="3962843" y="5418000"/>
                </a:lnTo>
                <a:lnTo>
                  <a:pt x="1054543" y="5418000"/>
                </a:lnTo>
                <a:lnTo>
                  <a:pt x="1503805" y="4919525"/>
                </a:lnTo>
                <a:lnTo>
                  <a:pt x="1291080" y="4919525"/>
                </a:lnTo>
                <a:lnTo>
                  <a:pt x="841818" y="5418000"/>
                </a:lnTo>
                <a:lnTo>
                  <a:pt x="0" y="5418000"/>
                </a:lnTo>
                <a:lnTo>
                  <a:pt x="0" y="5170350"/>
                </a:lnTo>
                <a:lnTo>
                  <a:pt x="851343" y="5170350"/>
                </a:lnTo>
                <a:lnTo>
                  <a:pt x="987868" y="5021125"/>
                </a:lnTo>
                <a:lnTo>
                  <a:pt x="0" y="5021125"/>
                </a:lnTo>
                <a:lnTo>
                  <a:pt x="0" y="720725"/>
                </a:lnTo>
                <a:lnTo>
                  <a:pt x="3304860" y="720725"/>
                </a:lnTo>
                <a:lnTo>
                  <a:pt x="6624000" y="720725"/>
                </a:lnTo>
                <a:close/>
                <a:moveTo>
                  <a:pt x="3304860" y="0"/>
                </a:moveTo>
                <a:lnTo>
                  <a:pt x="6625080" y="0"/>
                </a:lnTo>
                <a:lnTo>
                  <a:pt x="6625080" y="358706"/>
                </a:lnTo>
                <a:lnTo>
                  <a:pt x="6558405" y="358706"/>
                </a:lnTo>
                <a:lnTo>
                  <a:pt x="6558405" y="358775"/>
                </a:lnTo>
                <a:lnTo>
                  <a:pt x="3304860" y="358775"/>
                </a:lnTo>
                <a:close/>
              </a:path>
            </a:pathLst>
          </a:custGeom>
          <a:noFill/>
        </p:spPr>
        <p:txBody>
          <a:bodyPr wrap="square" lIns="180000" tIns="108000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27654367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667B7D-C81B-4787-97D3-4E7FEB2D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0A-8421-461C-840C-3E26391D64D6}" type="datetime1">
              <a:rPr lang="nl-NL" smtClean="0"/>
              <a:t>15-11-2023</a:t>
            </a:fld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A7BA4D1-ED95-42F7-A012-8D75EED4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40DFD2-98A4-4CFB-B03A-34C1E72A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AAA23-D782-4D18-8623-18FDCDE8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720000"/>
            <a:ext cx="107532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F0A021-F563-4483-ABD4-D365D1803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728000"/>
            <a:ext cx="10753200" cy="441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Kop</a:t>
            </a:r>
          </a:p>
          <a:p>
            <a:pPr lvl="2"/>
            <a:r>
              <a:rPr lang="nl-NL" dirty="0"/>
              <a:t>Level 1 Summary 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Level 2 Summary </a:t>
            </a:r>
            <a:r>
              <a:rPr lang="nl-NL" dirty="0" err="1"/>
              <a:t>Bullet</a:t>
            </a:r>
            <a:endParaRPr lang="nl-NL" dirty="0"/>
          </a:p>
          <a:p>
            <a:pPr lvl="4"/>
            <a:r>
              <a:rPr lang="nl-NL" dirty="0"/>
              <a:t>Level 3 Summary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Level 1 Summary </a:t>
            </a:r>
            <a:r>
              <a:rPr lang="nl-NL" dirty="0" err="1"/>
              <a:t>Number</a:t>
            </a:r>
            <a:endParaRPr lang="nl-NL" dirty="0"/>
          </a:p>
          <a:p>
            <a:pPr lvl="7"/>
            <a:r>
              <a:rPr lang="nl-NL" dirty="0"/>
              <a:t>Level 2 Summary </a:t>
            </a:r>
            <a:r>
              <a:rPr lang="nl-NL" dirty="0" err="1"/>
              <a:t>Number</a:t>
            </a:r>
            <a:endParaRPr lang="nl-NL" dirty="0"/>
          </a:p>
          <a:p>
            <a:pPr lvl="8"/>
            <a:r>
              <a:rPr lang="nl-NL" dirty="0"/>
              <a:t>Level 3 Summary </a:t>
            </a:r>
            <a:r>
              <a:rPr lang="nl-NL" dirty="0" err="1"/>
              <a:t>Number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90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F7259-C48D-9544-8EA6-5FE3DC38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C299C-0DCA-E83F-A1B3-1015DC2D9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060445-78B8-8005-7456-C037040F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3B5CAF-4EC0-573F-F936-F1AD2A3B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7E1641-6EDF-222B-5715-DF857A6F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78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41E09-3192-969D-DB82-21612692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C337B6-DB0B-5157-BBB0-29175952B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5DC7FA-98C5-78B0-C548-0C58C7D8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DB7704-7B48-233A-A820-767011E0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756246-2A89-CB63-C336-A00E9E59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95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98B3B-719F-E8BC-EA1B-883AE3A4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EDBE1-F5C7-519F-E45C-C444CEEB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02018D-3E98-85BE-9601-877E1DD7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05649E-15A8-085A-979A-396054CD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7F361F-4143-5B4C-68B3-EFCDEBEB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3C2D3B-C5DF-7292-1F0C-B22BDA9E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08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D0A78-FAF0-CE29-843A-ECA07FF0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C14885-C76F-A58C-AA3B-D134B3C2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23BE22-8259-E7BF-66BB-0FA6F8E55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F34FE7-2A2E-2ACF-728A-E96C0E66E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F76FA82-7B08-354F-F72D-6CB1DB800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991345-E890-7C4C-CE45-B71A1334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EE6639-33FC-9B2A-0BA9-ECE74E22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9D16CA-A097-C243-83E7-DCDC1D2B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90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E572-7073-9628-73A6-91F9644C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1A229F-987B-04C2-F2EC-D42482BE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9E3917-3C21-3FFC-1F38-E63D64A8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8439EF-7420-2241-D53A-DC5FEC90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9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8C1FBEB-9EAA-80C2-CAE2-1C738B8D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F31453-A3C6-6D8B-673C-0D34695E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0D2607-26DA-283A-9A8E-E146B6F3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04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3563C-5323-EC50-FC1A-9565FA1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F5A8A9-B6AE-CA50-A78F-981F18B66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E4208B-4536-5CB9-DA54-FFC35132B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9454A4-DBE0-DF45-8759-DFD91193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B3860D-EACA-1C3F-0623-3222A38B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C121B0-4E95-2FDF-5A59-1EFA71D1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26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1E24B-C656-48C3-74F6-05B90BA9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F92A01D-B8D3-CC9A-D09D-11458D878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163DB3-7E3A-C1C5-E562-24C2527D7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ED6F23-120C-B290-486D-CCC17CD4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79A40E-7733-831C-C3C9-B5611797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B9F938-43AE-9332-2DA0-6A078457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75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6C4EB01-AB99-CD35-C215-7D671E8B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115E16-218C-56D5-5FB9-A2E5C937D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F17B80-D2CF-3310-B3FB-2B9A288AF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AAB7-0053-464B-965B-04A4D64C973B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F86402-EB89-B183-5C09-FEBBDB0E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7A42B-4B79-2D66-D1FB-543735F1A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8F6A-94E1-4099-8450-14BBCF38C2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43E87A1A-CBC3-46C7-A4BC-5A615CE41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8999" y="1146701"/>
            <a:ext cx="4084199" cy="2450514"/>
          </a:xfrm>
        </p:spPr>
        <p:txBody>
          <a:bodyPr/>
          <a:lstStyle/>
          <a:p>
            <a:r>
              <a:rPr lang="en-US" sz="3200" dirty="0">
                <a:latin typeface="RijksoverheidSansHeadingTT" panose="020B0503040202060203" pitchFamily="34" charset="0"/>
              </a:rPr>
              <a:t>New PTI-test for checking particulate filters of diesel cars with a particle counter</a:t>
            </a:r>
            <a:endParaRPr lang="nl-NL" dirty="0"/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B21FD280-B9FB-4B33-90F2-9A7B97B8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8998" y="3801058"/>
            <a:ext cx="4368806" cy="1655762"/>
          </a:xfrm>
        </p:spPr>
        <p:txBody>
          <a:bodyPr/>
          <a:lstStyle/>
          <a:p>
            <a:r>
              <a:rPr lang="en-US" dirty="0"/>
              <a:t>Proposal to amend Rule 1 and R.E.6 of the 97 Agreement 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7531F-D3EE-4298-A84B-F4F4553BF9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88998" y="5898960"/>
            <a:ext cx="3126602" cy="239040"/>
          </a:xfrm>
        </p:spPr>
        <p:txBody>
          <a:bodyPr/>
          <a:lstStyle/>
          <a:p>
            <a:r>
              <a:rPr lang="nl-NL" dirty="0"/>
              <a:t>Genève 15 November 2023</a:t>
            </a:r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B2AB9EF3-FDF3-B71C-49B6-2DAC9C2A2985}"/>
              </a:ext>
            </a:extLst>
          </p:cNvPr>
          <p:cNvPicPr>
            <a:picLocks noGrp="1" noChangeAspect="1"/>
          </p:cNvPicPr>
          <p:nvPr>
            <p:ph type="pic" idx="20"/>
          </p:nvPr>
        </p:nvPicPr>
        <p:blipFill>
          <a:blip r:embed="rId3"/>
          <a:srcRect t="2476" b="2476"/>
          <a:stretch/>
        </p:blipFill>
        <p:spPr/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C4858D8-B5EA-8DFD-F233-17A99915CD6F}"/>
              </a:ext>
            </a:extLst>
          </p:cNvPr>
          <p:cNvSpPr txBox="1"/>
          <p:nvPr/>
        </p:nvSpPr>
        <p:spPr>
          <a:xfrm>
            <a:off x="7259601" y="5064968"/>
            <a:ext cx="380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Hens Peeters Weem Co-</a:t>
            </a:r>
            <a:r>
              <a:rPr lang="nl-NL"/>
              <a:t>chair</a:t>
            </a:r>
            <a:endParaRPr lang="nl-NL" dirty="0"/>
          </a:p>
          <a:p>
            <a:r>
              <a:rPr lang="nl-NL" dirty="0" err="1"/>
              <a:t>Informal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Group on PTI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1AC77-6DBC-9111-AF64-26383720A658}"/>
              </a:ext>
            </a:extLst>
          </p:cNvPr>
          <p:cNvSpPr txBox="1"/>
          <p:nvPr/>
        </p:nvSpPr>
        <p:spPr>
          <a:xfrm>
            <a:off x="8224016" y="53081"/>
            <a:ext cx="3533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Informal document</a:t>
            </a:r>
            <a:r>
              <a:rPr lang="en-US" dirty="0"/>
              <a:t> </a:t>
            </a:r>
            <a:r>
              <a:rPr lang="en-US" b="1" dirty="0"/>
              <a:t>WP.29-191-34</a:t>
            </a:r>
            <a:br>
              <a:rPr lang="en-US" b="1" dirty="0"/>
            </a:br>
            <a:r>
              <a:rPr lang="en-US" dirty="0"/>
              <a:t>191</a:t>
            </a:r>
            <a:r>
              <a:rPr lang="en-US" baseline="30000" dirty="0"/>
              <a:t>st</a:t>
            </a:r>
            <a:r>
              <a:rPr lang="en-US" dirty="0"/>
              <a:t> WP.29, 14-16 November 2023</a:t>
            </a:r>
            <a:br>
              <a:rPr lang="en-US" dirty="0"/>
            </a:br>
            <a:r>
              <a:rPr lang="en-US" dirty="0"/>
              <a:t>Agenda item 7</a:t>
            </a:r>
          </a:p>
        </p:txBody>
      </p:sp>
    </p:spTree>
    <p:extLst>
      <p:ext uri="{BB962C8B-B14F-4D97-AF65-F5344CB8AC3E}">
        <p14:creationId xmlns:p14="http://schemas.microsoft.com/office/powerpoint/2010/main" val="121441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5B4CEED-502E-460D-06BB-0CA106D3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10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BBD0810-0AC4-212B-300F-A57389B0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results in Europe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22C65B-F655-3B48-E05B-BDCD453B0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First </a:t>
            </a:r>
            <a:r>
              <a:rPr lang="nl-NL" dirty="0" err="1"/>
              <a:t>results</a:t>
            </a:r>
            <a:r>
              <a:rPr lang="nl-NL" dirty="0"/>
              <a:t>:</a:t>
            </a:r>
          </a:p>
          <a:p>
            <a:endParaRPr lang="nl-NL" dirty="0"/>
          </a:p>
          <a:p>
            <a:pPr marL="285750" indent="-285750"/>
            <a:r>
              <a:rPr lang="en-US" dirty="0"/>
              <a:t>Different countries control different emission classes. ranging from Euro 5 or Euro 6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The older the vehicles, the more rejection.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Rejection percentage varies between 6.5% and 15%</a:t>
            </a: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146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4C30DD9-2C25-F350-F95B-84D53E4C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11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0239B4-3E17-3013-6755-01FA3335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Proposal to amend Rule 1 and R.E.6 of the 97 Agreement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F59B56-B7ED-3C67-0652-11B93AE8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1:	Option to use this test, no obligation.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R.E.6	Specifications, test method.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cooperation with GRPE and adopted by GRPE and submitted to WP.29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04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7076F-4535-47F5-B6AF-14433140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B9AC975-A45B-1167-A250-05F47300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6" y="931653"/>
            <a:ext cx="10681367" cy="410938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2C1371F-CD1A-F91E-6942-8B03F2289660}"/>
              </a:ext>
            </a:extLst>
          </p:cNvPr>
          <p:cNvSpPr txBox="1"/>
          <p:nvPr/>
        </p:nvSpPr>
        <p:spPr>
          <a:xfrm>
            <a:off x="2907102" y="4951562"/>
            <a:ext cx="8445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lot of </a:t>
            </a:r>
            <a:r>
              <a:rPr lang="nl-NL" dirty="0" err="1"/>
              <a:t>advertisements</a:t>
            </a:r>
            <a:r>
              <a:rPr lang="nl-NL" dirty="0"/>
              <a:t> </a:t>
            </a:r>
            <a:r>
              <a:rPr lang="nl-NL" dirty="0" err="1"/>
              <a:t>offering</a:t>
            </a:r>
            <a:r>
              <a:rPr lang="nl-NL" dirty="0"/>
              <a:t> </a:t>
            </a:r>
            <a:r>
              <a:rPr lang="nl-NL" dirty="0" err="1"/>
              <a:t>removal</a:t>
            </a:r>
            <a:r>
              <a:rPr lang="nl-NL" dirty="0"/>
              <a:t> of </a:t>
            </a:r>
            <a:r>
              <a:rPr lang="nl-NL" dirty="0" err="1"/>
              <a:t>particulate</a:t>
            </a:r>
            <a:r>
              <a:rPr lang="nl-NL" dirty="0"/>
              <a:t> filters </a:t>
            </a:r>
            <a:r>
              <a:rPr lang="nl-NL" dirty="0" err="1"/>
              <a:t>by</a:t>
            </a:r>
            <a:r>
              <a:rPr lang="nl-NL" dirty="0"/>
              <a:t> diesel </a:t>
            </a:r>
            <a:r>
              <a:rPr lang="nl-NL" dirty="0" err="1"/>
              <a:t>vehicles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internet, but:</a:t>
            </a:r>
          </a:p>
          <a:p>
            <a:endParaRPr lang="nl-NL" dirty="0"/>
          </a:p>
          <a:p>
            <a:r>
              <a:rPr lang="nl-NL" dirty="0" err="1"/>
              <a:t>Almost</a:t>
            </a:r>
            <a:r>
              <a:rPr lang="nl-NL" dirty="0"/>
              <a:t> no </a:t>
            </a:r>
            <a:r>
              <a:rPr lang="nl-NL" dirty="0" err="1"/>
              <a:t>rejections</a:t>
            </a:r>
            <a:r>
              <a:rPr lang="nl-NL" dirty="0"/>
              <a:t> in PTI</a:t>
            </a:r>
          </a:p>
        </p:txBody>
      </p:sp>
    </p:spTree>
    <p:extLst>
      <p:ext uri="{BB962C8B-B14F-4D97-AF65-F5344CB8AC3E}">
        <p14:creationId xmlns:p14="http://schemas.microsoft.com/office/powerpoint/2010/main" val="97444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46248DE-F6AB-EAF5-FCAA-7D6D1425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3</a:t>
            </a:fld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FB5CD29-5906-7699-F95A-17252CC7F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827" y="909278"/>
            <a:ext cx="10554345" cy="4408487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60B26A5-2ECD-0367-6BB8-D7CC9B94F70B}"/>
              </a:ext>
            </a:extLst>
          </p:cNvPr>
          <p:cNvSpPr txBox="1"/>
          <p:nvPr/>
        </p:nvSpPr>
        <p:spPr>
          <a:xfrm>
            <a:off x="2449902" y="5451894"/>
            <a:ext cx="840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Result</a:t>
            </a:r>
            <a:r>
              <a:rPr lang="nl-NL" dirty="0"/>
              <a:t>: </a:t>
            </a:r>
            <a:r>
              <a:rPr lang="en-US" dirty="0"/>
              <a:t>The legally prescribed opacity test is not sufficient for modern vehicles with diesel engines.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3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C30231C-7792-1D99-DD90-10A68FC6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4</a:t>
            </a:fld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570B583-9C4C-067A-0EC9-59EE71222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112" y="1107686"/>
            <a:ext cx="10155900" cy="4408487"/>
          </a:xfrm>
        </p:spPr>
      </p:pic>
    </p:spTree>
    <p:extLst>
      <p:ext uri="{BB962C8B-B14F-4D97-AF65-F5344CB8AC3E}">
        <p14:creationId xmlns:p14="http://schemas.microsoft.com/office/powerpoint/2010/main" val="164572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EBC67FB-C959-F866-3932-B5DC321D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5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38D189-8A8D-50A1-93B9-0EC95A8B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Diesel filter </a:t>
            </a:r>
            <a:r>
              <a:rPr lang="nl-NL" dirty="0" err="1"/>
              <a:t>damaged</a:t>
            </a:r>
            <a:r>
              <a:rPr lang="nl-NL" dirty="0"/>
              <a:t> of </a:t>
            </a:r>
            <a:r>
              <a:rPr lang="nl-NL" dirty="0" err="1"/>
              <a:t>removed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95767A-1388-A336-1F36-43F8FA1A8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A1F030-606D-9E61-5DA2-5C7C4593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374"/>
            <a:ext cx="12192000" cy="38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4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42542D7-40CE-02C4-8AA9-1584A329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6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EFF51E-0513-4956-9A64-92FB1284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OBD and opacity test not suitable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E371F28-6F96-F0D0-43CE-9D46691C3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455" y="1728788"/>
            <a:ext cx="9987503" cy="4408487"/>
          </a:xfrm>
        </p:spPr>
      </p:pic>
    </p:spTree>
    <p:extLst>
      <p:ext uri="{BB962C8B-B14F-4D97-AF65-F5344CB8AC3E}">
        <p14:creationId xmlns:p14="http://schemas.microsoft.com/office/powerpoint/2010/main" val="204732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F9546E5-24AD-C8A0-1963-11F1FB73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7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1A9501-2CF3-039C-94A8-2E0D4A93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NPTI </a:t>
            </a:r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started</a:t>
            </a:r>
            <a:r>
              <a:rPr lang="nl-NL" dirty="0"/>
              <a:t> in 2014: </a:t>
            </a:r>
            <a:br>
              <a:rPr lang="nl-NL" dirty="0"/>
            </a:br>
            <a:r>
              <a:rPr lang="en-US" sz="1800" dirty="0"/>
              <a:t>Germany, Belgium, Switzerland, UK, the Netherlands, Equipment industry, Metrology institutions, TNO, Environmental organizations</a:t>
            </a:r>
            <a:endParaRPr lang="nl-NL" sz="18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0186AF4-7AB3-3A60-9CF2-15ADD6796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14" y="1816502"/>
            <a:ext cx="6649467" cy="4408487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1FB6E10-B02A-6E49-6CB7-018A16FED557}"/>
              </a:ext>
            </a:extLst>
          </p:cNvPr>
          <p:cNvSpPr txBox="1"/>
          <p:nvPr/>
        </p:nvSpPr>
        <p:spPr>
          <a:xfrm>
            <a:off x="7299430" y="2875313"/>
            <a:ext cx="4459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Their assignment: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 new PTI test method for modern diesels;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 device suitable for the PTI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 testing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limit values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48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5A59EB9-32D8-23B6-C20C-615DC586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8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9430A9-81DF-A15D-03AF-73E55DE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instruments</a:t>
            </a:r>
            <a:r>
              <a:rPr lang="nl-NL" dirty="0"/>
              <a:t>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144BCE-2800-D7E3-75AD-3E7CDA1ED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7" y="1931984"/>
            <a:ext cx="9428672" cy="37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7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54BB357-C343-BD81-F7AB-660B3D28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05CD-A785-4833-94E7-D17803B76E7A}" type="slidenum">
              <a:rPr lang="nl-NL" smtClean="0"/>
              <a:t>9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64A908-0FF6-DD01-DB4D-71F4BB9D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Developments and results from 2022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4B28F1-FE58-045D-6078-B654C7D4B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/>
              <a:t>Introduction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new test in:</a:t>
            </a:r>
          </a:p>
          <a:p>
            <a:endParaRPr lang="nl-NL" dirty="0"/>
          </a:p>
          <a:p>
            <a:r>
              <a:rPr lang="nl-NL" dirty="0"/>
              <a:t>Belgium		</a:t>
            </a:r>
            <a:r>
              <a:rPr lang="nl-NL" dirty="0" err="1"/>
              <a:t>July</a:t>
            </a:r>
            <a:r>
              <a:rPr lang="nl-NL" dirty="0"/>
              <a:t> 2022</a:t>
            </a:r>
          </a:p>
          <a:p>
            <a:r>
              <a:rPr lang="nl-NL" dirty="0"/>
              <a:t>Switzerland 	</a:t>
            </a:r>
            <a:r>
              <a:rPr lang="nl-NL" dirty="0" err="1"/>
              <a:t>January</a:t>
            </a:r>
            <a:r>
              <a:rPr lang="nl-NL" dirty="0"/>
              <a:t> 2023</a:t>
            </a:r>
          </a:p>
          <a:p>
            <a:r>
              <a:rPr lang="nl-NL" dirty="0"/>
              <a:t>The Netherlands	</a:t>
            </a:r>
            <a:r>
              <a:rPr lang="nl-NL" dirty="0" err="1"/>
              <a:t>January</a:t>
            </a:r>
            <a:r>
              <a:rPr lang="nl-NL" dirty="0"/>
              <a:t> 2023</a:t>
            </a:r>
          </a:p>
          <a:p>
            <a:r>
              <a:rPr lang="nl-NL" dirty="0"/>
              <a:t>Germany		</a:t>
            </a:r>
            <a:r>
              <a:rPr lang="nl-NL" dirty="0" err="1"/>
              <a:t>July</a:t>
            </a:r>
            <a:r>
              <a:rPr lang="nl-NL" dirty="0"/>
              <a:t> 2023</a:t>
            </a:r>
          </a:p>
          <a:p>
            <a:endParaRPr lang="nl-NL" dirty="0"/>
          </a:p>
          <a:p>
            <a:r>
              <a:rPr lang="nl-NL" dirty="0"/>
              <a:t>Summer 2023: 	</a:t>
            </a:r>
            <a:r>
              <a:rPr lang="nl-NL" dirty="0" err="1"/>
              <a:t>Recommandation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PN test </a:t>
            </a:r>
            <a:r>
              <a:rPr lang="nl-NL" dirty="0" err="1"/>
              <a:t>from</a:t>
            </a:r>
            <a:r>
              <a:rPr lang="nl-NL" dirty="0"/>
              <a:t> European </a:t>
            </a:r>
            <a:r>
              <a:rPr lang="nl-NL" dirty="0" err="1"/>
              <a:t>Commission</a:t>
            </a:r>
            <a:r>
              <a:rPr lang="nl-NL" dirty="0"/>
              <a:t>.</a:t>
            </a:r>
          </a:p>
          <a:p>
            <a:pPr marL="2743200" lvl="6" indent="0">
              <a:buNone/>
            </a:pPr>
            <a:r>
              <a:rPr lang="nl-NL" sz="3000" dirty="0"/>
              <a:t>EU </a:t>
            </a:r>
            <a:r>
              <a:rPr lang="nl-NL" sz="3000" dirty="0" err="1"/>
              <a:t>Commission</a:t>
            </a:r>
            <a:r>
              <a:rPr lang="nl-NL" sz="3000" dirty="0"/>
              <a:t> </a:t>
            </a:r>
            <a:r>
              <a:rPr lang="nl-NL" sz="3000" dirty="0" err="1"/>
              <a:t>will</a:t>
            </a:r>
            <a:r>
              <a:rPr lang="nl-NL" sz="3000" dirty="0"/>
              <a:t> </a:t>
            </a:r>
            <a:r>
              <a:rPr lang="nl-NL" sz="3000" dirty="0" err="1"/>
              <a:t>introcuce</a:t>
            </a:r>
            <a:r>
              <a:rPr lang="nl-NL" sz="3000" dirty="0"/>
              <a:t> PN test in </a:t>
            </a:r>
            <a:r>
              <a:rPr lang="nl-NL" sz="3000" dirty="0" err="1"/>
              <a:t>the</a:t>
            </a:r>
            <a:r>
              <a:rPr lang="nl-NL" sz="3000" dirty="0"/>
              <a:t> new </a:t>
            </a:r>
            <a:r>
              <a:rPr lang="nl-NL" sz="3000" dirty="0" err="1"/>
              <a:t>proposal</a:t>
            </a:r>
            <a:r>
              <a:rPr lang="nl-NL" sz="3000" dirty="0"/>
              <a:t> in </a:t>
            </a:r>
            <a:r>
              <a:rPr lang="nl-NL" sz="3000" dirty="0" err="1"/>
              <a:t>the</a:t>
            </a:r>
            <a:r>
              <a:rPr lang="nl-NL" sz="3000" dirty="0"/>
              <a:t> </a:t>
            </a:r>
            <a:r>
              <a:rPr lang="nl-NL" sz="3000" dirty="0" err="1"/>
              <a:t>Roadworthiness</a:t>
            </a:r>
            <a:r>
              <a:rPr lang="nl-NL" sz="3000" dirty="0"/>
              <a:t> Package</a:t>
            </a:r>
          </a:p>
          <a:p>
            <a:r>
              <a:rPr lang="en-US" dirty="0"/>
              <a:t>Interest from all over the world in introducing this test.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5686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8079D7-8667-48D3-8494-41C67805BA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AF582-BE75-480A-8223-46B78E140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342</Words>
  <Application>Microsoft Office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RijksoverheidSansHeadingTT</vt:lpstr>
      <vt:lpstr>Arial</vt:lpstr>
      <vt:lpstr>Calibri</vt:lpstr>
      <vt:lpstr>Calibri Light</vt:lpstr>
      <vt:lpstr>Kantoorthema</vt:lpstr>
      <vt:lpstr>New PTI-test for checking particulate filters of diesel cars with a particle counter</vt:lpstr>
      <vt:lpstr>PowerPoint Presentation</vt:lpstr>
      <vt:lpstr>PowerPoint Presentation</vt:lpstr>
      <vt:lpstr>PowerPoint Presentation</vt:lpstr>
      <vt:lpstr>Diesel filter damaged of removed</vt:lpstr>
      <vt:lpstr>Reading OBD and opacity test not suitable</vt:lpstr>
      <vt:lpstr>NPTI working group started in 2014:  Germany, Belgium, Switzerland, UK, the Netherlands, Equipment industry, Metrology institutions, TNO, Environmental organizations</vt:lpstr>
      <vt:lpstr>Some instruments:</vt:lpstr>
      <vt:lpstr>Developments and results from 2022</vt:lpstr>
      <vt:lpstr>First results in Europe </vt:lpstr>
      <vt:lpstr>Proposal to amend Rule 1 and R.E.6 of the 97 Agreement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PTI-test for checking particulate filters of diesel cars with a particle counter</dc:title>
  <dc:creator>Hens Peeters Weem</dc:creator>
  <cp:lastModifiedBy>UK</cp:lastModifiedBy>
  <cp:revision>3</cp:revision>
  <dcterms:created xsi:type="dcterms:W3CDTF">2023-11-13T13:11:05Z</dcterms:created>
  <dcterms:modified xsi:type="dcterms:W3CDTF">2023-11-15T22:05:03Z</dcterms:modified>
</cp:coreProperties>
</file>