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517" r:id="rId7"/>
    <p:sldId id="528" r:id="rId8"/>
    <p:sldId id="518" r:id="rId9"/>
    <p:sldId id="514" r:id="rId10"/>
    <p:sldId id="507" r:id="rId11"/>
    <p:sldId id="520" r:id="rId12"/>
    <p:sldId id="519" r:id="rId13"/>
    <p:sldId id="522" r:id="rId14"/>
    <p:sldId id="524" r:id="rId15"/>
    <p:sldId id="523" r:id="rId16"/>
    <p:sldId id="527" r:id="rId17"/>
    <p:sldId id="508" r:id="rId18"/>
    <p:sldId id="258" r:id="rId19"/>
    <p:sldId id="267" r:id="rId20"/>
    <p:sldId id="262" r:id="rId21"/>
    <p:sldId id="2134804414" r:id="rId22"/>
    <p:sldId id="2134804416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49905C-CC37-74B4-3542-E8C2C067801D}" name="Henk van Tuyl" initials="HvT" userId="Henk van Tuy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D60"/>
    <a:srgbClr val="2F559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8874B1C8-1E1B-48B3-BE30-6EF903D0DD66}"/>
    <pc:docChg chg="modSld">
      <pc:chgData name="Konstantin Glukhenkiy" userId="24b49d37-c936-4e44-8fab-4bfac34f62f4" providerId="ADAL" clId="{8874B1C8-1E1B-48B3-BE30-6EF903D0DD66}" dt="2023-08-30T17:38:03.690" v="7" actId="1076"/>
      <pc:docMkLst>
        <pc:docMk/>
      </pc:docMkLst>
      <pc:sldChg chg="modSp mod">
        <pc:chgData name="Konstantin Glukhenkiy" userId="24b49d37-c936-4e44-8fab-4bfac34f62f4" providerId="ADAL" clId="{8874B1C8-1E1B-48B3-BE30-6EF903D0DD66}" dt="2023-08-30T17:38:03.690" v="7" actId="1076"/>
        <pc:sldMkLst>
          <pc:docMk/>
          <pc:sldMk cId="2711021579" sldId="256"/>
        </pc:sldMkLst>
        <pc:spChg chg="mod">
          <ac:chgData name="Konstantin Glukhenkiy" userId="24b49d37-c936-4e44-8fab-4bfac34f62f4" providerId="ADAL" clId="{8874B1C8-1E1B-48B3-BE30-6EF903D0DD66}" dt="2023-08-30T17:38:03.690" v="7" actId="1076"/>
          <ac:spMkLst>
            <pc:docMk/>
            <pc:sldMk cId="2711021579" sldId="256"/>
            <ac:spMk id="6" creationId="{3948CE57-BEE2-E855-DF8C-082332BD6C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5DC11D-5762-4102-A088-3B15A4C59C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FC246-4C4E-4EB6-AFEA-8C2DA4F4FF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7AF7-D8C9-483B-BE98-565A7D862BDA}" type="datetimeFigureOut">
              <a:rPr lang="en-US" smtClean="0"/>
              <a:t>30-Aug-23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5D930-BB99-4828-9494-34A98A227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CF785-F6BA-480A-A198-169D77D625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BBEBE-BECD-4634-A76D-F063B23DD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5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1AD2-D453-40F1-9247-A8DD61448133}" type="datetimeFigureOut">
              <a:rPr lang="en-US" smtClean="0"/>
              <a:t>30-Aug-23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3D99B-8DC3-4891-9707-3320E2A84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7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BF4E-A930-42AD-8B2D-4BCD821166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4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7BF4E-A930-42AD-8B2D-4BCD821166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RTO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A4A44D-0673-41DF-9966-C187F6994304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A5212-AC13-46FC-8E04-5F4254582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1935"/>
            <a:ext cx="9144000" cy="177802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introduce the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42736-8A29-45B3-82E6-A52068F356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4420"/>
            <a:ext cx="9144000" cy="499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introduce the S/C, WG or TF related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848F621-9894-457E-8CCD-E278E104D4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8" y="522325"/>
            <a:ext cx="3223397" cy="94869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822D69-580D-4040-808C-CD609E39AE9B}"/>
              </a:ext>
            </a:extLst>
          </p:cNvPr>
          <p:cNvCxnSpPr>
            <a:cxnSpLocks/>
          </p:cNvCxnSpPr>
          <p:nvPr userDrawn="1"/>
        </p:nvCxnSpPr>
        <p:spPr>
          <a:xfrm>
            <a:off x="1" y="6203697"/>
            <a:ext cx="115442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008C81-6841-4671-8074-1DD7F2F5CEE1}"/>
              </a:ext>
            </a:extLst>
          </p:cNvPr>
          <p:cNvCxnSpPr>
            <a:cxnSpLocks/>
          </p:cNvCxnSpPr>
          <p:nvPr userDrawn="1"/>
        </p:nvCxnSpPr>
        <p:spPr>
          <a:xfrm>
            <a:off x="11530711" y="0"/>
            <a:ext cx="0" cy="6219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643AFC-712B-4143-8A50-2EAD9086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1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B70C51BC-BCA1-43C6-AE8F-3E2EEBF5778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656DD63-4220-4DB3-9F16-2F5E3C67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599" y="6234175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C977606-7EF4-42CF-877F-085EFD49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8" y="6234175"/>
            <a:ext cx="312515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4F045D9-6A50-447E-9A04-3B3C9EFFC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FC4B428-A592-43D9-9BE7-07BF777F4512}"/>
              </a:ext>
            </a:extLst>
          </p:cNvPr>
          <p:cNvSpPr txBox="1">
            <a:spLocks/>
          </p:cNvSpPr>
          <p:nvPr userDrawn="1"/>
        </p:nvSpPr>
        <p:spPr>
          <a:xfrm>
            <a:off x="914400" y="6591290"/>
            <a:ext cx="10363200" cy="15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effectLst/>
              </a:rPr>
              <a:t>May contain confidential and/or proprietary information. May not be copied or disseminated without the express written consent of ETRTO Secretary General</a:t>
            </a:r>
          </a:p>
        </p:txBody>
      </p:sp>
    </p:spTree>
    <p:extLst>
      <p:ext uri="{BB962C8B-B14F-4D97-AF65-F5344CB8AC3E}">
        <p14:creationId xmlns:p14="http://schemas.microsoft.com/office/powerpoint/2010/main" val="212832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RT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CA3A41B-2351-42EB-B9E3-456F6C3C8C21}"/>
              </a:ext>
            </a:extLst>
          </p:cNvPr>
          <p:cNvSpPr/>
          <p:nvPr userDrawn="1"/>
        </p:nvSpPr>
        <p:spPr>
          <a:xfrm>
            <a:off x="0" y="6203697"/>
            <a:ext cx="12183229" cy="6543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F7E399-283F-4391-8129-349183F72073}"/>
              </a:ext>
            </a:extLst>
          </p:cNvPr>
          <p:cNvSpPr/>
          <p:nvPr userDrawn="1"/>
        </p:nvSpPr>
        <p:spPr>
          <a:xfrm rot="5400000">
            <a:off x="8427078" y="3101850"/>
            <a:ext cx="6858000" cy="6543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A4BEF-ADCA-48C5-8B60-2A07194CF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103" b="-4848"/>
          <a:stretch/>
        </p:blipFill>
        <p:spPr>
          <a:xfrm>
            <a:off x="11506199" y="6162423"/>
            <a:ext cx="655118" cy="65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6189BA6-A78A-458D-A1BF-A748C660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1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2CA60E96-21DD-4662-AE31-28707EED21A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A1D1347-8516-4D37-A6CB-8952EDBF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599" y="6234175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7B7DE60-A3A8-440C-8851-A7DE74D4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</a:t>
            </a:r>
            <a:fld id="{74F045D9-6A50-447E-9A04-3B3C9EFFC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B0E025-50FF-40F8-B9E2-5C12233B0807}"/>
              </a:ext>
            </a:extLst>
          </p:cNvPr>
          <p:cNvSpPr txBox="1">
            <a:spLocks/>
          </p:cNvSpPr>
          <p:nvPr userDrawn="1"/>
        </p:nvSpPr>
        <p:spPr>
          <a:xfrm>
            <a:off x="914400" y="6591290"/>
            <a:ext cx="10363200" cy="15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effectLst/>
              </a:rPr>
              <a:t>May contain confidential and/or proprietary information. May not be copied or disseminated without the express written consent of ETRTO Secretary General</a:t>
            </a:r>
          </a:p>
        </p:txBody>
      </p:sp>
    </p:spTree>
    <p:extLst>
      <p:ext uri="{BB962C8B-B14F-4D97-AF65-F5344CB8AC3E}">
        <p14:creationId xmlns:p14="http://schemas.microsoft.com/office/powerpoint/2010/main" val="323235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TRTO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0079891-027E-4253-9710-8CB8A22A8DF0}"/>
              </a:ext>
            </a:extLst>
          </p:cNvPr>
          <p:cNvSpPr/>
          <p:nvPr userDrawn="1"/>
        </p:nvSpPr>
        <p:spPr>
          <a:xfrm>
            <a:off x="0" y="-136521"/>
            <a:ext cx="12191999" cy="69945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FA895-CD02-4899-9FDB-C7D9066F6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5160" y="2447131"/>
            <a:ext cx="78587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introduce the thanks slide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8A0418BE-57B5-4700-BC32-78D3BC087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281593"/>
            <a:ext cx="3223397" cy="94869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48BCEC-456F-4A34-8CA5-3B8327A0F549}"/>
              </a:ext>
            </a:extLst>
          </p:cNvPr>
          <p:cNvCxnSpPr>
            <a:cxnSpLocks/>
          </p:cNvCxnSpPr>
          <p:nvPr userDrawn="1"/>
        </p:nvCxnSpPr>
        <p:spPr>
          <a:xfrm>
            <a:off x="11530711" y="-136526"/>
            <a:ext cx="0" cy="635635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0E6393-AB16-4152-98BD-FEA8EB740D96}"/>
              </a:ext>
            </a:extLst>
          </p:cNvPr>
          <p:cNvCxnSpPr>
            <a:cxnSpLocks/>
          </p:cNvCxnSpPr>
          <p:nvPr userDrawn="1"/>
        </p:nvCxnSpPr>
        <p:spPr>
          <a:xfrm>
            <a:off x="1" y="6203697"/>
            <a:ext cx="115442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788463E-D249-4DF9-BFCA-811B0DB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1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F3392CA-1E23-4014-A2BD-38B9B60BD045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B942C3F-78A5-4C01-BF16-57AFE328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599" y="6234175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05C9697-1DE4-4BA2-A69B-EE6DE60F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</a:t>
            </a:r>
            <a:fld id="{74F045D9-6A50-447E-9A04-3B3C9EFFC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AF9B7BB-7A47-494F-A220-732BE5DBACA8}"/>
              </a:ext>
            </a:extLst>
          </p:cNvPr>
          <p:cNvSpPr txBox="1">
            <a:spLocks/>
          </p:cNvSpPr>
          <p:nvPr userDrawn="1"/>
        </p:nvSpPr>
        <p:spPr>
          <a:xfrm>
            <a:off x="914400" y="6591290"/>
            <a:ext cx="10363200" cy="15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effectLst/>
              </a:rPr>
              <a:t>May contain confidential and/or proprietary information. May not be copied or disseminated without the express written consent of ETRTO Secretary General</a:t>
            </a:r>
          </a:p>
        </p:txBody>
      </p:sp>
    </p:spTree>
    <p:extLst>
      <p:ext uri="{BB962C8B-B14F-4D97-AF65-F5344CB8AC3E}">
        <p14:creationId xmlns:p14="http://schemas.microsoft.com/office/powerpoint/2010/main" val="72344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47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TRT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CA3A41B-2351-42EB-B9E3-456F6C3C8C21}"/>
              </a:ext>
            </a:extLst>
          </p:cNvPr>
          <p:cNvSpPr/>
          <p:nvPr userDrawn="1"/>
        </p:nvSpPr>
        <p:spPr>
          <a:xfrm>
            <a:off x="0" y="6203697"/>
            <a:ext cx="12183229" cy="6543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F7E399-283F-4391-8129-349183F72073}"/>
              </a:ext>
            </a:extLst>
          </p:cNvPr>
          <p:cNvSpPr/>
          <p:nvPr userDrawn="1"/>
        </p:nvSpPr>
        <p:spPr>
          <a:xfrm rot="5400000">
            <a:off x="8427078" y="3101850"/>
            <a:ext cx="6858000" cy="6543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52377-5DEE-497F-9639-62A87421C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1733472"/>
            <a:ext cx="10515600" cy="4082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A4BEF-ADCA-48C5-8B60-2A07194CF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103" b="-4848"/>
          <a:stretch/>
        </p:blipFill>
        <p:spPr>
          <a:xfrm>
            <a:off x="11506199" y="6162423"/>
            <a:ext cx="655118" cy="654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441D8B-6044-4E89-AA2F-39C11F6D0E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199" y="352612"/>
            <a:ext cx="10515600" cy="8094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introduce slide title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6189BA6-A78A-458D-A1BF-A748C660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1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5011442-9EA8-43C1-A90A-E8091E9236D0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A1D1347-8516-4D37-A6CB-8952EDBF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599" y="6234175"/>
            <a:ext cx="411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7B7DE60-A3A8-440C-8851-A7DE74D4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4F045D9-6A50-447E-9A04-3B3C9EFFC6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5B0E025-50FF-40F8-B9E2-5C12233B0807}"/>
              </a:ext>
            </a:extLst>
          </p:cNvPr>
          <p:cNvSpPr txBox="1">
            <a:spLocks/>
          </p:cNvSpPr>
          <p:nvPr userDrawn="1"/>
        </p:nvSpPr>
        <p:spPr>
          <a:xfrm>
            <a:off x="914400" y="6591290"/>
            <a:ext cx="10363200" cy="15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effectLst/>
              </a:rPr>
              <a:t>May contain confidential and/or proprietary information. May not be copied or disseminated without the express written consent of ETRTO Secretary General</a:t>
            </a:r>
          </a:p>
        </p:txBody>
      </p:sp>
    </p:spTree>
    <p:extLst>
      <p:ext uri="{BB962C8B-B14F-4D97-AF65-F5344CB8AC3E}">
        <p14:creationId xmlns:p14="http://schemas.microsoft.com/office/powerpoint/2010/main" val="72031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541A0-6D1D-48E8-AAE7-7E4D17C6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BEA4E-B31A-4947-805D-96C6B60AA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44A93-C5F7-48FE-93AC-1DEF28232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80932-3A10-4D30-9CAF-532132B5E15F}" type="datetime2">
              <a:rPr lang="en-US" smtClean="0"/>
              <a:t>Wednesday, August 30,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3F57-D60F-41A8-9A52-CCD61D417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European Tyre and Rim Technical Organization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9DC25-E271-4B58-9561-4E6E8E6F5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045D9-6A50-447E-9A04-3B3C9EFFC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2030-9651-4450-932B-E2BF8E7CB8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design C3 SRTTs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F1A8A-EB6D-464A-B74B-EF2633CF0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8106"/>
            <a:ext cx="9144000" cy="94368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GRBP 78</a:t>
            </a:r>
            <a:r>
              <a:rPr lang="en-US" sz="3600" baseline="30000" dirty="0"/>
              <a:t>th</a:t>
            </a:r>
            <a:r>
              <a:rPr lang="en-US" sz="3600" dirty="0"/>
              <a:t> session</a:t>
            </a:r>
          </a:p>
          <a:p>
            <a:r>
              <a:rPr lang="en-US" sz="3600" dirty="0"/>
              <a:t>August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125D-CFBC-40C4-9FF0-ABDA1D22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D7FC-E868-4EA2-8DAF-B6CDE196FC50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65715-0852-4EBC-99A8-542DE3FF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8" name="Foliennummernplatzhalter 14">
            <a:extLst>
              <a:ext uri="{FF2B5EF4-FFF2-40B4-BE49-F238E27FC236}">
                <a16:creationId xmlns:a16="http://schemas.microsoft.com/office/drawing/2014/main" id="{6BAABA42-C6AF-4285-9E80-A4F07A56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3948CE57-BEE2-E855-DF8C-082332BD6CD4}"/>
              </a:ext>
            </a:extLst>
          </p:cNvPr>
          <p:cNvSpPr txBox="1"/>
          <p:nvPr/>
        </p:nvSpPr>
        <p:spPr>
          <a:xfrm>
            <a:off x="7899399" y="619552"/>
            <a:ext cx="3620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chemeClr val="bg1"/>
                </a:solidFill>
              </a:rPr>
              <a:t>Informal document GRBP-77-28-Rev.1</a:t>
            </a:r>
          </a:p>
          <a:p>
            <a:r>
              <a:rPr lang="fr-BE" sz="1600" dirty="0">
                <a:solidFill>
                  <a:schemeClr val="bg1"/>
                </a:solidFill>
              </a:rPr>
              <a:t>Agenda item 7 (c)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2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6981F-71E2-47EC-A383-DC46BC8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0E96-21DD-4662-AE31-28707EED21A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A5999-283D-40C0-8D01-068B691A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6B64F-3587-47EC-A2F8-EA7B0761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</a:t>
            </a:r>
            <a:fld id="{74F045D9-6A50-447E-9A04-3B3C9EFFC6F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feld 21">
            <a:extLst>
              <a:ext uri="{FF2B5EF4-FFF2-40B4-BE49-F238E27FC236}">
                <a16:creationId xmlns:a16="http://schemas.microsoft.com/office/drawing/2014/main" id="{14C04C56-1355-46C9-A25C-B99E86D3721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9979" y="3007188"/>
            <a:ext cx="3695121" cy="25077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buFont typeface="Arial" panose="020B0604020202020204" pitchFamily="34" charset="0"/>
              <a:buChar char="•"/>
            </a:lvl1pPr>
            <a:lvl2pPr marL="685800" indent="-228600" algn="l" defTabSz="914400" rtl="0" eaLnBrk="1" latinLnBrk="0" hangingPunct="1">
              <a:buFont typeface="Arial" panose="020B0604020202020204" pitchFamily="34" charset="0"/>
              <a:buChar char="•"/>
            </a:lvl2pPr>
            <a:lvl3pPr marL="1143000" indent="-228600" algn="l" defTabSz="914400" rtl="0" eaLnBrk="1" latinLnBrk="0" hangingPunct="1">
              <a:buFont typeface="Arial" panose="020B0604020202020204" pitchFamily="34" charset="0"/>
              <a:buChar char="•"/>
            </a:lvl3pPr>
            <a:lvl4pPr marL="1600200" indent="-228600" algn="l" defTabSz="914400" rtl="0" eaLnBrk="1" latinLnBrk="0" hangingPunct="1">
              <a:buFont typeface="Arial" panose="020B0604020202020204" pitchFamily="34" charset="0"/>
              <a:buChar char="•"/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n-US" b="1" dirty="0"/>
              <a:t>3 years testing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Different conditions (temp., track friction, vehicle)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9 testing companies / locations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More than 70 tests results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ECEC1E-9C79-408B-B007-ED8BB01C3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99" y="2133993"/>
            <a:ext cx="7717734" cy="3695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3A5D27-6C38-4013-8D0B-B86BD0238C5A}"/>
              </a:ext>
            </a:extLst>
          </p:cNvPr>
          <p:cNvSpPr txBox="1"/>
          <p:nvPr/>
        </p:nvSpPr>
        <p:spPr>
          <a:xfrm>
            <a:off x="116963" y="5569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WET grip test campaign</a:t>
            </a:r>
          </a:p>
        </p:txBody>
      </p:sp>
      <p:sp>
        <p:nvSpPr>
          <p:cNvPr id="13" name="Textfeld 1">
            <a:extLst>
              <a:ext uri="{FF2B5EF4-FFF2-40B4-BE49-F238E27FC236}">
                <a16:creationId xmlns:a16="http://schemas.microsoft.com/office/drawing/2014/main" id="{1D8BEBCA-2B2F-4CE3-847C-5AF3D8E94A07}"/>
              </a:ext>
            </a:extLst>
          </p:cNvPr>
          <p:cNvSpPr txBox="1"/>
          <p:nvPr/>
        </p:nvSpPr>
        <p:spPr>
          <a:xfrm>
            <a:off x="279979" y="652268"/>
            <a:ext cx="250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Target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96EBC4-4000-4DFC-A0CE-C5BF9EEDA4E0}"/>
              </a:ext>
            </a:extLst>
          </p:cNvPr>
          <p:cNvSpPr txBox="1"/>
          <p:nvPr/>
        </p:nvSpPr>
        <p:spPr>
          <a:xfrm>
            <a:off x="695324" y="1082862"/>
            <a:ext cx="8778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Confirm the stability of new C3 design SRTT also for WET performance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Assess whether a correlation factor needs to be introduced also for WGI test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1EDBC695-0249-4DB2-950F-48A62B6756A2}"/>
              </a:ext>
            </a:extLst>
          </p:cNvPr>
          <p:cNvSpPr txBox="1"/>
          <p:nvPr/>
        </p:nvSpPr>
        <p:spPr>
          <a:xfrm>
            <a:off x="214996" y="2207927"/>
            <a:ext cx="250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1766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C5820-FEA2-4552-8750-4C4BAE58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0E96-21DD-4662-AE31-28707EED21A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BEC67-A7E6-4842-8E78-B4DB2538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C09F3-D3AA-45FA-9B41-FDF63CE1B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</a:t>
            </a:r>
            <a:fld id="{74F045D9-6A50-447E-9A04-3B3C9EFFC6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feld 11">
            <a:extLst>
              <a:ext uri="{FF2B5EF4-FFF2-40B4-BE49-F238E27FC236}">
                <a16:creationId xmlns:a16="http://schemas.microsoft.com/office/drawing/2014/main" id="{4B0F72E2-E850-45AF-8A4E-474F3741D71B}"/>
              </a:ext>
            </a:extLst>
          </p:cNvPr>
          <p:cNvSpPr txBox="1"/>
          <p:nvPr/>
        </p:nvSpPr>
        <p:spPr>
          <a:xfrm>
            <a:off x="189010" y="602367"/>
            <a:ext cx="102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 of test results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3DA664-C660-4E60-8B37-6330373D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40" y="1159310"/>
            <a:ext cx="9625118" cy="2395772"/>
          </a:xfrm>
          <a:prstGeom prst="rect">
            <a:avLst/>
          </a:prstGeom>
        </p:spPr>
      </p:pic>
      <p:sp>
        <p:nvSpPr>
          <p:cNvPr id="11" name="Rechteck 25">
            <a:extLst>
              <a:ext uri="{FF2B5EF4-FFF2-40B4-BE49-F238E27FC236}">
                <a16:creationId xmlns:a16="http://schemas.microsoft.com/office/drawing/2014/main" id="{BC34AAA0-2C6F-4FA1-912B-36BEF5424874}"/>
              </a:ext>
            </a:extLst>
          </p:cNvPr>
          <p:cNvSpPr/>
          <p:nvPr/>
        </p:nvSpPr>
        <p:spPr>
          <a:xfrm>
            <a:off x="189010" y="3893778"/>
            <a:ext cx="10465548" cy="19082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69875" lvl="1" indent="-269875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Coefficient of variation of Current C3 SRTT and New Design C3 SRTTs (BFC or mu) are similar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 on wet is comparable </a:t>
            </a:r>
          </a:p>
          <a:p>
            <a:pPr marL="269875" lvl="1" indent="-269875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Differently from Snow case, Current and New SRTTs are not so distant in terms of wet performance; the available data show anyhow 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slight improvement of new design SRTTs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Same as snow case, based on the data collected so far,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statistically the New SRTT 22.5” and New SRTT 19.5” are equivalent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(comparable average deceleration/mu peak)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4DAB4-C87F-663D-4B8A-E2E9AFF497E4}"/>
              </a:ext>
            </a:extLst>
          </p:cNvPr>
          <p:cNvSpPr txBox="1"/>
          <p:nvPr/>
        </p:nvSpPr>
        <p:spPr>
          <a:xfrm>
            <a:off x="116963" y="5569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WET grip test campaign</a:t>
            </a:r>
          </a:p>
        </p:txBody>
      </p:sp>
    </p:spTree>
    <p:extLst>
      <p:ext uri="{BB962C8B-B14F-4D97-AF65-F5344CB8AC3E}">
        <p14:creationId xmlns:p14="http://schemas.microsoft.com/office/powerpoint/2010/main" val="3439321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F4FDA-CE05-478B-9920-18ED50E48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0E96-21DD-4662-AE31-28707EED21A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93153-0605-4F80-806A-214E24F69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AD96D-0C3E-401C-891D-92006C3B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</a:t>
            </a:r>
            <a:fld id="{74F045D9-6A50-447E-9A04-3B3C9EFFC6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C8371-72C7-492F-8237-F4D293AF4C61}"/>
              </a:ext>
            </a:extLst>
          </p:cNvPr>
          <p:cNvSpPr txBox="1"/>
          <p:nvPr/>
        </p:nvSpPr>
        <p:spPr>
          <a:xfrm>
            <a:off x="265610" y="3552031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Proposed correction factor is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1.04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for both 19.5 &amp; 22.5, for both trailer and vehicle methods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4AF0D-DA20-4F0E-9DBC-3AA105539289}"/>
                  </a:ext>
                </a:extLst>
              </p:cNvPr>
              <p:cNvSpPr txBox="1"/>
              <p:nvPr/>
            </p:nvSpPr>
            <p:spPr>
              <a:xfrm>
                <a:off x="2439463" y="4023634"/>
                <a:ext cx="6601872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𝑊𝐺𝐼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𝐶𝑢𝑟𝑟𝑒𝑛𝑡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1.04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𝑊𝐺𝐼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𝑛𝑒𝑤𝑆𝑅𝑇𝑇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CA4AF0D-DA20-4F0E-9DBC-3AA105539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63" y="4023634"/>
                <a:ext cx="6601872" cy="409086"/>
              </a:xfrm>
              <a:prstGeom prst="rect">
                <a:avLst/>
              </a:prstGeom>
              <a:blipFill>
                <a:blip r:embed="rId3"/>
                <a:stretch>
                  <a:fillRect l="-185" b="-134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2DED5-0E92-4DE4-865D-80FC76BB5F0D}"/>
              </a:ext>
            </a:extLst>
          </p:cNvPr>
          <p:cNvCxnSpPr/>
          <p:nvPr/>
        </p:nvCxnSpPr>
        <p:spPr>
          <a:xfrm>
            <a:off x="5614302" y="3979220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7EBF1E-1576-4D11-88C2-00EDD467FE5F}"/>
              </a:ext>
            </a:extLst>
          </p:cNvPr>
          <p:cNvCxnSpPr/>
          <p:nvPr/>
        </p:nvCxnSpPr>
        <p:spPr>
          <a:xfrm>
            <a:off x="6649046" y="4228177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09ED73A-8013-40B8-A4AF-3080635A4B70}"/>
              </a:ext>
            </a:extLst>
          </p:cNvPr>
          <p:cNvSpPr txBox="1"/>
          <p:nvPr/>
        </p:nvSpPr>
        <p:spPr>
          <a:xfrm>
            <a:off x="356501" y="1239219"/>
            <a:ext cx="11226799" cy="196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Same approach proposed to manage the Snow case:</a:t>
            </a:r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Keep the existing thresholds (vs current SRTT)</a:t>
            </a:r>
          </a:p>
          <a:p>
            <a:pPr marL="1714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Apply a correlation factor (fixed by regulation) when test is performed vs new design C3 SRTTs:</a:t>
            </a:r>
          </a:p>
          <a:p>
            <a:pPr marL="1085850" lvl="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Correlation factor can be established by the analysis of the WGI test campaign results, considering:  </a:t>
            </a:r>
            <a:b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- the equivalence of the 2 SRTTs (19.5 and 22.5)</a:t>
            </a:r>
            <a:r>
              <a:rPr lang="en-US" sz="1600" dirty="0">
                <a:highlight>
                  <a:srgbClr val="00FFFF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81088" lvl="3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- the worst cases testing </a:t>
            </a:r>
            <a:r>
              <a:rPr lang="en-US" sz="1600" dirty="0"/>
              <a:t>(regulatory change can be managed by a supplement of UN R117)</a:t>
            </a:r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C3F814-3BCC-4C8A-B13C-2FF7EBAB17DD}"/>
              </a:ext>
            </a:extLst>
          </p:cNvPr>
          <p:cNvSpPr txBox="1"/>
          <p:nvPr/>
        </p:nvSpPr>
        <p:spPr>
          <a:xfrm>
            <a:off x="356501" y="605707"/>
            <a:ext cx="102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Proposed approach: unique correlation Factor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A1EFDB4-DFE3-428D-B8ED-6E3B6984FB31}"/>
              </a:ext>
            </a:extLst>
          </p:cNvPr>
          <p:cNvSpPr txBox="1"/>
          <p:nvPr/>
        </p:nvSpPr>
        <p:spPr>
          <a:xfrm>
            <a:off x="5614302" y="4637103"/>
            <a:ext cx="5968998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WGI</a:t>
            </a:r>
            <a:r>
              <a:rPr lang="fi-FI" sz="12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fi-FI" sz="12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i-FI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wet</a:t>
            </a:r>
            <a:r>
              <a:rPr lang="fi-FI" sz="1200" dirty="0">
                <a:ea typeface="Calibri" panose="020F0502020204030204" pitchFamily="34" charset="0"/>
                <a:cs typeface="Times New Roman" panose="02020603050405020304" pitchFamily="18" charset="0"/>
              </a:rPr>
              <a:t> grip index of candidate vs. SRTT </a:t>
            </a:r>
            <a:r>
              <a:rPr lang="fi-FI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fi-FI" sz="1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2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WGI</a:t>
            </a:r>
            <a:r>
              <a:rPr lang="fi-FI" sz="1200" baseline="-250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sz="1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fi-FI" sz="12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wet</a:t>
            </a:r>
            <a:r>
              <a:rPr lang="fi-FI" sz="1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grip index of candidate vs. SRTT </a:t>
            </a:r>
            <a:r>
              <a:rPr lang="fi-FI" sz="12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sz="12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1,04			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”new” vs. ”</a:t>
            </a:r>
            <a:r>
              <a:rPr lang="fi-FI" sz="12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i-FI" sz="1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2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candidate 		BFC/mu of candidate tire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New SRTT 		BFC/mu of new SRTT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Current SRTT	BFC/mu of current SRTT</a:t>
            </a:r>
            <a:endParaRPr lang="de-DE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5D786D-4F3C-6EAD-E819-E48114740AD6}"/>
              </a:ext>
            </a:extLst>
          </p:cNvPr>
          <p:cNvSpPr txBox="1"/>
          <p:nvPr/>
        </p:nvSpPr>
        <p:spPr>
          <a:xfrm>
            <a:off x="116963" y="5569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WET grip test campaign</a:t>
            </a:r>
          </a:p>
        </p:txBody>
      </p:sp>
    </p:spTree>
    <p:extLst>
      <p:ext uri="{BB962C8B-B14F-4D97-AF65-F5344CB8AC3E}">
        <p14:creationId xmlns:p14="http://schemas.microsoft.com/office/powerpoint/2010/main" val="141336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2EF04-8BD7-41A3-969C-6E8C4AA3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0E96-21DD-4662-AE31-28707EED21AE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01952-DAFE-44A2-BC8A-4043F46FD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8D7B-7598-48B9-9EFC-EDB9647B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  </a:t>
            </a:r>
            <a:fld id="{74F045D9-6A50-447E-9A04-3B3C9EFFC6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7410E-5616-48EC-B11C-C8410BDD2C13}"/>
              </a:ext>
            </a:extLst>
          </p:cNvPr>
          <p:cNvSpPr txBox="1"/>
          <p:nvPr/>
        </p:nvSpPr>
        <p:spPr>
          <a:xfrm>
            <a:off x="286654" y="2129954"/>
            <a:ext cx="1079500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spcAft>
                <a:spcPts val="1200"/>
              </a:spcAft>
              <a:buFont typeface="+mj-lt"/>
              <a:buAutoNum type="alphaLcParenR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possibility of using both new SRTTs (19.5 and 22.5) as reference tyre irrespective of the size of candidate tyre</a:t>
            </a:r>
          </a:p>
          <a:p>
            <a:pPr marL="914400" lvl="3"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Same as snow case,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based on the data collected so far,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statistically the SRTT 22.5” and SRTT 19.5” are equivalent (very similar average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decel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./mu peak) </a:t>
            </a:r>
          </a:p>
          <a:p>
            <a:pPr marL="914400" lvl="3">
              <a:spcAft>
                <a:spcPts val="1200"/>
              </a:spcAft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spcAft>
                <a:spcPts val="1200"/>
              </a:spcAft>
              <a:buFont typeface="+mj-lt"/>
              <a:buAutoNum type="alphaLcParenR"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possibility to improve the track friction range definition for C2&amp;C3 WGI test method</a:t>
            </a:r>
          </a:p>
          <a:p>
            <a:pPr marL="1257300" lvl="3" indent="-342900">
              <a:spcAft>
                <a:spcPts val="1200"/>
              </a:spcAft>
              <a:buFont typeface="+mj-lt"/>
              <a:buAutoNum type="alphaLcPeriod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4CBE1-BBAA-492E-A3EB-7DC526F78422}"/>
              </a:ext>
            </a:extLst>
          </p:cNvPr>
          <p:cNvSpPr txBox="1"/>
          <p:nvPr/>
        </p:nvSpPr>
        <p:spPr>
          <a:xfrm>
            <a:off x="279399" y="1095900"/>
            <a:ext cx="9735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en-US" sz="2800" u="sng" dirty="0"/>
              <a:t>Additional topics under investigation</a:t>
            </a:r>
            <a:r>
              <a:rPr lang="en-US" sz="2800" dirty="0"/>
              <a:t> at ETRTO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B27CD-B0F8-4C26-9536-078B132A3883}"/>
              </a:ext>
            </a:extLst>
          </p:cNvPr>
          <p:cNvSpPr txBox="1"/>
          <p:nvPr/>
        </p:nvSpPr>
        <p:spPr>
          <a:xfrm>
            <a:off x="2841341" y="5010668"/>
            <a:ext cx="567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Ref. to appendix for preliminary information</a:t>
            </a:r>
            <a:endParaRPr lang="it-IT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ED2E8-35FB-9F05-1EE2-1EC344EDF4A3}"/>
              </a:ext>
            </a:extLst>
          </p:cNvPr>
          <p:cNvSpPr txBox="1"/>
          <p:nvPr/>
        </p:nvSpPr>
        <p:spPr>
          <a:xfrm>
            <a:off x="116963" y="5569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WET grip test campaign</a:t>
            </a:r>
          </a:p>
        </p:txBody>
      </p:sp>
    </p:spTree>
    <p:extLst>
      <p:ext uri="{BB962C8B-B14F-4D97-AF65-F5344CB8AC3E}">
        <p14:creationId xmlns:p14="http://schemas.microsoft.com/office/powerpoint/2010/main" val="152624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C7376B-1D78-4AC0-8ADA-1AB3A22D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263-46DE-460C-A0E4-E3F12FB8A2EA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BB240D-69DD-4DB2-B51B-5F31BD34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4" name="Pfeil: gestreift nach rechts 3">
            <a:extLst>
              <a:ext uri="{FF2B5EF4-FFF2-40B4-BE49-F238E27FC236}">
                <a16:creationId xmlns:a16="http://schemas.microsoft.com/office/drawing/2014/main" id="{DA9159AA-0DDF-4320-A38E-AA6889379E40}"/>
              </a:ext>
            </a:extLst>
          </p:cNvPr>
          <p:cNvSpPr/>
          <p:nvPr/>
        </p:nvSpPr>
        <p:spPr>
          <a:xfrm>
            <a:off x="166263" y="2692405"/>
            <a:ext cx="11249881" cy="646547"/>
          </a:xfrm>
          <a:prstGeom prst="stripedRightArrow">
            <a:avLst>
              <a:gd name="adj1" fmla="val 100000"/>
              <a:gd name="adj2" fmla="val 9439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1787DA0-CD69-46DE-A5C2-7EC8FC9CFCF8}"/>
              </a:ext>
            </a:extLst>
          </p:cNvPr>
          <p:cNvSpPr txBox="1"/>
          <p:nvPr/>
        </p:nvSpPr>
        <p:spPr>
          <a:xfrm>
            <a:off x="435667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21A18CA-E05D-44D4-BA8D-F680DD6790E9}"/>
              </a:ext>
            </a:extLst>
          </p:cNvPr>
          <p:cNvSpPr txBox="1"/>
          <p:nvPr/>
        </p:nvSpPr>
        <p:spPr>
          <a:xfrm>
            <a:off x="2238296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EAA5B06-EEF5-4C2F-80A2-5C9B9B5FA9B2}"/>
              </a:ext>
            </a:extLst>
          </p:cNvPr>
          <p:cNvSpPr txBox="1"/>
          <p:nvPr/>
        </p:nvSpPr>
        <p:spPr>
          <a:xfrm>
            <a:off x="4040925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656C4BF-9B5D-46CC-B930-7B6879C1575E}"/>
              </a:ext>
            </a:extLst>
          </p:cNvPr>
          <p:cNvSpPr txBox="1"/>
          <p:nvPr/>
        </p:nvSpPr>
        <p:spPr>
          <a:xfrm>
            <a:off x="5843554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129F32E-0C2A-4D90-9AE1-D07F47DDFDCD}"/>
              </a:ext>
            </a:extLst>
          </p:cNvPr>
          <p:cNvSpPr txBox="1"/>
          <p:nvPr/>
        </p:nvSpPr>
        <p:spPr>
          <a:xfrm>
            <a:off x="7646183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02BD9BA-1A93-4060-9C9E-6EE526D4C952}"/>
              </a:ext>
            </a:extLst>
          </p:cNvPr>
          <p:cNvSpPr txBox="1"/>
          <p:nvPr/>
        </p:nvSpPr>
        <p:spPr>
          <a:xfrm>
            <a:off x="9448810" y="27662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979C813-A0C1-460B-A7F4-BE6D9F298429}"/>
              </a:ext>
            </a:extLst>
          </p:cNvPr>
          <p:cNvSpPr/>
          <p:nvPr/>
        </p:nvSpPr>
        <p:spPr>
          <a:xfrm>
            <a:off x="157028" y="3962398"/>
            <a:ext cx="4756727" cy="4525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ETRTO Test Campaigns snow and wet grip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95D46CD-EAE6-47A9-9EFB-CC9D3A41CD68}"/>
              </a:ext>
            </a:extLst>
          </p:cNvPr>
          <p:cNvSpPr/>
          <p:nvPr/>
        </p:nvSpPr>
        <p:spPr>
          <a:xfrm>
            <a:off x="5200083" y="1676398"/>
            <a:ext cx="2484582" cy="45258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ASTM approval cycle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7F12D4D-9371-4F09-9F37-413E3EA56795}"/>
              </a:ext>
            </a:extLst>
          </p:cNvPr>
          <p:cNvSpPr/>
          <p:nvPr/>
        </p:nvSpPr>
        <p:spPr>
          <a:xfrm>
            <a:off x="9356450" y="3457283"/>
            <a:ext cx="1099127" cy="84397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Entry into Force *</a:t>
            </a:r>
            <a:br>
              <a:rPr lang="en-US" dirty="0"/>
            </a:br>
            <a:r>
              <a:rPr lang="en-US" sz="1050" dirty="0"/>
              <a:t>(incl. transition provisions)</a:t>
            </a:r>
            <a:endParaRPr lang="en-US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4DDF4AE-2C3A-4BDD-8158-F465177CC555}"/>
              </a:ext>
            </a:extLst>
          </p:cNvPr>
          <p:cNvSpPr/>
          <p:nvPr/>
        </p:nvSpPr>
        <p:spPr>
          <a:xfrm>
            <a:off x="7680624" y="1180519"/>
            <a:ext cx="2212108" cy="5235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Ready for serial production 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E209B78-67B6-47D8-BE94-134FCC39966A}"/>
              </a:ext>
            </a:extLst>
          </p:cNvPr>
          <p:cNvSpPr/>
          <p:nvPr/>
        </p:nvSpPr>
        <p:spPr>
          <a:xfrm>
            <a:off x="304811" y="2128979"/>
            <a:ext cx="2484582" cy="452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Prototype design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A1E828F-CCD7-496C-862D-AA775C56C2F4}"/>
              </a:ext>
            </a:extLst>
          </p:cNvPr>
          <p:cNvSpPr/>
          <p:nvPr/>
        </p:nvSpPr>
        <p:spPr>
          <a:xfrm>
            <a:off x="2992591" y="1861125"/>
            <a:ext cx="1958109" cy="4525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design 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1D2B050-5A11-40D7-BA6D-8D20B25F4426}"/>
              </a:ext>
            </a:extLst>
          </p:cNvPr>
          <p:cNvSpPr/>
          <p:nvPr/>
        </p:nvSpPr>
        <p:spPr>
          <a:xfrm>
            <a:off x="7088920" y="3468252"/>
            <a:ext cx="946726" cy="45258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GRBP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5A0D528-7FB7-4ED4-A1BC-28D66E1C34C3}"/>
              </a:ext>
            </a:extLst>
          </p:cNvPr>
          <p:cNvSpPr/>
          <p:nvPr/>
        </p:nvSpPr>
        <p:spPr>
          <a:xfrm>
            <a:off x="5840278" y="3524247"/>
            <a:ext cx="1107788" cy="1011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informal document </a:t>
            </a:r>
            <a:br>
              <a:rPr lang="en-US" sz="1600" dirty="0"/>
            </a:br>
            <a:r>
              <a:rPr lang="en-US" sz="1600" dirty="0"/>
              <a:t>for </a:t>
            </a:r>
            <a:br>
              <a:rPr lang="en-US" sz="1600" dirty="0"/>
            </a:br>
            <a:r>
              <a:rPr lang="en-US" sz="1600" dirty="0"/>
              <a:t>GRBP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FCBE584-4DC8-4CD0-A7F9-250F44755BBB}"/>
              </a:ext>
            </a:extLst>
          </p:cNvPr>
          <p:cNvSpPr/>
          <p:nvPr/>
        </p:nvSpPr>
        <p:spPr>
          <a:xfrm>
            <a:off x="6145083" y="4613778"/>
            <a:ext cx="5283190" cy="533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Update in the revision </a:t>
            </a:r>
            <a:br>
              <a:rPr lang="en-US" sz="1600" dirty="0"/>
            </a:br>
            <a:r>
              <a:rPr lang="en-US" sz="1600" dirty="0"/>
              <a:t>of ISO 18106 (36 months)</a:t>
            </a:r>
          </a:p>
        </p:txBody>
      </p:sp>
      <p:sp>
        <p:nvSpPr>
          <p:cNvPr id="34" name="Foliennummernplatzhalter 14">
            <a:extLst>
              <a:ext uri="{FF2B5EF4-FFF2-40B4-BE49-F238E27FC236}">
                <a16:creationId xmlns:a16="http://schemas.microsoft.com/office/drawing/2014/main" id="{4899035D-05D1-40BA-8C70-2582E1209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2C56C4-BEEF-41DB-9EA0-78E82F4FD222}"/>
              </a:ext>
            </a:extLst>
          </p:cNvPr>
          <p:cNvSpPr txBox="1"/>
          <p:nvPr/>
        </p:nvSpPr>
        <p:spPr>
          <a:xfrm>
            <a:off x="6948066" y="5671992"/>
            <a:ext cx="4371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Transitional provisions to be introduced: usage of both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current &amp; new C3 SRTTs allowed for a certain period</a:t>
            </a:r>
            <a:endParaRPr lang="it-IT" sz="1400" dirty="0"/>
          </a:p>
        </p:txBody>
      </p:sp>
      <p:sp>
        <p:nvSpPr>
          <p:cNvPr id="36" name="Rechteck 25">
            <a:extLst>
              <a:ext uri="{FF2B5EF4-FFF2-40B4-BE49-F238E27FC236}">
                <a16:creationId xmlns:a16="http://schemas.microsoft.com/office/drawing/2014/main" id="{B27AF280-DB22-4C4F-9DB1-4B919A750177}"/>
              </a:ext>
            </a:extLst>
          </p:cNvPr>
          <p:cNvSpPr/>
          <p:nvPr/>
        </p:nvSpPr>
        <p:spPr>
          <a:xfrm>
            <a:off x="7313473" y="5204398"/>
            <a:ext cx="4114800" cy="533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Update ISO 15222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3D1911-32D5-471C-B9E3-E7EF6C2BF50E}"/>
              </a:ext>
            </a:extLst>
          </p:cNvPr>
          <p:cNvSpPr txBox="1"/>
          <p:nvPr/>
        </p:nvSpPr>
        <p:spPr>
          <a:xfrm>
            <a:off x="127596" y="450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Timeline for introducing new C3 SRTT’s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17874A-AFE7-4756-BA0C-EC8D30DE282B}"/>
              </a:ext>
            </a:extLst>
          </p:cNvPr>
          <p:cNvSpPr txBox="1"/>
          <p:nvPr/>
        </p:nvSpPr>
        <p:spPr>
          <a:xfrm>
            <a:off x="649443" y="5811033"/>
            <a:ext cx="6190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Harmonization with other standards / regulations to be granted</a:t>
            </a:r>
          </a:p>
        </p:txBody>
      </p:sp>
    </p:spTree>
    <p:extLst>
      <p:ext uri="{BB962C8B-B14F-4D97-AF65-F5344CB8AC3E}">
        <p14:creationId xmlns:p14="http://schemas.microsoft.com/office/powerpoint/2010/main" val="20430843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163F-548B-42DC-A8CE-5A9F28E6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D15E6-7E32-4891-AE59-B5AA6A1C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C251-4877-4BA3-9425-376673D2A925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22C9E-D264-4A72-8DBF-239414ACF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6" name="Foliennummernplatzhalter 14">
            <a:extLst>
              <a:ext uri="{FF2B5EF4-FFF2-40B4-BE49-F238E27FC236}">
                <a16:creationId xmlns:a16="http://schemas.microsoft.com/office/drawing/2014/main" id="{739E32BB-04DF-4D26-860A-1217B531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7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479D8-46DE-4A70-88C8-68CD3E6A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1442-9EA8-43C1-A90A-E8091E9236D0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29EB3-A8D2-41AD-808B-EBE12986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B5EA3-8CC7-45F0-AA00-E2E3C140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45D9-6A50-447E-9A04-3B3C9EFFC6F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F8C28-E320-443A-AFBE-073E7B31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763" y="962218"/>
            <a:ext cx="4448963" cy="2165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EB7EDE-6636-4640-B3EC-92625FF56A3B}"/>
              </a:ext>
            </a:extLst>
          </p:cNvPr>
          <p:cNvSpPr txBox="1"/>
          <p:nvPr/>
        </p:nvSpPr>
        <p:spPr>
          <a:xfrm>
            <a:off x="241845" y="849020"/>
            <a:ext cx="6707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Differently from Snow test, SRTTs C3N and C3W are currently not interchangeable for WGI test: choice depends on the section width of the candidate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burden for testing (possibility to fit SRTT and candidate under the same vehicle)</a:t>
            </a:r>
          </a:p>
          <a:p>
            <a:endParaRPr lang="en-US" b="1" dirty="0">
              <a:solidFill>
                <a:srgbClr val="2F55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ETRTO TASK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Investigating if and how this constrain can be eliminated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0DFDA0-83AC-42F7-9F51-78B61212C321}"/>
              </a:ext>
            </a:extLst>
          </p:cNvPr>
          <p:cNvSpPr txBox="1"/>
          <p:nvPr/>
        </p:nvSpPr>
        <p:spPr>
          <a:xfrm>
            <a:off x="235804" y="3541544"/>
            <a:ext cx="11371997" cy="1423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ETRTO DIRECTION</a:t>
            </a:r>
          </a:p>
          <a:p>
            <a:pPr marL="285750" lvl="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 a shift factor by regulation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switch from one SRTT to the other SRTT (e.g. performance ratio C3W vs C3N)</a:t>
            </a:r>
          </a:p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94096-84FA-41CB-A8C0-D0FA26D546E3}"/>
                  </a:ext>
                </a:extLst>
              </p:cNvPr>
              <p:cNvSpPr txBox="1"/>
              <p:nvPr/>
            </p:nvSpPr>
            <p:spPr>
              <a:xfrm>
                <a:off x="2393981" y="4398193"/>
                <a:ext cx="550541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𝑊𝐺𝐼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𝑆h𝑖𝑓𝑡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]∙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𝑊𝐺𝐼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994096-84FA-41CB-A8C0-D0FA26D54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1" y="4398193"/>
                <a:ext cx="5505418" cy="409023"/>
              </a:xfrm>
              <a:prstGeom prst="rect">
                <a:avLst/>
              </a:prstGeom>
              <a:blipFill>
                <a:blip r:embed="rId3"/>
                <a:stretch>
                  <a:fillRect l="-332" b="-117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2">
            <a:extLst>
              <a:ext uri="{FF2B5EF4-FFF2-40B4-BE49-F238E27FC236}">
                <a16:creationId xmlns:a16="http://schemas.microsoft.com/office/drawing/2014/main" id="{7935756C-8DE9-42A4-8FBC-F676096A5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95972"/>
            <a:ext cx="10653965" cy="809411"/>
          </a:xfrm>
        </p:spPr>
        <p:txBody>
          <a:bodyPr/>
          <a:lstStyle/>
          <a:p>
            <a:r>
              <a:rPr lang="en-US" dirty="0"/>
              <a:t>SRTT C3N or C3W usage for WGI </a:t>
            </a:r>
            <a:endParaRPr lang="it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94CEF2-6DCB-458F-866A-4E55D5699AD1}"/>
              </a:ext>
            </a:extLst>
          </p:cNvPr>
          <p:cNvSpPr txBox="1"/>
          <p:nvPr/>
        </p:nvSpPr>
        <p:spPr>
          <a:xfrm>
            <a:off x="4771551" y="5546615"/>
            <a:ext cx="6593320" cy="540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(*)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Concept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already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in regulation (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SRTT </a:t>
            </a:r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candidate cannot be fitted under the same vehicle and other SRTT is used as «bridge»), but defined at local level and to be checked periodically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569D5-5E28-4084-8F90-1D3F90D6E193}"/>
              </a:ext>
            </a:extLst>
          </p:cNvPr>
          <p:cNvSpPr txBox="1"/>
          <p:nvPr/>
        </p:nvSpPr>
        <p:spPr>
          <a:xfrm>
            <a:off x="235804" y="5146190"/>
            <a:ext cx="11129067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results show no significant difference between C3N and C3W (Shift factor = 1?)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analysis ongoing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E7B5D3-50D2-4F4C-8A6E-6F49F217C4F7}"/>
              </a:ext>
            </a:extLst>
          </p:cNvPr>
          <p:cNvSpPr/>
          <p:nvPr/>
        </p:nvSpPr>
        <p:spPr>
          <a:xfrm>
            <a:off x="159026" y="853081"/>
            <a:ext cx="11204926" cy="2314325"/>
          </a:xfrm>
          <a:prstGeom prst="roundRect">
            <a:avLst>
              <a:gd name="adj" fmla="val 12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AA79ED-C247-4A3C-BF2D-574AA9B29162}"/>
              </a:ext>
            </a:extLst>
          </p:cNvPr>
          <p:cNvSpPr/>
          <p:nvPr/>
        </p:nvSpPr>
        <p:spPr>
          <a:xfrm>
            <a:off x="71851" y="3571039"/>
            <a:ext cx="11204926" cy="2480201"/>
          </a:xfrm>
          <a:prstGeom prst="roundRect">
            <a:avLst>
              <a:gd name="adj" fmla="val 12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D2141A-7A6B-49B0-AAAE-068EA165028D}"/>
              </a:ext>
            </a:extLst>
          </p:cNvPr>
          <p:cNvSpPr txBox="1"/>
          <p:nvPr/>
        </p:nvSpPr>
        <p:spPr>
          <a:xfrm>
            <a:off x="8063352" y="444683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(*)</a:t>
            </a:r>
            <a:endParaRPr lang="it-IT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AA7558-F329-453B-A145-DDDEEB640854}"/>
              </a:ext>
            </a:extLst>
          </p:cNvPr>
          <p:cNvCxnSpPr/>
          <p:nvPr/>
        </p:nvCxnSpPr>
        <p:spPr>
          <a:xfrm>
            <a:off x="4356977" y="4362798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976F28-89A6-4BC0-B59D-02947A0AB3D2}"/>
              </a:ext>
            </a:extLst>
          </p:cNvPr>
          <p:cNvCxnSpPr/>
          <p:nvPr/>
        </p:nvCxnSpPr>
        <p:spPr>
          <a:xfrm>
            <a:off x="4991031" y="4602673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84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1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B0305-DD23-4CEB-AA44-15E89A09E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5" y="939038"/>
            <a:ext cx="6052860" cy="25373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REGULATORY FRAMEWORK</a:t>
            </a:r>
          </a:p>
          <a:p>
            <a:r>
              <a:rPr lang="en-US" sz="1800" dirty="0"/>
              <a:t>Not only C1, but also C2&amp;C3 tracks friction ranges are today defined using C1 SRTT16 µ-peak values on trailer</a:t>
            </a:r>
            <a:br>
              <a:rPr lang="en-US" sz="1800" dirty="0"/>
            </a:b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Logistic constrains (C1 trailer needed, not easy to drive with the trailer on the C2-C3 tracks braking lines)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ETRTO is considering how to improve </a:t>
            </a:r>
            <a:r>
              <a:rPr lang="en-US" sz="1800" dirty="0"/>
              <a:t>the current C2&amp;C3 track friction range definition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2618-3069-4482-AD15-8E982AB5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1442-9EA8-43C1-A90A-E8091E9236D0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9D96-36F7-40A4-A862-B955640B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E455-B676-452F-B87F-7AE5DA7A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045D9-6A50-447E-9A04-3B3C9EFFC6F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EFFB521-CA53-4BD4-A6FB-FD64B038F814}"/>
              </a:ext>
            </a:extLst>
          </p:cNvPr>
          <p:cNvGraphicFramePr>
            <a:graphicFrameLocks noGrp="1"/>
          </p:cNvGraphicFramePr>
          <p:nvPr/>
        </p:nvGraphicFramePr>
        <p:xfrm>
          <a:off x="6211885" y="1322693"/>
          <a:ext cx="505246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613">
                  <a:extLst>
                    <a:ext uri="{9D8B030D-6E8A-4147-A177-3AD203B41FA5}">
                      <a16:colId xmlns:a16="http://schemas.microsoft.com/office/drawing/2014/main" val="2378987372"/>
                    </a:ext>
                  </a:extLst>
                </a:gridCol>
                <a:gridCol w="1930108">
                  <a:extLst>
                    <a:ext uri="{9D8B030D-6E8A-4147-A177-3AD203B41FA5}">
                      <a16:colId xmlns:a16="http://schemas.microsoft.com/office/drawing/2014/main" val="2272907665"/>
                    </a:ext>
                  </a:extLst>
                </a:gridCol>
                <a:gridCol w="2188741">
                  <a:extLst>
                    <a:ext uri="{9D8B030D-6E8A-4147-A177-3AD203B41FA5}">
                      <a16:colId xmlns:a16="http://schemas.microsoft.com/office/drawing/2014/main" val="2676290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Class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Trailer method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Vehicle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µ peak C1 SRTT16 [0.65-0.90]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BFC C1 SRTT16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[0.57-0.79]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99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C2&amp;C3</a:t>
                      </a:r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µ peak C1 SRTT16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[0.65-0.90]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80525"/>
                  </a:ext>
                </a:extLst>
              </a:tr>
            </a:tbl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1A9B39A-31F6-4881-A72A-CE4E3E281D7C}"/>
              </a:ext>
            </a:extLst>
          </p:cNvPr>
          <p:cNvSpPr txBox="1">
            <a:spLocks/>
          </p:cNvSpPr>
          <p:nvPr/>
        </p:nvSpPr>
        <p:spPr>
          <a:xfrm>
            <a:off x="159025" y="3860024"/>
            <a:ext cx="6052860" cy="181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ETRTO DIRECTION</a:t>
            </a:r>
          </a:p>
          <a:p>
            <a:r>
              <a:rPr lang="en-US" sz="1800" dirty="0"/>
              <a:t>C2 track to be defined using C2 SRTT16C</a:t>
            </a:r>
          </a:p>
          <a:p>
            <a:r>
              <a:rPr lang="en-US" sz="1800" dirty="0"/>
              <a:t>C3 track to be defined using the C3 SRTT (C3N or C3W)</a:t>
            </a:r>
          </a:p>
          <a:p>
            <a:r>
              <a:rPr lang="en-US" sz="1800" dirty="0"/>
              <a:t>Use µ-peak for trailer method and average deceleration (BFC) for vehicle method</a:t>
            </a:r>
          </a:p>
          <a:p>
            <a:r>
              <a:rPr lang="en-US" sz="1800" dirty="0"/>
              <a:t>Transition period to be considered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177894EB-2427-4357-A55E-760AD42D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335330"/>
              </p:ext>
            </p:extLst>
          </p:nvPr>
        </p:nvGraphicFramePr>
        <p:xfrm>
          <a:off x="6232187" y="3801172"/>
          <a:ext cx="503216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202">
                  <a:extLst>
                    <a:ext uri="{9D8B030D-6E8A-4147-A177-3AD203B41FA5}">
                      <a16:colId xmlns:a16="http://schemas.microsoft.com/office/drawing/2014/main" val="2378987372"/>
                    </a:ext>
                  </a:extLst>
                </a:gridCol>
                <a:gridCol w="1978299">
                  <a:extLst>
                    <a:ext uri="{9D8B030D-6E8A-4147-A177-3AD203B41FA5}">
                      <a16:colId xmlns:a16="http://schemas.microsoft.com/office/drawing/2014/main" val="2272907665"/>
                    </a:ext>
                  </a:extLst>
                </a:gridCol>
                <a:gridCol w="2158659">
                  <a:extLst>
                    <a:ext uri="{9D8B030D-6E8A-4147-A177-3AD203B41FA5}">
                      <a16:colId xmlns:a16="http://schemas.microsoft.com/office/drawing/2014/main" val="2676290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Trailer method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Vehicle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71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C1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µ peak C1 SRTT16 [0.65-0.90]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BFC C1 SRTT16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[0.57-0.79]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995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C2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µ peak C2 SRTT16C [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xx,xx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BFC C2 SRTT16C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[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xx,xx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980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C3</a:t>
                      </a:r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µ peak C3 SRTT [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xx,xx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BFC C3 SRTT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[xx, xxx]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749963"/>
                  </a:ext>
                </a:extLst>
              </a:tr>
            </a:tbl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92BD0C65-E944-478A-B48C-FABFDBBD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95972"/>
            <a:ext cx="10653965" cy="809411"/>
          </a:xfrm>
        </p:spPr>
        <p:txBody>
          <a:bodyPr/>
          <a:lstStyle/>
          <a:p>
            <a:r>
              <a:rPr lang="en-US" dirty="0"/>
              <a:t>C2 &amp; C3 track friction ranges</a:t>
            </a:r>
            <a:endParaRPr lang="it-IT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C5FF7A-9C16-402A-B38A-DE25F930D4DD}"/>
              </a:ext>
            </a:extLst>
          </p:cNvPr>
          <p:cNvSpPr/>
          <p:nvPr/>
        </p:nvSpPr>
        <p:spPr>
          <a:xfrm>
            <a:off x="159026" y="853081"/>
            <a:ext cx="11204926" cy="2623288"/>
          </a:xfrm>
          <a:prstGeom prst="roundRect">
            <a:avLst>
              <a:gd name="adj" fmla="val 12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D5AA92-6C28-4A89-82BC-178DA088B2F9}"/>
              </a:ext>
            </a:extLst>
          </p:cNvPr>
          <p:cNvSpPr/>
          <p:nvPr/>
        </p:nvSpPr>
        <p:spPr>
          <a:xfrm>
            <a:off x="159025" y="3663188"/>
            <a:ext cx="11204926" cy="2389099"/>
          </a:xfrm>
          <a:prstGeom prst="roundRect">
            <a:avLst>
              <a:gd name="adj" fmla="val 120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14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1">
            <a:extLst>
              <a:ext uri="{FF2B5EF4-FFF2-40B4-BE49-F238E27FC236}">
                <a16:creationId xmlns:a16="http://schemas.microsoft.com/office/drawing/2014/main" id="{E51BDD0B-B92C-4999-BED7-D2F88A978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789268"/>
              </p:ext>
            </p:extLst>
          </p:nvPr>
        </p:nvGraphicFramePr>
        <p:xfrm>
          <a:off x="233187" y="1682424"/>
          <a:ext cx="10944000" cy="403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47349853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568603934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Country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Regulation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Test method(s)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SRTT22.5</a:t>
                      </a:r>
                      <a:endParaRPr lang="en-GB" altLang="ja-JP" sz="1400" noProof="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SRTT19.5</a:t>
                      </a:r>
                      <a:endParaRPr lang="en-GB" altLang="ja-JP" sz="1400" noProof="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Remarks</a:t>
                      </a:r>
                      <a:endParaRPr lang="en-GB" altLang="ja-JP" sz="1400" noProof="0" dirty="0"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noProof="0" dirty="0">
                          <a:effectLst/>
                        </a:rPr>
                        <a:t>UN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R109.00.10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28033411"/>
                  </a:ext>
                </a:extLst>
              </a:tr>
              <a:tr h="13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UN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R117.02.15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grip, 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33717470"/>
                  </a:ext>
                </a:extLst>
              </a:tr>
              <a:tr h="165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UN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R117.03.01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grip, 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UN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R117.04.00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grip, 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F2871-16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58576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EU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2020/740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grip, snow performance</a:t>
                      </a: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through reference to UN R117</a:t>
                      </a: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284101484"/>
                  </a:ext>
                </a:extLst>
              </a:tr>
              <a:tr h="300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</a:rPr>
                        <a:t>GCC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GSO ECE 117:2016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344567605"/>
                  </a:ext>
                </a:extLst>
              </a:tr>
              <a:tr h="300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Saudi Arabia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SASO2857:2016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Reference to SASO GSO ECE 117 and SASO GSO ISO 15222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42112944"/>
                  </a:ext>
                </a:extLst>
              </a:tr>
              <a:tr h="300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Brazil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INMETRO 379/2021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Through reference to ISO 15222:2011 and UN R117, Annex 5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6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USA</a:t>
                      </a:r>
                      <a:endParaRPr lang="en-GB" altLang="ja-JP" sz="1400" noProof="0" dirty="0"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USTMA TISB </a:t>
                      </a: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 50, Vol 3.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F2870 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ASTM F2871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 method refers to ISO 18106:2016; References to ASTM are undated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290319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C3 SRTTs</a:t>
            </a:r>
            <a:br>
              <a:rPr lang="en-US" sz="3600" dirty="0"/>
            </a:br>
            <a:r>
              <a:rPr lang="en-US" sz="3600" dirty="0"/>
              <a:t>Harmonization with other Standards / Regulations (1/2)</a:t>
            </a:r>
            <a:endParaRPr lang="en-GB" sz="36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7047DC2-5348-4349-9591-3EDC7D6D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8BB2-D0D7-492D-88AC-12D5B43C816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498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1">
            <a:extLst>
              <a:ext uri="{FF2B5EF4-FFF2-40B4-BE49-F238E27FC236}">
                <a16:creationId xmlns:a16="http://schemas.microsoft.com/office/drawing/2014/main" id="{E51BDD0B-B92C-4999-BED7-D2F88A978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14891"/>
              </p:ext>
            </p:extLst>
          </p:nvPr>
        </p:nvGraphicFramePr>
        <p:xfrm>
          <a:off x="302855" y="1485417"/>
          <a:ext cx="10944000" cy="420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473498538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568603934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Country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Regulation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Test method(s)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SRTT22.5</a:t>
                      </a:r>
                      <a:endParaRPr lang="en-GB" altLang="ja-JP" sz="1400" noProof="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SRTT19.5</a:t>
                      </a:r>
                      <a:endParaRPr lang="en-GB" altLang="ja-JP" sz="1400" noProof="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Remarks</a:t>
                      </a:r>
                      <a:endParaRPr lang="en-GB" altLang="ja-JP" sz="1400" noProof="0" dirty="0"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China</a:t>
                      </a:r>
                      <a:endParaRPr lang="en-GB" altLang="ja-JP" sz="1400" noProof="0" dirty="0"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GB/T 35163-2017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T-CMA-HG 012-2016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T-CMA-HG 011-2017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315/70R22.5 154/150L, 245/70R19.5 136/134M conforming to requirements of relevant Chinese associations (“ASTM F2870, ASTM F2871 … are not referenced, since there are corresponding standards in China”)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02511401"/>
                  </a:ext>
                </a:extLst>
              </a:tr>
              <a:tr h="12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China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GB/T 33830-2017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Snow grip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T-CMA-HG 012-2016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Meiryo UI" panose="020B0604030504040204" pitchFamily="50" charset="-128"/>
                          <a:cs typeface="ＭＳ Ｐゴシック" panose="020B0600070205080204" pitchFamily="50" charset="-128"/>
                        </a:rPr>
                        <a:t>T-CMA-HG 011-2017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9076875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India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</a:rPr>
                        <a:t>AIS-142 (2019)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Wet grip, 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F2870-11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F2871-11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165049938"/>
                  </a:ext>
                </a:extLst>
              </a:tr>
              <a:tr h="662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Korea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Energy Efficiency</a:t>
                      </a:r>
                      <a:r>
                        <a:rPr lang="en-GB" altLang="ja-JP" sz="1400" baseline="0" noProof="0" dirty="0">
                          <a:solidFill>
                            <a:schemeClr val="tx1"/>
                          </a:solidFill>
                          <a:effectLst/>
                        </a:rPr>
                        <a:t> Reg.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F2870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F2871 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References are undated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628020119"/>
                  </a:ext>
                </a:extLst>
              </a:tr>
              <a:tr h="207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effectLst/>
                        </a:rPr>
                        <a:t>Thailand</a:t>
                      </a:r>
                      <a:endParaRPr lang="en-GB" altLang="ja-JP" sz="1400" noProof="0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solidFill>
                            <a:schemeClr val="tx1"/>
                          </a:solidFill>
                          <a:effectLst/>
                        </a:rPr>
                        <a:t>TIS2721:2560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Wet grip, 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F2870-11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F2871-11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7873331"/>
                  </a:ext>
                </a:extLst>
              </a:tr>
              <a:tr h="249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ISO</a:t>
                      </a:r>
                      <a:endParaRPr lang="en-GB" altLang="ja-JP" sz="1400" noProof="0" dirty="0">
                        <a:solidFill>
                          <a:schemeClr val="bg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15222:2021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Wet grip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F2870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F2871 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References are undated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506204808"/>
                  </a:ext>
                </a:extLst>
              </a:tr>
              <a:tr h="199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bg1"/>
                          </a:solidFill>
                          <a:effectLst/>
                        </a:rPr>
                        <a:t>ISO</a:t>
                      </a:r>
                      <a:endParaRPr lang="en-GB" altLang="ja-JP" sz="1400" noProof="0" dirty="0">
                        <a:solidFill>
                          <a:srgbClr val="FFC000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18106:2016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ja-JP" sz="1400" noProof="0" dirty="0">
                          <a:solidFill>
                            <a:schemeClr val="tx1"/>
                          </a:solidFill>
                          <a:effectLst/>
                        </a:rPr>
                        <a:t>Snow performance</a:t>
                      </a:r>
                      <a:endParaRPr lang="en-GB" altLang="ja-JP" sz="14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F2870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ASTM F2871 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l" defTabSz="914355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n-GB" altLang="ja-JP" sz="1400" kern="1200" noProof="0" dirty="0">
                          <a:solidFill>
                            <a:schemeClr val="tx1"/>
                          </a:solidFill>
                          <a:effectLst/>
                        </a:rPr>
                        <a:t>References are undated</a:t>
                      </a:r>
                      <a:endParaRPr kumimoji="1" lang="en-GB" altLang="ja-JP" sz="1400" kern="1200" noProof="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Ｐゴシック" panose="020B0600070205080204" pitchFamily="50" charset="-128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8930159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8BB2-D0D7-492D-88AC-12D5B43C816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43560B-A09C-4540-BAEE-15967253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52612"/>
            <a:ext cx="10515600" cy="809411"/>
          </a:xfrm>
        </p:spPr>
        <p:txBody>
          <a:bodyPr>
            <a:noAutofit/>
          </a:bodyPr>
          <a:lstStyle/>
          <a:p>
            <a:r>
              <a:rPr lang="en-US" sz="3600" dirty="0"/>
              <a:t>New C3 SRTTs</a:t>
            </a:r>
            <a:br>
              <a:rPr lang="en-US" sz="3600" dirty="0"/>
            </a:br>
            <a:r>
              <a:rPr lang="en-US" sz="3600" dirty="0"/>
              <a:t>Harmonization with other Standards / Regulations (2/2)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320586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0B96-3E00-45A2-8604-071C6AD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1C8E-332C-424C-B003-38190B98017F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48E-9D34-4170-A4C8-D211F5E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39E6DD-5FD2-4570-AA22-87A2E2E54E64}"/>
              </a:ext>
            </a:extLst>
          </p:cNvPr>
          <p:cNvSpPr txBox="1"/>
          <p:nvPr/>
        </p:nvSpPr>
        <p:spPr>
          <a:xfrm>
            <a:off x="161833" y="210662"/>
            <a:ext cx="724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Agenda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39BA5257-6B19-4A24-B926-D4EAA07FB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64" y="822567"/>
            <a:ext cx="9411136" cy="5302461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342900" indent="-342900" defTabSz="87382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kern="0" dirty="0">
                <a:ea typeface="+mj-ea"/>
                <a:cs typeface="+mj-cs"/>
              </a:rPr>
              <a:t>Background</a:t>
            </a:r>
            <a:br>
              <a:rPr lang="en-US" kern="0" dirty="0">
                <a:ea typeface="+mj-ea"/>
                <a:cs typeface="+mj-cs"/>
              </a:rPr>
            </a:br>
            <a:r>
              <a:rPr lang="en-US" kern="0" dirty="0">
                <a:ea typeface="+mj-ea"/>
                <a:cs typeface="+mj-cs"/>
              </a:rPr>
              <a:t>regulatory framework &amp; reason for changing the current C3 SRTTs</a:t>
            </a:r>
            <a:br>
              <a:rPr lang="en-US" kern="0" dirty="0">
                <a:ea typeface="+mj-ea"/>
                <a:cs typeface="+mj-cs"/>
              </a:rPr>
            </a:br>
            <a:endParaRPr lang="en-US" kern="0" dirty="0">
              <a:ea typeface="+mj-ea"/>
              <a:cs typeface="+mj-cs"/>
            </a:endParaRPr>
          </a:p>
          <a:p>
            <a:pPr marL="342900" indent="-342900" defTabSz="87382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kern="0" dirty="0">
                <a:ea typeface="+mj-ea"/>
                <a:cs typeface="+mj-cs"/>
              </a:rPr>
              <a:t>New Design C3 SRTTs concept</a:t>
            </a:r>
            <a:br>
              <a:rPr lang="en-US" kern="0" dirty="0">
                <a:ea typeface="+mj-ea"/>
                <a:cs typeface="+mj-cs"/>
              </a:rPr>
            </a:br>
            <a:endParaRPr lang="en-US" kern="0" dirty="0">
              <a:ea typeface="+mj-ea"/>
              <a:cs typeface="+mj-cs"/>
            </a:endParaRPr>
          </a:p>
          <a:p>
            <a:pPr marL="342900" indent="-342900" defTabSz="87382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SNOW test campaign</a:t>
            </a: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endParaRPr lang="en-US" kern="0" dirty="0">
              <a:highlight>
                <a:srgbClr val="FFFF00"/>
              </a:highlight>
              <a:ea typeface="+mj-ea"/>
              <a:cs typeface="+mj-cs"/>
            </a:endParaRP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 of test results</a:t>
            </a:r>
            <a:b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kern="0" dirty="0">
                <a:ea typeface="+mj-ea"/>
                <a:cs typeface="+mj-cs"/>
              </a:rPr>
              <a:t>Proposed approach / Correlation Factor</a:t>
            </a: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endParaRPr lang="en-US" kern="0" dirty="0">
              <a:ea typeface="+mj-ea"/>
              <a:cs typeface="+mj-cs"/>
            </a:endParaRPr>
          </a:p>
          <a:p>
            <a:pPr marL="342900" indent="-342900" defTabSz="87382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kern="0" dirty="0">
                <a:ea typeface="+mj-ea"/>
                <a:cs typeface="+mj-cs"/>
              </a:rPr>
              <a:t>WGI test campaign</a:t>
            </a:r>
          </a:p>
          <a:p>
            <a:pPr marL="800100" lvl="1" indent="-342900" defTabSz="873827">
              <a:spcAft>
                <a:spcPts val="600"/>
              </a:spcAft>
              <a:buFont typeface="+mj-lt"/>
              <a:buAutoNum type="alphaLcPeriod"/>
              <a:defRPr/>
            </a:pPr>
            <a:r>
              <a:rPr lang="en-US" kern="0" dirty="0">
                <a:ea typeface="+mj-ea"/>
                <a:cs typeface="+mj-cs"/>
              </a:rPr>
              <a:t>Overview, Analysis of the Results and proposed approach</a:t>
            </a:r>
            <a:br>
              <a:rPr lang="en-US" kern="0" dirty="0">
                <a:ea typeface="+mj-ea"/>
                <a:cs typeface="+mj-cs"/>
              </a:rPr>
            </a:br>
            <a:endParaRPr lang="en-US" kern="0" dirty="0">
              <a:ea typeface="+mj-ea"/>
              <a:cs typeface="+mj-cs"/>
            </a:endParaRPr>
          </a:p>
          <a:p>
            <a:pPr marL="342900" indent="-342900" defTabSz="873827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kern="0" dirty="0">
                <a:ea typeface="+mj-ea"/>
                <a:cs typeface="+mj-cs"/>
              </a:rPr>
              <a:t>Timeline </a:t>
            </a:r>
          </a:p>
        </p:txBody>
      </p:sp>
      <p:sp>
        <p:nvSpPr>
          <p:cNvPr id="9" name="Foliennummernplatzhalter 14">
            <a:extLst>
              <a:ext uri="{FF2B5EF4-FFF2-40B4-BE49-F238E27FC236}">
                <a16:creationId xmlns:a16="http://schemas.microsoft.com/office/drawing/2014/main" id="{32D2F9F7-58BF-407C-AF6A-3A26A304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74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0B96-3E00-45A2-8604-071C6AD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F99A-F808-47D9-9747-308C747415DA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48E-9D34-4170-A4C8-D211F5E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7E30EE-1E43-4604-9B92-86F03DB8F4B0}"/>
              </a:ext>
            </a:extLst>
          </p:cNvPr>
          <p:cNvSpPr txBox="1"/>
          <p:nvPr/>
        </p:nvSpPr>
        <p:spPr>
          <a:xfrm>
            <a:off x="733373" y="1736761"/>
            <a:ext cx="103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F12F85-FE6E-4C10-9212-1CECFE76D9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970" t="36241" r="72342" b="11245"/>
          <a:stretch/>
        </p:blipFill>
        <p:spPr>
          <a:xfrm>
            <a:off x="9656548" y="1210180"/>
            <a:ext cx="1695220" cy="111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6D33DD-98BB-4230-BA2E-619959AB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01" y="897577"/>
            <a:ext cx="8589880" cy="4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85725" indent="3175">
              <a:spcAft>
                <a:spcPts val="1200"/>
              </a:spcAft>
              <a:tabLst>
                <a:tab pos="2286000" algn="l"/>
              </a:tabLst>
            </a:pPr>
            <a:r>
              <a:rPr lang="en-US" sz="2000" b="1" u="sng" dirty="0">
                <a:ea typeface="Calibri"/>
                <a:cs typeface="Arial" pitchFamily="34" charset="0"/>
              </a:rPr>
              <a:t>Regulatory framework</a:t>
            </a:r>
            <a:endParaRPr lang="en-US" sz="2000" u="sng" dirty="0">
              <a:ea typeface="Calibri"/>
              <a:cs typeface="Arial" pitchFamily="34" charset="0"/>
            </a:endParaRPr>
          </a:p>
          <a:p>
            <a:pPr marL="266700" indent="-177800">
              <a:spcAft>
                <a:spcPts val="1200"/>
              </a:spcAft>
              <a:tabLst>
                <a:tab pos="2286000" algn="l"/>
              </a:tabLst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66700" indent="-177800">
              <a:spcAft>
                <a:spcPts val="1200"/>
              </a:spcAft>
              <a:tabLst>
                <a:tab pos="2286000" algn="l"/>
              </a:tabLst>
            </a:pPr>
            <a:endParaRPr lang="en-US" sz="20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66700" indent="-177800">
              <a:spcAft>
                <a:spcPts val="1200"/>
              </a:spcAft>
              <a:tabLst>
                <a:tab pos="2286000" algn="l"/>
              </a:tabLst>
            </a:pPr>
            <a:br>
              <a:rPr lang="en-US" sz="2000" dirty="0"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</a:br>
            <a:endParaRPr lang="en-US" sz="2000" dirty="0">
              <a:latin typeface="Arial" pitchFamily="34" charset="0"/>
              <a:ea typeface="Calibri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63A0EBA-A99B-4A7C-9980-901E8116B72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54817" y="1300419"/>
            <a:ext cx="916379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buFont typeface="Arial" panose="020B0604020202020204" pitchFamily="34" charset="0"/>
              <a:buChar char="•"/>
            </a:lvl1pPr>
            <a:lvl2pPr marL="685800" indent="-228600" algn="l" defTabSz="914400" rtl="0" eaLnBrk="1" latinLnBrk="0" hangingPunct="1">
              <a:buFont typeface="Arial" panose="020B0604020202020204" pitchFamily="34" charset="0"/>
              <a:buChar char="•"/>
            </a:lvl2pPr>
            <a:lvl3pPr marL="1143000" indent="-228600" algn="l" defTabSz="914400" rtl="0" eaLnBrk="1" latinLnBrk="0" hangingPunct="1">
              <a:buFont typeface="Arial" panose="020B0604020202020204" pitchFamily="34" charset="0"/>
              <a:buChar char="•"/>
            </a:lvl3pPr>
            <a:lvl4pPr marL="1600200" indent="-228600" algn="l" defTabSz="914400" rtl="0" eaLnBrk="1" latinLnBrk="0" hangingPunct="1">
              <a:buFont typeface="Arial" panose="020B0604020202020204" pitchFamily="34" charset="0"/>
              <a:buChar char="•"/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1600" dirty="0"/>
              <a:t>The current C3 SRTTs 19.5 and 22.5 are used as reference tyres for snow grip and wet adhesion performance in UN Reg.117:</a:t>
            </a:r>
          </a:p>
          <a:p>
            <a:pPr lvl="1"/>
            <a:r>
              <a:rPr lang="en-US" sz="1600" dirty="0"/>
              <a:t>F2871-16 for the size 245/70R19.5 and referred to as "SRTT19.5"</a:t>
            </a:r>
          </a:p>
          <a:p>
            <a:pPr lvl="1"/>
            <a:r>
              <a:rPr lang="en-US" sz="1600" dirty="0"/>
              <a:t>F2870-16 for the size 315/70R22.5 and referred to as "SRTT22.5".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b="1" dirty="0"/>
              <a:t>Snow grip index threshold</a:t>
            </a:r>
            <a:r>
              <a:rPr lang="en-US" sz="1600" dirty="0"/>
              <a:t> for C3 (1.25) shall be passed to type approve</a:t>
            </a:r>
          </a:p>
          <a:p>
            <a:pPr>
              <a:buNone/>
            </a:pPr>
            <a:r>
              <a:rPr lang="en-US" sz="1600" dirty="0"/>
              <a:t>	a </a:t>
            </a:r>
            <a:r>
              <a:rPr lang="en-US" sz="1600" dirty="0" err="1"/>
              <a:t>tyre</a:t>
            </a:r>
            <a:r>
              <a:rPr lang="en-US" sz="1600" dirty="0"/>
              <a:t> for use in severe snow conditions, according to an acceleration</a:t>
            </a:r>
          </a:p>
          <a:p>
            <a:pPr>
              <a:buNone/>
            </a:pPr>
            <a:r>
              <a:rPr lang="en-US" sz="1600" dirty="0"/>
              <a:t>	test method  (Annex 7)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1600" b="1" dirty="0"/>
              <a:t>Wet Grip index threshold </a:t>
            </a:r>
            <a:r>
              <a:rPr lang="en-US" sz="1600" dirty="0"/>
              <a:t>for C3 shall be passed to type approve a </a:t>
            </a:r>
            <a:r>
              <a:rPr lang="en-US" sz="1600" dirty="0" err="1"/>
              <a:t>tyre</a:t>
            </a:r>
            <a:r>
              <a:rPr lang="en-US" sz="1600" dirty="0"/>
              <a:t>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093EDD0-4124-445B-90BF-6996BBFC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698" y="2534601"/>
            <a:ext cx="4141140" cy="14577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170EE0F-3114-451A-B4C4-BB3BA581262D}"/>
              </a:ext>
            </a:extLst>
          </p:cNvPr>
          <p:cNvSpPr/>
          <p:nvPr/>
        </p:nvSpPr>
        <p:spPr>
          <a:xfrm>
            <a:off x="9970584" y="2576834"/>
            <a:ext cx="1126836" cy="134302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BB77437-D019-42EA-8B20-6DF4F99AB5B2}"/>
              </a:ext>
            </a:extLst>
          </p:cNvPr>
          <p:cNvCxnSpPr/>
          <p:nvPr/>
        </p:nvCxnSpPr>
        <p:spPr>
          <a:xfrm flipH="1" flipV="1">
            <a:off x="9670330" y="2307753"/>
            <a:ext cx="295275" cy="264319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F644DE-EAEE-4AD1-95B3-799CF7339B43}"/>
              </a:ext>
            </a:extLst>
          </p:cNvPr>
          <p:cNvCxnSpPr>
            <a:cxnSpLocks/>
          </p:cNvCxnSpPr>
          <p:nvPr/>
        </p:nvCxnSpPr>
        <p:spPr>
          <a:xfrm flipV="1">
            <a:off x="11099080" y="2295847"/>
            <a:ext cx="254794" cy="280987"/>
          </a:xfrm>
          <a:prstGeom prst="lin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liennummernplatzhalter 14">
            <a:extLst>
              <a:ext uri="{FF2B5EF4-FFF2-40B4-BE49-F238E27FC236}">
                <a16:creationId xmlns:a16="http://schemas.microsoft.com/office/drawing/2014/main" id="{27201068-55E8-4D89-97E6-8A9B9369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65E787-3CD5-480E-AE3F-CA8B408535A0}"/>
              </a:ext>
            </a:extLst>
          </p:cNvPr>
          <p:cNvSpPr txBox="1"/>
          <p:nvPr/>
        </p:nvSpPr>
        <p:spPr>
          <a:xfrm>
            <a:off x="190499" y="289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+mj-lt"/>
                <a:ea typeface="+mj-ea"/>
                <a:cs typeface="+mj-cs"/>
              </a:rPr>
              <a:t>Background</a:t>
            </a:r>
            <a:endParaRPr lang="it-IT" sz="3600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CC4D2-849C-5293-CDA0-0E9006DF3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52" y="4442696"/>
            <a:ext cx="4248185" cy="16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0B96-3E00-45A2-8604-071C6AD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F99A-F808-47D9-9747-308C747415DA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48E-9D34-4170-A4C8-D211F5E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7E30EE-1E43-4604-9B92-86F03DB8F4B0}"/>
              </a:ext>
            </a:extLst>
          </p:cNvPr>
          <p:cNvSpPr txBox="1"/>
          <p:nvPr/>
        </p:nvSpPr>
        <p:spPr>
          <a:xfrm>
            <a:off x="733373" y="1736761"/>
            <a:ext cx="103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2B181A81-9962-417E-A857-609DCFDD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88" y="1300097"/>
            <a:ext cx="8589880" cy="4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>
            <a:defPPr>
              <a:defRPr lang="en-US"/>
            </a:defPPr>
            <a:lvl1pPr marL="85725" indent="3175">
              <a:spcAft>
                <a:spcPts val="1200"/>
              </a:spcAft>
              <a:tabLst>
                <a:tab pos="2286000" algn="l"/>
              </a:tabLst>
              <a:defRPr sz="2000" b="1" u="sng">
                <a:ea typeface="Calibri"/>
                <a:cs typeface="Arial" pitchFamily="34" charset="0"/>
              </a:defRPr>
            </a:lvl1pPr>
          </a:lstStyle>
          <a:p>
            <a:r>
              <a:rPr lang="en-US" sz="2400" dirty="0"/>
              <a:t>Reason to change the existing C3 SRTTs</a:t>
            </a:r>
          </a:p>
          <a:p>
            <a:endParaRPr lang="en-US" sz="2400" dirty="0"/>
          </a:p>
          <a:p>
            <a:endParaRPr lang="en-US" sz="2400" dirty="0"/>
          </a:p>
          <a:p>
            <a:br>
              <a:rPr lang="en-US" sz="2400" dirty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606260-D1FE-4939-A56B-FE34F399A9A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84199" y="1815643"/>
            <a:ext cx="10366426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buFont typeface="Arial" panose="020B0604020202020204" pitchFamily="34" charset="0"/>
              <a:buChar char="•"/>
            </a:lvl1pPr>
            <a:lvl2pPr marL="685800" indent="-228600" algn="l" defTabSz="914400" rtl="0" eaLnBrk="1" latinLnBrk="0" hangingPunct="1">
              <a:buFont typeface="Arial" panose="020B0604020202020204" pitchFamily="34" charset="0"/>
              <a:buChar char="•"/>
            </a:lvl2pPr>
            <a:lvl3pPr marL="1143000" indent="-228600" algn="l" defTabSz="914400" rtl="0" eaLnBrk="1" latinLnBrk="0" hangingPunct="1">
              <a:buFont typeface="Arial" panose="020B0604020202020204" pitchFamily="34" charset="0"/>
              <a:buChar char="•"/>
            </a:lvl3pPr>
            <a:lvl4pPr marL="1600200" indent="-228600" algn="l" defTabSz="914400" rtl="0" eaLnBrk="1" latinLnBrk="0" hangingPunct="1">
              <a:buFont typeface="Arial" panose="020B0604020202020204" pitchFamily="34" charset="0"/>
              <a:buChar char="•"/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Rib design of the tread pattern of current C3 SRTTs with limited snow performance capabilities 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High performance variation depending on the track surface conditions during testing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high performance variations in the evaluation of candidate tires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ym typeface="Wingdings" panose="05000000000000000000" pitchFamily="2" charset="2"/>
              </a:rPr>
              <a:t>poor correlation between different test providers and/or proving grounds 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400" b="1" dirty="0">
                <a:sym typeface="Wingdings" panose="05000000000000000000" pitchFamily="2" charset="2"/>
              </a:rPr>
              <a:t>Need to improve reproducibility of the SNOW test results </a:t>
            </a:r>
            <a:r>
              <a:rPr lang="en-US" sz="2400" dirty="0">
                <a:sym typeface="Wingdings" panose="05000000000000000000" pitchFamily="2" charset="2"/>
              </a:rPr>
              <a:t>(i.e., reduce the uncertainty of the test), </a:t>
            </a:r>
            <a:r>
              <a:rPr lang="en-US" sz="2400" b="1" dirty="0">
                <a:sym typeface="Wingdings" panose="05000000000000000000" pitchFamily="2" charset="2"/>
              </a:rPr>
              <a:t>while not deteriorating the Wet Grip reproducibility</a:t>
            </a:r>
            <a:r>
              <a:rPr lang="en-US" sz="2400" b="1" dirty="0"/>
              <a:t> </a:t>
            </a:r>
          </a:p>
        </p:txBody>
      </p:sp>
      <p:sp>
        <p:nvSpPr>
          <p:cNvPr id="18" name="Foliennummernplatzhalter 14">
            <a:extLst>
              <a:ext uri="{FF2B5EF4-FFF2-40B4-BE49-F238E27FC236}">
                <a16:creationId xmlns:a16="http://schemas.microsoft.com/office/drawing/2014/main" id="{27201068-55E8-4D89-97E6-8A9B9369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65E787-3CD5-480E-AE3F-CA8B408535A0}"/>
              </a:ext>
            </a:extLst>
          </p:cNvPr>
          <p:cNvSpPr txBox="1"/>
          <p:nvPr/>
        </p:nvSpPr>
        <p:spPr>
          <a:xfrm>
            <a:off x="190499" y="2892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latin typeface="+mj-lt"/>
                <a:ea typeface="+mj-ea"/>
                <a:cs typeface="+mj-cs"/>
              </a:rPr>
              <a:t>Background</a:t>
            </a:r>
            <a:endParaRPr lang="it-IT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4389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0B96-3E00-45A2-8604-071C6AD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5679-4996-4756-9033-D90D69883F9D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48E-9D34-4170-A4C8-D211F5E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7E30EE-1E43-4604-9B92-86F03DB8F4B0}"/>
              </a:ext>
            </a:extLst>
          </p:cNvPr>
          <p:cNvSpPr txBox="1"/>
          <p:nvPr/>
        </p:nvSpPr>
        <p:spPr>
          <a:xfrm>
            <a:off x="733373" y="1736761"/>
            <a:ext cx="10366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39E6DD-5FD2-4570-AA22-87A2E2E54E64}"/>
              </a:ext>
            </a:extLst>
          </p:cNvPr>
          <p:cNvSpPr txBox="1"/>
          <p:nvPr/>
        </p:nvSpPr>
        <p:spPr>
          <a:xfrm>
            <a:off x="166882" y="30654"/>
            <a:ext cx="724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New Design of C3 SRTTs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7F65029-9920-4B5F-8C4C-AFA7116B1387}"/>
              </a:ext>
            </a:extLst>
          </p:cNvPr>
          <p:cNvSpPr/>
          <p:nvPr/>
        </p:nvSpPr>
        <p:spPr>
          <a:xfrm>
            <a:off x="-1" y="928439"/>
            <a:ext cx="11196735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Calibri" panose="020F0502020204030204" pitchFamily="34" charset="0"/>
                <a:cs typeface="Helv"/>
              </a:rPr>
              <a:t>New pattern designs with sipes (blades) assures higher performance stability on snow test method, and not deteriorating the wet grip test method reproducibility</a:t>
            </a:r>
            <a:br>
              <a:rPr lang="en-US" dirty="0">
                <a:ea typeface="Calibri" panose="020F0502020204030204" pitchFamily="34" charset="0"/>
                <a:cs typeface="Helv"/>
              </a:rPr>
            </a:br>
            <a:endParaRPr lang="de-DE" dirty="0">
              <a:ea typeface="Calibri" panose="020F0502020204030204" pitchFamily="34" charset="0"/>
              <a:cs typeface="Helv"/>
              <a:sym typeface="Wingdings" panose="05000000000000000000" pitchFamily="2" charset="2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23343C6-450F-4CE4-A84D-EA4A080C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16" y="4206685"/>
            <a:ext cx="8454390" cy="4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85725" indent="3175">
              <a:spcAft>
                <a:spcPts val="1200"/>
              </a:spcAft>
              <a:tabLst>
                <a:tab pos="2286000" algn="l"/>
              </a:tabLst>
            </a:pPr>
            <a:r>
              <a:rPr lang="en-US" b="1" u="sng" dirty="0">
                <a:latin typeface="Arial" pitchFamily="34" charset="0"/>
                <a:ea typeface="Calibri"/>
                <a:cs typeface="Arial" pitchFamily="34" charset="0"/>
              </a:rPr>
              <a:t>Validation Tests campaigns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66700" indent="-177800">
              <a:spcAft>
                <a:spcPts val="1200"/>
              </a:spcAft>
              <a:tabLst>
                <a:tab pos="2286000" algn="l"/>
              </a:tabLst>
            </a:pP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66700" indent="-177800">
              <a:spcAft>
                <a:spcPts val="1200"/>
              </a:spcAft>
              <a:tabLst>
                <a:tab pos="2286000" algn="l"/>
              </a:tabLst>
            </a:pPr>
            <a:br>
              <a:rPr lang="en-US" dirty="0"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</a:br>
            <a:endParaRPr lang="en-US" dirty="0">
              <a:latin typeface="Arial" pitchFamily="34" charset="0"/>
              <a:ea typeface="Calibri"/>
              <a:cs typeface="Arial" pitchFamily="34" charset="0"/>
              <a:sym typeface="Wingdings" pitchFamily="2" charset="2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44141CA-8CF4-48C3-9397-9C70CD97E515}"/>
              </a:ext>
            </a:extLst>
          </p:cNvPr>
          <p:cNvSpPr/>
          <p:nvPr/>
        </p:nvSpPr>
        <p:spPr>
          <a:xfrm>
            <a:off x="184657" y="4632448"/>
            <a:ext cx="10005818" cy="146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a typeface="Calibri" panose="020F0502020204030204" pitchFamily="34" charset="0"/>
                <a:cs typeface="Helv"/>
              </a:rPr>
              <a:t>Snow test campaigns were performed by ETRTO and JATMA members during 3 winter seasons  (years from 2019 to 2022)</a:t>
            </a: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Wet Grip test campaign was performed over 3 years at different locations and in different conditions</a:t>
            </a:r>
            <a:b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a typeface="Calibri" panose="020F0502020204030204" pitchFamily="34" charset="0"/>
                <a:cs typeface="Helv"/>
                <a:sym typeface="Wingdings" panose="05000000000000000000" pitchFamily="2" charset="2"/>
              </a:rPr>
              <a:t> SRTT 22.5 current design vs. SRTT 22.5 new design</a:t>
            </a:r>
            <a:b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ea typeface="Calibri" panose="020F0502020204030204" pitchFamily="34" charset="0"/>
                <a:cs typeface="Helv"/>
                <a:sym typeface="Wingdings" panose="05000000000000000000" pitchFamily="2" charset="2"/>
              </a:rPr>
              <a:t>SRTT 19.5 current design vs. SRTT 19.5 new design</a:t>
            </a:r>
          </a:p>
        </p:txBody>
      </p:sp>
      <p:sp>
        <p:nvSpPr>
          <p:cNvPr id="21" name="Foliennummernplatzhalter 14">
            <a:extLst>
              <a:ext uri="{FF2B5EF4-FFF2-40B4-BE49-F238E27FC236}">
                <a16:creationId xmlns:a16="http://schemas.microsoft.com/office/drawing/2014/main" id="{5A2FCB39-B6B5-45F1-8BD5-7AA66366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Grafik 8">
            <a:extLst>
              <a:ext uri="{FF2B5EF4-FFF2-40B4-BE49-F238E27FC236}">
                <a16:creationId xmlns:a16="http://schemas.microsoft.com/office/drawing/2014/main" id="{622A7943-29E4-0AAF-CE80-158AF1B7F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970" t="36241" r="72342" b="11245"/>
          <a:stretch/>
        </p:blipFill>
        <p:spPr>
          <a:xfrm>
            <a:off x="1003768" y="2198425"/>
            <a:ext cx="2251022" cy="148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9">
            <a:extLst>
              <a:ext uri="{FF2B5EF4-FFF2-40B4-BE49-F238E27FC236}">
                <a16:creationId xmlns:a16="http://schemas.microsoft.com/office/drawing/2014/main" id="{C8A1D9A3-4468-F0C6-28F6-3F26C922EBD4}"/>
              </a:ext>
            </a:extLst>
          </p:cNvPr>
          <p:cNvSpPr txBox="1"/>
          <p:nvPr/>
        </p:nvSpPr>
        <p:spPr>
          <a:xfrm>
            <a:off x="1573004" y="1712099"/>
            <a:ext cx="1135311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Current Design</a:t>
            </a:r>
          </a:p>
        </p:txBody>
      </p:sp>
      <p:sp>
        <p:nvSpPr>
          <p:cNvPr id="8" name="Textfeld 10">
            <a:extLst>
              <a:ext uri="{FF2B5EF4-FFF2-40B4-BE49-F238E27FC236}">
                <a16:creationId xmlns:a16="http://schemas.microsoft.com/office/drawing/2014/main" id="{3764B096-4706-87A8-E0C8-A2FCD9A5F959}"/>
              </a:ext>
            </a:extLst>
          </p:cNvPr>
          <p:cNvSpPr txBox="1"/>
          <p:nvPr/>
        </p:nvSpPr>
        <p:spPr>
          <a:xfrm>
            <a:off x="4918576" y="1712099"/>
            <a:ext cx="135248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New Design (22.5)</a:t>
            </a:r>
          </a:p>
        </p:txBody>
      </p:sp>
      <p:sp>
        <p:nvSpPr>
          <p:cNvPr id="16" name="Textfeld 11">
            <a:extLst>
              <a:ext uri="{FF2B5EF4-FFF2-40B4-BE49-F238E27FC236}">
                <a16:creationId xmlns:a16="http://schemas.microsoft.com/office/drawing/2014/main" id="{0B2BC218-7208-C513-BDEF-B773AFD148FA}"/>
              </a:ext>
            </a:extLst>
          </p:cNvPr>
          <p:cNvSpPr txBox="1"/>
          <p:nvPr/>
        </p:nvSpPr>
        <p:spPr>
          <a:xfrm>
            <a:off x="7725545" y="1712099"/>
            <a:ext cx="135248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/>
              <a:t>New Design (19.5)</a:t>
            </a:r>
          </a:p>
        </p:txBody>
      </p:sp>
      <p:pic>
        <p:nvPicPr>
          <p:cNvPr id="20" name="Grafik 12" descr="Ein Bild, das Stein enthält.&#10;&#10;Automatisch generierte Beschreibung">
            <a:extLst>
              <a:ext uri="{FF2B5EF4-FFF2-40B4-BE49-F238E27FC236}">
                <a16:creationId xmlns:a16="http://schemas.microsoft.com/office/drawing/2014/main" id="{A87B78E9-4C24-5523-2EB9-1D1ADF5F1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2171" r="31418" b="7307"/>
          <a:stretch/>
        </p:blipFill>
        <p:spPr>
          <a:xfrm rot="5400000">
            <a:off x="4841471" y="1849970"/>
            <a:ext cx="1482652" cy="2179568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Grafik 13" descr="Ein Bild, das Parken, Rost enthält.&#10;&#10;Automatisch generierte Beschreibung">
            <a:extLst>
              <a:ext uri="{FF2B5EF4-FFF2-40B4-BE49-F238E27FC236}">
                <a16:creationId xmlns:a16="http://schemas.microsoft.com/office/drawing/2014/main" id="{2ACF7F95-4880-E0E3-CB4B-F505D6CCD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8" t="6269" r="30343" b="564"/>
          <a:stretch/>
        </p:blipFill>
        <p:spPr>
          <a:xfrm rot="16200000">
            <a:off x="7651062" y="1892869"/>
            <a:ext cx="1477409" cy="2088521"/>
          </a:xfrm>
          <a:prstGeom prst="rect">
            <a:avLst/>
          </a:prstGeom>
          <a:ln w="38100"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feil: nach rechts 14">
            <a:extLst>
              <a:ext uri="{FF2B5EF4-FFF2-40B4-BE49-F238E27FC236}">
                <a16:creationId xmlns:a16="http://schemas.microsoft.com/office/drawing/2014/main" id="{04D1F997-4E35-1133-DE17-E98D3132F05D}"/>
              </a:ext>
            </a:extLst>
          </p:cNvPr>
          <p:cNvSpPr/>
          <p:nvPr/>
        </p:nvSpPr>
        <p:spPr bwMode="auto">
          <a:xfrm>
            <a:off x="3525034" y="2732777"/>
            <a:ext cx="836195" cy="29477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96950" fontAlgn="base">
              <a:spcBef>
                <a:spcPct val="0"/>
              </a:spcBef>
              <a:spcAft>
                <a:spcPct val="0"/>
              </a:spcAft>
            </a:pPr>
            <a:endParaRPr lang="en-US" sz="7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38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A0B96-3E00-45A2-8604-071C6AD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5679-4996-4756-9033-D90D69883F9D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C348E-9D34-4170-A4C8-D211F5EE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European </a:t>
            </a:r>
            <a:r>
              <a:rPr lang="en-US" dirty="0" err="1"/>
              <a:t>Tyre</a:t>
            </a:r>
            <a:r>
              <a:rPr lang="en-US" dirty="0"/>
              <a:t> and Rim Technical Organization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39E6DD-5FD2-4570-AA22-87A2E2E54E64}"/>
              </a:ext>
            </a:extLst>
          </p:cNvPr>
          <p:cNvSpPr txBox="1"/>
          <p:nvPr/>
        </p:nvSpPr>
        <p:spPr>
          <a:xfrm>
            <a:off x="292099" y="994269"/>
            <a:ext cx="2501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Overview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6E36801-3BE3-4B3B-9F2B-DA12E20066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509" y="1798808"/>
            <a:ext cx="6096000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buFont typeface="Arial" panose="020B0604020202020204" pitchFamily="34" charset="0"/>
              <a:buChar char="•"/>
            </a:lvl1pPr>
            <a:lvl2pPr marL="685800" indent="-228600" algn="l" defTabSz="914400" rtl="0" eaLnBrk="1" latinLnBrk="0" hangingPunct="1">
              <a:buFont typeface="Arial" panose="020B0604020202020204" pitchFamily="34" charset="0"/>
              <a:buChar char="•"/>
            </a:lvl2pPr>
            <a:lvl3pPr marL="1143000" indent="-228600" algn="l" defTabSz="914400" rtl="0" eaLnBrk="1" latinLnBrk="0" hangingPunct="1">
              <a:buFont typeface="Arial" panose="020B0604020202020204" pitchFamily="34" charset="0"/>
              <a:buChar char="•"/>
            </a:lvl3pPr>
            <a:lvl4pPr marL="1600200" indent="-228600" algn="l" defTabSz="914400" rtl="0" eaLnBrk="1" latinLnBrk="0" hangingPunct="1">
              <a:buFont typeface="Arial" panose="020B0604020202020204" pitchFamily="34" charset="0"/>
              <a:buChar char="•"/>
            </a:lvl4pPr>
            <a:lvl5pPr marL="20574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200000"/>
              </a:lnSpc>
            </a:pPr>
            <a:r>
              <a:rPr lang="en-US" b="1" dirty="0"/>
              <a:t>3 winter seasons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4 different temperature ranges (for ambient and surface)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9 participating companies / test locations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20 different vehicles (SRTT19.5 and SRTT22.5)</a:t>
            </a:r>
          </a:p>
          <a:p>
            <a:pPr>
              <a:lnSpc>
                <a:spcPct val="200000"/>
              </a:lnSpc>
            </a:pPr>
            <a:r>
              <a:rPr lang="en-US" b="1" dirty="0"/>
              <a:t>176 tests results: 68 for SRTT 19.5 &amp; 108 for SRTT 22.5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08DEA20-4261-45F4-BB28-01946886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1"/>
          <a:stretch/>
        </p:blipFill>
        <p:spPr>
          <a:xfrm>
            <a:off x="6527368" y="79319"/>
            <a:ext cx="4854647" cy="601288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741D547-EC6F-4ADE-AE88-5BB0E750B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43"/>
          <a:stretch/>
        </p:blipFill>
        <p:spPr bwMode="auto">
          <a:xfrm>
            <a:off x="6936268" y="4750351"/>
            <a:ext cx="4284182" cy="5328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Foliennummernplatzhalter 14">
            <a:extLst>
              <a:ext uri="{FF2B5EF4-FFF2-40B4-BE49-F238E27FC236}">
                <a16:creationId xmlns:a16="http://schemas.microsoft.com/office/drawing/2014/main" id="{F664BF3C-BC49-47C8-8B81-150A2204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6171C-B258-44CF-B6A1-304B754DDC6C}"/>
              </a:ext>
            </a:extLst>
          </p:cNvPr>
          <p:cNvSpPr txBox="1"/>
          <p:nvPr/>
        </p:nvSpPr>
        <p:spPr>
          <a:xfrm>
            <a:off x="130628" y="6661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SNOW test campaign</a:t>
            </a:r>
          </a:p>
        </p:txBody>
      </p:sp>
    </p:spTree>
    <p:extLst>
      <p:ext uri="{BB962C8B-B14F-4D97-AF65-F5344CB8AC3E}">
        <p14:creationId xmlns:p14="http://schemas.microsoft.com/office/powerpoint/2010/main" val="391441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A01C38-975A-4082-B297-E5FBF26A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1F0-F964-4EFC-BFDE-02C4A072774C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DEB907-BAA1-44B7-80F1-9462388B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61701F-C40F-43B0-ABFB-5726054E1A39}"/>
              </a:ext>
            </a:extLst>
          </p:cNvPr>
          <p:cNvSpPr txBox="1"/>
          <p:nvPr/>
        </p:nvSpPr>
        <p:spPr>
          <a:xfrm>
            <a:off x="189010" y="602367"/>
            <a:ext cx="102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 of test results: variation of SRTTs acceleration distance</a:t>
            </a:r>
            <a:endParaRPr lang="en-US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2C2837-1AF2-4358-A5FB-CA325FAE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60"/>
          <a:stretch/>
        </p:blipFill>
        <p:spPr>
          <a:xfrm>
            <a:off x="1717675" y="1643934"/>
            <a:ext cx="7820025" cy="169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Gewitterblitz 19">
            <a:extLst>
              <a:ext uri="{FF2B5EF4-FFF2-40B4-BE49-F238E27FC236}">
                <a16:creationId xmlns:a16="http://schemas.microsoft.com/office/drawing/2014/main" id="{50D45BB7-BB3E-4E47-AE00-3D05CDC22FDA}"/>
              </a:ext>
            </a:extLst>
          </p:cNvPr>
          <p:cNvSpPr/>
          <p:nvPr/>
        </p:nvSpPr>
        <p:spPr>
          <a:xfrm>
            <a:off x="4187056" y="2575222"/>
            <a:ext cx="180975" cy="66675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1C00A6A-B5AC-49D8-AA46-48EE7B0386B1}"/>
              </a:ext>
            </a:extLst>
          </p:cNvPr>
          <p:cNvSpPr/>
          <p:nvPr/>
        </p:nvSpPr>
        <p:spPr>
          <a:xfrm>
            <a:off x="4434706" y="2575222"/>
            <a:ext cx="771525" cy="647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87F2CC3-B1A9-4E42-BB42-723D8DC33E35}"/>
              </a:ext>
            </a:extLst>
          </p:cNvPr>
          <p:cNvSpPr/>
          <p:nvPr/>
        </p:nvSpPr>
        <p:spPr>
          <a:xfrm>
            <a:off x="6662022" y="2575222"/>
            <a:ext cx="752475" cy="685800"/>
          </a:xfrm>
          <a:prstGeom prst="rect">
            <a:avLst/>
          </a:prstGeom>
          <a:noFill/>
          <a:ln w="57150">
            <a:solidFill>
              <a:srgbClr val="69BD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Häkchen mit einfarbiger Füllung">
            <a:extLst>
              <a:ext uri="{FF2B5EF4-FFF2-40B4-BE49-F238E27FC236}">
                <a16:creationId xmlns:a16="http://schemas.microsoft.com/office/drawing/2014/main" id="{D9096C20-6495-4475-8FCD-90792DF6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0889" y="2537122"/>
            <a:ext cx="371417" cy="685800"/>
          </a:xfrm>
          <a:prstGeom prst="rect">
            <a:avLst/>
          </a:prstGeom>
        </p:spPr>
      </p:pic>
      <p:sp>
        <p:nvSpPr>
          <p:cNvPr id="14" name="Foliennummernplatzhalter 14">
            <a:extLst>
              <a:ext uri="{FF2B5EF4-FFF2-40B4-BE49-F238E27FC236}">
                <a16:creationId xmlns:a16="http://schemas.microsoft.com/office/drawing/2014/main" id="{F8F8B401-EF2E-4EF2-8812-7A4F04F0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Rechteck 25">
            <a:extLst>
              <a:ext uri="{FF2B5EF4-FFF2-40B4-BE49-F238E27FC236}">
                <a16:creationId xmlns:a16="http://schemas.microsoft.com/office/drawing/2014/main" id="{26825073-1B0A-4B70-A29A-C9A65408C438}"/>
              </a:ext>
            </a:extLst>
          </p:cNvPr>
          <p:cNvSpPr/>
          <p:nvPr/>
        </p:nvSpPr>
        <p:spPr>
          <a:xfrm>
            <a:off x="103187" y="4118388"/>
            <a:ext cx="11252200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269875" lvl="1" indent="-269875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Coefficient of Variation coefficient (Std Dev.) of the current SRTTs confirmed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reproducibility</a:t>
            </a:r>
          </a:p>
          <a:p>
            <a:pPr marL="269875" lvl="1" indent="-269875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Design C3 SRTTs (both 19.5 and 22.5) shows higher stability, with lower coefficient of variations </a:t>
            </a: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improved reproducibility</a:t>
            </a:r>
            <a:endParaRPr lang="de-DE" sz="1600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-269875">
              <a:spcAft>
                <a:spcPts val="1200"/>
              </a:spcAft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Design C3 SRTTs perform much better than current C3 SRTTs </a:t>
            </a:r>
            <a:b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correlation factor to be introduced in the regulation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when test is performed vs new design C3 SRTTs (see following pages)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BBA5A-9578-44C5-72E8-89536E3EB497}"/>
              </a:ext>
            </a:extLst>
          </p:cNvPr>
          <p:cNvSpPr txBox="1"/>
          <p:nvPr/>
        </p:nvSpPr>
        <p:spPr>
          <a:xfrm>
            <a:off x="130628" y="6661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SNOW test campaign</a:t>
            </a:r>
          </a:p>
        </p:txBody>
      </p:sp>
    </p:spTree>
    <p:extLst>
      <p:ext uri="{BB962C8B-B14F-4D97-AF65-F5344CB8AC3E}">
        <p14:creationId xmlns:p14="http://schemas.microsoft.com/office/powerpoint/2010/main" val="4211167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A01C38-975A-4082-B297-E5FBF26A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1F0-F964-4EFC-BFDE-02C4A072774C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DEB907-BAA1-44B7-80F1-9462388B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52FAF0-709B-4863-B682-E9CC5C3A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1518166"/>
            <a:ext cx="8010525" cy="432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18353D7E-F30F-4E7A-9D9A-C829FDA7E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49" y="1752750"/>
            <a:ext cx="3095625" cy="354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0" lvl="1">
              <a:spcAft>
                <a:spcPts val="1200"/>
              </a:spcAft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Statistically the New SRTT 22.5” and New SRTT 19.5” are equivalent in their performance</a:t>
            </a:r>
            <a:b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 2 sizes show very similar average distance/acceleration)</a:t>
            </a:r>
          </a:p>
          <a:p>
            <a:pPr marL="0" lvl="1"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>
              <a:spcAft>
                <a:spcPts val="1200"/>
              </a:spcAft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Confirmed possibility of using both new SRTTs (19.5 and 22.5) as reference tyre irrespective of the size of candidate tyre</a:t>
            </a:r>
            <a:endParaRPr lang="en-US" b="1" dirty="0">
              <a:solidFill>
                <a:srgbClr val="69BD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7" name="Foliennummernplatzhalter 14">
            <a:extLst>
              <a:ext uri="{FF2B5EF4-FFF2-40B4-BE49-F238E27FC236}">
                <a16:creationId xmlns:a16="http://schemas.microsoft.com/office/drawing/2014/main" id="{2E1742D5-DDBC-4122-B62B-A56E2A5F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Textfeld 11">
            <a:extLst>
              <a:ext uri="{FF2B5EF4-FFF2-40B4-BE49-F238E27FC236}">
                <a16:creationId xmlns:a16="http://schemas.microsoft.com/office/drawing/2014/main" id="{6F93E25C-8466-49A4-A612-5919518FC480}"/>
              </a:ext>
            </a:extLst>
          </p:cNvPr>
          <p:cNvSpPr txBox="1"/>
          <p:nvPr/>
        </p:nvSpPr>
        <p:spPr>
          <a:xfrm>
            <a:off x="161379" y="695041"/>
            <a:ext cx="1124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 of test results: equivalence of the new design SRTTs (19.5 and 22.5)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E91B0-2C64-D053-5E11-033B91A196D8}"/>
              </a:ext>
            </a:extLst>
          </p:cNvPr>
          <p:cNvSpPr txBox="1"/>
          <p:nvPr/>
        </p:nvSpPr>
        <p:spPr>
          <a:xfrm>
            <a:off x="4593021" y="1162232"/>
            <a:ext cx="16118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SRTTs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2EF3D8-9B31-78D6-921A-EAD9FE784F66}"/>
              </a:ext>
            </a:extLst>
          </p:cNvPr>
          <p:cNvSpPr txBox="1"/>
          <p:nvPr/>
        </p:nvSpPr>
        <p:spPr>
          <a:xfrm>
            <a:off x="8911771" y="1167468"/>
            <a:ext cx="12243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New SRTTs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9FE31A-B704-D0B5-9B22-51753538BF0F}"/>
              </a:ext>
            </a:extLst>
          </p:cNvPr>
          <p:cNvSpPr txBox="1"/>
          <p:nvPr/>
        </p:nvSpPr>
        <p:spPr>
          <a:xfrm>
            <a:off x="130628" y="6661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SNOW test campaign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745427CD-588E-C744-E505-B1AD79DAD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7" y="1539390"/>
            <a:ext cx="7970837" cy="2468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9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6E071925-E7D3-45B7-A883-D6094E1982EB}"/>
              </a:ext>
            </a:extLst>
          </p:cNvPr>
          <p:cNvSpPr txBox="1"/>
          <p:nvPr/>
        </p:nvSpPr>
        <p:spPr>
          <a:xfrm>
            <a:off x="152400" y="1401863"/>
            <a:ext cx="11226799" cy="2069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Similar approach used to manage the SRTT14 discontinuation and its replacement with SRTT16 (ref. UN Reg117.02 Supplement 13):</a:t>
            </a:r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Keep the existing threshold (1,25 vs existing SRTT)</a:t>
            </a:r>
          </a:p>
          <a:p>
            <a:pPr marL="1714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Apply a correlation factor (fixed by regulation) when test is performed vs new designed C3 SRTTs</a:t>
            </a:r>
          </a:p>
          <a:p>
            <a:pPr marL="1085850" lvl="3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Correlation factor can be established by the analysis of the snow test campaign, considering </a:t>
            </a:r>
            <a:b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 the equivalence of the 2 SRTTs</a:t>
            </a:r>
            <a:b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 that vast majority of the C3-tyre sizes are tested vs. the SRTT 22.5</a:t>
            </a:r>
          </a:p>
          <a:p>
            <a:pPr marL="1081088" lvl="3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- the worst cases testing (regulatory change can be managed by a supplement of UN R117)</a:t>
            </a:r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A01C38-975A-4082-B297-E5FBF26A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91F0-F964-4EFC-BFDE-02C4A072774C}" type="datetime2">
              <a:rPr lang="en-US" smtClean="0"/>
              <a:t>Wednesday, August 30, 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DEB907-BAA1-44B7-80F1-9462388B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European Tyre and Rim Technical Organization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61701F-C40F-43B0-ABFB-5726054E1A39}"/>
              </a:ext>
            </a:extLst>
          </p:cNvPr>
          <p:cNvSpPr txBox="1"/>
          <p:nvPr/>
        </p:nvSpPr>
        <p:spPr>
          <a:xfrm>
            <a:off x="513805" y="635726"/>
            <a:ext cx="10267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Proposed approach: correlation Factor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EE25DAC-1E69-4BDE-BCB5-2F3592C9C853}"/>
              </a:ext>
            </a:extLst>
          </p:cNvPr>
          <p:cNvSpPr txBox="1"/>
          <p:nvPr/>
        </p:nvSpPr>
        <p:spPr>
          <a:xfrm>
            <a:off x="4038600" y="4584595"/>
            <a:ext cx="7061199" cy="157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SG</a:t>
            </a:r>
            <a:r>
              <a:rPr lang="fi-FI" sz="14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fi-FI" sz="1400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i-FI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snow</a:t>
            </a:r>
            <a:r>
              <a:rPr lang="fi-FI" sz="1400" dirty="0">
                <a:ea typeface="Calibri" panose="020F0502020204030204" pitchFamily="34" charset="0"/>
                <a:cs typeface="Times New Roman" panose="02020603050405020304" pitchFamily="18" charset="0"/>
              </a:rPr>
              <a:t> grip index of candidate vs. SRTT </a:t>
            </a:r>
            <a:r>
              <a:rPr lang="fi-FI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fi-FI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4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lang="fi-FI" sz="1400" baseline="-250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sz="1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fi-FI" sz="14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fi-FI" sz="1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grip index of candidate vs. SRTT </a:t>
            </a:r>
            <a:r>
              <a:rPr lang="fi-FI" sz="1400" dirty="0" err="1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fi-FI" sz="1400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1,67 			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= ”new” vs. ”</a:t>
            </a:r>
            <a:r>
              <a:rPr lang="fi-FI" sz="1400" dirty="0" err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fi-FI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4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candidate 	weighted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acceleration of candidate tire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New SRTT 	weighted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acceleration of new SRTT </a:t>
            </a:r>
          </a:p>
          <a:p>
            <a:pPr marL="171450" lvl="2" indent="-1714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Current SRTT	weighted </a:t>
            </a:r>
            <a:r>
              <a:rPr lang="en-US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ave.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acceleration of current SRTT</a:t>
            </a:r>
            <a:endParaRPr lang="de-D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oliennummernplatzhalter 14">
            <a:extLst>
              <a:ext uri="{FF2B5EF4-FFF2-40B4-BE49-F238E27FC236}">
                <a16:creationId xmlns:a16="http://schemas.microsoft.com/office/drawing/2014/main" id="{8DA62704-82B0-4B0D-90B8-CABFF871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599" y="6234175"/>
            <a:ext cx="2743200" cy="365125"/>
          </a:xfrm>
        </p:spPr>
        <p:txBody>
          <a:bodyPr/>
          <a:lstStyle/>
          <a:p>
            <a:r>
              <a:rPr lang="en-US" dirty="0"/>
              <a:t>C3_SRTT_New_Design           </a:t>
            </a:r>
            <a:fld id="{74F045D9-6A50-447E-9A04-3B3C9EFFC6F0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3B85AC-CAB6-41AA-AD4B-193E3F9F199F}"/>
                  </a:ext>
                </a:extLst>
              </p:cNvPr>
              <p:cNvSpPr txBox="1"/>
              <p:nvPr/>
            </p:nvSpPr>
            <p:spPr>
              <a:xfrm>
                <a:off x="2343518" y="3557583"/>
                <a:ext cx="6327053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𝑆𝐺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𝐶𝑢𝑟𝑟𝑒𝑛𝑡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𝐶𝑎𝑛𝑑𝑖𝑑𝑎𝑡𝑒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𝑛𝑒𝑤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𝑆𝑅𝑇𝑇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𝑆𝐺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𝑛𝑒𝑤𝑆𝑅𝑇𝑇</m:t>
                          </m:r>
                        </m:sub>
                      </m:sSub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53B85AC-CAB6-41AA-AD4B-193E3F9F1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18" y="3557583"/>
                <a:ext cx="6327053" cy="409086"/>
              </a:xfrm>
              <a:prstGeom prst="rect">
                <a:avLst/>
              </a:prstGeom>
              <a:blipFill>
                <a:blip r:embed="rId2"/>
                <a:stretch>
                  <a:fillRect l="-193" t="-1493" b="-134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3FEFFB-AD4E-43C8-AFFD-4077A20355B9}"/>
              </a:ext>
            </a:extLst>
          </p:cNvPr>
          <p:cNvCxnSpPr/>
          <p:nvPr/>
        </p:nvCxnSpPr>
        <p:spPr>
          <a:xfrm>
            <a:off x="5525402" y="3588946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DF77C5-1794-4BBF-827C-27F7894B7B62}"/>
              </a:ext>
            </a:extLst>
          </p:cNvPr>
          <p:cNvCxnSpPr/>
          <p:nvPr/>
        </p:nvCxnSpPr>
        <p:spPr>
          <a:xfrm>
            <a:off x="6560146" y="3837903"/>
            <a:ext cx="542375" cy="20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D3BB2B0-91C9-4ACF-D69E-FFAF6593E823}"/>
              </a:ext>
            </a:extLst>
          </p:cNvPr>
          <p:cNvSpPr txBox="1"/>
          <p:nvPr/>
        </p:nvSpPr>
        <p:spPr>
          <a:xfrm>
            <a:off x="130628" y="66619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US" dirty="0">
                <a:latin typeface="+mj-lt"/>
              </a:rPr>
              <a:t>SNOW test campaign</a:t>
            </a:r>
          </a:p>
        </p:txBody>
      </p:sp>
    </p:spTree>
    <p:extLst>
      <p:ext uri="{BB962C8B-B14F-4D97-AF65-F5344CB8AC3E}">
        <p14:creationId xmlns:p14="http://schemas.microsoft.com/office/powerpoint/2010/main" val="344004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/////wQAPw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tFwl+/YLRGt3RpaUH9GlsFAAAAAAADAAAAAAADAAAAAwADAAAAAAD///////8DAAEA////////BAAAAAMAEAALfEHmYQopo02ec3NkPAiOFg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AgMAAAAAAAAAAAAACAB////////////////AAAA////////////////BAAAAAM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aAAZMaW5rZWRTaGFwZXNEYXRhUHJvcGVydHlfMAUAAAAAAAQAAAADAAQAAAABAAQAAAAAAP///////wQAAAAAAP///////wQAAAAAAP///////wMAAQEDAAAAAwD///////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3DgAAAAAAAAAAAAD/////gwCDAAAABV9pZAAQAAAABDtFwl+/YLRGt3RpaUH9GlsDRGF0YQAbAAAABExpbmtlZFNoYXBlRGF0YQAFAAAAAAACTmFtZQAZAAAATGlua2VkU2hhcGVzRGF0YVByb3BlcnR5ABBWZXJzaW9uAAAAAAAJTGFzdFdyaXRlAAPkr7ODAQAAAAEA/////50AnQAAAAVfaWQAEAAAAAR8QeZhCimjTZ5zc2Q8CI4WA0RhdGEAKgAAAAhQcmVzZW50YXRpb25TY2FubmVkRm9yTGlua2VkU2hhcGVzAAEAAk5hbWUAJAAAAExpbmtlZFNoYXBlUHJlc2VudGF0aW9uU2V0dGluZ3NEYXRhABBWZXJzaW9uAAAAAAAJTGFzdFdyaXRlABXnr7OD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5939164D-88DD-40E7-B43E-8F9E53BF5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5CC201-A454-4BD7-9A6C-7D06EEC04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B9053C-FD57-47DF-B2C5-93BC108027C6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docMetadata/LabelInfo.xml><?xml version="1.0" encoding="utf-8"?>
<clbl:labelList xmlns:clbl="http://schemas.microsoft.com/office/2020/mipLabelMetadata">
  <clbl:label id="{6006a9c5-d130-408c-bc8e-3b5ecdb17aa0}" enabled="1" method="Standard" siteId="{8d4b558f-7b2e-40ba-ad1f-e04d79e6265a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2177</Words>
  <Application>Microsoft Office PowerPoint</Application>
  <PresentationFormat>Widescreen</PresentationFormat>
  <Paragraphs>340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Meiryo UI</vt:lpstr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New design C3 SRTTs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SRTT C3N or C3W usage for WGI </vt:lpstr>
      <vt:lpstr>C2 &amp; C3 track friction ranges</vt:lpstr>
      <vt:lpstr>New C3 SRTTs Harmonization with other Standards / Regulations (1/2)</vt:lpstr>
      <vt:lpstr>New C3 SRTTs Harmonization with other Standards / Regulations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EXEC</dc:title>
  <dc:creator>Josep Guinjoan</dc:creator>
  <cp:lastModifiedBy>secretariat</cp:lastModifiedBy>
  <cp:revision>71</cp:revision>
  <dcterms:created xsi:type="dcterms:W3CDTF">2021-11-17T09:31:58Z</dcterms:created>
  <dcterms:modified xsi:type="dcterms:W3CDTF">2023-08-30T17:38:07Z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Office_x0020_of_x0020_Origin">
    <vt:lpwstr/>
  </property>
  <property fmtid="{D5CDD505-2E9C-101B-9397-08002B2CF9AE}" pid="4" name="MediaServiceImageTags">
    <vt:lpwstr/>
  </property>
  <property fmtid="{D5CDD505-2E9C-101B-9397-08002B2CF9AE}" pid="5" name="gba66df640194346a5267c50f24d4797">
    <vt:lpwstr/>
  </property>
  <property fmtid="{D5CDD505-2E9C-101B-9397-08002B2CF9AE}" pid="6" name="Office of Origin">
    <vt:lpwstr/>
  </property>
</Properties>
</file>