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44"/>
  </p:notesMasterIdLst>
  <p:sldIdLst>
    <p:sldId id="256" r:id="rId4"/>
    <p:sldId id="257" r:id="rId5"/>
    <p:sldId id="258" r:id="rId6"/>
    <p:sldId id="265" r:id="rId7"/>
    <p:sldId id="266" r:id="rId8"/>
    <p:sldId id="298" r:id="rId9"/>
    <p:sldId id="297" r:id="rId10"/>
    <p:sldId id="261" r:id="rId11"/>
    <p:sldId id="274" r:id="rId12"/>
    <p:sldId id="272" r:id="rId13"/>
    <p:sldId id="273" r:id="rId14"/>
    <p:sldId id="263" r:id="rId15"/>
    <p:sldId id="260" r:id="rId16"/>
    <p:sldId id="269" r:id="rId17"/>
    <p:sldId id="275" r:id="rId18"/>
    <p:sldId id="276" r:id="rId19"/>
    <p:sldId id="277" r:id="rId20"/>
    <p:sldId id="264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9" r:id="rId39"/>
    <p:sldId id="259" r:id="rId40"/>
    <p:sldId id="300" r:id="rId41"/>
    <p:sldId id="281" r:id="rId42"/>
    <p:sldId id="296" r:id="rId43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952" autoAdjust="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50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 Glukhenkiy" userId="24b49d37-c936-4e44-8fab-4bfac34f62f4" providerId="ADAL" clId="{E10ABF09-2E21-4682-995F-206C22F2AAE4}"/>
    <pc:docChg chg="modSld">
      <pc:chgData name="Konstantin Glukhenkiy" userId="24b49d37-c936-4e44-8fab-4bfac34f62f4" providerId="ADAL" clId="{E10ABF09-2E21-4682-995F-206C22F2AAE4}" dt="2023-08-17T13:22:43.412" v="3" actId="6549"/>
      <pc:docMkLst>
        <pc:docMk/>
      </pc:docMkLst>
      <pc:sldChg chg="modSp mod">
        <pc:chgData name="Konstantin Glukhenkiy" userId="24b49d37-c936-4e44-8fab-4bfac34f62f4" providerId="ADAL" clId="{E10ABF09-2E21-4682-995F-206C22F2AAE4}" dt="2023-08-17T13:22:43.412" v="3" actId="6549"/>
        <pc:sldMkLst>
          <pc:docMk/>
          <pc:sldMk cId="1472386309" sldId="256"/>
        </pc:sldMkLst>
        <pc:spChg chg="mod">
          <ac:chgData name="Konstantin Glukhenkiy" userId="24b49d37-c936-4e44-8fab-4bfac34f62f4" providerId="ADAL" clId="{E10ABF09-2E21-4682-995F-206C22F2AAE4}" dt="2023-08-17T13:22:43.412" v="3" actId="6549"/>
          <ac:spMkLst>
            <pc:docMk/>
            <pc:sldMk cId="1472386309" sldId="256"/>
            <ac:spMk id="5" creationId="{1911E3F7-4975-4BCD-A19E-D1EE644E35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4EF9F-9D52-4695-A44D-FB890489DBF6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938DF-F9AF-4B02-BED8-B72447F421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3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38DF-F9AF-4B02-BED8-B72447F4216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50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38DF-F9AF-4B02-BED8-B72447F4216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12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307318-A9C1-484F-97C1-1BA62A7E6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D8C7C0-1393-4211-B0EB-6708AEFD9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7A509B-A224-4DD5-90B5-422ECCF6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78DA-A0D3-4E2D-BEEC-C2F1CAB2C6D3}" type="datetime1">
              <a:rPr lang="fr-FR" smtClean="0"/>
              <a:t>17/08/2023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6B98BE-5FA9-4347-9DAD-7827D71E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C49402-AB7D-4EF9-8064-972C5F80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42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B7B8F-745E-4F78-B9E5-54DB7091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F8308E-A6CA-4381-8D57-D68882F1B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62A46-D2CC-4B04-AE86-F7C2336B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24C7-B93C-4E45-80A1-FE40CDD1A438}" type="datetime1">
              <a:rPr lang="fr-FR" smtClean="0"/>
              <a:t>17/08/2023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832911-037B-4B83-95E4-E9BE1D2C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011DE-2916-470E-839D-E9B0035E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77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FE91C24-EE31-4E44-9DBC-2EBB0C4BB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3470B3-508D-4D29-90D6-55939FFF2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95140-FBE1-470D-9A48-909683AC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5B9F-D1C0-4C79-87C1-A7B157A55817}" type="datetime1">
              <a:rPr lang="fr-FR" smtClean="0"/>
              <a:t>17/08/2023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E8D538-BCDA-4E18-8EB7-0909F6E4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273F31-2AD7-4E1D-BAA8-ECBB7758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49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C3DCB-3707-4E24-B0DC-2CFCD1C5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5D9488-3D79-4A3D-A8FB-8BB1D3591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FE5FC9-6579-4EC2-A4FB-683ABD20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AA86-E047-487D-80F7-A97802F7B5C8}" type="datetime1">
              <a:rPr lang="fr-FR" smtClean="0"/>
              <a:t>17/08/2023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D6E683-69D5-4CE8-8BF7-3F96687E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690EC6-84B5-40EF-97D3-9A6C3ABA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32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146BD-2856-4C3F-B591-7C31CADD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5F9135-9CB1-48DB-86B4-5BDBB739A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9F508D-C550-4A2E-8649-3618F803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9207-4492-4065-9801-9453DB018007}" type="datetime1">
              <a:rPr lang="fr-FR" smtClean="0"/>
              <a:t>17/08/2023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DD71BD-5089-45A9-8A5A-91799F71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1877C5-2929-49B3-A86F-054F85AB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74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0C959-A50F-45EF-9DD3-0234BBC6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77D705-E10E-49C1-8A16-7E4F6FEAC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A85F87-4819-4DDD-95AA-EFD94A67B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0118BD-007F-4993-B4F5-657DEC17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4CC2-5405-4F2A-BCCC-58BA75DDD253}" type="datetime1">
              <a:rPr lang="fr-FR" smtClean="0"/>
              <a:t>17/08/2023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531070-2C7A-4D12-9D28-33C8BD02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8FBB72-F70E-4C56-8A03-3856BBBF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27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61837-9F1F-4270-9580-519B439B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A434F4-FEAD-43E8-96FE-352F1637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AA7A1F-2040-4A64-B2A3-BD712E505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E3C050-DF9B-4AAD-A556-8F3749099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1CE5DF-3222-4B1D-AE5D-CED47DDAC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3355AD-FD91-447C-9F16-FB61723B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191F-D135-40AE-9642-9E7BB3B65D54}" type="datetime1">
              <a:rPr lang="fr-FR" smtClean="0"/>
              <a:t>17/08/2023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2E8D0B-3265-4A6D-8719-B2F14FB2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C3BF6A-2B3C-493B-9821-90701B6D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68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68030-FE46-4D89-8F49-C389C0DA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F2EF97-09B9-4518-B672-A6BE7A74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1A9B-2E0B-4D37-9FDF-410735C3A641}" type="datetime1">
              <a:rPr lang="fr-FR" smtClean="0"/>
              <a:t>17/08/2023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2E9CD8-22CF-49E7-B84D-0BFB2560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7770AD-6343-4DCE-B811-5876A81B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04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36F3BB-5A65-4AD0-8749-3645F706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ED7E-8BB5-42C0-8139-D8EF515BD977}" type="datetime1">
              <a:rPr lang="fr-FR" smtClean="0"/>
              <a:t>17/08/2023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5C1573-ACF5-4971-B02F-7CA33B9F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1B1A1D-C2C0-4EE3-9B1C-33B136EF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85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65A63-C234-4984-BAA0-43F9C99B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627B8A-6E99-4143-A8F7-08778010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35E20D-6A73-4B0E-B963-5840CBB4F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4B6E52-419C-410C-9BF5-88412C0C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0B33-499A-49AE-AEA1-9A434F21096A}" type="datetime1">
              <a:rPr lang="fr-FR" smtClean="0"/>
              <a:t>17/08/2023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A3B642-1C3B-476A-8304-387866F3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D88692-4F7D-4791-A22F-1084188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3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7FC1E-4579-47F0-8672-C0F11BB7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5F5D9A-8C8B-40A4-9D35-8E9DA931D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EA8ECE-D47C-4D51-8A8C-99AE0D06E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B55F8D-135D-4C07-8C83-0FF3E4B1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6009-2997-4D6F-88E4-027E17E67152}" type="datetime1">
              <a:rPr lang="fr-FR" smtClean="0"/>
              <a:t>17/08/2023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7BC928-7CCE-4DC5-8B79-873236DD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3969C5-ADDB-4679-A7CB-0C6DC779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74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B9E638-4966-4F26-8C98-D2A39BB6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2A8DD3-7575-443B-9F90-7A17D3948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19A280-0A06-4552-9BF7-24C3DE9EA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56CD1-A6EC-4524-AFC5-FBD0D3964DDC}" type="datetime1">
              <a:rPr lang="fr-FR" smtClean="0"/>
              <a:t>17/08/2023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7BBE03-46A4-4B80-9EFB-92E7F04D5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A22998-0C5A-446D-9F3D-871C8DBDB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7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unece.org/pages/viewpage.action?pageId=16069435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BCCB5-8479-4331-A885-879B3AAA6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alibri "/>
              </a:rPr>
              <a:t>Status</a:t>
            </a:r>
            <a:r>
              <a:rPr lang="fr-FR" dirty="0">
                <a:latin typeface="Calibri "/>
              </a:rPr>
              <a:t> report to 78th GRBP</a:t>
            </a:r>
            <a:br>
              <a:rPr lang="fr-FR" dirty="0">
                <a:latin typeface="Calibri "/>
              </a:rPr>
            </a:br>
            <a:r>
              <a:rPr lang="fr-FR" sz="4400" dirty="0">
                <a:latin typeface="Calibri "/>
              </a:rPr>
              <a:t>(</a:t>
            </a:r>
            <a:r>
              <a:rPr lang="en-GB" sz="4400" dirty="0">
                <a:latin typeface="Calibri "/>
              </a:rPr>
              <a:t>August-September</a:t>
            </a:r>
            <a:r>
              <a:rPr lang="fr-FR" sz="4400" dirty="0">
                <a:latin typeface="Calibri "/>
              </a:rPr>
              <a:t> 2023)</a:t>
            </a:r>
            <a:endParaRPr lang="fr-FR" dirty="0">
              <a:latin typeface="Calibri 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36EA22-533B-4F31-BFC6-8902F03D2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2715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alibri "/>
              </a:rPr>
              <a:t>Task Force on Tyre Abrasion</a:t>
            </a:r>
          </a:p>
          <a:p>
            <a:r>
              <a:rPr lang="en-GB" sz="3200" dirty="0">
                <a:latin typeface="Calibri "/>
              </a:rPr>
              <a:t>On behalf of GRBP and GRPE</a:t>
            </a:r>
            <a:r>
              <a:rPr lang="en-GB" sz="4000" dirty="0">
                <a:latin typeface="Calibri "/>
              </a:rPr>
              <a:t> </a:t>
            </a:r>
          </a:p>
          <a:p>
            <a:endParaRPr lang="en-GB" sz="4800" dirty="0">
              <a:latin typeface="Calibri 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977854-C418-4DF5-BCE5-6F02F3D39C22}"/>
              </a:ext>
            </a:extLst>
          </p:cNvPr>
          <p:cNvSpPr/>
          <p:nvPr/>
        </p:nvSpPr>
        <p:spPr>
          <a:xfrm>
            <a:off x="0" y="139118"/>
            <a:ext cx="3601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Calibri "/>
              </a:rPr>
              <a:t>Transmitted by the co-chairs </a:t>
            </a:r>
            <a:br>
              <a:rPr lang="en-GB" dirty="0">
                <a:solidFill>
                  <a:schemeClr val="tx1"/>
                </a:solidFill>
                <a:latin typeface="Calibri "/>
              </a:rPr>
            </a:br>
            <a:r>
              <a:rPr lang="en-GB" dirty="0">
                <a:solidFill>
                  <a:schemeClr val="tx1"/>
                </a:solidFill>
                <a:latin typeface="Calibri "/>
              </a:rPr>
              <a:t>of </a:t>
            </a:r>
            <a:r>
              <a:rPr lang="en-GB" dirty="0">
                <a:latin typeface="Calibri "/>
              </a:rPr>
              <a:t>TF </a:t>
            </a:r>
            <a:r>
              <a:rPr lang="en-GB" dirty="0">
                <a:solidFill>
                  <a:schemeClr val="tx1"/>
                </a:solidFill>
                <a:latin typeface="Calibri "/>
              </a:rPr>
              <a:t>for Tyre </a:t>
            </a:r>
            <a:r>
              <a:rPr lang="en-GB" dirty="0">
                <a:latin typeface="Calibri "/>
              </a:rPr>
              <a:t>Ab</a:t>
            </a:r>
            <a:r>
              <a:rPr lang="en-GB" dirty="0">
                <a:solidFill>
                  <a:schemeClr val="tx1"/>
                </a:solidFill>
                <a:latin typeface="Calibri "/>
              </a:rPr>
              <a:t>rasion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11E3F7-4975-4BCD-A19E-D1EE644E3526}"/>
              </a:ext>
            </a:extLst>
          </p:cNvPr>
          <p:cNvSpPr/>
          <p:nvPr/>
        </p:nvSpPr>
        <p:spPr>
          <a:xfrm>
            <a:off x="7819084" y="106829"/>
            <a:ext cx="4030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u="sng" dirty="0">
                <a:latin typeface="Calibri "/>
              </a:rPr>
              <a:t>Informal document </a:t>
            </a:r>
            <a:r>
              <a:rPr lang="en-GB" b="1" dirty="0">
                <a:solidFill>
                  <a:srgbClr val="FF0000"/>
                </a:solidFill>
                <a:latin typeface="Calibri "/>
              </a:rPr>
              <a:t>GRBP-78-26</a:t>
            </a:r>
            <a:r>
              <a:rPr lang="en-GB" b="1" dirty="0">
                <a:latin typeface="Calibri "/>
              </a:rPr>
              <a:t> </a:t>
            </a:r>
            <a:endParaRPr lang="en-GB" dirty="0">
              <a:latin typeface="Calibri "/>
            </a:endParaRPr>
          </a:p>
          <a:p>
            <a:pPr algn="r"/>
            <a:r>
              <a:rPr lang="en-GB" dirty="0">
                <a:latin typeface="Calibri "/>
              </a:rPr>
              <a:t>(78th GRBP, August 30 – September 1, 2023, agenda item 7e)  </a:t>
            </a:r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877AA9EA-330A-401F-B0A4-9C794A69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DA7DB2-8DB8-47A0-91A4-5FAF21EB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38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Circuit [3 and 8.1]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582"/>
            <a:ext cx="11277600" cy="4708381"/>
          </a:xfrm>
        </p:spPr>
        <p:txBody>
          <a:bodyPr>
            <a:normAutofit/>
          </a:bodyPr>
          <a:lstStyle/>
          <a:p>
            <a:r>
              <a:rPr lang="en-US" sz="2600" dirty="0"/>
              <a:t>Test distance: 8 000 km (-300 km to </a:t>
            </a:r>
            <a:r>
              <a:rPr lang="en-US" sz="2600" dirty="0">
                <a:solidFill>
                  <a:srgbClr val="FF0000"/>
                </a:solidFill>
              </a:rPr>
              <a:t>+1200 </a:t>
            </a:r>
            <a:r>
              <a:rPr lang="en-US" sz="2600" dirty="0"/>
              <a:t>km) driven by repeating circuits on open public roads</a:t>
            </a:r>
          </a:p>
          <a:p>
            <a:r>
              <a:rPr lang="en-US" sz="2600" dirty="0"/>
              <a:t>Circuit consists of one or more loops, with cars returning to the departure point without being transported. </a:t>
            </a:r>
          </a:p>
          <a:p>
            <a:r>
              <a:rPr lang="en-US" sz="2600" dirty="0"/>
              <a:t>Circuit min distance 300 km of different roads.</a:t>
            </a:r>
            <a:endParaRPr lang="en-IE" sz="2600" dirty="0"/>
          </a:p>
          <a:p>
            <a:r>
              <a:rPr lang="en-US" sz="2600" dirty="0"/>
              <a:t>Loop: section of circuit having the same start and end point. Loop driven opposite way is considered different loop. The loops of a circuit can be run in any order.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622" y="4495756"/>
            <a:ext cx="7811988" cy="1853692"/>
          </a:xfrm>
          <a:prstGeom prst="rect">
            <a:avLst/>
          </a:prstGeom>
        </p:spPr>
      </p:pic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BC725D81-A1CD-E5D6-E52F-447027E8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896580-0B7A-1245-75FB-ED93E620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10</a:t>
            </a:fld>
            <a:endParaRPr lang="fr-FR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8BFEFEA-1C17-1E39-22D3-4A13706AD875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754862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14375" cy="1325563"/>
          </a:xfrm>
        </p:spPr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Circuit [8.6]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212831" cy="4413566"/>
          </a:xfrm>
        </p:spPr>
        <p:txBody>
          <a:bodyPr>
            <a:normAutofit/>
          </a:bodyPr>
          <a:lstStyle/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The circuit abrasion rate shall be determined:</a:t>
            </a:r>
          </a:p>
          <a:p>
            <a:pPr lvl="1"/>
            <a:r>
              <a:rPr lang="en-US" sz="2000" dirty="0"/>
              <a:t>Convoy of at least 2 vehicles having the reference </a:t>
            </a:r>
            <a:r>
              <a:rPr lang="en-US" sz="2000" dirty="0" err="1"/>
              <a:t>tyres</a:t>
            </a:r>
            <a:r>
              <a:rPr lang="en-US" sz="2000" dirty="0"/>
              <a:t> (Normal or 3PMSF) </a:t>
            </a:r>
          </a:p>
          <a:p>
            <a:pPr lvl="1"/>
            <a:r>
              <a:rPr lang="en-US" sz="2000" dirty="0"/>
              <a:t>At three ambient temperatures: one at least 15-25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°C (Normal) or 5-15°C (3PMSF) </a:t>
            </a:r>
            <a:endParaRPr lang="en-US" sz="2000" dirty="0"/>
          </a:p>
          <a:p>
            <a:r>
              <a:rPr lang="en-US" sz="2400" dirty="0"/>
              <a:t> The circuit abrasion rate shall be (one needs to be checked)</a:t>
            </a:r>
          </a:p>
          <a:p>
            <a:pPr lvl="1"/>
            <a:r>
              <a:rPr lang="en-US" sz="2000" dirty="0"/>
              <a:t>@20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°C (Normal reference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tyres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/>
              <a:t>needs to be in the range [</a:t>
            </a:r>
            <a:r>
              <a:rPr lang="en-US" sz="2000" dirty="0">
                <a:solidFill>
                  <a:srgbClr val="FF0000"/>
                </a:solidFill>
              </a:rPr>
              <a:t>range</a:t>
            </a:r>
            <a:r>
              <a:rPr lang="en-US" sz="2000" dirty="0"/>
              <a:t>] mg/km/ton</a:t>
            </a:r>
          </a:p>
          <a:p>
            <a:pPr lvl="1"/>
            <a:r>
              <a:rPr lang="en-US" sz="2000" dirty="0"/>
              <a:t>@10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°C (3PMSF reference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tyres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/>
              <a:t>needs to be in the range [</a:t>
            </a:r>
            <a:r>
              <a:rPr lang="en-US" sz="2000" dirty="0">
                <a:solidFill>
                  <a:srgbClr val="FF0000"/>
                </a:solidFill>
              </a:rPr>
              <a:t>range</a:t>
            </a:r>
            <a:r>
              <a:rPr lang="en-US" sz="2000" dirty="0"/>
              <a:t>] mg/km/ton</a:t>
            </a:r>
          </a:p>
          <a:p>
            <a:r>
              <a:rPr lang="en-IE" sz="2400" dirty="0"/>
              <a:t>13.9: If the circuit is modified by ≤10 km, or 10-30 km for ≤8 shifts or </a:t>
            </a:r>
            <a:r>
              <a:rPr lang="en-US" sz="2400" dirty="0"/>
              <a:t>&lt;100 km (or 20% of circuit, whichever is smaller), it is still valid</a:t>
            </a:r>
          </a:p>
          <a:p>
            <a:endParaRPr lang="en-IE" sz="2400" dirty="0"/>
          </a:p>
        </p:txBody>
      </p:sp>
      <p:sp>
        <p:nvSpPr>
          <p:cNvPr id="21" name="Espace réservé du pied de page 1">
            <a:extLst>
              <a:ext uri="{FF2B5EF4-FFF2-40B4-BE49-F238E27FC236}">
                <a16:creationId xmlns:a16="http://schemas.microsoft.com/office/drawing/2014/main" id="{F8D2DA58-D624-449D-D023-3901B0E4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F9492F09-2B6E-EAFA-FAED-D9BC085A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11</a:t>
            </a:fld>
            <a:endParaRPr lang="fr-FR"/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987878EA-06C5-FC04-15A5-0D1373057C57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  <p:pic>
        <p:nvPicPr>
          <p:cNvPr id="25" name="Picture 21">
            <a:extLst>
              <a:ext uri="{FF2B5EF4-FFF2-40B4-BE49-F238E27FC236}">
                <a16:creationId xmlns:a16="http://schemas.microsoft.com/office/drawing/2014/main" id="{743AFD8E-C259-E848-2ADB-1C7BBB3578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4264" y="0"/>
            <a:ext cx="5507736" cy="330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03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920" y="104626"/>
            <a:ext cx="4327352" cy="6689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00557" cy="1325563"/>
          </a:xfrm>
        </p:spPr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Preparation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4100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Convoy</a:t>
            </a:r>
          </a:p>
          <a:p>
            <a:pPr lvl="1"/>
            <a:r>
              <a:rPr lang="en-US" dirty="0"/>
              <a:t>13.1 General. Up to 4 vehicles. One is fitted  with reference </a:t>
            </a:r>
            <a:r>
              <a:rPr lang="en-US" dirty="0" err="1"/>
              <a:t>tyres</a:t>
            </a:r>
            <a:endParaRPr lang="en-US" dirty="0"/>
          </a:p>
          <a:p>
            <a:pPr lvl="1"/>
            <a:r>
              <a:rPr lang="en-US" dirty="0"/>
              <a:t>13.3 Convoy composition. Homogeneous for:</a:t>
            </a:r>
          </a:p>
          <a:p>
            <a:pPr lvl="2"/>
            <a:r>
              <a:rPr lang="en-US" dirty="0"/>
              <a:t>Number and position of driven wheels [7.1]</a:t>
            </a:r>
          </a:p>
          <a:p>
            <a:pPr lvl="2"/>
            <a:r>
              <a:rPr lang="en-US" dirty="0"/>
              <a:t>FWD or RWD or AWD only in the convoy</a:t>
            </a:r>
          </a:p>
          <a:p>
            <a:pPr lvl="2"/>
            <a:r>
              <a:rPr lang="en-US" dirty="0"/>
              <a:t>Same propulsion energy converters (e.g. ICE, or NOVC-HEV etc.)</a:t>
            </a:r>
          </a:p>
          <a:p>
            <a:pPr lvl="2"/>
            <a:r>
              <a:rPr lang="en-US" dirty="0"/>
              <a:t>F2 vehicle ref. </a:t>
            </a:r>
            <a:r>
              <a:rPr lang="en-US" dirty="0" err="1"/>
              <a:t>tyres</a:t>
            </a:r>
            <a:r>
              <a:rPr lang="en-US" dirty="0"/>
              <a:t> &lt;=1.2*F2 vehicle candidate </a:t>
            </a:r>
            <a:r>
              <a:rPr lang="en-US" dirty="0" err="1"/>
              <a:t>tyres</a:t>
            </a:r>
            <a:r>
              <a:rPr lang="en-US" dirty="0"/>
              <a:t> [7.1.9]</a:t>
            </a:r>
          </a:p>
          <a:p>
            <a:pPr lvl="1"/>
            <a:r>
              <a:rPr lang="en-US" dirty="0"/>
              <a:t>13.4 Vehicles and drivers rotation</a:t>
            </a:r>
          </a:p>
          <a:p>
            <a:pPr lvl="2"/>
            <a:r>
              <a:rPr lang="en-US" dirty="0"/>
              <a:t>Each </a:t>
            </a:r>
            <a:r>
              <a:rPr lang="en-US" dirty="0" err="1"/>
              <a:t>tyre</a:t>
            </a:r>
            <a:r>
              <a:rPr lang="en-US" dirty="0"/>
              <a:t> shall be exposed to the same distance (±10%) to all drivers and positions in convoy</a:t>
            </a:r>
          </a:p>
          <a:p>
            <a:endParaRPr lang="en-IE" dirty="0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EFB87193-1C8B-9180-36F8-9855A951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036AFF-64D0-7D0D-5EB7-722CA754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12</a:t>
            </a:fld>
            <a:endParaRPr lang="fr-FR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D5B95FF-1B9A-ED26-E088-31AF9F33DADB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5FA3B4-6C58-42C0-ABDB-E34C145A6384}"/>
              </a:ext>
            </a:extLst>
          </p:cNvPr>
          <p:cNvSpPr txBox="1"/>
          <p:nvPr/>
        </p:nvSpPr>
        <p:spPr>
          <a:xfrm>
            <a:off x="7777194" y="270560"/>
            <a:ext cx="97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06885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Preparation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527"/>
            <a:ext cx="11250168" cy="466418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Tyres</a:t>
            </a:r>
            <a:r>
              <a:rPr lang="en-US" dirty="0"/>
              <a:t> preparation [11]</a:t>
            </a:r>
          </a:p>
          <a:p>
            <a:pPr lvl="1"/>
            <a:r>
              <a:rPr lang="en-US" dirty="0"/>
              <a:t>11.2 </a:t>
            </a:r>
            <a:r>
              <a:rPr lang="en-US" dirty="0" err="1"/>
              <a:t>Tyre</a:t>
            </a:r>
            <a:r>
              <a:rPr lang="en-US" dirty="0"/>
              <a:t> mass measurement (without rim) [6.1]</a:t>
            </a:r>
          </a:p>
          <a:p>
            <a:pPr lvl="1"/>
            <a:r>
              <a:rPr lang="en-US" dirty="0"/>
              <a:t>11.1 </a:t>
            </a:r>
            <a:r>
              <a:rPr lang="en-US" dirty="0" err="1"/>
              <a:t>Tyre</a:t>
            </a:r>
            <a:r>
              <a:rPr lang="en-US" dirty="0"/>
              <a:t> fitment on rim (</a:t>
            </a:r>
            <a:r>
              <a:rPr lang="en-US" i="1" dirty="0"/>
              <a:t>and vehicle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11.3 </a:t>
            </a:r>
            <a:r>
              <a:rPr lang="en-US" dirty="0" err="1"/>
              <a:t>Tyre</a:t>
            </a:r>
            <a:r>
              <a:rPr lang="en-US" dirty="0"/>
              <a:t> and wheel assembly mass measurement [6.2] (</a:t>
            </a:r>
            <a:r>
              <a:rPr lang="en-US" dirty="0">
                <a:solidFill>
                  <a:srgbClr val="FF0000"/>
                </a:solidFill>
              </a:rPr>
              <a:t>optional</a:t>
            </a:r>
            <a:r>
              <a:rPr lang="en-US" dirty="0"/>
              <a:t>)</a:t>
            </a:r>
          </a:p>
          <a:p>
            <a:pPr lvl="1" algn="just"/>
            <a:r>
              <a:rPr lang="en-US" dirty="0"/>
              <a:t>11.4 </a:t>
            </a:r>
            <a:r>
              <a:rPr lang="en-US" dirty="0" err="1"/>
              <a:t>Tyre</a:t>
            </a:r>
            <a:r>
              <a:rPr lang="en-US" dirty="0"/>
              <a:t> inflation pressure: Ref. </a:t>
            </a:r>
            <a:r>
              <a:rPr lang="en-US" dirty="0" err="1"/>
              <a:t>tyres</a:t>
            </a:r>
            <a:r>
              <a:rPr lang="en-US" dirty="0"/>
              <a:t>: 290 kPa, candidate </a:t>
            </a:r>
            <a:r>
              <a:rPr lang="en-US" dirty="0" err="1"/>
              <a:t>tyres</a:t>
            </a:r>
            <a:r>
              <a:rPr lang="en-US" dirty="0"/>
              <a:t>:  250 kPa for standard load </a:t>
            </a:r>
            <a:r>
              <a:rPr lang="en-US" dirty="0" err="1"/>
              <a:t>tyres</a:t>
            </a:r>
            <a:r>
              <a:rPr lang="en-US" dirty="0"/>
              <a:t> or 290 kPa for reinforced load and high load capacity </a:t>
            </a:r>
            <a:r>
              <a:rPr lang="en-US" dirty="0" err="1"/>
              <a:t>tyres</a:t>
            </a:r>
            <a:r>
              <a:rPr lang="en-US" dirty="0"/>
              <a:t>(XL, HL)</a:t>
            </a:r>
          </a:p>
          <a:p>
            <a:r>
              <a:rPr lang="en-US" dirty="0"/>
              <a:t>Vehicles preparation [12]</a:t>
            </a:r>
            <a:endParaRPr lang="en-IE" dirty="0"/>
          </a:p>
          <a:p>
            <a:pPr lvl="1"/>
            <a:r>
              <a:rPr lang="en-US" dirty="0"/>
              <a:t>Vehicle </a:t>
            </a:r>
            <a:r>
              <a:rPr lang="en-US" dirty="0" err="1"/>
              <a:t>balasting</a:t>
            </a:r>
            <a:r>
              <a:rPr lang="en-US" dirty="0"/>
              <a:t> [7.1.10]</a:t>
            </a:r>
          </a:p>
          <a:p>
            <a:pPr lvl="2"/>
            <a:r>
              <a:rPr lang="en-US" dirty="0" err="1"/>
              <a:t>Tyre</a:t>
            </a:r>
            <a:r>
              <a:rPr lang="en-US" dirty="0"/>
              <a:t> load 67% (±7%) of </a:t>
            </a:r>
            <a:r>
              <a:rPr lang="en-US" dirty="0" err="1"/>
              <a:t>tyre</a:t>
            </a:r>
            <a:r>
              <a:rPr lang="en-US" dirty="0"/>
              <a:t> load capacity (and not exceeding 85% vehicle max payload)</a:t>
            </a:r>
          </a:p>
          <a:p>
            <a:pPr lvl="2"/>
            <a:r>
              <a:rPr lang="en-US" dirty="0"/>
              <a:t>Load distribution: FWD: 56% (±7%) to 44% (±7%); RWD/AWD: 50% (±7%) to 50% (±7%); </a:t>
            </a:r>
          </a:p>
          <a:p>
            <a:pPr lvl="1"/>
            <a:r>
              <a:rPr lang="en-US" dirty="0"/>
              <a:t>12.2 Vehicle tuning (alignment) [7.1.1 to 7.1.4 and 6.4]</a:t>
            </a:r>
          </a:p>
          <a:p>
            <a:pPr lvl="1"/>
            <a:r>
              <a:rPr lang="en-US" dirty="0"/>
              <a:t>12.1 Vehicle mass measurement and load at each wheel [6.3]</a:t>
            </a:r>
            <a:endParaRPr lang="en-IE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130C3186-7A62-9042-0A9E-65E37E3F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72BC6D-1039-757B-95D7-694B3BE3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13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1A5556C-D753-82F5-EA0D-1E2DD6C34B04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146608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60"/>
            <a:ext cx="10515600" cy="1325563"/>
          </a:xfrm>
        </p:spPr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– Acceleration and Speed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0617"/>
            <a:ext cx="10515600" cy="38689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Instrumentation [5, </a:t>
            </a:r>
            <a:r>
              <a:rPr lang="en-US" dirty="0" err="1"/>
              <a:t>Ann.B</a:t>
            </a:r>
            <a:r>
              <a:rPr lang="en-US" dirty="0"/>
              <a:t>]</a:t>
            </a:r>
          </a:p>
          <a:p>
            <a:r>
              <a:rPr lang="en-US" dirty="0"/>
              <a:t>Circuit [8]</a:t>
            </a:r>
          </a:p>
          <a:p>
            <a:pPr lvl="1"/>
            <a:r>
              <a:rPr lang="en-US" dirty="0"/>
              <a:t>13.2 Total distance 8000 km (-300 to </a:t>
            </a:r>
            <a:r>
              <a:rPr lang="en-US" dirty="0">
                <a:solidFill>
                  <a:srgbClr val="FF0000"/>
                </a:solidFill>
              </a:rPr>
              <a:t>+1200 </a:t>
            </a:r>
            <a:r>
              <a:rPr lang="en-US" dirty="0"/>
              <a:t>km) along selected circuit</a:t>
            </a:r>
          </a:p>
          <a:p>
            <a:pPr lvl="1"/>
            <a:r>
              <a:rPr lang="en-US" dirty="0"/>
              <a:t>8.1 Circuit of at least 300 km consisting of one or more loops </a:t>
            </a:r>
          </a:p>
          <a:p>
            <a:pPr lvl="1"/>
            <a:r>
              <a:rPr lang="en-US" dirty="0"/>
              <a:t>8.2 Driving style distribution (see table)</a:t>
            </a:r>
          </a:p>
          <a:p>
            <a:pPr lvl="1"/>
            <a:r>
              <a:rPr lang="en-US" dirty="0"/>
              <a:t>8.6 Abrasion level  for reference </a:t>
            </a:r>
            <a:r>
              <a:rPr lang="en-US" dirty="0" err="1"/>
              <a:t>tyres</a:t>
            </a:r>
            <a:r>
              <a:rPr lang="en-US" dirty="0"/>
              <a:t> at 20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°C (normal) and/or 10°C (severe snow)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[range]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mg/km/t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checked at the end of the test 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continuously):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8.3 Global (test) acceleration levels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8.4 Speed requirements (&lt;140 km/h)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40254"/>
              </p:ext>
            </p:extLst>
          </p:nvPr>
        </p:nvGraphicFramePr>
        <p:xfrm>
          <a:off x="5129783" y="1528272"/>
          <a:ext cx="682142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857">
                  <a:extLst>
                    <a:ext uri="{9D8B030D-6E8A-4147-A177-3AD203B41FA5}">
                      <a16:colId xmlns:a16="http://schemas.microsoft.com/office/drawing/2014/main" val="3351467512"/>
                    </a:ext>
                  </a:extLst>
                </a:gridCol>
                <a:gridCol w="1110778">
                  <a:extLst>
                    <a:ext uri="{9D8B030D-6E8A-4147-A177-3AD203B41FA5}">
                      <a16:colId xmlns:a16="http://schemas.microsoft.com/office/drawing/2014/main" val="1343919896"/>
                    </a:ext>
                  </a:extLst>
                </a:gridCol>
                <a:gridCol w="1144597">
                  <a:extLst>
                    <a:ext uri="{9D8B030D-6E8A-4147-A177-3AD203B41FA5}">
                      <a16:colId xmlns:a16="http://schemas.microsoft.com/office/drawing/2014/main" val="1537971298"/>
                    </a:ext>
                  </a:extLst>
                </a:gridCol>
                <a:gridCol w="1144597">
                  <a:extLst>
                    <a:ext uri="{9D8B030D-6E8A-4147-A177-3AD203B41FA5}">
                      <a16:colId xmlns:a16="http://schemas.microsoft.com/office/drawing/2014/main" val="3542962008"/>
                    </a:ext>
                  </a:extLst>
                </a:gridCol>
                <a:gridCol w="1144597">
                  <a:extLst>
                    <a:ext uri="{9D8B030D-6E8A-4147-A177-3AD203B41FA5}">
                      <a16:colId xmlns:a16="http://schemas.microsoft.com/office/drawing/2014/main" val="4001773318"/>
                    </a:ext>
                  </a:extLst>
                </a:gridCol>
              </a:tblGrid>
              <a:tr h="344389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Urban</a:t>
                      </a:r>
                      <a:endParaRPr lang="en-IE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Regional</a:t>
                      </a:r>
                      <a:endParaRPr lang="en-IE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Highway</a:t>
                      </a:r>
                      <a:endParaRPr lang="en-IE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Global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48257556"/>
                  </a:ext>
                </a:extLst>
              </a:tr>
              <a:tr h="3443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Share</a:t>
                      </a:r>
                      <a:r>
                        <a:rPr lang="en-US" baseline="0" dirty="0"/>
                        <a:t> (% distance)</a:t>
                      </a:r>
                      <a:endParaRPr lang="en-IE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(±5)</a:t>
                      </a:r>
                      <a:endParaRPr lang="en-IE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 (±5)</a:t>
                      </a:r>
                      <a:endParaRPr lang="en-IE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40 (±5)</a:t>
                      </a:r>
                      <a:endParaRPr lang="en-IE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7886158"/>
                  </a:ext>
                </a:extLst>
              </a:tr>
              <a:tr h="3443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Long.</a:t>
                      </a:r>
                      <a:r>
                        <a:rPr lang="en-US" baseline="0" dirty="0"/>
                        <a:t> acc. </a:t>
                      </a:r>
                      <a:r>
                        <a:rPr lang="en-US" baseline="0" dirty="0" err="1"/>
                        <a:t>stdev</a:t>
                      </a:r>
                      <a:r>
                        <a:rPr lang="en-US" baseline="0" dirty="0"/>
                        <a:t> (m/s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  <a:endParaRPr lang="en-IE" baseline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0.42-0.80</a:t>
                      </a:r>
                      <a:endParaRPr lang="en-IE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0.34-0.78</a:t>
                      </a:r>
                      <a:endParaRPr lang="en-IE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0.18-0.53</a:t>
                      </a:r>
                      <a:endParaRPr lang="en-IE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0.35-0.55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92880814"/>
                  </a:ext>
                </a:extLst>
              </a:tr>
              <a:tr h="3443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Lat.</a:t>
                      </a:r>
                      <a:r>
                        <a:rPr lang="en-US" baseline="0" dirty="0"/>
                        <a:t> acc. </a:t>
                      </a:r>
                      <a:r>
                        <a:rPr lang="en-US" baseline="0" dirty="0" err="1"/>
                        <a:t>stdev</a:t>
                      </a:r>
                      <a:r>
                        <a:rPr lang="en-US" baseline="0" dirty="0"/>
                        <a:t> (m/s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  <a:endParaRPr lang="en-IE" baseline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0.54-1.27</a:t>
                      </a:r>
                      <a:endParaRPr lang="en-IE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0.52-1.46</a:t>
                      </a:r>
                      <a:endParaRPr lang="en-IE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0.32-0.78</a:t>
                      </a:r>
                      <a:endParaRPr lang="en-IE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0.83-1.03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800878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59273" y="1057785"/>
            <a:ext cx="184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Circuit approval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0676213" y="1057785"/>
            <a:ext cx="119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End of test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131E9A55-865C-B9BF-A0E6-93C05AD51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6382F23-CF23-4969-229D-35E7F447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14</a:t>
            </a:fld>
            <a:endParaRPr lang="fr-FR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DA921F30-E048-BE75-5266-96786E2CD004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4150150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Measurements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13.5.1 Before and after test</a:t>
            </a:r>
            <a:endParaRPr lang="en-US" sz="2400" dirty="0"/>
          </a:p>
          <a:p>
            <a:r>
              <a:rPr lang="en-US" sz="2400" dirty="0" err="1"/>
              <a:t>Tyre</a:t>
            </a:r>
            <a:r>
              <a:rPr lang="en-US" sz="2400" dirty="0"/>
              <a:t> mass [6.1]</a:t>
            </a:r>
          </a:p>
          <a:p>
            <a:r>
              <a:rPr lang="en-US" sz="2400" dirty="0"/>
              <a:t>Load on each </a:t>
            </a:r>
            <a:r>
              <a:rPr lang="en-US" sz="2400" dirty="0" err="1"/>
              <a:t>tyre</a:t>
            </a:r>
            <a:r>
              <a:rPr lang="en-US" sz="2400" dirty="0"/>
              <a:t> [6.3]</a:t>
            </a:r>
          </a:p>
          <a:p>
            <a:r>
              <a:rPr lang="en-US" sz="2400" dirty="0"/>
              <a:t>Vehicle alignments </a:t>
            </a:r>
          </a:p>
          <a:p>
            <a:pPr lvl="1"/>
            <a:r>
              <a:rPr lang="en-US" sz="2000" dirty="0"/>
              <a:t>(unloaded and loaded vehicle) [6.4 and 7.1]</a:t>
            </a:r>
          </a:p>
          <a:p>
            <a:r>
              <a:rPr lang="en-US" sz="2400" dirty="0" err="1"/>
              <a:t>Tyre</a:t>
            </a:r>
            <a:r>
              <a:rPr lang="en-US" sz="2400" dirty="0"/>
              <a:t> pressure </a:t>
            </a:r>
          </a:p>
          <a:p>
            <a:pPr lvl="1"/>
            <a:r>
              <a:rPr lang="en-US" sz="2000" dirty="0"/>
              <a:t>Before test and after </a:t>
            </a:r>
            <a:r>
              <a:rPr lang="en-US" sz="2000" dirty="0" err="1"/>
              <a:t>tyre</a:t>
            </a:r>
            <a:r>
              <a:rPr lang="en-US" sz="2000" dirty="0"/>
              <a:t> fitment</a:t>
            </a:r>
          </a:p>
          <a:p>
            <a:pPr lvl="1"/>
            <a:r>
              <a:rPr lang="en-US" sz="2000" dirty="0"/>
              <a:t>After test and before dismounting</a:t>
            </a:r>
          </a:p>
          <a:p>
            <a:pPr marL="0" indent="0">
              <a:buNone/>
            </a:pPr>
            <a:endParaRPr lang="en-IE" sz="2400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017D8157-96AE-E55F-AF7E-B27894D1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66D6DB-45D2-B47C-7DE6-C2A73318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15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C7D9C49-D6C7-DA3F-D279-B17035723467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E71F8F5-B7FF-34B8-4DD5-F2152023A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53"/>
          <a:stretch/>
        </p:blipFill>
        <p:spPr>
          <a:xfrm>
            <a:off x="7854696" y="3546718"/>
            <a:ext cx="3867912" cy="3324853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1A04BB-C3E4-9D87-CD07-F1050ECC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010" y="1220792"/>
            <a:ext cx="3128790" cy="225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1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Measurements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945"/>
            <a:ext cx="11241024" cy="45141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dirty="0"/>
              <a:t>13.5.2 During test</a:t>
            </a:r>
            <a:endParaRPr lang="en-US" dirty="0"/>
          </a:p>
          <a:p>
            <a:r>
              <a:rPr lang="en-US" dirty="0"/>
              <a:t>Long. and lat. acc. of each vehicle with frequency ≥10 Hz (</a:t>
            </a:r>
            <a:r>
              <a:rPr lang="en-US" dirty="0" err="1"/>
              <a:t>e.g.constant</a:t>
            </a:r>
            <a:r>
              <a:rPr lang="en-US" dirty="0"/>
              <a:t> monitoring) [8.5]</a:t>
            </a:r>
          </a:p>
          <a:p>
            <a:r>
              <a:rPr lang="en-US" dirty="0"/>
              <a:t>Speed of each vehicle (constant monitoring)</a:t>
            </a:r>
          </a:p>
          <a:p>
            <a:r>
              <a:rPr lang="en-US" dirty="0"/>
              <a:t>Tyre pressure each day (cold condition)</a:t>
            </a:r>
          </a:p>
          <a:p>
            <a:r>
              <a:rPr lang="en-US" dirty="0"/>
              <a:t>Average of five temperatures of at least start, end, at lower and higher altitude points [9.3.2 and 13.6]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Wet distance measurement [9.3.1], ice on road measurement [5.6]</a:t>
            </a:r>
          </a:p>
          <a:p>
            <a:pPr marL="0" indent="0">
              <a:buNone/>
            </a:pPr>
            <a:r>
              <a:rPr lang="en-US" dirty="0"/>
              <a:t>At intermediate stops</a:t>
            </a:r>
          </a:p>
          <a:p>
            <a:r>
              <a:rPr lang="en-IE" dirty="0"/>
              <a:t>Vehicle alignment of reference</a:t>
            </a:r>
            <a:r>
              <a:rPr lang="en-IE" dirty="0">
                <a:sym typeface="Wingdings" panose="05000000000000000000" pitchFamily="2" charset="2"/>
              </a:rPr>
              <a:t> vehicle every 2 000 km</a:t>
            </a:r>
            <a:r>
              <a:rPr lang="en-IE" dirty="0"/>
              <a:t> [6.4 and 7.1]</a:t>
            </a:r>
          </a:p>
          <a:p>
            <a:r>
              <a:rPr lang="en-IE" dirty="0"/>
              <a:t>Tyre and wheel assembly mass [6.2]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optional </a:t>
            </a:r>
            <a:r>
              <a:rPr lang="en-US" dirty="0"/>
              <a:t>but compulsory during the test campaign)</a:t>
            </a:r>
            <a:endParaRPr lang="en-IE" dirty="0"/>
          </a:p>
          <a:p>
            <a:r>
              <a:rPr lang="en-IE" dirty="0"/>
              <a:t>Vehicle alignment of test vehicles [6.4 and 7.1]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optional </a:t>
            </a:r>
            <a:r>
              <a:rPr lang="en-US" dirty="0"/>
              <a:t>at half distance but compulsory during the test campaign)</a:t>
            </a:r>
            <a:endParaRPr lang="en-IE" dirty="0"/>
          </a:p>
          <a:p>
            <a:endParaRPr lang="en-IE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FB1BF1C0-3DEA-28FE-2BC3-32A19C7C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FAF829-ACF6-D74A-68CF-6BC600CC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16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2B18920-9178-8A28-7AD9-1496B3AECCE2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1262931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Troubleshooting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930128" cy="41390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13.10 Vehicle: </a:t>
            </a:r>
          </a:p>
          <a:p>
            <a:pPr lvl="1" algn="just"/>
            <a:r>
              <a:rPr lang="en-US" dirty="0"/>
              <a:t>Repair is possible: The repaired vehicle shall run the distance lost (without other vehicles of the convoy)</a:t>
            </a:r>
          </a:p>
          <a:p>
            <a:pPr lvl="1" algn="just"/>
            <a:r>
              <a:rPr lang="en-US" dirty="0"/>
              <a:t>Major failure or accident: The replacement vehicle equipped with the same (new) </a:t>
            </a:r>
            <a:r>
              <a:rPr lang="en-US" dirty="0" err="1"/>
              <a:t>tyres</a:t>
            </a:r>
            <a:r>
              <a:rPr lang="en-US" dirty="0"/>
              <a:t> shall run the distance lost (without other vehicles of the convoy)</a:t>
            </a:r>
          </a:p>
          <a:p>
            <a:pPr lvl="1" algn="just"/>
            <a:r>
              <a:rPr lang="en-US" dirty="0"/>
              <a:t>If failure happens to a test vehicle and not reference vehicle, the failed vehicle (and </a:t>
            </a:r>
            <a:r>
              <a:rPr lang="en-US" dirty="0" err="1"/>
              <a:t>tyres</a:t>
            </a:r>
            <a:r>
              <a:rPr lang="en-US" dirty="0"/>
              <a:t>) can be withdrawn.</a:t>
            </a:r>
          </a:p>
          <a:p>
            <a:r>
              <a:rPr lang="en-US" dirty="0"/>
              <a:t>13.11 </a:t>
            </a:r>
            <a:r>
              <a:rPr lang="en-US" dirty="0" err="1"/>
              <a:t>Tyres</a:t>
            </a:r>
            <a:r>
              <a:rPr lang="en-US" dirty="0"/>
              <a:t>:</a:t>
            </a:r>
          </a:p>
          <a:p>
            <a:pPr lvl="1" algn="just"/>
            <a:r>
              <a:rPr lang="en-US" dirty="0"/>
              <a:t>Tyre is destroyed: Spare part with same size and pattern is used. The mass loss of the other tyre is multiplied by two for the calculations</a:t>
            </a:r>
          </a:p>
          <a:p>
            <a:pPr lvl="1" algn="just"/>
            <a:r>
              <a:rPr lang="en-US" dirty="0"/>
              <a:t>Tyre is reparable: The added repair mass is taken into account in the calculations. Spare tyre can be used for max one loop. Distance will be considered in the calculations</a:t>
            </a:r>
          </a:p>
          <a:p>
            <a:endParaRPr lang="en-IE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76CB4FB7-B29A-D475-5E43-601777C7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0D0114-F8F4-90CD-A0B6-FE887832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17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4563B81-5995-5B61-923F-59672EB43506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1944891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46674" cy="1325563"/>
          </a:xfrm>
        </p:spPr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Validation [13.8]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24103"/>
            <a:ext cx="11103865" cy="41752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Weather and Climate [9.1, 9.2]</a:t>
            </a:r>
          </a:p>
          <a:p>
            <a:r>
              <a:rPr lang="en-US" dirty="0"/>
              <a:t>Accelerations [processing in Annex A]</a:t>
            </a:r>
          </a:p>
          <a:p>
            <a:pPr lvl="1"/>
            <a:r>
              <a:rPr lang="en-US" dirty="0"/>
              <a:t>8.3.1 see table beside</a:t>
            </a:r>
          </a:p>
          <a:p>
            <a:pPr lvl="1"/>
            <a:r>
              <a:rPr lang="en-US" dirty="0"/>
              <a:t>8.3.2 Long. and lat. acc. </a:t>
            </a:r>
            <a:r>
              <a:rPr lang="en-US" dirty="0" err="1"/>
              <a:t>stdev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within 5% of ref. vehicle values</a:t>
            </a:r>
          </a:p>
          <a:p>
            <a:r>
              <a:rPr lang="en-US" dirty="0"/>
              <a:t>Vehicle alignments [7.1]</a:t>
            </a:r>
          </a:p>
          <a:p>
            <a:pPr lvl="1"/>
            <a:r>
              <a:rPr lang="en-US" dirty="0"/>
              <a:t>End-Start: ±0.15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 toe, ±0.3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 camber</a:t>
            </a:r>
            <a:r>
              <a:rPr lang="en-US" dirty="0"/>
              <a:t> </a:t>
            </a:r>
          </a:p>
          <a:p>
            <a:r>
              <a:rPr lang="en-US" dirty="0"/>
              <a:t>Visual inspection</a:t>
            </a:r>
          </a:p>
          <a:p>
            <a:pPr lvl="1"/>
            <a:r>
              <a:rPr lang="en-US" dirty="0"/>
              <a:t>Sidewall marking readable</a:t>
            </a:r>
          </a:p>
          <a:p>
            <a:pPr lvl="1"/>
            <a:r>
              <a:rPr lang="en-US" dirty="0" err="1"/>
              <a:t>Tyre</a:t>
            </a:r>
            <a:r>
              <a:rPr lang="en-US" dirty="0"/>
              <a:t>  loss &lt;1cm</a:t>
            </a:r>
            <a:r>
              <a:rPr lang="en-US" baseline="30000" dirty="0"/>
              <a:t>2</a:t>
            </a:r>
            <a:r>
              <a:rPr lang="en-US" dirty="0"/>
              <a:t> of tread chunking area (for Ref </a:t>
            </a:r>
            <a:r>
              <a:rPr lang="en-US" dirty="0" err="1"/>
              <a:t>tyre</a:t>
            </a:r>
            <a:r>
              <a:rPr lang="en-US" dirty="0"/>
              <a:t>: all results invalid)</a:t>
            </a:r>
          </a:p>
          <a:p>
            <a:r>
              <a:rPr lang="en-IE" dirty="0"/>
              <a:t>Ref. tyres abrasion rate value @20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IE" dirty="0"/>
              <a:t>C or @10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IE" dirty="0"/>
              <a:t>C within abrasion rate range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886306"/>
              </p:ext>
            </p:extLst>
          </p:nvPr>
        </p:nvGraphicFramePr>
        <p:xfrm>
          <a:off x="6928105" y="2769620"/>
          <a:ext cx="501396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191">
                  <a:extLst>
                    <a:ext uri="{9D8B030D-6E8A-4147-A177-3AD203B41FA5}">
                      <a16:colId xmlns:a16="http://schemas.microsoft.com/office/drawing/2014/main" val="3351467512"/>
                    </a:ext>
                  </a:extLst>
                </a:gridCol>
                <a:gridCol w="2715769">
                  <a:extLst>
                    <a:ext uri="{9D8B030D-6E8A-4147-A177-3AD203B41FA5}">
                      <a16:colId xmlns:a16="http://schemas.microsoft.com/office/drawing/2014/main" val="354296200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Global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25755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speed (km/h)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140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8615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Long.</a:t>
                      </a:r>
                      <a:r>
                        <a:rPr lang="en-US" baseline="0" dirty="0"/>
                        <a:t> acc. </a:t>
                      </a:r>
                      <a:r>
                        <a:rPr lang="en-US" baseline="0" dirty="0" err="1"/>
                        <a:t>stdev</a:t>
                      </a:r>
                      <a:r>
                        <a:rPr lang="en-US" baseline="0" dirty="0"/>
                        <a:t> (m/s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  <a:endParaRPr lang="en-I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0.35-0.55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808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Max long.</a:t>
                      </a:r>
                      <a:r>
                        <a:rPr lang="en-US" baseline="0" dirty="0"/>
                        <a:t> acc. (m/s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  <a:endParaRPr lang="en-I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±5 (for ≥99.8%</a:t>
                      </a:r>
                      <a:r>
                        <a:rPr lang="en-US" baseline="0" dirty="0"/>
                        <a:t> distance)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04914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Lat.</a:t>
                      </a:r>
                      <a:r>
                        <a:rPr lang="en-US" baseline="0" dirty="0"/>
                        <a:t> acc. </a:t>
                      </a:r>
                      <a:r>
                        <a:rPr lang="en-US" baseline="0" dirty="0" err="1"/>
                        <a:t>stdev</a:t>
                      </a:r>
                      <a:r>
                        <a:rPr lang="en-US" baseline="0" dirty="0"/>
                        <a:t> (m/s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  <a:endParaRPr lang="en-I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0.83-1.03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08781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Max lat.</a:t>
                      </a:r>
                      <a:r>
                        <a:rPr lang="en-US" baseline="0" dirty="0"/>
                        <a:t> acc. (m/s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  <a:endParaRPr lang="en-I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±5 (for ≥99.6%</a:t>
                      </a:r>
                      <a:r>
                        <a:rPr lang="en-US" baseline="0" dirty="0"/>
                        <a:t> distance)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534162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725147"/>
              </p:ext>
            </p:extLst>
          </p:nvPr>
        </p:nvGraphicFramePr>
        <p:xfrm>
          <a:off x="5815585" y="335455"/>
          <a:ext cx="61264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560">
                  <a:extLst>
                    <a:ext uri="{9D8B030D-6E8A-4147-A177-3AD203B41FA5}">
                      <a16:colId xmlns:a16="http://schemas.microsoft.com/office/drawing/2014/main" val="3351467512"/>
                    </a:ext>
                  </a:extLst>
                </a:gridCol>
                <a:gridCol w="1344168">
                  <a:extLst>
                    <a:ext uri="{9D8B030D-6E8A-4147-A177-3AD203B41FA5}">
                      <a16:colId xmlns:a16="http://schemas.microsoft.com/office/drawing/2014/main" val="3542962008"/>
                    </a:ext>
                  </a:extLst>
                </a:gridCol>
                <a:gridCol w="1825752">
                  <a:extLst>
                    <a:ext uri="{9D8B030D-6E8A-4147-A177-3AD203B41FA5}">
                      <a16:colId xmlns:a16="http://schemas.microsoft.com/office/drawing/2014/main" val="400177331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Normal</a:t>
                      </a:r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3PMSF</a:t>
                      </a:r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2575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T (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°C)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</a:t>
                      </a:r>
                      <a:r>
                        <a:rPr lang="en-US" baseline="0" dirty="0"/>
                        <a:t> to </a:t>
                      </a:r>
                      <a:r>
                        <a:rPr lang="en-US" dirty="0"/>
                        <a:t>35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-3 to 20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861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Min/max for 90% of dist.</a:t>
                      </a:r>
                      <a:r>
                        <a:rPr lang="en-US" dirty="0"/>
                        <a:t> (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°C)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/</a:t>
                      </a:r>
                      <a:r>
                        <a:rPr lang="en-US" baseline="0" dirty="0"/>
                        <a:t> 40</a:t>
                      </a:r>
                      <a:endParaRPr lang="en-IE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 /</a:t>
                      </a:r>
                      <a:r>
                        <a:rPr lang="en-US" baseline="0" dirty="0"/>
                        <a:t> 25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808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Wet mileage</a:t>
                      </a:r>
                      <a:endParaRPr lang="en-I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&lt;20%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&lt;20%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0878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Ice or snow mileage</a:t>
                      </a:r>
                      <a:endParaRPr lang="en-I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&lt;5%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1862466"/>
                  </a:ext>
                </a:extLst>
              </a:tr>
            </a:tbl>
          </a:graphicData>
        </a:graphic>
      </p:graphicFrame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F1090C7E-7F35-D0FD-ED02-33ED5BB6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300B64-FD3A-43DF-05AA-DF729208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18</a:t>
            </a:fld>
            <a:endParaRPr lang="fr-FR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F0700167-0F62-F5BC-CD21-609BBE5A74C6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031672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Calculations [13.12]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36161"/>
          </a:xfrm>
        </p:spPr>
        <p:txBody>
          <a:bodyPr>
            <a:normAutofit/>
          </a:bodyPr>
          <a:lstStyle/>
          <a:p>
            <a:r>
              <a:rPr lang="en-US" sz="2400" dirty="0"/>
              <a:t>ARRT	= </a:t>
            </a:r>
            <a:r>
              <a:rPr lang="en-US" sz="2400" b="1" dirty="0"/>
              <a:t>A</a:t>
            </a:r>
            <a:r>
              <a:rPr lang="en-US" sz="2400" dirty="0"/>
              <a:t>brasion </a:t>
            </a:r>
            <a:r>
              <a:rPr lang="en-US" sz="2400" b="1" dirty="0"/>
              <a:t>R</a:t>
            </a:r>
            <a:r>
              <a:rPr lang="en-US" sz="2400" dirty="0"/>
              <a:t>ate of </a:t>
            </a:r>
            <a:r>
              <a:rPr lang="en-US" sz="2400" b="1" dirty="0"/>
              <a:t>R</a:t>
            </a:r>
            <a:r>
              <a:rPr lang="en-US" sz="2400" dirty="0"/>
              <a:t>eference </a:t>
            </a:r>
            <a:r>
              <a:rPr lang="en-US" sz="2400" b="1" dirty="0" err="1"/>
              <a:t>T</a:t>
            </a:r>
            <a:r>
              <a:rPr lang="en-US" sz="2400" dirty="0" err="1"/>
              <a:t>yres</a:t>
            </a:r>
            <a:r>
              <a:rPr lang="en-US" sz="2400" dirty="0"/>
              <a:t> normalized to load </a:t>
            </a:r>
          </a:p>
          <a:p>
            <a:pPr marL="0" indent="0">
              <a:buNone/>
            </a:pPr>
            <a:r>
              <a:rPr lang="en-US" sz="2400" dirty="0"/>
              <a:t>                	= (</a:t>
            </a:r>
            <a:r>
              <a:rPr lang="el-GR" sz="2400" dirty="0"/>
              <a:t>Σ</a:t>
            </a:r>
            <a:r>
              <a:rPr lang="en-US" sz="2400" dirty="0"/>
              <a:t>(</a:t>
            </a:r>
            <a:r>
              <a:rPr lang="en-US" sz="2400" dirty="0" err="1"/>
              <a:t>MRTS</a:t>
            </a:r>
            <a:r>
              <a:rPr lang="en-US" sz="2400" baseline="-25000" dirty="0" err="1"/>
              <a:t>i</a:t>
            </a:r>
            <a:r>
              <a:rPr lang="en-US" sz="2400" dirty="0" err="1"/>
              <a:t>-MRTF</a:t>
            </a:r>
            <a:r>
              <a:rPr lang="en-US" sz="2400" baseline="-25000" dirty="0" err="1"/>
              <a:t>i</a:t>
            </a:r>
            <a:r>
              <a:rPr lang="en-US" sz="2400" dirty="0"/>
              <a:t>) / </a:t>
            </a:r>
            <a:r>
              <a:rPr lang="en-US" sz="2400" dirty="0" err="1"/>
              <a:t>D</a:t>
            </a:r>
            <a:r>
              <a:rPr lang="en-US" sz="2400" baseline="-25000" dirty="0" err="1"/>
              <a:t>Ti</a:t>
            </a:r>
            <a:r>
              <a:rPr lang="en-US" sz="2400" dirty="0"/>
              <a:t> ) / </a:t>
            </a:r>
            <a:r>
              <a:rPr lang="el-GR" sz="2400" dirty="0"/>
              <a:t>Σ</a:t>
            </a:r>
            <a:r>
              <a:rPr lang="en-US" sz="2400" dirty="0"/>
              <a:t>(</a:t>
            </a:r>
            <a:r>
              <a:rPr lang="en-US" sz="2400" dirty="0" err="1"/>
              <a:t>Q</a:t>
            </a:r>
            <a:r>
              <a:rPr lang="en-US" sz="2400" baseline="-25000" dirty="0" err="1"/>
              <a:t>R,i</a:t>
            </a:r>
            <a:r>
              <a:rPr lang="en-US" sz="2400" dirty="0"/>
              <a:t>)                                     @T</a:t>
            </a:r>
            <a:r>
              <a:rPr lang="en-US" sz="2400" baseline="-25000" dirty="0"/>
              <a:t>average</a:t>
            </a:r>
          </a:p>
          <a:p>
            <a:pPr marL="0" indent="0">
              <a:buNone/>
            </a:pPr>
            <a:r>
              <a:rPr lang="en-US" sz="2400" dirty="0"/>
              <a:t>  	 </a:t>
            </a:r>
            <a:r>
              <a:rPr lang="en-US" sz="2000" dirty="0" err="1"/>
              <a:t>MRTS</a:t>
            </a:r>
            <a:r>
              <a:rPr lang="en-US" sz="2000" baseline="-25000" dirty="0" err="1"/>
              <a:t>i</a:t>
            </a:r>
            <a:r>
              <a:rPr lang="en-US" sz="2000" dirty="0"/>
              <a:t>   	= </a:t>
            </a:r>
            <a:r>
              <a:rPr lang="en-US" sz="2000" b="1" dirty="0"/>
              <a:t>M</a:t>
            </a:r>
            <a:r>
              <a:rPr lang="en-US" sz="2000" dirty="0"/>
              <a:t>ass of </a:t>
            </a:r>
            <a:r>
              <a:rPr lang="en-US" sz="2000" b="1" dirty="0"/>
              <a:t>R</a:t>
            </a:r>
            <a:r>
              <a:rPr lang="en-US" sz="2000" dirty="0"/>
              <a:t>eference </a:t>
            </a:r>
            <a:r>
              <a:rPr lang="en-US" sz="2000" b="1" dirty="0"/>
              <a:t>T</a:t>
            </a:r>
            <a:r>
              <a:rPr lang="en-US" sz="2000" dirty="0"/>
              <a:t>yre Start (wheel </a:t>
            </a:r>
            <a:r>
              <a:rPr lang="en-US" sz="2000" i="1" dirty="0" err="1"/>
              <a:t>i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   	</a:t>
            </a:r>
            <a:r>
              <a:rPr lang="en-US" sz="2000" dirty="0" err="1"/>
              <a:t>MRTF</a:t>
            </a:r>
            <a:r>
              <a:rPr lang="en-US" sz="2000" baseline="-25000" dirty="0" err="1"/>
              <a:t>i</a:t>
            </a:r>
            <a:r>
              <a:rPr lang="en-US" sz="2000" dirty="0"/>
              <a:t>   	= </a:t>
            </a:r>
            <a:r>
              <a:rPr lang="en-US" sz="2000" b="1" dirty="0"/>
              <a:t>M</a:t>
            </a:r>
            <a:r>
              <a:rPr lang="en-US" sz="2000" dirty="0"/>
              <a:t>ass of </a:t>
            </a:r>
            <a:r>
              <a:rPr lang="en-US" sz="2000" b="1" dirty="0"/>
              <a:t>R</a:t>
            </a:r>
            <a:r>
              <a:rPr lang="en-US" sz="2000" dirty="0"/>
              <a:t>eference </a:t>
            </a:r>
            <a:r>
              <a:rPr lang="en-US" sz="2000" b="1" dirty="0"/>
              <a:t>T</a:t>
            </a:r>
            <a:r>
              <a:rPr lang="en-US" sz="2000" dirty="0"/>
              <a:t>yre Final (wheel </a:t>
            </a:r>
            <a:r>
              <a:rPr lang="en-US" sz="2000" i="1" dirty="0" err="1"/>
              <a:t>i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i="1" dirty="0"/>
              <a:t>   	</a:t>
            </a:r>
            <a:r>
              <a:rPr lang="en-US" sz="2000" dirty="0" err="1"/>
              <a:t>D</a:t>
            </a:r>
            <a:r>
              <a:rPr lang="en-US" sz="2000" baseline="-25000" dirty="0" err="1"/>
              <a:t>Ti</a:t>
            </a:r>
            <a:r>
              <a:rPr lang="en-US" sz="2000" dirty="0"/>
              <a:t>          	= </a:t>
            </a:r>
            <a:r>
              <a:rPr lang="en-US" sz="2000" b="1" dirty="0"/>
              <a:t>D</a:t>
            </a:r>
            <a:r>
              <a:rPr lang="en-US" sz="2000" dirty="0"/>
              <a:t>istance of tire </a:t>
            </a:r>
            <a:r>
              <a:rPr lang="en-US" sz="2000" i="1" dirty="0" err="1"/>
              <a:t>i</a:t>
            </a: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   	</a:t>
            </a:r>
            <a:r>
              <a:rPr lang="en-US" sz="2000" dirty="0" err="1"/>
              <a:t>Q</a:t>
            </a:r>
            <a:r>
              <a:rPr lang="en-US" sz="2000" baseline="-25000" dirty="0" err="1"/>
              <a:t>R,i</a:t>
            </a:r>
            <a:r>
              <a:rPr lang="en-US" sz="2000" dirty="0"/>
              <a:t>       </a:t>
            </a:r>
            <a:r>
              <a:rPr lang="en-US" sz="1400" dirty="0"/>
              <a:t> 	</a:t>
            </a:r>
            <a:r>
              <a:rPr lang="en-US" sz="2000" dirty="0"/>
              <a:t>= Test load of each reference tyre </a:t>
            </a:r>
            <a:r>
              <a:rPr lang="en-US" sz="2000" i="1" dirty="0" err="1"/>
              <a:t>i</a:t>
            </a:r>
            <a:endParaRPr lang="en-US" sz="2000" i="1" dirty="0"/>
          </a:p>
          <a:p>
            <a:r>
              <a:rPr lang="en-US" sz="2400" dirty="0"/>
              <a:t>ARCT    	= </a:t>
            </a:r>
            <a:r>
              <a:rPr lang="en-US" sz="2400" b="1" dirty="0"/>
              <a:t>A</a:t>
            </a:r>
            <a:r>
              <a:rPr lang="en-US" sz="2400" dirty="0"/>
              <a:t>brasion </a:t>
            </a:r>
            <a:r>
              <a:rPr lang="en-US" sz="2400" b="1" dirty="0"/>
              <a:t>R</a:t>
            </a:r>
            <a:r>
              <a:rPr lang="en-US" sz="2400" dirty="0"/>
              <a:t>ate of </a:t>
            </a:r>
            <a:r>
              <a:rPr lang="en-US" sz="2400" b="1" dirty="0"/>
              <a:t>C</a:t>
            </a:r>
            <a:r>
              <a:rPr lang="en-US" sz="2400" dirty="0"/>
              <a:t>andidate </a:t>
            </a:r>
            <a:r>
              <a:rPr lang="en-US" sz="2400" b="1" dirty="0" err="1"/>
              <a:t>T</a:t>
            </a:r>
            <a:r>
              <a:rPr lang="en-US" sz="2400" dirty="0" err="1"/>
              <a:t>yres</a:t>
            </a:r>
            <a:r>
              <a:rPr lang="en-US" sz="2400" dirty="0"/>
              <a:t> normalized to load      @T</a:t>
            </a:r>
            <a:r>
              <a:rPr lang="en-US" sz="2400" baseline="-25000" dirty="0"/>
              <a:t>average</a:t>
            </a:r>
            <a:endParaRPr lang="en-US" sz="2400" dirty="0"/>
          </a:p>
          <a:p>
            <a:r>
              <a:rPr lang="en-US" sz="2400" dirty="0"/>
              <a:t>AICT     	= </a:t>
            </a:r>
            <a:r>
              <a:rPr lang="en-US" sz="2400" b="1" dirty="0"/>
              <a:t>A</a:t>
            </a:r>
            <a:r>
              <a:rPr lang="en-US" sz="2400" dirty="0"/>
              <a:t>brasion </a:t>
            </a:r>
            <a:r>
              <a:rPr lang="en-US" sz="2400" b="1" dirty="0"/>
              <a:t>I</a:t>
            </a:r>
            <a:r>
              <a:rPr lang="en-US" sz="2400" dirty="0"/>
              <a:t>ndex of </a:t>
            </a:r>
            <a:r>
              <a:rPr lang="en-US" sz="2400" b="1" dirty="0"/>
              <a:t>C</a:t>
            </a:r>
            <a:r>
              <a:rPr lang="en-US" sz="2400" dirty="0"/>
              <a:t>andidate </a:t>
            </a:r>
            <a:r>
              <a:rPr lang="en-US" sz="2400" b="1" dirty="0"/>
              <a:t>T</a:t>
            </a:r>
            <a:r>
              <a:rPr lang="en-US" sz="2400" dirty="0"/>
              <a:t>yre (independent on </a:t>
            </a:r>
            <a:r>
              <a:rPr lang="en-US" sz="2400" dirty="0" err="1"/>
              <a:t>T</a:t>
            </a:r>
            <a:r>
              <a:rPr lang="en-US" sz="2400" baseline="-25000" dirty="0" err="1"/>
              <a:t>ave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		= ARCT / ARRT </a:t>
            </a:r>
            <a:endParaRPr lang="en-IE" sz="2400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D8A062B0-0B5B-325D-F41B-B9F66748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1C658C-73F5-F8D6-E3A8-E4616E36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19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ED577A8-6A22-2D73-2700-2B6D1E0E3BB5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129173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BF722-E066-49B9-A779-3CDCF613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Force on Tyre Abrasion</a:t>
            </a: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C8594C73-26ED-49AC-BB15-8A214F054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159751"/>
              </p:ext>
            </p:extLst>
          </p:nvPr>
        </p:nvGraphicFramePr>
        <p:xfrm>
          <a:off x="838200" y="1654175"/>
          <a:ext cx="10515600" cy="464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6354">
                  <a:extLst>
                    <a:ext uri="{9D8B030D-6E8A-4147-A177-3AD203B41FA5}">
                      <a16:colId xmlns:a16="http://schemas.microsoft.com/office/drawing/2014/main" val="1695131126"/>
                    </a:ext>
                  </a:extLst>
                </a:gridCol>
                <a:gridCol w="8329246">
                  <a:extLst>
                    <a:ext uri="{9D8B030D-6E8A-4147-A177-3AD203B41FA5}">
                      <a16:colId xmlns:a16="http://schemas.microsoft.com/office/drawing/2014/main" val="427866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Targets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Develop a procedure for measuring the abrasion of tyres: test conditions and methods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Rate the abrasion performance of a wide range of tyres available in the market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Define abrasion limits for tyres in order to limit the emission of microplastics to the environment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Assess potential correlation between abrasion performance and durability (mileage) of tyres.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Develop a UN Regulation (or addition to UN Regulation No 117) for the type approval of tyres in respect to their abrasion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0832378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2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Roles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Co-chairs:               France and European Commission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Secretariat:            ETRTO (European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Tyre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Rim Technical </a:t>
                      </a:r>
                      <a:r>
                        <a:rPr lang="en-GB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1428683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3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Reporting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noProof="0" dirty="0"/>
                        <a:t>To both working parties: GRPE and GRBP</a:t>
                      </a:r>
                      <a:br>
                        <a:rPr lang="en-GB" noProof="0" dirty="0"/>
                      </a:br>
                      <a:r>
                        <a:rPr lang="en-GB" noProof="0" dirty="0"/>
                        <a:t>Adoption: GRBP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7153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409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Web page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hlinkClick r:id="rId2"/>
                        </a:rPr>
                        <a:t>Task</a:t>
                      </a:r>
                      <a:r>
                        <a:rPr lang="fr-FR" dirty="0">
                          <a:hlinkClick r:id="rId2"/>
                        </a:rPr>
                        <a:t> Force on </a:t>
                      </a:r>
                      <a:r>
                        <a:rPr lang="fr-FR" dirty="0" err="1">
                          <a:hlinkClick r:id="rId2"/>
                        </a:rPr>
                        <a:t>Tyre</a:t>
                      </a:r>
                      <a:r>
                        <a:rPr lang="fr-FR" dirty="0">
                          <a:hlinkClick r:id="rId2"/>
                        </a:rPr>
                        <a:t> Abrasion (TF TA) - Transport - </a:t>
                      </a:r>
                      <a:r>
                        <a:rPr lang="fr-FR" dirty="0" err="1">
                          <a:hlinkClick r:id="rId2"/>
                        </a:rPr>
                        <a:t>Vehicle</a:t>
                      </a:r>
                      <a:r>
                        <a:rPr lang="fr-FR" dirty="0">
                          <a:hlinkClick r:id="rId2"/>
                        </a:rPr>
                        <a:t> </a:t>
                      </a:r>
                      <a:r>
                        <a:rPr lang="fr-FR" dirty="0" err="1">
                          <a:hlinkClick r:id="rId2"/>
                        </a:rPr>
                        <a:t>Regulations</a:t>
                      </a:r>
                      <a:r>
                        <a:rPr lang="fr-FR" dirty="0">
                          <a:hlinkClick r:id="rId2"/>
                        </a:rPr>
                        <a:t> - UNECE Wiki</a:t>
                      </a:r>
                      <a:endParaRPr lang="en-GB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4175066"/>
                  </a:ext>
                </a:extLst>
              </a:tr>
            </a:tbl>
          </a:graphicData>
        </a:graphic>
      </p:graphicFrame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933F586B-5FCF-4DC9-A7EF-F891CEFD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48C6546-737F-40DA-917A-ED6C9FFA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079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5029"/>
          </a:xfrm>
        </p:spPr>
        <p:txBody>
          <a:bodyPr>
            <a:normAutofit/>
          </a:bodyPr>
          <a:lstStyle/>
          <a:p>
            <a:r>
              <a:rPr lang="en-US" b="1" dirty="0"/>
              <a:t>On-Road</a:t>
            </a:r>
            <a:r>
              <a:rPr lang="en-US" dirty="0"/>
              <a:t> method - Test report [15]</a:t>
            </a:r>
            <a:br>
              <a:rPr lang="en-US" dirty="0"/>
            </a:br>
            <a:r>
              <a:rPr lang="en-US" sz="1400" dirty="0"/>
              <a:t> </a:t>
            </a:r>
            <a:br>
              <a:rPr lang="en-US" dirty="0"/>
            </a:br>
            <a:r>
              <a:rPr lang="en-US" dirty="0"/>
              <a:t>Calibration [Annex B]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170251"/>
              </p:ext>
            </p:extLst>
          </p:nvPr>
        </p:nvGraphicFramePr>
        <p:xfrm>
          <a:off x="838200" y="2495783"/>
          <a:ext cx="10515600" cy="310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36144715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7795118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74151728"/>
                    </a:ext>
                  </a:extLst>
                </a:gridCol>
              </a:tblGrid>
              <a:tr h="38770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Instrument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Interval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Criterion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0590403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Scale for tyres </a:t>
                      </a:r>
                      <a:endParaRPr lang="en-IE" sz="1800" b="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>
                          <a:effectLst/>
                          <a:latin typeface="+mn-lt"/>
                          <a:ea typeface="Calibri" panose="020F0502020204030204" pitchFamily="34" charset="0"/>
                        </a:rPr>
                        <a:t>Yearly and at major maintenance</a:t>
                      </a:r>
                      <a:endParaRPr lang="en-IE" sz="180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±2 g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8493780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Instrument for toe and camber</a:t>
                      </a:r>
                      <a:endParaRPr lang="en-IE" sz="1800" b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Yearly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+/- 0.033</a:t>
                      </a:r>
                      <a:r>
                        <a:rPr lang="en-GB" sz="1800" baseline="30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</a:t>
                      </a:r>
                      <a:endParaRPr lang="en-IE" sz="180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9825440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Acceleration/Speed sensor</a:t>
                      </a:r>
                      <a:endParaRPr lang="en-IE" sz="1800" b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Yearly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endParaRPr lang="en-IE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344949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0">
                          <a:effectLst/>
                          <a:latin typeface="+mn-lt"/>
                          <a:ea typeface="Calibri" panose="020F0502020204030204" pitchFamily="34" charset="0"/>
                        </a:rPr>
                        <a:t>Scale for vehicle</a:t>
                      </a:r>
                      <a:endParaRPr lang="en-IE" sz="1800" b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Yearly and at major maintenance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+/- 0.1%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8485505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0">
                          <a:effectLst/>
                          <a:latin typeface="+mn-lt"/>
                          <a:ea typeface="Calibri" panose="020F0502020204030204" pitchFamily="34" charset="0"/>
                        </a:rPr>
                        <a:t>Temperature sensor</a:t>
                      </a:r>
                      <a:endParaRPr lang="en-IE" sz="1800" b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>
                          <a:effectLst/>
                          <a:latin typeface="+mn-lt"/>
                          <a:ea typeface="Calibri" panose="020F0502020204030204" pitchFamily="34" charset="0"/>
                        </a:rPr>
                        <a:t>Yearly</a:t>
                      </a:r>
                      <a:endParaRPr lang="en-IE" sz="180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±1°C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3607236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0">
                          <a:effectLst/>
                          <a:latin typeface="+mn-lt"/>
                          <a:ea typeface="Calibri" panose="020F0502020204030204" pitchFamily="34" charset="0"/>
                        </a:rPr>
                        <a:t>Tyre pressure sensor</a:t>
                      </a:r>
                      <a:endParaRPr lang="en-IE" sz="1800" b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Yearly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±3 </a:t>
                      </a:r>
                      <a:r>
                        <a:rPr lang="en-GB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kPa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0403532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Scale for tyre and wheel assembly</a:t>
                      </a:r>
                      <a:endParaRPr lang="en-IE" sz="1800" b="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Yearly and at major maintenance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±2 g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9857376"/>
                  </a:ext>
                </a:extLst>
              </a:tr>
            </a:tbl>
          </a:graphicData>
        </a:graphic>
      </p:graphicFrame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23102F67-4184-C023-59B7-758B4510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6E6E4F-A9F5-80CC-A95F-CC511FCA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20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D803CDE-73ED-0130-3CB8-7A487124D846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687640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On-Road</a:t>
            </a:r>
            <a:r>
              <a:rPr lang="en-US" sz="4000" dirty="0"/>
              <a:t> method - Measurement Uncertainty [14]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To be discussed when first data is available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2543175"/>
            <a:ext cx="10153650" cy="1771650"/>
          </a:xfrm>
          <a:prstGeom prst="rect">
            <a:avLst/>
          </a:prstGeom>
        </p:spPr>
      </p:pic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214ECDBA-17A5-E11B-AF2F-6E444E37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DC116B-8101-BD39-7ABF-53C77023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21</a:t>
            </a:fld>
            <a:endParaRPr lang="fr-FR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109B5B8-B5D5-B625-FD26-22BABCCFB721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1627863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6F96728-C2F5-4E4C-ACFC-C85F2DA0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Indoor drum</a:t>
            </a:r>
            <a:r>
              <a:rPr lang="en-US" altLang="ja-JP" dirty="0"/>
              <a:t> method - </a:t>
            </a:r>
            <a:r>
              <a:rPr kumimoji="1" lang="en-US" altLang="ja-JP" dirty="0"/>
              <a:t>Drafting Group</a:t>
            </a:r>
            <a:endParaRPr kumimoji="1" lang="ja-JP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1A8F3C-4E68-D37A-84DD-E05BF83FA3A9}"/>
              </a:ext>
            </a:extLst>
          </p:cNvPr>
          <p:cNvSpPr txBox="1">
            <a:spLocks/>
          </p:cNvSpPr>
          <p:nvPr/>
        </p:nvSpPr>
        <p:spPr>
          <a:xfrm>
            <a:off x="758734" y="1547446"/>
            <a:ext cx="10674531" cy="4945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1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1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ja-JP" sz="2000" dirty="0"/>
              <a:t>Objective</a:t>
            </a:r>
          </a:p>
          <a:p>
            <a:pPr lvl="1">
              <a:spcBef>
                <a:spcPts val="0"/>
              </a:spcBef>
            </a:pPr>
            <a:r>
              <a:rPr lang="en-US" altLang="ja-JP" sz="2000" dirty="0"/>
              <a:t>Develop text on indoor drum test methods</a:t>
            </a:r>
            <a:endParaRPr lang="en-GB" altLang="ja-JP" sz="2000" dirty="0"/>
          </a:p>
          <a:p>
            <a:pPr>
              <a:spcBef>
                <a:spcPts val="0"/>
              </a:spcBef>
            </a:pPr>
            <a:endParaRPr lang="en-GB" altLang="ja-JP" sz="900" dirty="0"/>
          </a:p>
          <a:p>
            <a:pPr>
              <a:spcBef>
                <a:spcPts val="0"/>
              </a:spcBef>
            </a:pPr>
            <a:r>
              <a:rPr lang="en-GB" altLang="ja-JP" sz="2000" dirty="0"/>
              <a:t>Roles</a:t>
            </a:r>
          </a:p>
          <a:p>
            <a:pPr lvl="1">
              <a:spcBef>
                <a:spcPts val="0"/>
              </a:spcBef>
            </a:pPr>
            <a:r>
              <a:rPr lang="en-GB" altLang="ja-JP" sz="2000" u="sng" dirty="0"/>
              <a:t>Chair</a:t>
            </a:r>
            <a:r>
              <a:rPr lang="en-GB" altLang="ja-JP" sz="2000" dirty="0"/>
              <a:t>: JASIC</a:t>
            </a:r>
          </a:p>
          <a:p>
            <a:pPr lvl="1">
              <a:spcBef>
                <a:spcPts val="0"/>
              </a:spcBef>
            </a:pPr>
            <a:r>
              <a:rPr lang="en-GB" altLang="ja-JP" sz="2000" u="sng" dirty="0"/>
              <a:t>Secretary</a:t>
            </a:r>
            <a:r>
              <a:rPr lang="en-GB" altLang="ja-JP" sz="2000" dirty="0"/>
              <a:t>: JATMA</a:t>
            </a:r>
          </a:p>
          <a:p>
            <a:pPr lvl="1">
              <a:spcBef>
                <a:spcPts val="0"/>
              </a:spcBef>
            </a:pPr>
            <a:endParaRPr lang="en-GB" altLang="ja-JP" sz="900" dirty="0"/>
          </a:p>
          <a:p>
            <a:pPr>
              <a:spcBef>
                <a:spcPts val="0"/>
              </a:spcBef>
            </a:pPr>
            <a:r>
              <a:rPr lang="en-GB" altLang="ja-JP" sz="2000" dirty="0"/>
              <a:t>Meetings</a:t>
            </a:r>
          </a:p>
          <a:p>
            <a:pPr lvl="1">
              <a:spcBef>
                <a:spcPts val="0"/>
              </a:spcBef>
            </a:pPr>
            <a:r>
              <a:rPr lang="en-GB" altLang="ja-JP" sz="2000" dirty="0"/>
              <a:t>1</a:t>
            </a:r>
            <a:r>
              <a:rPr lang="en-GB" altLang="ja-JP" sz="2000" baseline="30000" dirty="0"/>
              <a:t>st</a:t>
            </a:r>
            <a:r>
              <a:rPr lang="en-GB" altLang="ja-JP" sz="2000" dirty="0"/>
              <a:t>  Web meeting 22</a:t>
            </a:r>
            <a:r>
              <a:rPr lang="en-GB" altLang="ja-JP" sz="2000" baseline="30000" dirty="0"/>
              <a:t>nd</a:t>
            </a:r>
            <a:r>
              <a:rPr lang="en-GB" altLang="ja-JP" sz="2000" dirty="0"/>
              <a:t> March, 2023</a:t>
            </a:r>
          </a:p>
          <a:p>
            <a:pPr lvl="1">
              <a:spcBef>
                <a:spcPts val="0"/>
              </a:spcBef>
            </a:pPr>
            <a:r>
              <a:rPr lang="en-GB" altLang="ja-JP" sz="2000" dirty="0"/>
              <a:t>2</a:t>
            </a:r>
            <a:r>
              <a:rPr lang="en-GB" altLang="ja-JP" sz="2000" baseline="30000" dirty="0"/>
              <a:t>nd</a:t>
            </a:r>
            <a:r>
              <a:rPr lang="en-GB" altLang="ja-JP" sz="2000" dirty="0"/>
              <a:t> Web meeting </a:t>
            </a:r>
            <a:r>
              <a:rPr lang="en-US" altLang="ja-JP" sz="2000" dirty="0"/>
              <a:t>18</a:t>
            </a:r>
            <a:r>
              <a:rPr lang="en-US" altLang="ja-JP" sz="2000" baseline="30000" dirty="0"/>
              <a:t>th</a:t>
            </a:r>
            <a:r>
              <a:rPr lang="en-US" altLang="ja-JP" sz="2000" dirty="0"/>
              <a:t> </a:t>
            </a:r>
            <a:r>
              <a:rPr lang="en-GB" altLang="ja-JP" sz="2000" dirty="0"/>
              <a:t> April, 2023</a:t>
            </a:r>
          </a:p>
          <a:p>
            <a:pPr lvl="1">
              <a:spcBef>
                <a:spcPts val="0"/>
              </a:spcBef>
            </a:pPr>
            <a:r>
              <a:rPr lang="en-GB" altLang="ja-JP" sz="2000" dirty="0"/>
              <a:t>3</a:t>
            </a:r>
            <a:r>
              <a:rPr lang="en-GB" altLang="ja-JP" sz="2000" baseline="30000" dirty="0"/>
              <a:t>rd</a:t>
            </a:r>
            <a:r>
              <a:rPr lang="en-GB" altLang="ja-JP" sz="2000" dirty="0"/>
              <a:t> Web meeting 1</a:t>
            </a:r>
            <a:r>
              <a:rPr lang="en-GB" altLang="ja-JP" sz="2000" baseline="30000" dirty="0"/>
              <a:t>st</a:t>
            </a:r>
            <a:r>
              <a:rPr lang="en-GB" altLang="ja-JP" sz="2000" dirty="0"/>
              <a:t> June, 2023</a:t>
            </a:r>
          </a:p>
          <a:p>
            <a:pPr lvl="1">
              <a:spcBef>
                <a:spcPts val="0"/>
              </a:spcBef>
            </a:pPr>
            <a:r>
              <a:rPr lang="en-GB" altLang="ja-JP" sz="2000" dirty="0"/>
              <a:t>4</a:t>
            </a:r>
            <a:r>
              <a:rPr lang="en-GB" altLang="ja-JP" sz="2000" baseline="30000" dirty="0"/>
              <a:t>th</a:t>
            </a:r>
            <a:r>
              <a:rPr lang="en-GB" altLang="ja-JP" sz="2000" dirty="0"/>
              <a:t> Web meeting 20</a:t>
            </a:r>
            <a:r>
              <a:rPr lang="en-GB" altLang="ja-JP" sz="2000" baseline="30000" dirty="0"/>
              <a:t>th</a:t>
            </a:r>
            <a:r>
              <a:rPr lang="en-GB" altLang="ja-JP" sz="2000" dirty="0"/>
              <a:t> June, 2023</a:t>
            </a:r>
          </a:p>
          <a:p>
            <a:pPr lvl="1">
              <a:spcBef>
                <a:spcPts val="0"/>
              </a:spcBef>
            </a:pPr>
            <a:endParaRPr lang="en-GB" altLang="ja-JP" sz="900" dirty="0"/>
          </a:p>
          <a:p>
            <a:pPr>
              <a:spcBef>
                <a:spcPts val="0"/>
              </a:spcBef>
            </a:pPr>
            <a:r>
              <a:rPr lang="en-US" altLang="ja-JP" sz="2000" dirty="0"/>
              <a:t>Participants:</a:t>
            </a:r>
          </a:p>
          <a:p>
            <a:pPr lvl="1">
              <a:spcBef>
                <a:spcPts val="0"/>
              </a:spcBef>
            </a:pPr>
            <a:r>
              <a:rPr lang="en-US" altLang="ja-JP" sz="2000" dirty="0"/>
              <a:t>CP: Japan, European Commission, France</a:t>
            </a:r>
          </a:p>
          <a:p>
            <a:pPr lvl="1">
              <a:spcBef>
                <a:spcPts val="0"/>
              </a:spcBef>
            </a:pPr>
            <a:r>
              <a:rPr lang="en-US" altLang="ja-JP" sz="2000" dirty="0"/>
              <a:t>NGOs: JATMA, ETRTO, ITMA, USTMA, OICA</a:t>
            </a:r>
          </a:p>
          <a:p>
            <a:pPr lvl="1">
              <a:spcBef>
                <a:spcPts val="0"/>
              </a:spcBef>
            </a:pPr>
            <a:r>
              <a:rPr lang="en-GB" altLang="ja-JP" sz="2000" dirty="0"/>
              <a:t>Companies: </a:t>
            </a:r>
            <a:r>
              <a:rPr lang="en-GB" altLang="ja-JP" sz="2000" dirty="0" err="1"/>
              <a:t>Twms</a:t>
            </a:r>
            <a:r>
              <a:rPr lang="en-GB" altLang="ja-JP" sz="2000" dirty="0"/>
              <a:t> Consulting, AVL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altLang="ja-JP" sz="300" dirty="0"/>
          </a:p>
          <a:p>
            <a:pPr lvl="1">
              <a:spcBef>
                <a:spcPts val="0"/>
              </a:spcBef>
            </a:pPr>
            <a:endParaRPr lang="en-GB" altLang="ja-JP" sz="3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70C28D2-558A-04A8-56C4-1D9DEB73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D6344D-22EB-965B-2AA3-9D8077C1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618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34" y="1491175"/>
            <a:ext cx="10674531" cy="449102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+mj-lt"/>
              </a:rPr>
              <a:t>Scope					[1]</a:t>
            </a:r>
          </a:p>
          <a:p>
            <a:r>
              <a:rPr lang="en-US" sz="2400" dirty="0">
                <a:latin typeface="+mj-lt"/>
              </a:rPr>
              <a:t>Definitions and Terms 			[2]</a:t>
            </a:r>
          </a:p>
          <a:p>
            <a:r>
              <a:rPr lang="en-US" sz="2400" dirty="0">
                <a:latin typeface="+mj-lt"/>
              </a:rPr>
              <a:t>Test method 				[3]</a:t>
            </a:r>
          </a:p>
          <a:p>
            <a:r>
              <a:rPr lang="en-US" sz="2400" dirty="0">
                <a:latin typeface="+mj-lt"/>
              </a:rPr>
              <a:t>Test Conditions 			[4]</a:t>
            </a:r>
          </a:p>
          <a:p>
            <a:r>
              <a:rPr lang="en-US" sz="2400" dirty="0">
                <a:latin typeface="+mj-lt"/>
              </a:rPr>
              <a:t>Test procedure 			[5]</a:t>
            </a:r>
          </a:p>
          <a:p>
            <a:r>
              <a:rPr lang="en-US" sz="2400" dirty="0">
                <a:latin typeface="+mj-lt"/>
              </a:rPr>
              <a:t>Validation 				[6]</a:t>
            </a:r>
          </a:p>
          <a:p>
            <a:r>
              <a:rPr lang="en-US" sz="2400" dirty="0">
                <a:latin typeface="+mj-lt"/>
              </a:rPr>
              <a:t>Processing of measurement results	[7]</a:t>
            </a:r>
          </a:p>
          <a:p>
            <a:r>
              <a:rPr lang="en-US" altLang="ja-JP" sz="2400" dirty="0">
                <a:latin typeface="+mj-lt"/>
              </a:rPr>
              <a:t>Input of test cycle 			[Annex XX – Appendix 1]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Test equipment tolerances 		[Annex XX – Appendix 2]</a:t>
            </a:r>
          </a:p>
          <a:p>
            <a:r>
              <a:rPr lang="en-IE" sz="2400" dirty="0">
                <a:latin typeface="+mj-lt"/>
              </a:rPr>
              <a:t>Replacement of sandpaper surface</a:t>
            </a:r>
            <a:r>
              <a:rPr lang="ja-JP" altLang="en-US" sz="2400" dirty="0">
                <a:latin typeface="+mj-lt"/>
              </a:rPr>
              <a:t> </a:t>
            </a:r>
            <a:r>
              <a:rPr lang="en-US" altLang="ja-JP" sz="2400" dirty="0">
                <a:latin typeface="+mj-lt"/>
              </a:rPr>
              <a:t>	[Annex XX – Appendix 3]</a:t>
            </a:r>
          </a:p>
          <a:p>
            <a:r>
              <a:rPr lang="en-US" sz="2400" dirty="0">
                <a:latin typeface="+mj-lt"/>
              </a:rPr>
              <a:t>Example of a test report 		[Annex XX – Appendix 4]</a:t>
            </a:r>
            <a:endParaRPr lang="en-IE" sz="2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Indoor drum</a:t>
            </a:r>
            <a:r>
              <a:rPr lang="en-US" altLang="ja-JP" dirty="0"/>
              <a:t> method - </a:t>
            </a:r>
            <a:r>
              <a:rPr lang="en-US" dirty="0"/>
              <a:t>Table of Contents</a:t>
            </a:r>
            <a:endParaRPr lang="en-I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2596FD-871D-C68C-AD17-3BBF0A95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7C722C-A102-4262-BA88-AFC9C446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23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F325C38-F217-1AD0-0C8D-5A1B03E795D9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676881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36624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Possible options of reference </a:t>
            </a:r>
            <a:r>
              <a:rPr lang="en-US" sz="2400" dirty="0" err="1"/>
              <a:t>tyre</a:t>
            </a:r>
            <a:r>
              <a:rPr lang="en-US" sz="2400" dirty="0"/>
              <a:t> are </a:t>
            </a:r>
            <a:r>
              <a:rPr lang="en-US" altLang="ja-JP" sz="2400" dirty="0"/>
              <a:t>S</a:t>
            </a:r>
            <a:r>
              <a:rPr lang="en-US" sz="2400" dirty="0"/>
              <a:t>RTT16 and SRTT17 (Summer &amp; Winter).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en-US" sz="2000" dirty="0"/>
              <a:t>(a) F2493 for the size P225/60R16 and referred to as </a:t>
            </a:r>
            <a:r>
              <a:rPr lang="en-US" altLang="ja-JP" sz="2000" dirty="0"/>
              <a:t>"</a:t>
            </a:r>
            <a:r>
              <a:rPr lang="en-US" sz="2000" dirty="0"/>
              <a:t>SRTT16</a:t>
            </a:r>
            <a:r>
              <a:rPr lang="en-US" altLang="ja-JP" sz="2000" dirty="0"/>
              <a:t>"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en-US" sz="2000" dirty="0"/>
              <a:t>(b) </a:t>
            </a:r>
            <a:r>
              <a:rPr lang="en-US" sz="2000" dirty="0" err="1">
                <a:solidFill>
                  <a:srgbClr val="FF0000"/>
                </a:solidFill>
              </a:rPr>
              <a:t>Fxxxx</a:t>
            </a:r>
            <a:r>
              <a:rPr lang="en-US" sz="2000" dirty="0"/>
              <a:t> for the size 225/45R17 and referred to as "SRTT17S"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en-US" sz="2000" dirty="0"/>
              <a:t>(c) </a:t>
            </a:r>
            <a:r>
              <a:rPr lang="en-US" sz="2000" dirty="0" err="1">
                <a:solidFill>
                  <a:srgbClr val="FF0000"/>
                </a:solidFill>
              </a:rPr>
              <a:t>Fyyyy</a:t>
            </a:r>
            <a:r>
              <a:rPr lang="en-US" sz="2000" dirty="0"/>
              <a:t> for the size 225/45R17 and referred to as "SRTT17W"</a:t>
            </a:r>
            <a:r>
              <a:rPr lang="en-US" sz="2000" dirty="0">
                <a:solidFill>
                  <a:srgbClr val="FF0000"/>
                </a:solidFill>
              </a:rPr>
              <a:t>]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Comparative tests between the SRTT17 and SRTT16 are ongoing at JASIC, and </a:t>
            </a:r>
            <a:r>
              <a:rPr lang="en-US" sz="2400" dirty="0">
                <a:solidFill>
                  <a:srgbClr val="FF0000"/>
                </a:solidFill>
              </a:rPr>
              <a:t>if there are no problems</a:t>
            </a:r>
            <a:r>
              <a:rPr lang="en-US" sz="2400" dirty="0"/>
              <a:t>, the SRTT17 will be adopted, which is the same as the vehicle method.</a:t>
            </a:r>
            <a:endParaRPr lang="en-IE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/>
              <a:t>Indoor drum</a:t>
            </a:r>
            <a:r>
              <a:rPr lang="en-US" altLang="ja-JP" sz="4000" dirty="0"/>
              <a:t> method - </a:t>
            </a:r>
            <a:r>
              <a:rPr lang="en-US" sz="4000" dirty="0"/>
              <a:t>Reference </a:t>
            </a:r>
            <a:r>
              <a:rPr lang="en-US" sz="4000" dirty="0" err="1"/>
              <a:t>tyres</a:t>
            </a:r>
            <a:r>
              <a:rPr lang="en-US" sz="4000" dirty="0"/>
              <a:t> [2.5.2.1]</a:t>
            </a:r>
            <a:endParaRPr lang="en-IE" sz="4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9352A2-326A-B6F9-DC51-2CEC9FD6C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FED632-509F-7DE4-0544-E6F1B620A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24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925B934-4261-9A76-6313-E283239E2340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226738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745629"/>
            <a:ext cx="11600329" cy="3913094"/>
          </a:xfrm>
        </p:spPr>
        <p:txBody>
          <a:bodyPr>
            <a:noAutofit/>
          </a:bodyPr>
          <a:lstStyle/>
          <a:p>
            <a:r>
              <a:rPr lang="en-US" sz="2400" dirty="0"/>
              <a:t>Tyre Wear Test Equipment</a:t>
            </a:r>
          </a:p>
          <a:p>
            <a:pPr marL="400050" lvl="1" indent="0">
              <a:buNone/>
            </a:pPr>
            <a:r>
              <a:rPr lang="en-US" altLang="ja-JP" sz="2000" dirty="0"/>
              <a:t>A</a:t>
            </a:r>
            <a:r>
              <a:rPr lang="en-US" sz="2000" dirty="0"/>
              <a:t> drum, a </a:t>
            </a:r>
            <a:r>
              <a:rPr lang="en-US" sz="2000" dirty="0" err="1"/>
              <a:t>tyre</a:t>
            </a:r>
            <a:r>
              <a:rPr lang="en-US" sz="2000" dirty="0"/>
              <a:t> mounting device, a loading device and an adhesion prevention system</a:t>
            </a:r>
          </a:p>
          <a:p>
            <a:endParaRPr lang="en-US" sz="2400" dirty="0"/>
          </a:p>
          <a:p>
            <a:r>
              <a:rPr lang="en-US" sz="2400" dirty="0"/>
              <a:t>Drum diameter</a:t>
            </a:r>
          </a:p>
          <a:p>
            <a:pPr marL="400050" lvl="1" indent="0">
              <a:buNone/>
            </a:pPr>
            <a:r>
              <a:rPr lang="en-US" sz="2000" dirty="0"/>
              <a:t>The test dynamometer shall have a cylindrical flywheel (drum) with a diameter of at least </a:t>
            </a:r>
            <a:r>
              <a:rPr lang="en-US" sz="2000" dirty="0">
                <a:solidFill>
                  <a:srgbClr val="FF0000"/>
                </a:solidFill>
              </a:rPr>
              <a:t>[1,7] </a:t>
            </a:r>
            <a:r>
              <a:rPr lang="en-US" sz="2000" dirty="0"/>
              <a:t>m. </a:t>
            </a:r>
          </a:p>
          <a:p>
            <a:pPr marL="400050" lvl="1" indent="0">
              <a:buNone/>
            </a:pPr>
            <a:r>
              <a:rPr lang="en-US" sz="2000" dirty="0"/>
              <a:t>The roller diameter shall be defined and reported considering the thickness of test surface, to compute test speed and running distance correctly. </a:t>
            </a:r>
          </a:p>
          <a:p>
            <a:endParaRPr lang="en-US" sz="2400" dirty="0"/>
          </a:p>
          <a:p>
            <a:r>
              <a:rPr lang="en-US" sz="2400" dirty="0"/>
              <a:t>Width</a:t>
            </a:r>
            <a:br>
              <a:rPr lang="en-US" sz="2400" dirty="0"/>
            </a:br>
            <a:r>
              <a:rPr lang="en-US" sz="2000" dirty="0"/>
              <a:t>The width of the test surface shall always exceed the width of the test </a:t>
            </a:r>
            <a:r>
              <a:rPr lang="en-US" sz="2000" dirty="0" err="1"/>
              <a:t>tyre</a:t>
            </a:r>
            <a:r>
              <a:rPr lang="en-US" sz="2000" dirty="0"/>
              <a:t> contact patch throughout entire test duration.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/>
              <a:t>Indoor drum</a:t>
            </a:r>
            <a:r>
              <a:rPr lang="en-US" altLang="ja-JP" sz="4000" dirty="0"/>
              <a:t> method - </a:t>
            </a:r>
            <a:r>
              <a:rPr lang="en-US" sz="4000" dirty="0"/>
              <a:t>Drum specification [3.2]</a:t>
            </a:r>
            <a:endParaRPr lang="en-IE" sz="4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C30B0C-04F8-CEB6-277D-B079DBB2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7E1F24-87A6-A8E5-88B1-007D6A5A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25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726EB92-7536-D4EC-AE4D-E8DEF259B4FC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2236266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491174"/>
            <a:ext cx="11600329" cy="5295107"/>
          </a:xfrm>
        </p:spPr>
        <p:txBody>
          <a:bodyPr>
            <a:noAutofit/>
          </a:bodyPr>
          <a:lstStyle/>
          <a:p>
            <a:r>
              <a:rPr lang="en-US" sz="2400" dirty="0"/>
              <a:t>Surface</a:t>
            </a:r>
            <a:br>
              <a:rPr lang="en-US" sz="2400" dirty="0"/>
            </a:br>
            <a:r>
              <a:rPr lang="en-US" sz="2000" dirty="0"/>
              <a:t>The test surface shall be applied to external surface of the cylindrical drum. </a:t>
            </a:r>
            <a:br>
              <a:rPr lang="en-US" sz="2000" dirty="0"/>
            </a:br>
            <a:r>
              <a:rPr lang="en-US" sz="2000" dirty="0"/>
              <a:t>The test surface of drum shall:</a:t>
            </a:r>
            <a:br>
              <a:rPr lang="en-US" sz="2240" dirty="0"/>
            </a:br>
            <a:endParaRPr lang="en-US" sz="2240" dirty="0"/>
          </a:p>
          <a:p>
            <a:pPr marL="0" indent="0">
              <a:buNone/>
            </a:pPr>
            <a:r>
              <a:rPr lang="en-US" sz="2000" dirty="0"/>
              <a:t>	(a) 	have MPD measured at the start and the end of the drum test, </a:t>
            </a:r>
            <a:br>
              <a:rPr lang="en-US" sz="2000" dirty="0"/>
            </a:br>
            <a:r>
              <a:rPr lang="en-US" sz="2000" dirty="0"/>
              <a:t>		according to </a:t>
            </a:r>
            <a:r>
              <a:rPr lang="en-US" sz="2000" dirty="0">
                <a:solidFill>
                  <a:srgbClr val="FF0000"/>
                </a:solidFill>
              </a:rPr>
              <a:t>[ISO 13473-1] </a:t>
            </a:r>
            <a:r>
              <a:rPr lang="en-US" sz="2000" dirty="0"/>
              <a:t>except for low pass filter, applied from </a:t>
            </a:r>
            <a:r>
              <a:rPr lang="en-US" sz="2000" dirty="0">
                <a:solidFill>
                  <a:srgbClr val="FF0000"/>
                </a:solidFill>
              </a:rPr>
              <a:t>[0,2]</a:t>
            </a:r>
            <a:r>
              <a:rPr lang="en-US" sz="2000" dirty="0"/>
              <a:t> mm to </a:t>
            </a:r>
            <a:r>
              <a:rPr lang="en-US" sz="2000" dirty="0">
                <a:solidFill>
                  <a:srgbClr val="FF0000"/>
                </a:solidFill>
              </a:rPr>
              <a:t>[2,0]</a:t>
            </a:r>
            <a:r>
              <a:rPr lang="en-US" sz="2000" dirty="0"/>
              <a:t> mm.</a:t>
            </a:r>
            <a:br>
              <a:rPr lang="en-US" sz="2000" dirty="0"/>
            </a:br>
            <a:r>
              <a:rPr lang="en-US" sz="2000" dirty="0"/>
              <a:t>	(b) 	low pass filter cut-off shall be </a:t>
            </a:r>
            <a:r>
              <a:rPr lang="en-US" sz="2000" dirty="0">
                <a:solidFill>
                  <a:srgbClr val="FF0000"/>
                </a:solidFill>
              </a:rPr>
              <a:t>[0,1]</a:t>
            </a:r>
            <a:r>
              <a:rPr lang="en-US" sz="2000" dirty="0"/>
              <a:t>mm for MPD data processing procedure.</a:t>
            </a:r>
            <a:br>
              <a:rPr lang="en-US" sz="2000" dirty="0"/>
            </a:br>
            <a:r>
              <a:rPr lang="en-US" sz="2000" dirty="0"/>
              <a:t>	</a:t>
            </a:r>
            <a:br>
              <a:rPr lang="en-US" sz="2000" dirty="0"/>
            </a:br>
            <a:r>
              <a:rPr lang="en-US" sz="2000" dirty="0"/>
              <a:t>	(c) 	be textured with sands, stone or an alternative material, e.g., aluminum oxide resin</a:t>
            </a:r>
            <a:br>
              <a:rPr lang="en-US" sz="2000" dirty="0"/>
            </a:br>
            <a:r>
              <a:rPr lang="en-US" sz="2000" dirty="0"/>
              <a:t>	(d) 	The drum surface shall be built with rigid and not deformable material.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240" dirty="0"/>
          </a:p>
          <a:p>
            <a:pPr lvl="1"/>
            <a:r>
              <a:rPr lang="en-US" sz="2000" dirty="0"/>
              <a:t>Check surface by reference </a:t>
            </a:r>
            <a:r>
              <a:rPr lang="en-US" sz="2000" dirty="0" err="1"/>
              <a:t>tyre</a:t>
            </a:r>
            <a:r>
              <a:rPr lang="en-US" sz="2000" dirty="0"/>
              <a:t> abrasion rate.</a:t>
            </a:r>
          </a:p>
          <a:p>
            <a:pPr lvl="2"/>
            <a:r>
              <a:rPr lang="en-US" sz="1840" dirty="0"/>
              <a:t>The abrasion rate of the reference </a:t>
            </a:r>
            <a:r>
              <a:rPr lang="en-US" sz="1840" dirty="0" err="1"/>
              <a:t>tyre</a:t>
            </a:r>
            <a:r>
              <a:rPr lang="en-US" sz="1840" dirty="0"/>
              <a:t> for all surface shall be in the range </a:t>
            </a:r>
            <a:r>
              <a:rPr lang="en-US" sz="1840" dirty="0">
                <a:solidFill>
                  <a:srgbClr val="FF0000"/>
                </a:solidFill>
              </a:rPr>
              <a:t>[30] </a:t>
            </a:r>
            <a:r>
              <a:rPr lang="en-US" sz="1840" dirty="0"/>
              <a:t>mg/km to </a:t>
            </a:r>
            <a:r>
              <a:rPr lang="en-US" sz="1840" dirty="0">
                <a:solidFill>
                  <a:srgbClr val="FF0000"/>
                </a:solidFill>
              </a:rPr>
              <a:t>[100]</a:t>
            </a:r>
            <a:r>
              <a:rPr lang="en-US" sz="1840" dirty="0"/>
              <a:t> mg/km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/>
              <a:t>Indoor drum</a:t>
            </a:r>
            <a:r>
              <a:rPr lang="en-US" altLang="ja-JP" sz="4000" dirty="0"/>
              <a:t> method - </a:t>
            </a:r>
            <a:r>
              <a:rPr lang="en-US" sz="4000" dirty="0"/>
              <a:t>Drum specification [3.2]</a:t>
            </a:r>
            <a:endParaRPr lang="en-IE" sz="4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77996B-F955-0525-D776-D88C1998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0866BA-B30D-3C9A-3AB9-9E7940EB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26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3C14E7A-398D-5DF1-3A49-F6ACAE212004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186535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84" y="1690688"/>
            <a:ext cx="11212831" cy="49387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The </a:t>
            </a:r>
            <a:r>
              <a:rPr lang="en-US" sz="2400" dirty="0" err="1"/>
              <a:t>tyre</a:t>
            </a:r>
            <a:r>
              <a:rPr lang="en-US" sz="2400" dirty="0"/>
              <a:t> carriage and drive system shall be able to provide dynamic control of:</a:t>
            </a:r>
            <a:br>
              <a:rPr lang="en-US" sz="2000" dirty="0"/>
            </a:br>
            <a:r>
              <a:rPr lang="en-US" sz="2000" dirty="0"/>
              <a:t>	(a)	</a:t>
            </a:r>
            <a:r>
              <a:rPr lang="en-US" sz="2000" dirty="0" err="1"/>
              <a:t>tyre</a:t>
            </a:r>
            <a:r>
              <a:rPr lang="en-US" sz="2000" dirty="0"/>
              <a:t> lateral force developed by the drag force produced by </a:t>
            </a:r>
            <a:r>
              <a:rPr lang="en-US" sz="2000" dirty="0" err="1"/>
              <a:t>tyre</a:t>
            </a:r>
            <a:r>
              <a:rPr lang="en-US" sz="2000" dirty="0"/>
              <a:t> slip angle 				during running</a:t>
            </a:r>
            <a:br>
              <a:rPr lang="en-US" sz="2000" dirty="0"/>
            </a:br>
            <a:r>
              <a:rPr lang="en-US" sz="2000" dirty="0"/>
              <a:t>	(b)	Longitudinal </a:t>
            </a:r>
            <a:r>
              <a:rPr lang="en-US" sz="2000" dirty="0" err="1"/>
              <a:t>tyre</a:t>
            </a:r>
            <a:r>
              <a:rPr lang="en-US" sz="2000" dirty="0"/>
              <a:t> force or torque developed by tractive force by the </a:t>
            </a:r>
            <a:r>
              <a:rPr lang="en-US" sz="2000" dirty="0" err="1"/>
              <a:t>tyre</a:t>
            </a:r>
            <a:r>
              <a:rPr lang="en-US" sz="2000" dirty="0"/>
              <a:t> 				during braking and accelerating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400" dirty="0"/>
              <a:t>Adhesion prevention system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Tread wear test equipment shall be equipped with the powder delivery system to spray a controlled volume of such material (e.g., talc) on the test surface near the test </a:t>
            </a:r>
            <a:r>
              <a:rPr lang="en-US" sz="2000" dirty="0" err="1"/>
              <a:t>tyre</a:t>
            </a:r>
            <a:r>
              <a:rPr lang="en-US" sz="2000" dirty="0"/>
              <a:t> contact patch so that a test </a:t>
            </a:r>
            <a:r>
              <a:rPr lang="en-US" sz="2000" dirty="0" err="1"/>
              <a:t>tyre</a:t>
            </a:r>
            <a:r>
              <a:rPr lang="en-US" sz="2000" dirty="0"/>
              <a:t> does not adhere to and change the test surface.</a:t>
            </a:r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/>
              <a:t>Indoor drum</a:t>
            </a:r>
            <a:r>
              <a:rPr lang="en-US" altLang="ja-JP" sz="4000" dirty="0"/>
              <a:t> method - </a:t>
            </a:r>
            <a:r>
              <a:rPr lang="en-US" sz="4000" dirty="0" err="1"/>
              <a:t>Tyre</a:t>
            </a:r>
            <a:r>
              <a:rPr lang="en-US" sz="4000" dirty="0"/>
              <a:t> carriage and drive system  [3.3]</a:t>
            </a:r>
            <a:endParaRPr lang="en-IE" sz="4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9DBC9F-1BF2-8162-BF97-A0402AA2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9E143F-958D-D3E2-68B6-89DA40F5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27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B4A6C96-490D-057B-41F9-AEC5D5EBF931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4279355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49" y="1799582"/>
            <a:ext cx="11855723" cy="437012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Test load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Test load </a:t>
            </a:r>
            <a:r>
              <a:rPr lang="en-US" sz="2200" dirty="0" err="1"/>
              <a:t>Fz</a:t>
            </a:r>
            <a:r>
              <a:rPr lang="en-US" sz="2200" dirty="0"/>
              <a:t> is 80% of maximum load capacity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altLang="ja-JP" sz="2600" dirty="0"/>
              <a:t>Tyre inflation pressure</a:t>
            </a:r>
          </a:p>
          <a:p>
            <a:pPr lvl="1">
              <a:lnSpc>
                <a:spcPct val="120000"/>
              </a:lnSpc>
            </a:pPr>
            <a:r>
              <a:rPr lang="en-US" altLang="ja-JP" sz="2200" dirty="0"/>
              <a:t>Standard load : 210 kPa</a:t>
            </a:r>
          </a:p>
          <a:p>
            <a:pPr lvl="1">
              <a:lnSpc>
                <a:spcPct val="120000"/>
              </a:lnSpc>
            </a:pPr>
            <a:r>
              <a:rPr lang="en-US" altLang="ja-JP" sz="2200" dirty="0"/>
              <a:t>Extra load : 250 kPa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ja-JP" sz="2000" dirty="0"/>
          </a:p>
          <a:p>
            <a:pPr>
              <a:lnSpc>
                <a:spcPct val="120000"/>
              </a:lnSpc>
            </a:pPr>
            <a:r>
              <a:rPr lang="en-US" altLang="ja-JP" sz="2600" dirty="0"/>
              <a:t>Testing condition</a:t>
            </a:r>
          </a:p>
          <a:p>
            <a:pPr lvl="1">
              <a:lnSpc>
                <a:spcPct val="120000"/>
              </a:lnSpc>
            </a:pPr>
            <a:r>
              <a:rPr lang="en-US" altLang="ja-JP" sz="2200" dirty="0"/>
              <a:t>Longitudinal force, lateral force and speed : Appendix 1  </a:t>
            </a:r>
          </a:p>
          <a:p>
            <a:pPr lvl="1">
              <a:lnSpc>
                <a:spcPct val="120000"/>
              </a:lnSpc>
            </a:pPr>
            <a:r>
              <a:rPr lang="en-US" altLang="ja-JP" sz="2200" dirty="0"/>
              <a:t>Running distance is 5 000km.</a:t>
            </a:r>
            <a:br>
              <a:rPr lang="en-US" altLang="ja-JP" sz="2200" dirty="0"/>
            </a:b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30527" cy="1325563"/>
          </a:xfrm>
        </p:spPr>
        <p:txBody>
          <a:bodyPr/>
          <a:lstStyle/>
          <a:p>
            <a:r>
              <a:rPr lang="en-US" altLang="ja-JP" b="1" dirty="0"/>
              <a:t>Indoor drum</a:t>
            </a:r>
            <a:r>
              <a:rPr lang="en-US" altLang="ja-JP" dirty="0"/>
              <a:t> method - </a:t>
            </a:r>
            <a:r>
              <a:rPr lang="en-US" dirty="0"/>
              <a:t>Test Conditions [4]</a:t>
            </a:r>
            <a:endParaRPr lang="en-IE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2AB925-CECF-4354-B9BE-DC73B9187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9" b="503"/>
          <a:stretch/>
        </p:blipFill>
        <p:spPr>
          <a:xfrm>
            <a:off x="6916238" y="732387"/>
            <a:ext cx="5155134" cy="6027001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8A4427-CBCA-B14B-11F5-40A8D08A6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AE7501-85A0-DCEE-1194-B94F466E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28</a:t>
            </a:fld>
            <a:endParaRPr lang="fr-FR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76C68D9-D499-BBD4-AF56-473750E1D86C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2031318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76" y="1551251"/>
            <a:ext cx="11855723" cy="43701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/>
              <a:t>Fx</a:t>
            </a:r>
            <a:r>
              <a:rPr lang="en-US" sz="2400" dirty="0"/>
              <a:t> (or My) and </a:t>
            </a:r>
            <a:r>
              <a:rPr lang="en-US" sz="2400" dirty="0" err="1"/>
              <a:t>Fy</a:t>
            </a:r>
            <a:r>
              <a:rPr lang="en-US" sz="2400" dirty="0"/>
              <a:t> calculation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Longitudinal force : </a:t>
            </a:r>
            <a:r>
              <a:rPr lang="en-US" sz="2000" dirty="0" err="1">
                <a:solidFill>
                  <a:srgbClr val="0070C0"/>
                </a:solidFill>
              </a:rPr>
              <a:t>Fx</a:t>
            </a:r>
            <a:r>
              <a:rPr lang="en-US" sz="2000" dirty="0"/>
              <a:t> = Test load </a:t>
            </a:r>
            <a:r>
              <a:rPr lang="en-US" sz="2000" dirty="0" err="1">
                <a:solidFill>
                  <a:srgbClr val="0070C0"/>
                </a:solidFill>
              </a:rPr>
              <a:t>Fz</a:t>
            </a:r>
            <a:r>
              <a:rPr lang="en-US" sz="2000" dirty="0"/>
              <a:t> × Longitudinal acceleration </a:t>
            </a:r>
            <a:r>
              <a:rPr lang="en-US" sz="2000" dirty="0">
                <a:solidFill>
                  <a:srgbClr val="0070C0"/>
                </a:solidFill>
              </a:rPr>
              <a:t>G(x)</a:t>
            </a:r>
            <a:r>
              <a:rPr lang="en-US" sz="20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	    or Tyre torque : </a:t>
            </a:r>
            <a:r>
              <a:rPr lang="en-US" sz="2000" dirty="0">
                <a:solidFill>
                  <a:srgbClr val="0070C0"/>
                </a:solidFill>
              </a:rPr>
              <a:t>My</a:t>
            </a:r>
            <a:r>
              <a:rPr lang="en-US" sz="2000" dirty="0"/>
              <a:t> = </a:t>
            </a:r>
            <a:r>
              <a:rPr lang="en-US" sz="2000" dirty="0" err="1">
                <a:solidFill>
                  <a:srgbClr val="0070C0"/>
                </a:solidFill>
              </a:rPr>
              <a:t>Fz</a:t>
            </a:r>
            <a:r>
              <a:rPr lang="en-US" sz="2000" dirty="0"/>
              <a:t> × </a:t>
            </a:r>
            <a:r>
              <a:rPr lang="en-US" sz="2000" dirty="0">
                <a:solidFill>
                  <a:srgbClr val="0070C0"/>
                </a:solidFill>
              </a:rPr>
              <a:t>G(x)</a:t>
            </a:r>
            <a:r>
              <a:rPr lang="en-US" sz="2000" dirty="0"/>
              <a:t> × Loaded Radius </a:t>
            </a:r>
            <a:r>
              <a:rPr lang="en-US" sz="2000" dirty="0">
                <a:solidFill>
                  <a:srgbClr val="0070C0"/>
                </a:solidFill>
              </a:rPr>
              <a:t>RL</a:t>
            </a:r>
            <a:endParaRPr lang="en-US" sz="2000" dirty="0"/>
          </a:p>
          <a:p>
            <a:pPr lvl="1">
              <a:lnSpc>
                <a:spcPct val="120000"/>
              </a:lnSpc>
            </a:pPr>
            <a:r>
              <a:rPr lang="en-US" sz="2000" dirty="0"/>
              <a:t>Lateral force : </a:t>
            </a:r>
            <a:r>
              <a:rPr lang="en-US" sz="2000" dirty="0" err="1">
                <a:solidFill>
                  <a:srgbClr val="0070C0"/>
                </a:solidFill>
              </a:rPr>
              <a:t>Fy</a:t>
            </a:r>
            <a:r>
              <a:rPr lang="en-US" sz="2000" dirty="0"/>
              <a:t> = </a:t>
            </a:r>
            <a:r>
              <a:rPr lang="en-US" sz="2000" dirty="0" err="1">
                <a:solidFill>
                  <a:srgbClr val="0070C0"/>
                </a:solidFill>
              </a:rPr>
              <a:t>Fz</a:t>
            </a:r>
            <a:r>
              <a:rPr lang="en-US" sz="2000" dirty="0"/>
              <a:t> × Lateral acceleration </a:t>
            </a:r>
            <a:r>
              <a:rPr lang="en-US" sz="2000" dirty="0">
                <a:solidFill>
                  <a:srgbClr val="0070C0"/>
                </a:solidFill>
              </a:rPr>
              <a:t>G(y)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/>
              <a:t>Indoor drum</a:t>
            </a:r>
            <a:r>
              <a:rPr lang="en-US" altLang="ja-JP" sz="4000" dirty="0"/>
              <a:t> method - </a:t>
            </a:r>
            <a:r>
              <a:rPr lang="en-US" sz="4000" dirty="0"/>
              <a:t>Input of test cycle [Appendix 1]</a:t>
            </a:r>
            <a:endParaRPr lang="en-IE" sz="40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C1773E5-9578-4DB7-A3CC-E39D0062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698" y="1167689"/>
            <a:ext cx="1959437" cy="4880887"/>
          </a:xfrm>
          <a:prstGeom prst="rect">
            <a:avLst/>
          </a:prstGeom>
        </p:spPr>
      </p:pic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268BE27-2BBE-4427-9EDB-73334227B5C1}"/>
              </a:ext>
            </a:extLst>
          </p:cNvPr>
          <p:cNvSpPr/>
          <p:nvPr/>
        </p:nvSpPr>
        <p:spPr>
          <a:xfrm>
            <a:off x="9520518" y="5888071"/>
            <a:ext cx="1852706" cy="208884"/>
          </a:xfrm>
          <a:custGeom>
            <a:avLst/>
            <a:gdLst>
              <a:gd name="connsiteX0" fmla="*/ 0 w 1852706"/>
              <a:gd name="connsiteY0" fmla="*/ 199820 h 336527"/>
              <a:gd name="connsiteX1" fmla="*/ 268942 w 1852706"/>
              <a:gd name="connsiteY1" fmla="*/ 2596 h 336527"/>
              <a:gd name="connsiteX2" fmla="*/ 735106 w 1852706"/>
              <a:gd name="connsiteY2" fmla="*/ 325325 h 336527"/>
              <a:gd name="connsiteX3" fmla="*/ 1117600 w 1852706"/>
              <a:gd name="connsiteY3" fmla="*/ 14549 h 336527"/>
              <a:gd name="connsiteX4" fmla="*/ 1607671 w 1852706"/>
              <a:gd name="connsiteY4" fmla="*/ 331302 h 336527"/>
              <a:gd name="connsiteX5" fmla="*/ 1852706 w 1852706"/>
              <a:gd name="connsiteY5" fmla="*/ 181890 h 33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706" h="336527">
                <a:moveTo>
                  <a:pt x="0" y="199820"/>
                </a:moveTo>
                <a:cubicBezTo>
                  <a:pt x="73212" y="90749"/>
                  <a:pt x="146424" y="-18322"/>
                  <a:pt x="268942" y="2596"/>
                </a:cubicBezTo>
                <a:cubicBezTo>
                  <a:pt x="391460" y="23514"/>
                  <a:pt x="593663" y="323333"/>
                  <a:pt x="735106" y="325325"/>
                </a:cubicBezTo>
                <a:cubicBezTo>
                  <a:pt x="876549" y="327317"/>
                  <a:pt x="972173" y="13553"/>
                  <a:pt x="1117600" y="14549"/>
                </a:cubicBezTo>
                <a:cubicBezTo>
                  <a:pt x="1263027" y="15545"/>
                  <a:pt x="1485153" y="303412"/>
                  <a:pt x="1607671" y="331302"/>
                </a:cubicBezTo>
                <a:cubicBezTo>
                  <a:pt x="1730189" y="359192"/>
                  <a:pt x="1791447" y="270541"/>
                  <a:pt x="1852706" y="181890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2E3C3CA6-BF8E-42B7-915E-47DDD0CBDFF8}"/>
              </a:ext>
            </a:extLst>
          </p:cNvPr>
          <p:cNvSpPr/>
          <p:nvPr/>
        </p:nvSpPr>
        <p:spPr>
          <a:xfrm>
            <a:off x="9520518" y="5951283"/>
            <a:ext cx="1852706" cy="208884"/>
          </a:xfrm>
          <a:custGeom>
            <a:avLst/>
            <a:gdLst>
              <a:gd name="connsiteX0" fmla="*/ 0 w 1852706"/>
              <a:gd name="connsiteY0" fmla="*/ 199820 h 336527"/>
              <a:gd name="connsiteX1" fmla="*/ 268942 w 1852706"/>
              <a:gd name="connsiteY1" fmla="*/ 2596 h 336527"/>
              <a:gd name="connsiteX2" fmla="*/ 735106 w 1852706"/>
              <a:gd name="connsiteY2" fmla="*/ 325325 h 336527"/>
              <a:gd name="connsiteX3" fmla="*/ 1117600 w 1852706"/>
              <a:gd name="connsiteY3" fmla="*/ 14549 h 336527"/>
              <a:gd name="connsiteX4" fmla="*/ 1607671 w 1852706"/>
              <a:gd name="connsiteY4" fmla="*/ 331302 h 336527"/>
              <a:gd name="connsiteX5" fmla="*/ 1852706 w 1852706"/>
              <a:gd name="connsiteY5" fmla="*/ 181890 h 33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706" h="336527">
                <a:moveTo>
                  <a:pt x="0" y="199820"/>
                </a:moveTo>
                <a:cubicBezTo>
                  <a:pt x="73212" y="90749"/>
                  <a:pt x="146424" y="-18322"/>
                  <a:pt x="268942" y="2596"/>
                </a:cubicBezTo>
                <a:cubicBezTo>
                  <a:pt x="391460" y="23514"/>
                  <a:pt x="593663" y="323333"/>
                  <a:pt x="735106" y="325325"/>
                </a:cubicBezTo>
                <a:cubicBezTo>
                  <a:pt x="876549" y="327317"/>
                  <a:pt x="972173" y="13553"/>
                  <a:pt x="1117600" y="14549"/>
                </a:cubicBezTo>
                <a:cubicBezTo>
                  <a:pt x="1263027" y="15545"/>
                  <a:pt x="1485153" y="303412"/>
                  <a:pt x="1607671" y="331302"/>
                </a:cubicBezTo>
                <a:cubicBezTo>
                  <a:pt x="1730189" y="359192"/>
                  <a:pt x="1791447" y="270541"/>
                  <a:pt x="1852706" y="181890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D54D050-A9E8-4A41-895F-1B513BE27631}"/>
              </a:ext>
            </a:extLst>
          </p:cNvPr>
          <p:cNvSpPr txBox="1"/>
          <p:nvPr/>
        </p:nvSpPr>
        <p:spPr>
          <a:xfrm>
            <a:off x="8179894" y="6324401"/>
            <a:ext cx="4092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T represents the total test duration from the beginning of the test</a:t>
            </a:r>
          </a:p>
          <a:p>
            <a:r>
              <a:rPr kumimoji="1" lang="en-US" altLang="ja-JP" sz="800" dirty="0"/>
              <a:t>G(x) and G(y) represent the index compared to the standard acceleration due to earth gravity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8D4EC64-1884-417F-89DF-DA10384F01CE}"/>
              </a:ext>
            </a:extLst>
          </p:cNvPr>
          <p:cNvSpPr txBox="1"/>
          <p:nvPr/>
        </p:nvSpPr>
        <p:spPr>
          <a:xfrm>
            <a:off x="1284940" y="3356053"/>
            <a:ext cx="6868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At a point of test duration T, the values of G(x) and G(y) shall be equal to those listed in Table A1;</a:t>
            </a:r>
          </a:p>
          <a:p>
            <a:r>
              <a:rPr kumimoji="1" lang="en-US" altLang="ja-JP" sz="1200" dirty="0"/>
              <a:t>G(x) and G(y) shall change linearly between two adjacent points.</a:t>
            </a:r>
          </a:p>
          <a:p>
            <a:r>
              <a:rPr kumimoji="1" lang="en-US" altLang="ja-JP" sz="1200" dirty="0"/>
              <a:t>Therefore, the values of </a:t>
            </a:r>
            <a:r>
              <a:rPr kumimoji="1" lang="en-US" altLang="ja-JP" sz="1200" dirty="0" err="1"/>
              <a:t>Fx</a:t>
            </a:r>
            <a:r>
              <a:rPr kumimoji="1" lang="en-US" altLang="ja-JP" sz="1200" dirty="0"/>
              <a:t> and </a:t>
            </a:r>
            <a:r>
              <a:rPr kumimoji="1" lang="en-US" altLang="ja-JP" sz="1200" dirty="0" err="1"/>
              <a:t>Fy</a:t>
            </a:r>
            <a:r>
              <a:rPr kumimoji="1" lang="en-US" altLang="ja-JP" sz="1200" dirty="0"/>
              <a:t> will also change linearly from one point to another. </a:t>
            </a:r>
          </a:p>
          <a:p>
            <a:r>
              <a:rPr kumimoji="1" lang="en-US" altLang="ja-JP" sz="1200" dirty="0"/>
              <a:t>The following graphs show samples of linear change for </a:t>
            </a:r>
            <a:r>
              <a:rPr kumimoji="1" lang="en-US" altLang="ja-JP" sz="1200" dirty="0" err="1"/>
              <a:t>Fx</a:t>
            </a:r>
            <a:r>
              <a:rPr kumimoji="1" lang="en-US" altLang="ja-JP" sz="1200" dirty="0"/>
              <a:t> or </a:t>
            </a:r>
            <a:r>
              <a:rPr kumimoji="1" lang="en-US" altLang="ja-JP" sz="1200" dirty="0" err="1"/>
              <a:t>Fy</a:t>
            </a:r>
            <a:r>
              <a:rPr kumimoji="1" lang="en-US" altLang="ja-JP" sz="1200" dirty="0"/>
              <a:t> with respect to T.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D627FB4-3DC5-433F-BE07-7DB4DCA44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2" y="4561512"/>
            <a:ext cx="4120221" cy="16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F7CC27E-BB97-4C36-8227-D42D62769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76" y="4561512"/>
            <a:ext cx="4120223" cy="161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C34EF96-1359-4A78-9867-F1ABA5D4E2F2}"/>
              </a:ext>
            </a:extLst>
          </p:cNvPr>
          <p:cNvSpPr txBox="1"/>
          <p:nvPr/>
        </p:nvSpPr>
        <p:spPr>
          <a:xfrm>
            <a:off x="10677180" y="1238972"/>
            <a:ext cx="1101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1 cycle : 250 km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389DF7-813D-4D61-0B11-62CFF359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9B869E-4782-6848-2257-597E0CE3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29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A4648E8-6C1F-64E9-32E3-D9DC8D7AE129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40112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AE050-DC66-4CB1-9731-D0C28A12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Force on Tyre Abrasion: facts and figures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D7C7A9-48CE-448F-9DB6-ABD4EEF7C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74387"/>
            <a:ext cx="5181600" cy="3602575"/>
          </a:xfrm>
        </p:spPr>
        <p:txBody>
          <a:bodyPr>
            <a:normAutofit fontScale="92500"/>
          </a:bodyPr>
          <a:lstStyle/>
          <a:p>
            <a:r>
              <a:rPr lang="en-GB" dirty="0"/>
              <a:t>Meetings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hybrid meeting: 30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-31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Jan 2023</a:t>
            </a:r>
          </a:p>
          <a:p>
            <a:pPr lvl="1"/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web-meeting: 10</a:t>
            </a:r>
            <a:r>
              <a:rPr lang="en-GB" baseline="30000" dirty="0"/>
              <a:t>th</a:t>
            </a:r>
            <a:r>
              <a:rPr lang="en-GB" dirty="0"/>
              <a:t> Feb 2023</a:t>
            </a:r>
          </a:p>
          <a:p>
            <a:pPr lvl="1"/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web-meeting: 10</a:t>
            </a:r>
            <a:r>
              <a:rPr lang="en-GB" baseline="30000" dirty="0"/>
              <a:t>th</a:t>
            </a:r>
            <a:r>
              <a:rPr lang="en-GB" dirty="0"/>
              <a:t> March 2023</a:t>
            </a:r>
          </a:p>
          <a:p>
            <a:pPr lvl="1"/>
            <a:r>
              <a:rPr lang="en-GB" dirty="0"/>
              <a:t>11</a:t>
            </a:r>
            <a:r>
              <a:rPr lang="en-GB" baseline="30000" dirty="0"/>
              <a:t>th</a:t>
            </a:r>
            <a:r>
              <a:rPr lang="en-GB" dirty="0"/>
              <a:t> web-meeting: 30</a:t>
            </a:r>
            <a:r>
              <a:rPr lang="en-GB" baseline="30000" dirty="0"/>
              <a:t>th</a:t>
            </a:r>
            <a:r>
              <a:rPr lang="en-GB" dirty="0"/>
              <a:t> March 2023</a:t>
            </a:r>
          </a:p>
          <a:p>
            <a:pPr lvl="1"/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web-meeting: 28</a:t>
            </a:r>
            <a:r>
              <a:rPr lang="en-GB" baseline="30000" dirty="0"/>
              <a:t>th</a:t>
            </a:r>
            <a:r>
              <a:rPr lang="en-GB" dirty="0"/>
              <a:t> April 2023</a:t>
            </a:r>
          </a:p>
          <a:p>
            <a:pPr lvl="1"/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web-meeting: 11</a:t>
            </a:r>
            <a:r>
              <a:rPr lang="en-GB" baseline="30000" dirty="0"/>
              <a:t>th</a:t>
            </a:r>
            <a:r>
              <a:rPr lang="en-GB" dirty="0"/>
              <a:t> May 2023</a:t>
            </a:r>
          </a:p>
          <a:p>
            <a:pPr lvl="1"/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web-meeting: 5</a:t>
            </a:r>
            <a:r>
              <a:rPr lang="en-GB" baseline="30000" dirty="0"/>
              <a:t>th</a:t>
            </a:r>
            <a:r>
              <a:rPr lang="en-GB" dirty="0"/>
              <a:t> June 2023</a:t>
            </a:r>
          </a:p>
          <a:p>
            <a:pPr lvl="1"/>
            <a:r>
              <a:rPr lang="en-GB" dirty="0"/>
              <a:t>15</a:t>
            </a:r>
            <a:r>
              <a:rPr lang="en-GB" baseline="30000" dirty="0"/>
              <a:t>th</a:t>
            </a:r>
            <a:r>
              <a:rPr lang="en-GB" dirty="0"/>
              <a:t> hybrid-meeting: 20</a:t>
            </a:r>
            <a:r>
              <a:rPr lang="en-GB" baseline="30000" dirty="0"/>
              <a:t>th</a:t>
            </a:r>
            <a:r>
              <a:rPr lang="en-GB" dirty="0"/>
              <a:t> July 2023</a:t>
            </a:r>
          </a:p>
          <a:p>
            <a:pPr lvl="1"/>
            <a:endParaRPr lang="en-GB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3501727-A4F3-4312-989C-C75C01114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74387"/>
            <a:ext cx="5181600" cy="3602576"/>
          </a:xfrm>
        </p:spPr>
        <p:txBody>
          <a:bodyPr>
            <a:normAutofit fontScale="92500"/>
          </a:bodyPr>
          <a:lstStyle/>
          <a:p>
            <a:r>
              <a:rPr lang="en-GB" dirty="0"/>
              <a:t>Attendees </a:t>
            </a:r>
            <a:r>
              <a:rPr lang="en-GB" dirty="0">
                <a:solidFill>
                  <a:srgbClr val="0070C0"/>
                </a:solidFill>
              </a:rPr>
              <a:t>~80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CPs: </a:t>
            </a:r>
            <a:br>
              <a:rPr lang="en-GB" dirty="0"/>
            </a:br>
            <a:r>
              <a:rPr lang="en-GB" sz="2200" dirty="0"/>
              <a:t>European Commission, France, China, Germany, India, Japan, Norway, Netherlands, South Korea, Spain, Switzerland, UK, USA, Canada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NGOs:</a:t>
            </a:r>
            <a:br>
              <a:rPr lang="en-GB" dirty="0"/>
            </a:br>
            <a:r>
              <a:rPr lang="en-GB" sz="2200" dirty="0"/>
              <a:t>ADAC, AVL, ETRMA, ETRTO,  HORIBA, IDIADA, ITMA, JAMA, JATMA, LINK, OICA, SMMT, TRAC, TÜV Nord, </a:t>
            </a:r>
            <a:r>
              <a:rPr lang="en-GB" sz="2200" dirty="0" err="1"/>
              <a:t>UniBW</a:t>
            </a:r>
            <a:r>
              <a:rPr lang="en-GB" sz="2200" dirty="0"/>
              <a:t>., USTMA, UTAC, VTI</a:t>
            </a:r>
            <a:r>
              <a:rPr lang="en-US" sz="2200" dirty="0"/>
              <a:t> 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173EAB-2414-4732-957C-B6404A20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TF on </a:t>
            </a:r>
            <a:r>
              <a:rPr lang="fr-FR" dirty="0" err="1"/>
              <a:t>Tyre</a:t>
            </a:r>
            <a:r>
              <a:rPr lang="fr-FR" dirty="0"/>
              <a:t>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0368D7-8BAB-4071-ACEA-B9161706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3</a:t>
            </a:fld>
            <a:endParaRPr lang="fr-FR"/>
          </a:p>
        </p:txBody>
      </p:sp>
      <p:pic>
        <p:nvPicPr>
          <p:cNvPr id="11" name="Graphique 10" descr="Utilisateurs avec un remplissage uni">
            <a:extLst>
              <a:ext uri="{FF2B5EF4-FFF2-40B4-BE49-F238E27FC236}">
                <a16:creationId xmlns:a16="http://schemas.microsoft.com/office/drawing/2014/main" id="{9064AD8F-1240-435E-BE58-D23C54EFF1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9082" y="1690688"/>
            <a:ext cx="914400" cy="914400"/>
          </a:xfrm>
          <a:prstGeom prst="rect">
            <a:avLst/>
          </a:prstGeom>
        </p:spPr>
      </p:pic>
      <p:pic>
        <p:nvPicPr>
          <p:cNvPr id="13" name="Graphique 12" descr="Réunion en ligne avec un remplissage uni">
            <a:extLst>
              <a:ext uri="{FF2B5EF4-FFF2-40B4-BE49-F238E27FC236}">
                <a16:creationId xmlns:a16="http://schemas.microsoft.com/office/drawing/2014/main" id="{D8210448-BABE-4CD5-BBC3-7E4E7DA2BF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4120" y="16906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10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17743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Thermal conditioning</a:t>
            </a:r>
            <a:br>
              <a:rPr lang="en-US" sz="2400" dirty="0"/>
            </a:br>
            <a:r>
              <a:rPr lang="en-US" sz="2000" dirty="0"/>
              <a:t>Place the inflated </a:t>
            </a:r>
            <a:r>
              <a:rPr lang="en-US" sz="2000" dirty="0" err="1"/>
              <a:t>tyre</a:t>
            </a:r>
            <a:r>
              <a:rPr lang="en-US" sz="2000" dirty="0"/>
              <a:t> in the thermal environment of the test location for a minimum of 3 h.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Pressure adjustment </a:t>
            </a:r>
            <a:br>
              <a:rPr lang="en-US" sz="2400" dirty="0"/>
            </a:br>
            <a:r>
              <a:rPr lang="en-US" sz="2000" dirty="0"/>
              <a:t>After thermal conditioning, the inflation pressure shall be adjusted to the test pressure.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Thermal environment</a:t>
            </a:r>
            <a:br>
              <a:rPr lang="en-US" sz="2400" dirty="0"/>
            </a:br>
            <a:r>
              <a:rPr lang="en-US" sz="2000" dirty="0"/>
              <a:t>During the test, the ambient temperature, at a distance of not less than 0,15m and not more than 1 m from the </a:t>
            </a:r>
            <a:r>
              <a:rPr lang="en-US" sz="2000" dirty="0" err="1"/>
              <a:t>tyre</a:t>
            </a:r>
            <a:r>
              <a:rPr lang="en-US" sz="2000" dirty="0"/>
              <a:t>, shall be 25 °C ± 5 °C</a:t>
            </a:r>
            <a:br>
              <a:rPr lang="en-US" sz="2000" dirty="0"/>
            </a:br>
            <a:r>
              <a:rPr lang="en-US" sz="2000" dirty="0"/>
              <a:t>Average </a:t>
            </a:r>
            <a:r>
              <a:rPr lang="en-GB" sz="2000" dirty="0"/>
              <a:t>temperature</a:t>
            </a:r>
            <a:r>
              <a:rPr lang="en-US" sz="2000" dirty="0"/>
              <a:t> for reference and candidate </a:t>
            </a:r>
            <a:r>
              <a:rPr lang="en-US" sz="2000" dirty="0" err="1"/>
              <a:t>tyre</a:t>
            </a:r>
            <a:r>
              <a:rPr lang="en-US" sz="2000" dirty="0"/>
              <a:t> during test within 2 degrees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Mass measurement</a:t>
            </a:r>
            <a:br>
              <a:rPr lang="en-US" sz="2400" dirty="0"/>
            </a:br>
            <a:r>
              <a:rPr lang="en-US" sz="2000" dirty="0"/>
              <a:t>The mass of </a:t>
            </a:r>
            <a:r>
              <a:rPr lang="en-US" sz="2000" dirty="0" err="1"/>
              <a:t>tyre</a:t>
            </a:r>
            <a:r>
              <a:rPr lang="en-US" sz="2000" dirty="0"/>
              <a:t> shall be measured before and after 5 000km of run set out in paragraph 5.6 for both reference and candidate </a:t>
            </a:r>
            <a:r>
              <a:rPr lang="en-US" sz="2000" dirty="0" err="1"/>
              <a:t>tyres</a:t>
            </a:r>
            <a:r>
              <a:rPr lang="en-US" sz="2000" dirty="0"/>
              <a:t>. </a:t>
            </a:r>
          </a:p>
          <a:p>
            <a:endParaRPr lang="en-IE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Indoor drum</a:t>
            </a:r>
            <a:r>
              <a:rPr lang="en-US" altLang="ja-JP" dirty="0"/>
              <a:t> method - </a:t>
            </a:r>
            <a:r>
              <a:rPr lang="en-US" dirty="0"/>
              <a:t>Test procedure [5]</a:t>
            </a:r>
            <a:endParaRPr lang="en-I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26645F-1A9F-A4A9-0597-D16982BC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6F4640-FB4A-D6DE-4ABE-78C303B9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30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5D74DDC-E586-4400-6720-CFA143E2210F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916058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19039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2400"/>
              <a:t>Input condition</a:t>
            </a:r>
          </a:p>
          <a:p>
            <a:pPr lvl="1">
              <a:spcAft>
                <a:spcPts val="1200"/>
              </a:spcAft>
            </a:pPr>
            <a:r>
              <a:rPr lang="en-GB" sz="2000"/>
              <a:t>Both reference tyre and candidate tyre shall be tested according to input condition of Appendix 1.</a:t>
            </a:r>
          </a:p>
          <a:p>
            <a:pPr lvl="1">
              <a:spcAft>
                <a:spcPts val="1200"/>
              </a:spcAft>
            </a:pPr>
            <a:r>
              <a:rPr lang="en-GB" sz="2000"/>
              <a:t>The Appendix 1 test condition of 250 km is set as one set, and the test cycle shall be repeated 20 times until 5 000 km is reached.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Indoor drum</a:t>
            </a:r>
            <a:r>
              <a:rPr lang="en-US" altLang="ja-JP" dirty="0"/>
              <a:t> method - </a:t>
            </a:r>
            <a:r>
              <a:rPr lang="en-US" dirty="0"/>
              <a:t>Test cycle [5]</a:t>
            </a:r>
            <a:endParaRPr lang="en-I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300253-9732-26A9-F58A-CBDE9631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259404-C78F-8ED1-FC1A-D246BC26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31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BA7F5B3-8BB7-115B-4883-98928255E037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2539015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49"/>
            <a:ext cx="10515600" cy="49032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Basic test cycle (2 positions)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Both reference tyre and candidate tyre shall be mounted different position of one drum. Test of both reference tyre and candidate tyre shall be conducted at the same time.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Tyre positions shall be exchanged once after the completion of 2 500km.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 Direction of rotation shall remain constant throughout the test.</a:t>
            </a:r>
          </a:p>
          <a:p>
            <a:pPr>
              <a:lnSpc>
                <a:spcPct val="100000"/>
              </a:lnSpc>
            </a:pPr>
            <a:r>
              <a:rPr lang="en-GB" altLang="ja-JP" sz="2400" dirty="0"/>
              <a:t>Alternative test cycle (1 position)</a:t>
            </a:r>
          </a:p>
          <a:p>
            <a:pPr lvl="1">
              <a:lnSpc>
                <a:spcPct val="100000"/>
              </a:lnSpc>
            </a:pPr>
            <a:r>
              <a:rPr lang="en-GB" altLang="ja-JP" sz="2000" dirty="0"/>
              <a:t>In case test of reference tyre and candidate tyre is not possible at the same time,</a:t>
            </a:r>
            <a:br>
              <a:rPr lang="en-GB" altLang="ja-JP" sz="2000" dirty="0"/>
            </a:br>
            <a:r>
              <a:rPr lang="en-GB" altLang="ja-JP" sz="2000" dirty="0"/>
              <a:t>the alternative test cycle is available. As Reference tyre (R) and Candidate tyre (T),</a:t>
            </a:r>
            <a:br>
              <a:rPr lang="en-GB" altLang="ja-JP" sz="2000" dirty="0"/>
            </a:br>
            <a:r>
              <a:rPr lang="en-GB" altLang="ja-JP" sz="2000" dirty="0"/>
              <a:t>test order is following:</a:t>
            </a:r>
            <a:br>
              <a:rPr lang="en-GB" altLang="ja-JP" sz="2000" dirty="0"/>
            </a:br>
            <a:br>
              <a:rPr lang="en-GB" altLang="ja-JP" sz="2000" dirty="0"/>
            </a:br>
            <a:r>
              <a:rPr lang="ja-JP" altLang="en-GB" sz="2000" dirty="0"/>
              <a:t>　　 </a:t>
            </a:r>
            <a:r>
              <a:rPr lang="en-GB" altLang="ja-JP" sz="2000" dirty="0"/>
              <a:t>R(1000km) - T(2000km) - R(2000km) - T(2000km) - R(2000km) - T(1000km)</a:t>
            </a:r>
            <a:br>
              <a:rPr lang="en-GB" altLang="ja-JP" sz="2000" dirty="0"/>
            </a:br>
            <a:br>
              <a:rPr lang="en-GB" altLang="ja-JP" sz="2000" dirty="0"/>
            </a:br>
            <a:r>
              <a:rPr lang="en-GB" altLang="ja-JP" sz="2000" dirty="0"/>
              <a:t>Repeat a set of Appendix 1 input conditions 4 times for 1 000 km and 8 times for 2 000 km.</a:t>
            </a:r>
            <a:endParaRPr lang="en-GB" altLang="ja-JP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Indoor drum</a:t>
            </a:r>
            <a:r>
              <a:rPr lang="en-US" altLang="ja-JP" dirty="0"/>
              <a:t> method - </a:t>
            </a:r>
            <a:r>
              <a:rPr lang="en-US" dirty="0"/>
              <a:t>Test cycle [5]</a:t>
            </a:r>
            <a:endParaRPr lang="en-I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62B3E4-7E88-82EF-34F0-778C21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436CF9-E762-4342-03AD-821827D6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32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003C811-E1A5-2537-419C-FDD10CFFD1FC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687219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2082018"/>
            <a:ext cx="11241024" cy="40459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/>
              <a:t>The following shall be measured and recorded:</a:t>
            </a:r>
          </a:p>
          <a:p>
            <a:pPr marL="0" indent="0">
              <a:buNone/>
            </a:pPr>
            <a:r>
              <a:rPr lang="en-GB" sz="2400"/>
              <a:t>	(a) 	Test speed;</a:t>
            </a:r>
          </a:p>
          <a:p>
            <a:pPr marL="0" indent="0">
              <a:buNone/>
            </a:pPr>
            <a:r>
              <a:rPr lang="en-GB" sz="2400"/>
              <a:t>	(b) 	Load on the tyre normal to the drum surface, </a:t>
            </a:r>
            <a:r>
              <a:rPr lang="en-GB" altLang="ja-JP" sz="2400"/>
              <a:t>Fz</a:t>
            </a:r>
            <a:r>
              <a:rPr lang="en-GB" sz="2400"/>
              <a:t>;</a:t>
            </a:r>
          </a:p>
          <a:p>
            <a:pPr marL="0" indent="0">
              <a:buNone/>
            </a:pPr>
            <a:r>
              <a:rPr lang="en-GB" sz="2400"/>
              <a:t>	(c) 	Test inflation pressure: initial and middle of the test, as defined in 5.3;</a:t>
            </a:r>
          </a:p>
          <a:p>
            <a:pPr marL="0" indent="0">
              <a:buNone/>
            </a:pPr>
            <a:r>
              <a:rPr lang="en-GB" sz="2400"/>
              <a:t>	(d) 	Ambient temperature measured in degree °C;</a:t>
            </a:r>
          </a:p>
          <a:p>
            <a:pPr marL="0" indent="0">
              <a:buNone/>
            </a:pPr>
            <a:r>
              <a:rPr lang="en-GB" sz="2400"/>
              <a:t>	(e) 	Force or torque applied to the test tyre and testing duration, with a 			maximum time interval of 1s;</a:t>
            </a:r>
          </a:p>
          <a:p>
            <a:pPr marL="0" indent="0">
              <a:buNone/>
            </a:pPr>
            <a:r>
              <a:rPr lang="en-GB" sz="2400"/>
              <a:t>	(f) 	Test rim size;</a:t>
            </a:r>
          </a:p>
          <a:p>
            <a:pPr marL="0" indent="0">
              <a:buNone/>
            </a:pPr>
            <a:r>
              <a:rPr lang="en-GB" sz="2400"/>
              <a:t>	(g) 	Mass of tyre; </a:t>
            </a:r>
            <a:r>
              <a:rPr lang="en-GB" altLang="ja-JP" sz="2400"/>
              <a:t>at the beginning and the end of the test</a:t>
            </a:r>
            <a:endParaRPr lang="en-GB" sz="2400"/>
          </a:p>
          <a:p>
            <a:pPr marL="0" indent="0">
              <a:buNone/>
            </a:pPr>
            <a:r>
              <a:rPr lang="en-GB" sz="2400"/>
              <a:t>	(h) 	MPD of the test surface; at the beginning and the end of the test</a:t>
            </a:r>
          </a:p>
          <a:p>
            <a:pPr marL="0" indent="0">
              <a:buNone/>
            </a:pPr>
            <a:r>
              <a:rPr lang="en-GB" sz="2400"/>
              <a:t>	(i)	Photograph of tyre after test run;</a:t>
            </a:r>
          </a:p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altLang="ja-JP" b="1" dirty="0"/>
              <a:t>Indoor drum</a:t>
            </a:r>
            <a:r>
              <a:rPr lang="en-US" altLang="ja-JP" dirty="0"/>
              <a:t> method - </a:t>
            </a:r>
            <a:r>
              <a:rPr lang="en-US" dirty="0"/>
              <a:t>Measurement and recording [5.6.4]</a:t>
            </a:r>
            <a:endParaRPr lang="en-I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6BA513-3740-1301-CF84-2ABEBBD8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E07078-76EE-CE11-251F-5D4C2C81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33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9F8B0EFB-2E69-7BDE-A53E-03FD1C093AA2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2735199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67" y="1434905"/>
            <a:ext cx="11103865" cy="4432558"/>
          </a:xfrm>
        </p:spPr>
        <p:txBody>
          <a:bodyPr>
            <a:normAutofit/>
          </a:bodyPr>
          <a:lstStyle/>
          <a:p>
            <a:r>
              <a:rPr lang="en-GB" sz="2400"/>
              <a:t>Test operate undergo with NO…  </a:t>
            </a:r>
            <a:br>
              <a:rPr lang="en-GB" sz="2400"/>
            </a:br>
            <a:r>
              <a:rPr lang="en-GB" sz="2000"/>
              <a:t>Permanent deformation </a:t>
            </a:r>
            <a:br>
              <a:rPr lang="en-GB" sz="2000"/>
            </a:br>
            <a:r>
              <a:rPr lang="en-GB" sz="2000"/>
              <a:t>Loss of air </a:t>
            </a:r>
          </a:p>
          <a:p>
            <a:pPr marL="0" indent="0">
              <a:buNone/>
            </a:pPr>
            <a:r>
              <a:rPr lang="en-GB" sz="2400"/>
              <a:t>  </a:t>
            </a:r>
          </a:p>
          <a:p>
            <a:r>
              <a:rPr lang="en-GB" sz="2400"/>
              <a:t>Visual inspection to check there are NO… </a:t>
            </a:r>
            <a:br>
              <a:rPr lang="en-GB" sz="2400"/>
            </a:br>
            <a:r>
              <a:rPr lang="en-GB" sz="2000"/>
              <a:t>Visual evidence of tread, sidewall, ply, cord, inner liner, belt</a:t>
            </a:r>
            <a:br>
              <a:rPr lang="en-GB" sz="2000"/>
            </a:br>
            <a:r>
              <a:rPr lang="en-GB" sz="2000"/>
              <a:t>Bead separation</a:t>
            </a:r>
            <a:br>
              <a:rPr lang="en-GB" sz="2000"/>
            </a:br>
            <a:r>
              <a:rPr lang="en-GB" sz="2000"/>
              <a:t>Chunking</a:t>
            </a:r>
            <a:br>
              <a:rPr lang="en-GB" sz="2000"/>
            </a:br>
            <a:r>
              <a:rPr lang="en-GB" sz="2000"/>
              <a:t>Open splices</a:t>
            </a:r>
            <a:br>
              <a:rPr lang="en-GB" sz="2000"/>
            </a:br>
            <a:r>
              <a:rPr lang="en-GB" sz="2000"/>
              <a:t>Cracking</a:t>
            </a:r>
            <a:br>
              <a:rPr lang="en-GB" sz="2000"/>
            </a:br>
            <a:r>
              <a:rPr lang="en-GB" sz="2000"/>
              <a:t>Broken cords</a:t>
            </a:r>
            <a:br>
              <a:rPr lang="en-GB" sz="2000"/>
            </a:br>
            <a:r>
              <a:rPr lang="en-GB" sz="2000"/>
              <a:t>Rubber adhesion</a:t>
            </a:r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b="1"/>
              <a:t>Indoor drum</a:t>
            </a:r>
            <a:r>
              <a:rPr lang="en-GB" altLang="ja-JP"/>
              <a:t> method - </a:t>
            </a:r>
            <a:r>
              <a:rPr lang="en-GB"/>
              <a:t>Validation [</a:t>
            </a:r>
            <a:r>
              <a:rPr lang="en-GB" altLang="ja-JP"/>
              <a:t>6</a:t>
            </a:r>
            <a:r>
              <a:rPr lang="en-GB"/>
              <a:t>]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9DABA9-187F-8DA6-6E6C-7D75F2D3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942441-69F3-5A6D-B7FC-D9CE1F30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34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1C07E29-E252-6FB7-12FA-B49D56A2BEA9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105634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7329"/>
            <a:ext cx="10515600" cy="37606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latin typeface="+mj-lt"/>
                <a:ea typeface="Meiryo" panose="020B0604030504040204" pitchFamily="50" charset="-128"/>
              </a:rPr>
              <a:t>Abrasion Index ;</a:t>
            </a:r>
            <a:r>
              <a:rPr lang="ja-JP" altLang="en-US" sz="3200" b="1" dirty="0">
                <a:latin typeface="+mj-lt"/>
                <a:ea typeface="Meiryo" panose="020B0604030504040204" pitchFamily="50" charset="-128"/>
              </a:rPr>
              <a:t> </a:t>
            </a:r>
            <a:r>
              <a:rPr lang="en-US" sz="3200" b="1" dirty="0">
                <a:latin typeface="+mj-lt"/>
                <a:ea typeface="Meiryo" panose="020B0604030504040204" pitchFamily="50" charset="-128"/>
              </a:rPr>
              <a:t>Ari= </a:t>
            </a:r>
            <a:r>
              <a:rPr lang="en-US" sz="3200" b="1" dirty="0" err="1">
                <a:latin typeface="+mj-lt"/>
                <a:ea typeface="Meiryo" panose="020B0604030504040204" pitchFamily="50" charset="-128"/>
              </a:rPr>
              <a:t>ArT</a:t>
            </a:r>
            <a:r>
              <a:rPr lang="en-US" sz="3200" b="1" dirty="0">
                <a:latin typeface="+mj-lt"/>
                <a:ea typeface="Meiryo" panose="020B0604030504040204" pitchFamily="50" charset="-128"/>
              </a:rPr>
              <a:t> (g)/ ArR  (g)</a:t>
            </a:r>
          </a:p>
          <a:p>
            <a:pPr marL="0" indent="628650">
              <a:buNone/>
            </a:pPr>
            <a:r>
              <a:rPr lang="en-US" sz="2400" dirty="0" err="1">
                <a:latin typeface="+mj-lt"/>
                <a:ea typeface="Meiryo" panose="020B0604030504040204" pitchFamily="50" charset="-128"/>
              </a:rPr>
              <a:t>ArT</a:t>
            </a:r>
            <a:r>
              <a:rPr lang="en-US" sz="2400" dirty="0">
                <a:latin typeface="+mj-lt"/>
                <a:ea typeface="Meiryo" panose="020B0604030504040204" pitchFamily="50" charset="-128"/>
              </a:rPr>
              <a:t> :  Abrasion rate(mg/km) of candidate </a:t>
            </a:r>
            <a:r>
              <a:rPr lang="en-US" sz="2400" dirty="0" err="1">
                <a:latin typeface="+mj-lt"/>
                <a:ea typeface="Meiryo" panose="020B0604030504040204" pitchFamily="50" charset="-128"/>
              </a:rPr>
              <a:t>tyre</a:t>
            </a:r>
            <a:endParaRPr lang="en-US" sz="2400" dirty="0">
              <a:latin typeface="+mj-lt"/>
              <a:ea typeface="Meiryo" panose="020B0604030504040204" pitchFamily="50" charset="-128"/>
            </a:endParaRPr>
          </a:p>
          <a:p>
            <a:pPr marL="0" indent="1258888">
              <a:buNone/>
            </a:pPr>
            <a:r>
              <a:rPr lang="en-US" sz="2400" dirty="0" err="1">
                <a:latin typeface="+mj-lt"/>
                <a:ea typeface="Meiryo" panose="020B0604030504040204" pitchFamily="50" charset="-128"/>
              </a:rPr>
              <a:t>ArT</a:t>
            </a:r>
            <a:r>
              <a:rPr lang="en-US" sz="2400" dirty="0">
                <a:latin typeface="+mj-lt"/>
                <a:ea typeface="Meiryo" panose="020B0604030504040204" pitchFamily="50" charset="-128"/>
              </a:rPr>
              <a:t>  = </a:t>
            </a:r>
            <a:r>
              <a:rPr lang="en-US" sz="2400" dirty="0" err="1">
                <a:latin typeface="+mj-lt"/>
                <a:ea typeface="Meiryo" panose="020B0604030504040204" pitchFamily="50" charset="-128"/>
              </a:rPr>
              <a:t>MlT</a:t>
            </a:r>
            <a:r>
              <a:rPr lang="en-US" sz="2400" dirty="0">
                <a:latin typeface="+mj-lt"/>
                <a:ea typeface="Meiryo" panose="020B0604030504040204" pitchFamily="50" charset="-128"/>
              </a:rPr>
              <a:t> (g)/DT(km) x 1000(mg/g)</a:t>
            </a:r>
          </a:p>
          <a:p>
            <a:pPr marL="0" indent="628650">
              <a:buNone/>
              <a:tabLst>
                <a:tab pos="7807325" algn="l"/>
              </a:tabLst>
            </a:pPr>
            <a:r>
              <a:rPr lang="en-US" sz="2400" dirty="0">
                <a:latin typeface="+mj-lt"/>
                <a:ea typeface="Meiryo" panose="020B0604030504040204" pitchFamily="50" charset="-128"/>
              </a:rPr>
              <a:t>ArR :  Abrasion rate(mg/km) of reference </a:t>
            </a:r>
            <a:r>
              <a:rPr lang="en-US" sz="2400" dirty="0" err="1">
                <a:latin typeface="+mj-lt"/>
                <a:ea typeface="Meiryo" panose="020B0604030504040204" pitchFamily="50" charset="-128"/>
              </a:rPr>
              <a:t>tyre</a:t>
            </a:r>
            <a:endParaRPr lang="en-US" sz="2400" dirty="0">
              <a:latin typeface="+mj-lt"/>
              <a:ea typeface="Meiryo" panose="020B0604030504040204" pitchFamily="50" charset="-128"/>
            </a:endParaRPr>
          </a:p>
          <a:p>
            <a:pPr marL="0" indent="1258888">
              <a:buNone/>
              <a:tabLst>
                <a:tab pos="1258888" algn="l"/>
                <a:tab pos="7807325" algn="l"/>
              </a:tabLst>
            </a:pPr>
            <a:r>
              <a:rPr lang="en-US" altLang="ja-JP" sz="2400" dirty="0">
                <a:latin typeface="+mj-lt"/>
                <a:ea typeface="Meiryo" panose="020B0604030504040204" pitchFamily="50" charset="-128"/>
              </a:rPr>
              <a:t>ArR = </a:t>
            </a:r>
            <a:r>
              <a:rPr lang="en-US" altLang="ja-JP" sz="2400" dirty="0" err="1">
                <a:latin typeface="+mj-lt"/>
                <a:ea typeface="Meiryo" panose="020B0604030504040204" pitchFamily="50" charset="-128"/>
              </a:rPr>
              <a:t>MlR</a:t>
            </a:r>
            <a:r>
              <a:rPr lang="en-US" altLang="ja-JP" sz="2400" dirty="0">
                <a:latin typeface="+mj-lt"/>
                <a:ea typeface="Meiryo" panose="020B0604030504040204" pitchFamily="50" charset="-128"/>
              </a:rPr>
              <a:t> (g)/DR(km) x 1000(mg/g)</a:t>
            </a:r>
          </a:p>
          <a:p>
            <a:pPr marL="0" indent="1258888">
              <a:buNone/>
              <a:tabLst>
                <a:tab pos="1258888" algn="l"/>
                <a:tab pos="7807325" algn="l"/>
              </a:tabLst>
            </a:pPr>
            <a:endParaRPr lang="en-US" sz="1200" dirty="0">
              <a:latin typeface="+mj-lt"/>
              <a:ea typeface="Meiryo" panose="020B0604030504040204" pitchFamily="50" charset="-128"/>
            </a:endParaRPr>
          </a:p>
          <a:p>
            <a:pPr marL="0" indent="628650">
              <a:buNone/>
            </a:pPr>
            <a:r>
              <a:rPr lang="en-US" sz="2400" dirty="0" err="1">
                <a:latin typeface="+mj-lt"/>
                <a:ea typeface="Meiryo" panose="020B0604030504040204" pitchFamily="50" charset="-128"/>
              </a:rPr>
              <a:t>MlT</a:t>
            </a:r>
            <a:r>
              <a:rPr lang="en-US" sz="2400" dirty="0">
                <a:latin typeface="+mj-lt"/>
                <a:ea typeface="Meiryo" panose="020B0604030504040204" pitchFamily="50" charset="-128"/>
              </a:rPr>
              <a:t> : Mass loss of candidate </a:t>
            </a:r>
            <a:r>
              <a:rPr lang="en-US" sz="2400" dirty="0" err="1">
                <a:latin typeface="+mj-lt"/>
                <a:ea typeface="Meiryo" panose="020B0604030504040204" pitchFamily="50" charset="-128"/>
              </a:rPr>
              <a:t>tyre</a:t>
            </a:r>
            <a:r>
              <a:rPr lang="en-US" sz="2400" dirty="0">
                <a:latin typeface="+mj-lt"/>
                <a:ea typeface="Meiryo" panose="020B0604030504040204" pitchFamily="50" charset="-128"/>
              </a:rPr>
              <a:t>, in grams  </a:t>
            </a:r>
          </a:p>
          <a:p>
            <a:pPr marL="0" indent="628650">
              <a:buNone/>
            </a:pPr>
            <a:r>
              <a:rPr lang="en-US" sz="2400" dirty="0" err="1">
                <a:latin typeface="+mj-lt"/>
                <a:ea typeface="Meiryo" panose="020B0604030504040204" pitchFamily="50" charset="-128"/>
              </a:rPr>
              <a:t>MlR</a:t>
            </a:r>
            <a:r>
              <a:rPr lang="en-US" sz="2400" dirty="0">
                <a:latin typeface="+mj-lt"/>
                <a:ea typeface="Meiryo" panose="020B0604030504040204" pitchFamily="50" charset="-128"/>
              </a:rPr>
              <a:t> : Mass loss of reference </a:t>
            </a:r>
            <a:r>
              <a:rPr lang="en-US" sz="2400" dirty="0" err="1">
                <a:latin typeface="+mj-lt"/>
                <a:ea typeface="Meiryo" panose="020B0604030504040204" pitchFamily="50" charset="-128"/>
              </a:rPr>
              <a:t>tyre</a:t>
            </a:r>
            <a:r>
              <a:rPr lang="en-US" sz="2400" dirty="0">
                <a:latin typeface="+mj-lt"/>
                <a:ea typeface="Meiryo" panose="020B0604030504040204" pitchFamily="50" charset="-128"/>
              </a:rPr>
              <a:t>, in grams</a:t>
            </a:r>
          </a:p>
          <a:p>
            <a:pPr marL="0" indent="628650">
              <a:buNone/>
            </a:pPr>
            <a:r>
              <a:rPr lang="en-US" sz="2400" dirty="0">
                <a:latin typeface="+mj-lt"/>
                <a:ea typeface="Meiryo" panose="020B0604030504040204" pitchFamily="50" charset="-128"/>
              </a:rPr>
              <a:t>DT : Testing mileage of candidate </a:t>
            </a:r>
            <a:r>
              <a:rPr lang="en-US" sz="2400" dirty="0" err="1">
                <a:latin typeface="+mj-lt"/>
                <a:ea typeface="Meiryo" panose="020B0604030504040204" pitchFamily="50" charset="-128"/>
              </a:rPr>
              <a:t>tyre</a:t>
            </a:r>
            <a:endParaRPr lang="en-US" sz="2400" dirty="0">
              <a:latin typeface="+mj-lt"/>
              <a:ea typeface="Meiryo" panose="020B0604030504040204" pitchFamily="50" charset="-128"/>
            </a:endParaRPr>
          </a:p>
          <a:p>
            <a:pPr marL="0" indent="628650">
              <a:buNone/>
            </a:pPr>
            <a:r>
              <a:rPr lang="en-US" sz="2400" dirty="0">
                <a:latin typeface="+mj-lt"/>
                <a:ea typeface="Meiryo" panose="020B0604030504040204" pitchFamily="50" charset="-128"/>
              </a:rPr>
              <a:t>DR :  Testing mileage of reference </a:t>
            </a:r>
            <a:r>
              <a:rPr lang="en-US" sz="2400" dirty="0" err="1">
                <a:latin typeface="+mj-lt"/>
                <a:ea typeface="Meiryo" panose="020B0604030504040204" pitchFamily="50" charset="-128"/>
              </a:rPr>
              <a:t>tyre</a:t>
            </a:r>
            <a:endParaRPr lang="en-US" sz="2400" i="1" dirty="0">
              <a:latin typeface="+mj-lt"/>
              <a:ea typeface="Meiryo" panose="020B0604030504040204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Indoor drum</a:t>
            </a:r>
            <a:r>
              <a:rPr lang="en-US" altLang="ja-JP" dirty="0"/>
              <a:t> method - </a:t>
            </a:r>
            <a:r>
              <a:rPr lang="en-US" dirty="0"/>
              <a:t>Calculations [7]</a:t>
            </a:r>
            <a:endParaRPr lang="en-I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7C34AA-C54F-3F81-9C48-19F77C40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5D4AA1-169E-8FBC-207F-804916F86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35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94E871B-6E9D-5AB4-D0CA-48B2141CF84B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1760576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points on both test methods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553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Tread depth is included in the test campaign (mileage).</a:t>
            </a:r>
          </a:p>
          <a:p>
            <a:r>
              <a:rPr lang="en-US" sz="2400" dirty="0"/>
              <a:t>Ice </a:t>
            </a:r>
            <a:r>
              <a:rPr lang="en-US" sz="2400" dirty="0" err="1"/>
              <a:t>tyres</a:t>
            </a:r>
            <a:r>
              <a:rPr lang="en-US" sz="2400" dirty="0"/>
              <a:t> special requirements (e.g. average ambient temperature &lt;5°C)</a:t>
            </a:r>
          </a:p>
          <a:p>
            <a:r>
              <a:rPr lang="en-US" sz="2400" dirty="0"/>
              <a:t>Units mg/km or mg/km/t</a:t>
            </a:r>
            <a:endParaRPr lang="fr-FR" sz="2400" dirty="0"/>
          </a:p>
          <a:p>
            <a:endParaRPr lang="en-US" sz="2400" dirty="0"/>
          </a:p>
          <a:p>
            <a:endParaRPr lang="en-IE" sz="2400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EB1855B6-73CA-D21D-11B4-5889DA10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96A868-005C-C701-5D8D-B7862CA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425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6CCCF-D803-40C5-B837-47134238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Force on Tyre Abrasion: next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01F64F-B926-4C22-B8DE-026FEA73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666795-9385-4A47-9B82-E183B614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37</a:t>
            </a:fld>
            <a:endParaRPr lang="fr-FR"/>
          </a:p>
        </p:txBody>
      </p:sp>
      <p:graphicFrame>
        <p:nvGraphicFramePr>
          <p:cNvPr id="8" name="Tableau 10">
            <a:extLst>
              <a:ext uri="{FF2B5EF4-FFF2-40B4-BE49-F238E27FC236}">
                <a16:creationId xmlns:a16="http://schemas.microsoft.com/office/drawing/2014/main" id="{BB3C96B0-BAF5-4CA0-B962-4A503CE0B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039905"/>
              </p:ext>
            </p:extLst>
          </p:nvPr>
        </p:nvGraphicFramePr>
        <p:xfrm>
          <a:off x="838200" y="1825625"/>
          <a:ext cx="105156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6354">
                  <a:extLst>
                    <a:ext uri="{9D8B030D-6E8A-4147-A177-3AD203B41FA5}">
                      <a16:colId xmlns:a16="http://schemas.microsoft.com/office/drawing/2014/main" val="1695131126"/>
                    </a:ext>
                  </a:extLst>
                </a:gridCol>
                <a:gridCol w="8329246">
                  <a:extLst>
                    <a:ext uri="{9D8B030D-6E8A-4147-A177-3AD203B41FA5}">
                      <a16:colId xmlns:a16="http://schemas.microsoft.com/office/drawing/2014/main" val="427866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Next steps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Start the post processing of the validation and correlation test campaign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Draft the final proposal of method(s) for GRPE review (January 24) and GRBP adoption (February 24)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Once the method(s) is validated and finalised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 the market review (2024 TBC)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and introduce reference tyre(s) for abrasion test in ASTM standard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the limits for abrasion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 on the feasibility of rating and definition of the mileage of tyres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Evaluate and adapt or propose method(s) and rating to C2 and C3 tyres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23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192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DB5DD-E154-B952-B93C-40CD6390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489200"/>
            <a:ext cx="10515600" cy="1325563"/>
          </a:xfrm>
        </p:spPr>
        <p:txBody>
          <a:bodyPr/>
          <a:lstStyle/>
          <a:p>
            <a:r>
              <a:rPr lang="fr-FR" dirty="0"/>
              <a:t>Back up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B07246-6305-B97E-8049-9650E959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A05134-C59E-4509-310D-D6AA64A1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648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Open points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5536" cy="4351338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Tyre</a:t>
            </a:r>
            <a:r>
              <a:rPr lang="en-US" sz="2400" dirty="0">
                <a:solidFill>
                  <a:srgbClr val="FF0000"/>
                </a:solidFill>
              </a:rPr>
              <a:t> and wheel assembly mass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measurements</a:t>
            </a:r>
            <a:r>
              <a:rPr lang="en-US" sz="2400" dirty="0"/>
              <a:t>: To be decided after test campaign 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Reference </a:t>
            </a:r>
            <a:r>
              <a:rPr lang="en-US" sz="2400" dirty="0" err="1">
                <a:solidFill>
                  <a:srgbClr val="FF0000"/>
                </a:solidFill>
              </a:rPr>
              <a:t>tyres</a:t>
            </a:r>
            <a:r>
              <a:rPr lang="en-US" sz="2400" dirty="0">
                <a:solidFill>
                  <a:srgbClr val="FF0000"/>
                </a:solidFill>
              </a:rPr>
              <a:t> abrasion rate range</a:t>
            </a:r>
            <a:r>
              <a:rPr lang="en-US" sz="2400" dirty="0"/>
              <a:t>: To be decided after test campaign</a:t>
            </a:r>
          </a:p>
          <a:p>
            <a:endParaRPr lang="en-US" sz="2400" dirty="0"/>
          </a:p>
          <a:p>
            <a:r>
              <a:rPr lang="en-US" sz="2400" dirty="0"/>
              <a:t>Data (worst case) of abrasion and impact on result with </a:t>
            </a:r>
            <a:r>
              <a:rPr lang="en-US" sz="2400" dirty="0">
                <a:solidFill>
                  <a:srgbClr val="FF0000"/>
                </a:solidFill>
              </a:rPr>
              <a:t>distance</a:t>
            </a:r>
            <a:r>
              <a:rPr lang="en-US" sz="2400" dirty="0"/>
              <a:t> 7700 km and 9200 km</a:t>
            </a:r>
          </a:p>
          <a:p>
            <a:endParaRPr lang="en-IE" sz="2400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EB1855B6-73CA-D21D-11B4-5889DA10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96A868-005C-C701-5D8D-B7862CA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39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48764C6-978B-620A-A787-0125C6F47F75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14764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9FB2D1DC-0324-95E8-BDE9-FA268240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methods developed by TFTA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342BC3-CEEA-E68A-E7E1-7D39C2F1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308E63-40F0-A904-2122-4E60F176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4</a:t>
            </a:fld>
            <a:endParaRPr lang="fr-FR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D8C6E9E-8E35-D9C6-B553-B06D8E890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08"/>
          <a:stretch/>
        </p:blipFill>
        <p:spPr>
          <a:xfrm>
            <a:off x="6692492" y="1343981"/>
            <a:ext cx="3210865" cy="3563929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97C0848F-0B03-B99D-4711-70B2A3E77BD8}"/>
              </a:ext>
            </a:extLst>
          </p:cNvPr>
          <p:cNvSpPr txBox="1"/>
          <p:nvPr/>
        </p:nvSpPr>
        <p:spPr>
          <a:xfrm>
            <a:off x="1533378" y="5141361"/>
            <a:ext cx="3620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LABORATORY</a:t>
            </a:r>
          </a:p>
          <a:p>
            <a:pPr algn="ctr"/>
            <a:r>
              <a:rPr lang="en-GB" sz="2400" b="1" dirty="0"/>
              <a:t>(Indoor drum method)</a:t>
            </a:r>
            <a:endParaRPr lang="fr-BE" sz="2400" b="1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3C64E5BC-3F18-6568-B631-37F11005FEDA}"/>
              </a:ext>
            </a:extLst>
          </p:cNvPr>
          <p:cNvSpPr txBox="1"/>
          <p:nvPr/>
        </p:nvSpPr>
        <p:spPr>
          <a:xfrm>
            <a:off x="6316394" y="5141362"/>
            <a:ext cx="3849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IN-VEHICLE REAL LIFE</a:t>
            </a:r>
          </a:p>
          <a:p>
            <a:pPr algn="ctr"/>
            <a:r>
              <a:rPr lang="fr-BE" sz="2400" b="1" dirty="0"/>
              <a:t>(On-road </a:t>
            </a:r>
            <a:r>
              <a:rPr lang="fr-BE" sz="2400" b="1" dirty="0" err="1"/>
              <a:t>method</a:t>
            </a:r>
            <a:r>
              <a:rPr lang="fr-BE" sz="2400" b="1" dirty="0"/>
              <a:t>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7047DD-3766-8AC3-D635-7F31BD21724C}"/>
              </a:ext>
            </a:extLst>
          </p:cNvPr>
          <p:cNvSpPr txBox="1"/>
          <p:nvPr/>
        </p:nvSpPr>
        <p:spPr>
          <a:xfrm>
            <a:off x="7350590" y="4886137"/>
            <a:ext cx="18946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©ADAC / Test und Technik</a:t>
            </a:r>
            <a:endParaRPr lang="fr-FR" sz="12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305E8D4-6ACC-E096-91E1-6AD9149C1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984" y="2072107"/>
            <a:ext cx="3707065" cy="24543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8E48121-98E4-9853-E4D7-802820FA8788}"/>
              </a:ext>
            </a:extLst>
          </p:cNvPr>
          <p:cNvSpPr txBox="1"/>
          <p:nvPr/>
        </p:nvSpPr>
        <p:spPr>
          <a:xfrm>
            <a:off x="2396092" y="4556926"/>
            <a:ext cx="18946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©UTAC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5251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86927" cy="4525963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Reference </a:t>
            </a:r>
            <a:r>
              <a:rPr lang="en-US" sz="2400" dirty="0" err="1">
                <a:solidFill>
                  <a:srgbClr val="FF0000"/>
                </a:solidFill>
              </a:rPr>
              <a:t>tyre</a:t>
            </a:r>
            <a:r>
              <a:rPr lang="en-US" sz="2400" dirty="0"/>
              <a:t>: needed?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Reference </a:t>
            </a:r>
            <a:r>
              <a:rPr lang="en-US" sz="2400" dirty="0" err="1">
                <a:solidFill>
                  <a:srgbClr val="FF0000"/>
                </a:solidFill>
              </a:rPr>
              <a:t>tyres</a:t>
            </a:r>
            <a:r>
              <a:rPr lang="en-US" sz="2400" dirty="0">
                <a:solidFill>
                  <a:srgbClr val="FF0000"/>
                </a:solidFill>
              </a:rPr>
              <a:t> abrasion rate range</a:t>
            </a:r>
            <a:r>
              <a:rPr lang="en-US" sz="2400" dirty="0"/>
              <a:t>: To be decided after test campaign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Tolerances of test equipment</a:t>
            </a:r>
            <a:r>
              <a:rPr lang="en-US" sz="2400" dirty="0"/>
              <a:t>: </a:t>
            </a:r>
            <a:r>
              <a:rPr lang="en-US" altLang="ja-JP" sz="2400" dirty="0"/>
              <a:t>To be decided after test campaign</a:t>
            </a:r>
            <a:endParaRPr lang="en-US" sz="2400" dirty="0"/>
          </a:p>
          <a:p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Indoor drum</a:t>
            </a:r>
            <a:r>
              <a:rPr lang="en-US" altLang="ja-JP" dirty="0"/>
              <a:t> method - </a:t>
            </a:r>
            <a:r>
              <a:rPr lang="en-US" dirty="0"/>
              <a:t>Open points</a:t>
            </a:r>
            <a:endParaRPr lang="en-I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54EA50-A67F-BFB5-A006-D5896995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31FC71-6809-63F4-0874-0B57A3E6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40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F57373E-BB96-1712-72E0-925232D03330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238488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666795-9385-4A47-9B82-E183B614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8" name="Tableau 10">
            <a:extLst>
              <a:ext uri="{FF2B5EF4-FFF2-40B4-BE49-F238E27FC236}">
                <a16:creationId xmlns:a16="http://schemas.microsoft.com/office/drawing/2014/main" id="{BB3C96B0-BAF5-4CA0-B962-4A503CE0B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454106"/>
              </p:ext>
            </p:extLst>
          </p:nvPr>
        </p:nvGraphicFramePr>
        <p:xfrm>
          <a:off x="661182" y="1547640"/>
          <a:ext cx="11530818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3036">
                  <a:extLst>
                    <a:ext uri="{9D8B030D-6E8A-4147-A177-3AD203B41FA5}">
                      <a16:colId xmlns:a16="http://schemas.microsoft.com/office/drawing/2014/main" val="1695131126"/>
                    </a:ext>
                  </a:extLst>
                </a:gridCol>
                <a:gridCol w="9637782">
                  <a:extLst>
                    <a:ext uri="{9D8B030D-6E8A-4147-A177-3AD203B41FA5}">
                      <a16:colId xmlns:a16="http://schemas.microsoft.com/office/drawing/2014/main" val="427866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/>
                        <a:t>Work on the 2023 test campaign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Validation and correlation test campaign for 2023: ongoing </a:t>
                      </a:r>
                      <a:r>
                        <a:rPr lang="en-GB" b="1" noProof="0" dirty="0"/>
                        <a:t>for C1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/>
                        <a:t>Test conditions and methods: first drafts </a:t>
                      </a:r>
                      <a:r>
                        <a:rPr lang="en-GB" sz="1800" noProof="0" dirty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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(to finalise after ongoing test campaign)</a:t>
                      </a:r>
                      <a:br>
                        <a:rPr lang="en-GB" sz="1800" noProof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GB" sz="18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On-road method: GRBP-78-17</a:t>
                      </a:r>
                      <a:br>
                        <a:rPr lang="en-GB" sz="18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GB" sz="18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Indoor drum method: GRBP-78-18</a:t>
                      </a:r>
                      <a:endParaRPr lang="en-GB" sz="180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noProof="0" dirty="0"/>
                        <a:t>Tyres selections (candidate and “reference” tyres) for correlation: done </a:t>
                      </a:r>
                      <a:r>
                        <a:rPr lang="en-GB" sz="1800" noProof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1800" noProof="0" dirty="0">
                        <a:solidFill>
                          <a:srgbClr val="00B050"/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/>
                        <a:t>Tyres selections for alignment: done </a:t>
                      </a:r>
                      <a:r>
                        <a:rPr lang="en-GB" sz="1800" noProof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Validation test campaign on 3 on-road  test centres and 4 drum test centres: done </a:t>
                      </a:r>
                      <a:r>
                        <a:rPr lang="en-GB" sz="1800" noProof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noProof="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/>
                        <a:t>Alignment test campaign on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</a:rPr>
                        <a:t>7 </a:t>
                      </a:r>
                      <a:r>
                        <a:rPr lang="en-GB" sz="1800" noProof="0" dirty="0"/>
                        <a:t>on-road test centres and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GB" sz="180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GB" sz="1800" noProof="0" dirty="0"/>
                        <a:t>drum test centres: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</a:rPr>
                        <a:t>starting</a:t>
                      </a:r>
                      <a:r>
                        <a:rPr lang="en-GB" sz="1800" noProof="0" dirty="0"/>
                        <a:t> </a:t>
                      </a:r>
                      <a:r>
                        <a:rPr lang="en-GB" sz="1800" noProof="0" dirty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</a:t>
                      </a:r>
                      <a:endParaRPr lang="en-GB" sz="1800" noProof="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/>
                        <a:t>Post processing: to start </a:t>
                      </a:r>
                      <a:r>
                        <a:rPr lang="en-GB" sz="1800" noProof="0" dirty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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(21</a:t>
                      </a:r>
                      <a:r>
                        <a:rPr lang="en-GB" sz="1800" baseline="300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st </a:t>
                      </a:r>
                      <a:r>
                        <a:rPr lang="en-GB" sz="1800" baseline="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September)</a:t>
                      </a:r>
                      <a:endParaRPr lang="en-GB" sz="18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251320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DFE257E4-4F34-A55B-0904-1B192B53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Task Force on Tyre Abrasion: work progress</a:t>
            </a:r>
            <a:endParaRPr lang="fr-FR" sz="40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BF989B1-773F-DCE8-122C-1E300356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86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3B017-9148-CB11-D896-7F81ED26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Drafting Scope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3D49B0-109A-268D-AE32-110A5926B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Applicable to C1 </a:t>
            </a:r>
            <a:r>
              <a:rPr lang="en-US" dirty="0" err="1"/>
              <a:t>tyres</a:t>
            </a:r>
            <a:r>
              <a:rPr lang="en-US" dirty="0"/>
              <a:t> as defined in R117. Excluded:</a:t>
            </a:r>
          </a:p>
          <a:p>
            <a:pPr lvl="1"/>
            <a:r>
              <a:rPr lang="en-IE" dirty="0"/>
              <a:t>Tyre not homologated for on road permanent usage (e.g. competition tyres)</a:t>
            </a:r>
          </a:p>
          <a:p>
            <a:pPr lvl="1"/>
            <a:r>
              <a:rPr lang="en-IE" dirty="0"/>
              <a:t>Free rolling tyres (trailers, caravan…) </a:t>
            </a:r>
            <a:r>
              <a:rPr lang="en-IE" dirty="0">
                <a:solidFill>
                  <a:srgbClr val="FF0000"/>
                </a:solidFill>
              </a:rPr>
              <a:t>to be checked</a:t>
            </a:r>
          </a:p>
          <a:p>
            <a:pPr lvl="1"/>
            <a:r>
              <a:rPr lang="en-IE" dirty="0"/>
              <a:t>Temporary tyres (marked “temporary” only)</a:t>
            </a:r>
          </a:p>
          <a:p>
            <a:pPr lvl="1"/>
            <a:r>
              <a:rPr lang="en-IE" dirty="0"/>
              <a:t>Tyres designed for competitions;</a:t>
            </a:r>
          </a:p>
          <a:p>
            <a:pPr lvl="1"/>
            <a:r>
              <a:rPr lang="en-IE" dirty="0"/>
              <a:t>Tyres fitted with additional devices to improve traction properties (e.g. studded tyres);</a:t>
            </a:r>
          </a:p>
          <a:p>
            <a:pPr lvl="1"/>
            <a:r>
              <a:rPr lang="en-IE" dirty="0"/>
              <a:t>Tyres designed only to be fitted to vehicles registered for the first time before 1 October 2000;</a:t>
            </a:r>
          </a:p>
          <a:p>
            <a:pPr lvl="1"/>
            <a:r>
              <a:rPr lang="en-IE" dirty="0"/>
              <a:t>Professional off-road tyres.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F4CE0F-A2E4-97EA-C5CF-E438485C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04E95E-DA95-717B-39C8-198697E1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6</a:t>
            </a:fld>
            <a:endParaRPr lang="fr-FR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68D472D-E961-CD21-9348-0C5F74C0B274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407792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6F96728-C2F5-4E4C-ACFC-C85F2DA0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On-road </a:t>
            </a:r>
            <a:r>
              <a:rPr lang="en-US" altLang="ja-JP" dirty="0"/>
              <a:t>method - </a:t>
            </a:r>
            <a:r>
              <a:rPr kumimoji="1" lang="en-US" altLang="ja-JP" dirty="0"/>
              <a:t>Drafting Group</a:t>
            </a:r>
            <a:endParaRPr kumimoji="1" lang="ja-JP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1A8F3C-4E68-D37A-84DD-E05BF83FA3A9}"/>
              </a:ext>
            </a:extLst>
          </p:cNvPr>
          <p:cNvSpPr txBox="1">
            <a:spLocks/>
          </p:cNvSpPr>
          <p:nvPr/>
        </p:nvSpPr>
        <p:spPr>
          <a:xfrm>
            <a:off x="758734" y="1441939"/>
            <a:ext cx="10674531" cy="444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1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1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GB" altLang="ja-JP" sz="1800" dirty="0"/>
          </a:p>
          <a:p>
            <a:pPr>
              <a:spcBef>
                <a:spcPts val="0"/>
              </a:spcBef>
            </a:pPr>
            <a:r>
              <a:rPr lang="en-GB" altLang="ja-JP" sz="1800" dirty="0"/>
              <a:t>Objective</a:t>
            </a:r>
          </a:p>
          <a:p>
            <a:pPr lvl="1">
              <a:spcBef>
                <a:spcPts val="0"/>
              </a:spcBef>
            </a:pPr>
            <a:r>
              <a:rPr lang="en-US" altLang="ja-JP" sz="1800" dirty="0"/>
              <a:t>Develop text on on-road test method</a:t>
            </a:r>
            <a:endParaRPr lang="en-GB" altLang="ja-JP" sz="1800" dirty="0"/>
          </a:p>
          <a:p>
            <a:pPr>
              <a:spcBef>
                <a:spcPts val="0"/>
              </a:spcBef>
            </a:pPr>
            <a:endParaRPr lang="en-GB" altLang="ja-JP" sz="800" dirty="0"/>
          </a:p>
          <a:p>
            <a:pPr>
              <a:spcBef>
                <a:spcPts val="0"/>
              </a:spcBef>
            </a:pPr>
            <a:endParaRPr lang="en-GB" altLang="ja-JP" sz="800" dirty="0"/>
          </a:p>
          <a:p>
            <a:pPr>
              <a:spcBef>
                <a:spcPts val="0"/>
              </a:spcBef>
            </a:pPr>
            <a:endParaRPr lang="en-GB" altLang="ja-JP" sz="800" dirty="0"/>
          </a:p>
          <a:p>
            <a:pPr>
              <a:spcBef>
                <a:spcPts val="0"/>
              </a:spcBef>
            </a:pPr>
            <a:r>
              <a:rPr lang="en-GB" altLang="ja-JP" sz="1800" dirty="0"/>
              <a:t>Roles</a:t>
            </a:r>
          </a:p>
          <a:p>
            <a:pPr lvl="1">
              <a:spcBef>
                <a:spcPts val="0"/>
              </a:spcBef>
            </a:pPr>
            <a:r>
              <a:rPr lang="en-GB" altLang="ja-JP" sz="1800" u="sng" dirty="0"/>
              <a:t>Chair</a:t>
            </a:r>
            <a:r>
              <a:rPr lang="en-GB" altLang="ja-JP" sz="1800" dirty="0"/>
              <a:t>: EC</a:t>
            </a:r>
          </a:p>
          <a:p>
            <a:pPr lvl="1">
              <a:spcBef>
                <a:spcPts val="0"/>
              </a:spcBef>
            </a:pPr>
            <a:r>
              <a:rPr lang="en-GB" altLang="ja-JP" sz="1800" u="sng" dirty="0"/>
              <a:t>Secretary</a:t>
            </a:r>
            <a:r>
              <a:rPr lang="en-GB" altLang="ja-JP" sz="1800" dirty="0"/>
              <a:t>: ETRTO</a:t>
            </a:r>
          </a:p>
          <a:p>
            <a:pPr lvl="1">
              <a:spcBef>
                <a:spcPts val="0"/>
              </a:spcBef>
            </a:pPr>
            <a:endParaRPr lang="en-GB" altLang="ja-JP" sz="800" dirty="0"/>
          </a:p>
          <a:p>
            <a:pPr marL="457200" lvl="1" indent="0">
              <a:spcBef>
                <a:spcPts val="0"/>
              </a:spcBef>
              <a:buNone/>
            </a:pPr>
            <a:endParaRPr lang="en-GB" altLang="ja-JP" sz="800" dirty="0"/>
          </a:p>
          <a:p>
            <a:pPr marL="457200" lvl="1" indent="0">
              <a:spcBef>
                <a:spcPts val="0"/>
              </a:spcBef>
              <a:buNone/>
            </a:pPr>
            <a:endParaRPr lang="en-GB" altLang="ja-JP" sz="800" dirty="0"/>
          </a:p>
          <a:p>
            <a:pPr marL="457200" lvl="1" indent="0">
              <a:spcBef>
                <a:spcPts val="0"/>
              </a:spcBef>
              <a:buNone/>
            </a:pPr>
            <a:endParaRPr lang="en-GB" altLang="ja-JP" sz="800" dirty="0"/>
          </a:p>
          <a:p>
            <a:pPr>
              <a:spcBef>
                <a:spcPts val="0"/>
              </a:spcBef>
            </a:pPr>
            <a:r>
              <a:rPr lang="en-US" altLang="ja-JP" sz="1800" dirty="0"/>
              <a:t>Participants:</a:t>
            </a:r>
          </a:p>
          <a:p>
            <a:pPr lvl="1">
              <a:spcBef>
                <a:spcPts val="0"/>
              </a:spcBef>
            </a:pPr>
            <a:r>
              <a:rPr lang="en-US" altLang="ja-JP" sz="1800" dirty="0"/>
              <a:t>CP: Japan, European Commission, France</a:t>
            </a:r>
          </a:p>
          <a:p>
            <a:pPr lvl="1">
              <a:spcBef>
                <a:spcPts val="0"/>
              </a:spcBef>
            </a:pPr>
            <a:r>
              <a:rPr lang="en-US" altLang="ja-JP" sz="1800" dirty="0"/>
              <a:t>NGOs: JATMA, ETRTO, ITMA, USTMA, OICA</a:t>
            </a:r>
          </a:p>
          <a:p>
            <a:pPr lvl="1">
              <a:spcBef>
                <a:spcPts val="0"/>
              </a:spcBef>
            </a:pPr>
            <a:r>
              <a:rPr lang="en-GB" altLang="ja-JP" sz="1800" dirty="0"/>
              <a:t>Companies: AVL, EDAG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altLang="ja-JP" sz="300" dirty="0"/>
          </a:p>
          <a:p>
            <a:pPr lvl="1">
              <a:spcBef>
                <a:spcPts val="0"/>
              </a:spcBef>
            </a:pPr>
            <a:endParaRPr lang="en-GB" altLang="ja-JP" sz="3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70C28D2-558A-04A8-56C4-1D9DEB73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D6344D-22EB-965B-2AA3-9D8077C1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7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299651-C156-7A5D-06C7-9681446A8A05}"/>
              </a:ext>
            </a:extLst>
          </p:cNvPr>
          <p:cNvSpPr txBox="1">
            <a:spLocks/>
          </p:cNvSpPr>
          <p:nvPr/>
        </p:nvSpPr>
        <p:spPr>
          <a:xfrm>
            <a:off x="7067550" y="1441939"/>
            <a:ext cx="4518115" cy="444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1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1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en-GB" altLang="ja-JP" sz="800" dirty="0"/>
          </a:p>
          <a:p>
            <a:pPr lvl="1">
              <a:spcBef>
                <a:spcPts val="0"/>
              </a:spcBef>
            </a:pPr>
            <a:endParaRPr lang="en-GB" altLang="ja-JP" sz="800" dirty="0"/>
          </a:p>
          <a:p>
            <a:pPr lvl="1">
              <a:spcBef>
                <a:spcPts val="0"/>
              </a:spcBef>
            </a:pPr>
            <a:endParaRPr lang="en-GB" altLang="ja-JP" sz="800" dirty="0"/>
          </a:p>
          <a:p>
            <a:pPr lvl="1">
              <a:spcBef>
                <a:spcPts val="0"/>
              </a:spcBef>
            </a:pPr>
            <a:endParaRPr lang="en-GB" altLang="ja-JP" sz="800" dirty="0"/>
          </a:p>
          <a:p>
            <a:pPr lvl="1">
              <a:spcBef>
                <a:spcPts val="0"/>
              </a:spcBef>
            </a:pPr>
            <a:endParaRPr lang="en-GB" altLang="ja-JP" sz="800" dirty="0"/>
          </a:p>
          <a:p>
            <a:pPr>
              <a:spcBef>
                <a:spcPts val="0"/>
              </a:spcBef>
            </a:pPr>
            <a:r>
              <a:rPr lang="en-GB" altLang="ja-JP" sz="1800" dirty="0"/>
              <a:t>Meetings</a:t>
            </a:r>
          </a:p>
          <a:p>
            <a:pPr lvl="1">
              <a:spcBef>
                <a:spcPts val="0"/>
              </a:spcBef>
            </a:pPr>
            <a:r>
              <a:rPr lang="en-GB" altLang="ja-JP" sz="1800" dirty="0"/>
              <a:t>1</a:t>
            </a:r>
            <a:r>
              <a:rPr lang="en-GB" altLang="ja-JP" sz="1800" baseline="30000" dirty="0"/>
              <a:t>st</a:t>
            </a:r>
            <a:r>
              <a:rPr lang="en-GB" altLang="ja-JP" sz="1800" dirty="0"/>
              <a:t>  Web meeting 21</a:t>
            </a:r>
            <a:r>
              <a:rPr lang="en-GB" altLang="ja-JP" sz="1800" baseline="30000" dirty="0"/>
              <a:t>st</a:t>
            </a:r>
            <a:r>
              <a:rPr lang="en-GB" altLang="ja-JP" sz="1800" dirty="0"/>
              <a:t> March 2023</a:t>
            </a:r>
          </a:p>
          <a:p>
            <a:pPr lvl="1">
              <a:spcBef>
                <a:spcPts val="0"/>
              </a:spcBef>
            </a:pPr>
            <a:r>
              <a:rPr lang="en-GB" altLang="ja-JP" sz="1800" dirty="0"/>
              <a:t>2</a:t>
            </a:r>
            <a:r>
              <a:rPr lang="en-GB" altLang="ja-JP" sz="1800" baseline="30000" dirty="0"/>
              <a:t>nd</a:t>
            </a:r>
            <a:r>
              <a:rPr lang="en-GB" altLang="ja-JP" sz="1800" dirty="0"/>
              <a:t> Web meeting 20</a:t>
            </a:r>
            <a:r>
              <a:rPr lang="en-US" altLang="ja-JP" sz="1800" baseline="30000" dirty="0" err="1"/>
              <a:t>th</a:t>
            </a:r>
            <a:r>
              <a:rPr lang="en-US" altLang="ja-JP" sz="1800" dirty="0"/>
              <a:t> </a:t>
            </a:r>
            <a:r>
              <a:rPr lang="en-GB" altLang="ja-JP" sz="1800" dirty="0"/>
              <a:t> April 2023</a:t>
            </a:r>
          </a:p>
          <a:p>
            <a:pPr lvl="1">
              <a:spcBef>
                <a:spcPts val="0"/>
              </a:spcBef>
            </a:pPr>
            <a:r>
              <a:rPr lang="en-GB" altLang="ja-JP" sz="1800" dirty="0"/>
              <a:t>3</a:t>
            </a:r>
            <a:r>
              <a:rPr lang="en-GB" altLang="ja-JP" sz="1800" baseline="30000" dirty="0"/>
              <a:t>rd</a:t>
            </a:r>
            <a:r>
              <a:rPr lang="en-GB" altLang="ja-JP" sz="1800" dirty="0"/>
              <a:t> Web meeting 9</a:t>
            </a:r>
            <a:r>
              <a:rPr lang="en-GB" altLang="ja-JP" sz="1800" baseline="30000" dirty="0"/>
              <a:t>th</a:t>
            </a:r>
            <a:r>
              <a:rPr lang="en-GB" altLang="ja-JP" sz="1800" dirty="0"/>
              <a:t> May 2023</a:t>
            </a:r>
          </a:p>
          <a:p>
            <a:pPr lvl="1">
              <a:spcBef>
                <a:spcPts val="0"/>
              </a:spcBef>
            </a:pPr>
            <a:r>
              <a:rPr lang="en-GB" altLang="ja-JP" sz="1800" dirty="0"/>
              <a:t>4</a:t>
            </a:r>
            <a:r>
              <a:rPr lang="en-GB" altLang="ja-JP" sz="1800" baseline="30000" dirty="0"/>
              <a:t>th</a:t>
            </a:r>
            <a:r>
              <a:rPr lang="en-GB" altLang="ja-JP" sz="1800" dirty="0"/>
              <a:t> Web meeting 16</a:t>
            </a:r>
            <a:r>
              <a:rPr lang="en-GB" altLang="ja-JP" sz="1800" baseline="30000" dirty="0"/>
              <a:t>th</a:t>
            </a:r>
            <a:r>
              <a:rPr lang="en-GB" altLang="ja-JP" sz="1800" dirty="0"/>
              <a:t> May 2023</a:t>
            </a:r>
          </a:p>
          <a:p>
            <a:pPr lvl="1">
              <a:spcBef>
                <a:spcPts val="0"/>
              </a:spcBef>
            </a:pPr>
            <a:r>
              <a:rPr lang="en-GB" altLang="ja-JP" sz="1800" dirty="0"/>
              <a:t>5</a:t>
            </a:r>
            <a:r>
              <a:rPr lang="en-GB" altLang="ja-JP" sz="1800" baseline="30000" dirty="0"/>
              <a:t>th</a:t>
            </a:r>
            <a:r>
              <a:rPr lang="en-GB" altLang="ja-JP" sz="1800" dirty="0"/>
              <a:t>  Web meeting 25</a:t>
            </a:r>
            <a:r>
              <a:rPr lang="en-GB" altLang="ja-JP" sz="1800" baseline="30000" dirty="0"/>
              <a:t>th</a:t>
            </a:r>
            <a:r>
              <a:rPr lang="en-GB" altLang="ja-JP" sz="1800" dirty="0"/>
              <a:t> May 2023</a:t>
            </a:r>
          </a:p>
          <a:p>
            <a:pPr lvl="1">
              <a:spcBef>
                <a:spcPts val="0"/>
              </a:spcBef>
            </a:pPr>
            <a:r>
              <a:rPr lang="en-GB" altLang="ja-JP" sz="1800" dirty="0"/>
              <a:t>6</a:t>
            </a:r>
            <a:r>
              <a:rPr lang="en-GB" altLang="ja-JP" sz="1800" baseline="30000" dirty="0"/>
              <a:t>th</a:t>
            </a:r>
            <a:r>
              <a:rPr lang="en-GB" altLang="ja-JP" sz="1800" dirty="0"/>
              <a:t> Web meeting 30</a:t>
            </a:r>
            <a:r>
              <a:rPr lang="en-US" altLang="ja-JP" sz="1800" baseline="30000" dirty="0" err="1"/>
              <a:t>th</a:t>
            </a:r>
            <a:r>
              <a:rPr lang="en-US" altLang="ja-JP" sz="1800" dirty="0"/>
              <a:t> </a:t>
            </a:r>
            <a:r>
              <a:rPr lang="en-GB" altLang="ja-JP" sz="1800" dirty="0"/>
              <a:t> May 2023</a:t>
            </a:r>
          </a:p>
          <a:p>
            <a:pPr lvl="1">
              <a:spcBef>
                <a:spcPts val="0"/>
              </a:spcBef>
            </a:pPr>
            <a:r>
              <a:rPr lang="en-GB" altLang="ja-JP" sz="1800" dirty="0"/>
              <a:t>7</a:t>
            </a:r>
            <a:r>
              <a:rPr lang="en-GB" altLang="ja-JP" sz="1800" baseline="30000" dirty="0"/>
              <a:t>th</a:t>
            </a:r>
            <a:r>
              <a:rPr lang="en-GB" altLang="ja-JP" sz="1800" dirty="0"/>
              <a:t> Web meeting 15</a:t>
            </a:r>
            <a:r>
              <a:rPr lang="en-GB" altLang="ja-JP" sz="1800" baseline="30000" dirty="0"/>
              <a:t>th</a:t>
            </a:r>
            <a:r>
              <a:rPr lang="en-GB" altLang="ja-JP" sz="1800" dirty="0"/>
              <a:t> June 2023</a:t>
            </a:r>
          </a:p>
          <a:p>
            <a:pPr lvl="1">
              <a:spcBef>
                <a:spcPts val="0"/>
              </a:spcBef>
            </a:pPr>
            <a:r>
              <a:rPr lang="en-GB" altLang="ja-JP" sz="1800" dirty="0"/>
              <a:t>8</a:t>
            </a:r>
            <a:r>
              <a:rPr lang="en-GB" altLang="ja-JP" sz="1800" baseline="30000" dirty="0"/>
              <a:t>th</a:t>
            </a:r>
            <a:r>
              <a:rPr lang="en-GB" altLang="ja-JP" sz="1800" dirty="0"/>
              <a:t> Web meeting 27</a:t>
            </a:r>
            <a:r>
              <a:rPr lang="en-GB" altLang="ja-JP" sz="1800" baseline="30000" dirty="0"/>
              <a:t>th</a:t>
            </a:r>
            <a:r>
              <a:rPr lang="en-GB" altLang="ja-JP" sz="1800" dirty="0"/>
              <a:t> June 2023</a:t>
            </a:r>
          </a:p>
          <a:p>
            <a:pPr lvl="1">
              <a:spcBef>
                <a:spcPts val="0"/>
              </a:spcBef>
            </a:pPr>
            <a:r>
              <a:rPr lang="en-GB" altLang="ja-JP" sz="1800" dirty="0"/>
              <a:t>9</a:t>
            </a:r>
            <a:r>
              <a:rPr lang="en-GB" altLang="ja-JP" sz="1800" baseline="30000" dirty="0"/>
              <a:t>th</a:t>
            </a:r>
            <a:r>
              <a:rPr lang="en-GB" altLang="ja-JP" sz="1800" dirty="0"/>
              <a:t> Web meeting 17</a:t>
            </a:r>
            <a:r>
              <a:rPr lang="en-GB" altLang="ja-JP" sz="1800" baseline="30000" dirty="0"/>
              <a:t>th</a:t>
            </a:r>
            <a:r>
              <a:rPr lang="en-GB" altLang="ja-JP" sz="1800" dirty="0"/>
              <a:t> July 2023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altLang="ja-JP" sz="800" dirty="0"/>
          </a:p>
          <a:p>
            <a:pPr lvl="1">
              <a:spcBef>
                <a:spcPts val="0"/>
              </a:spcBef>
            </a:pPr>
            <a:endParaRPr lang="en-GB" altLang="ja-JP" sz="300" dirty="0"/>
          </a:p>
        </p:txBody>
      </p:sp>
    </p:spTree>
    <p:extLst>
      <p:ext uri="{BB962C8B-B14F-4D97-AF65-F5344CB8AC3E}">
        <p14:creationId xmlns:p14="http://schemas.microsoft.com/office/powerpoint/2010/main" val="406748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Table of Contents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8652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Scope [1]</a:t>
            </a:r>
          </a:p>
          <a:p>
            <a:r>
              <a:rPr lang="en-US" sz="2400" dirty="0"/>
              <a:t>References [2]</a:t>
            </a:r>
          </a:p>
          <a:p>
            <a:r>
              <a:rPr lang="en-US" sz="2400" dirty="0"/>
              <a:t>Terms and Definitions [3]</a:t>
            </a:r>
          </a:p>
          <a:p>
            <a:r>
              <a:rPr lang="en-US" sz="2400" dirty="0"/>
              <a:t>Symbols and Abbreviations [4]</a:t>
            </a:r>
          </a:p>
          <a:p>
            <a:r>
              <a:rPr lang="en-US" sz="2400" dirty="0"/>
              <a:t>Instrumentation [5]</a:t>
            </a:r>
          </a:p>
          <a:p>
            <a:r>
              <a:rPr lang="en-US" sz="2400" dirty="0" err="1"/>
              <a:t>Tyre</a:t>
            </a:r>
            <a:r>
              <a:rPr lang="en-US" sz="2400" dirty="0"/>
              <a:t>, </a:t>
            </a:r>
            <a:r>
              <a:rPr lang="en-US" sz="2400" dirty="0" err="1"/>
              <a:t>tyre</a:t>
            </a:r>
            <a:r>
              <a:rPr lang="en-US" sz="2400" dirty="0"/>
              <a:t> and wheel assembly and vehicle measurement [6]</a:t>
            </a:r>
          </a:p>
          <a:p>
            <a:r>
              <a:rPr lang="en-US" sz="2400" dirty="0"/>
              <a:t>Vehicle requirements [7]</a:t>
            </a:r>
          </a:p>
          <a:p>
            <a:r>
              <a:rPr lang="en-US" sz="2400" dirty="0"/>
              <a:t>Circuit, acceleration, speed [8]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IE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10656" y="1825624"/>
            <a:ext cx="6059424" cy="4675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Weather &amp; climate [9]</a:t>
            </a:r>
          </a:p>
          <a:p>
            <a:r>
              <a:rPr lang="en-US" sz="2400" dirty="0"/>
              <a:t>Reference </a:t>
            </a:r>
            <a:r>
              <a:rPr lang="en-US" sz="2400" dirty="0" err="1"/>
              <a:t>tyres</a:t>
            </a:r>
            <a:r>
              <a:rPr lang="en-US" sz="2400" dirty="0"/>
              <a:t> [10]</a:t>
            </a:r>
          </a:p>
          <a:p>
            <a:r>
              <a:rPr lang="en-US" sz="2400" dirty="0" err="1"/>
              <a:t>Tyres</a:t>
            </a:r>
            <a:r>
              <a:rPr lang="en-US" sz="2400" dirty="0"/>
              <a:t> and vehicles preparation [11, 12]</a:t>
            </a:r>
          </a:p>
          <a:p>
            <a:r>
              <a:rPr lang="en-US" sz="2400" dirty="0"/>
              <a:t>Test method and measurements [13]</a:t>
            </a:r>
          </a:p>
          <a:p>
            <a:r>
              <a:rPr lang="en-US" sz="2400" dirty="0"/>
              <a:t>Measurement uncertainty [14]</a:t>
            </a:r>
          </a:p>
          <a:p>
            <a:r>
              <a:rPr lang="en-US" sz="2400" dirty="0"/>
              <a:t>Test report [15]</a:t>
            </a:r>
          </a:p>
          <a:p>
            <a:r>
              <a:rPr lang="en-US" sz="2400" dirty="0"/>
              <a:t>Annex A: Calculations</a:t>
            </a:r>
          </a:p>
          <a:p>
            <a:r>
              <a:rPr lang="en-US" sz="2400" dirty="0"/>
              <a:t>Annex B: Calibration</a:t>
            </a:r>
          </a:p>
          <a:p>
            <a:r>
              <a:rPr lang="en-US" sz="2400" dirty="0"/>
              <a:t>Annex C: Abrasion rate</a:t>
            </a:r>
          </a:p>
          <a:p>
            <a:endParaRPr lang="en-IE" sz="2400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0F627156-21A0-C333-A9A2-2B1908A5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35C00C-1EFF-849E-9C2F-6E5C51BB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8</a:t>
            </a:fld>
            <a:endParaRPr lang="fr-FR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9E1CBA2-9446-59EB-4A8D-C626A8BB7E03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309177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59680" cy="1325563"/>
          </a:xfrm>
        </p:spPr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Reference </a:t>
            </a:r>
            <a:r>
              <a:rPr lang="en-US" dirty="0" err="1"/>
              <a:t>tyres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Reference </a:t>
            </a:r>
            <a:r>
              <a:rPr lang="en-GB" dirty="0"/>
              <a:t>tyres</a:t>
            </a:r>
            <a:r>
              <a:rPr lang="en-IE" dirty="0"/>
              <a:t> shall be stored in</a:t>
            </a:r>
            <a:br>
              <a:rPr lang="en-IE" dirty="0"/>
            </a:br>
            <a:r>
              <a:rPr lang="en-IE" dirty="0"/>
              <a:t>condition recommended by ASTM.</a:t>
            </a:r>
          </a:p>
          <a:p>
            <a:pPr marL="0" indent="0">
              <a:buNone/>
            </a:pPr>
            <a:r>
              <a:rPr lang="en-US" dirty="0"/>
              <a:t>  Normal: 225/45R17 94 XL                       3PMSF: 225/45R17 94 XL</a:t>
            </a:r>
            <a:endParaRPr lang="en-IE" dirty="0"/>
          </a:p>
        </p:txBody>
      </p:sp>
      <p:pic>
        <p:nvPicPr>
          <p:cNvPr id="4" name="Picture 3" descr="Une image contenant ordinateur, appareil, ligne&#10;&#10;Description générée automatiquement">
            <a:extLst>
              <a:ext uri="{FF2B5EF4-FFF2-40B4-BE49-F238E27FC236}">
                <a16:creationId xmlns:a16="http://schemas.microsoft.com/office/drawing/2014/main" id="{188B8B99-636B-A916-1B3F-F9AB5AC29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58" y="3190156"/>
            <a:ext cx="2867010" cy="2867010"/>
          </a:xfrm>
          <a:prstGeom prst="rect">
            <a:avLst/>
          </a:prstGeom>
        </p:spPr>
      </p:pic>
      <p:pic>
        <p:nvPicPr>
          <p:cNvPr id="5" name="Picture 4" descr="Une image contenant tour&#10;&#10;Description générée automatiquement">
            <a:extLst>
              <a:ext uri="{FF2B5EF4-FFF2-40B4-BE49-F238E27FC236}">
                <a16:creationId xmlns:a16="http://schemas.microsoft.com/office/drawing/2014/main" id="{3E650BEE-1C60-7D04-1AA7-7BE7DA7627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5" t="34040" r="32307" b="30773"/>
          <a:stretch/>
        </p:blipFill>
        <p:spPr bwMode="auto">
          <a:xfrm>
            <a:off x="7280302" y="3181232"/>
            <a:ext cx="2883565" cy="2874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314" y="65627"/>
            <a:ext cx="5600700" cy="2686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9944" y="365125"/>
            <a:ext cx="165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Candidate </a:t>
            </a:r>
            <a:r>
              <a:rPr lang="en-US" dirty="0" err="1"/>
              <a:t>tyres</a:t>
            </a:r>
            <a:endParaRPr lang="en-IE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257032" y="237744"/>
            <a:ext cx="58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061743" y="475377"/>
            <a:ext cx="0" cy="259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9AEC0A85-7E52-E538-15BA-4BA87FF4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B815B95-FC4C-4BF1-8D81-400B1D946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9</a:t>
            </a:fld>
            <a:endParaRPr lang="fr-FR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7E1E5D5-976D-CE46-9C57-97F54F89BFA9}"/>
              </a:ext>
            </a:extLst>
          </p:cNvPr>
          <p:cNvSpPr txBox="1"/>
          <p:nvPr/>
        </p:nvSpPr>
        <p:spPr>
          <a:xfrm>
            <a:off x="0" y="61697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Brackets and numbers: chapters in document</a:t>
            </a:r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6056482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8" ma:contentTypeDescription="Create a new document." ma:contentTypeScope="" ma:versionID="e62f3c52afbfb087cbf0486b24bccade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0897c4342d1b21160e8184e77b1557a4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D44B64ED-7AA5-446C-A12A-5DF263B9037D}"/>
</file>

<file path=customXml/itemProps2.xml><?xml version="1.0" encoding="utf-8"?>
<ds:datastoreItem xmlns:ds="http://schemas.openxmlformats.org/officeDocument/2006/customXml" ds:itemID="{4A6512E0-0C68-4041-8E47-5B2484AB70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FA39D1-91C4-4C74-B717-4E82E8DEE3F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4606</TotalTime>
  <Words>4665</Words>
  <Application>Microsoft Office PowerPoint</Application>
  <PresentationFormat>Widescreen</PresentationFormat>
  <Paragraphs>576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Calibri </vt:lpstr>
      <vt:lpstr>Arial</vt:lpstr>
      <vt:lpstr>Calibri</vt:lpstr>
      <vt:lpstr>Calibri Light</vt:lpstr>
      <vt:lpstr>Wingdings</vt:lpstr>
      <vt:lpstr>Thème Office</vt:lpstr>
      <vt:lpstr>Status report to 78th GRBP (August-September 2023)</vt:lpstr>
      <vt:lpstr>Task Force on Tyre Abrasion</vt:lpstr>
      <vt:lpstr>Task Force on Tyre Abrasion: facts and figures</vt:lpstr>
      <vt:lpstr>Testing methods developed by TFTA</vt:lpstr>
      <vt:lpstr>Task Force on Tyre Abrasion: work progress</vt:lpstr>
      <vt:lpstr>Drafting Scope</vt:lpstr>
      <vt:lpstr>On-road method - Drafting Group</vt:lpstr>
      <vt:lpstr>On-Road method - Table of Contents</vt:lpstr>
      <vt:lpstr>On-Road method - Reference tyres</vt:lpstr>
      <vt:lpstr>On-Road method - Circuit [3 and 8.1]</vt:lpstr>
      <vt:lpstr>On-Road method - Circuit [8.6]</vt:lpstr>
      <vt:lpstr>On-Road method - Preparation</vt:lpstr>
      <vt:lpstr>On-Road method - Preparation</vt:lpstr>
      <vt:lpstr>On-Road method – Acceleration and Speed</vt:lpstr>
      <vt:lpstr>On-Road method - Measurements</vt:lpstr>
      <vt:lpstr>On-Road method - Measurements</vt:lpstr>
      <vt:lpstr>On-Road method - Troubleshooting</vt:lpstr>
      <vt:lpstr>On-Road method - Validation [13.8]</vt:lpstr>
      <vt:lpstr>On-Road method - Calculations [13.12]</vt:lpstr>
      <vt:lpstr>On-Road method - Test report [15]   Calibration [Annex B]</vt:lpstr>
      <vt:lpstr>On-Road method - Measurement Uncertainty [14]</vt:lpstr>
      <vt:lpstr>Indoor drum method - Drafting Group</vt:lpstr>
      <vt:lpstr>Indoor drum method - Table of Contents</vt:lpstr>
      <vt:lpstr>Indoor drum method - Reference tyres [2.5.2.1]</vt:lpstr>
      <vt:lpstr>Indoor drum method - Drum specification [3.2]</vt:lpstr>
      <vt:lpstr>Indoor drum method - Drum specification [3.2]</vt:lpstr>
      <vt:lpstr>Indoor drum method - Tyre carriage and drive system  [3.3]</vt:lpstr>
      <vt:lpstr>Indoor drum method - Test Conditions [4]</vt:lpstr>
      <vt:lpstr>Indoor drum method - Input of test cycle [Appendix 1]</vt:lpstr>
      <vt:lpstr>Indoor drum method - Test procedure [5]</vt:lpstr>
      <vt:lpstr>Indoor drum method - Test cycle [5]</vt:lpstr>
      <vt:lpstr>Indoor drum method - Test cycle [5]</vt:lpstr>
      <vt:lpstr> Indoor drum method - Measurement and recording [5.6.4]</vt:lpstr>
      <vt:lpstr>Indoor drum method - Validation [6]</vt:lpstr>
      <vt:lpstr>Indoor drum method - Calculations [7]</vt:lpstr>
      <vt:lpstr>Open points on both test methods</vt:lpstr>
      <vt:lpstr>Task Force on Tyre Abrasion: next</vt:lpstr>
      <vt:lpstr>Back up</vt:lpstr>
      <vt:lpstr>On-Road method - Open points</vt:lpstr>
      <vt:lpstr>Indoor drum method - Open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 to 86th GRPE (May-June 2022)</dc:title>
  <dc:creator>ECollot</dc:creator>
  <cp:lastModifiedBy>secretariat</cp:lastModifiedBy>
  <cp:revision>26</cp:revision>
  <cp:lastPrinted>2023-08-17T07:59:41Z</cp:lastPrinted>
  <dcterms:created xsi:type="dcterms:W3CDTF">2022-05-20T09:13:50Z</dcterms:created>
  <dcterms:modified xsi:type="dcterms:W3CDTF">2023-08-17T13:22:47Z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2023-08-04T09:02:07Z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ad2523ed-03ee-470c-84f4-86eb4d138ce2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0x0101003B8422D08C252547BB1CFA7F78E2CB83</vt:lpwstr>
  </property>
</Properties>
</file>