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58"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EA4F897-DB16-A975-64F1-EB655874BF1C}" name="Melissa Archer" initials="MA" userId="S::melissa.archer@un.org::31d0691f-e3b6-478e-9c6a-1e691f1e658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E52FFD-FE2F-452F-97CA-4DD45489DBF3}" v="1" dt="2023-06-21T16:36:22.7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97"/>
  </p:normalViewPr>
  <p:slideViewPr>
    <p:cSldViewPr snapToGrid="0">
      <p:cViewPr varScale="1">
        <p:scale>
          <a:sx n="110" d="100"/>
          <a:sy n="110" d="100"/>
        </p:scale>
        <p:origin x="5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FDE45-E77B-2487-2BC2-FEF8D909AC4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13E2798-234B-C2BB-5917-ED0BAC0573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E65FB93-0D25-AAB7-CFBF-00AD66CEC180}"/>
              </a:ext>
            </a:extLst>
          </p:cNvPr>
          <p:cNvSpPr>
            <a:spLocks noGrp="1"/>
          </p:cNvSpPr>
          <p:nvPr>
            <p:ph type="dt" sz="half" idx="10"/>
          </p:nvPr>
        </p:nvSpPr>
        <p:spPr/>
        <p:txBody>
          <a:bodyPr/>
          <a:lstStyle/>
          <a:p>
            <a:fld id="{4304972E-CF22-6B4B-9243-53E00C2F1ED6}" type="datetimeFigureOut">
              <a:rPr lang="en-US" smtClean="0"/>
              <a:t>6/21/2023</a:t>
            </a:fld>
            <a:endParaRPr lang="en-US"/>
          </a:p>
        </p:txBody>
      </p:sp>
      <p:sp>
        <p:nvSpPr>
          <p:cNvPr id="5" name="Footer Placeholder 4">
            <a:extLst>
              <a:ext uri="{FF2B5EF4-FFF2-40B4-BE49-F238E27FC236}">
                <a16:creationId xmlns:a16="http://schemas.microsoft.com/office/drawing/2014/main" id="{C675D4BA-B109-35A3-F0BA-80998FA5DF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9DEA29-65CB-E1EB-19BE-47AD4681F2A0}"/>
              </a:ext>
            </a:extLst>
          </p:cNvPr>
          <p:cNvSpPr>
            <a:spLocks noGrp="1"/>
          </p:cNvSpPr>
          <p:nvPr>
            <p:ph type="sldNum" sz="quarter" idx="12"/>
          </p:nvPr>
        </p:nvSpPr>
        <p:spPr/>
        <p:txBody>
          <a:bodyPr/>
          <a:lstStyle/>
          <a:p>
            <a:fld id="{058F3032-48B9-6B43-9777-4C6BBB0D3937}" type="slidenum">
              <a:rPr lang="en-US" smtClean="0"/>
              <a:t>‹#›</a:t>
            </a:fld>
            <a:endParaRPr lang="en-US"/>
          </a:p>
        </p:txBody>
      </p:sp>
    </p:spTree>
    <p:extLst>
      <p:ext uri="{BB962C8B-B14F-4D97-AF65-F5344CB8AC3E}">
        <p14:creationId xmlns:p14="http://schemas.microsoft.com/office/powerpoint/2010/main" val="75867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D9B97-8A3F-ACFC-C374-D53A8AE15B4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DDB482D-840B-EFCB-712D-A4E48A77A77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F0CBFAB-485D-7108-ECE5-0AA57BB05E81}"/>
              </a:ext>
            </a:extLst>
          </p:cNvPr>
          <p:cNvSpPr>
            <a:spLocks noGrp="1"/>
          </p:cNvSpPr>
          <p:nvPr>
            <p:ph type="dt" sz="half" idx="10"/>
          </p:nvPr>
        </p:nvSpPr>
        <p:spPr/>
        <p:txBody>
          <a:bodyPr/>
          <a:lstStyle/>
          <a:p>
            <a:fld id="{4304972E-CF22-6B4B-9243-53E00C2F1ED6}" type="datetimeFigureOut">
              <a:rPr lang="en-US" smtClean="0"/>
              <a:t>6/21/2023</a:t>
            </a:fld>
            <a:endParaRPr lang="en-US"/>
          </a:p>
        </p:txBody>
      </p:sp>
      <p:sp>
        <p:nvSpPr>
          <p:cNvPr id="5" name="Footer Placeholder 4">
            <a:extLst>
              <a:ext uri="{FF2B5EF4-FFF2-40B4-BE49-F238E27FC236}">
                <a16:creationId xmlns:a16="http://schemas.microsoft.com/office/drawing/2014/main" id="{4251DDAD-5184-2503-E50E-DF2B6EA3C1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E077D9-6E6B-2BD0-793B-125881E9DAC3}"/>
              </a:ext>
            </a:extLst>
          </p:cNvPr>
          <p:cNvSpPr>
            <a:spLocks noGrp="1"/>
          </p:cNvSpPr>
          <p:nvPr>
            <p:ph type="sldNum" sz="quarter" idx="12"/>
          </p:nvPr>
        </p:nvSpPr>
        <p:spPr/>
        <p:txBody>
          <a:bodyPr/>
          <a:lstStyle/>
          <a:p>
            <a:fld id="{058F3032-48B9-6B43-9777-4C6BBB0D3937}" type="slidenum">
              <a:rPr lang="en-US" smtClean="0"/>
              <a:t>‹#›</a:t>
            </a:fld>
            <a:endParaRPr lang="en-US"/>
          </a:p>
        </p:txBody>
      </p:sp>
    </p:spTree>
    <p:extLst>
      <p:ext uri="{BB962C8B-B14F-4D97-AF65-F5344CB8AC3E}">
        <p14:creationId xmlns:p14="http://schemas.microsoft.com/office/powerpoint/2010/main" val="1220432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A65FE6-E718-24FA-DA0E-D46F6D928F8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3B79A32-B9A5-0733-960F-3BD75C0EFE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7E3F60-7D52-0C98-B099-8C01F55246FE}"/>
              </a:ext>
            </a:extLst>
          </p:cNvPr>
          <p:cNvSpPr>
            <a:spLocks noGrp="1"/>
          </p:cNvSpPr>
          <p:nvPr>
            <p:ph type="dt" sz="half" idx="10"/>
          </p:nvPr>
        </p:nvSpPr>
        <p:spPr/>
        <p:txBody>
          <a:bodyPr/>
          <a:lstStyle/>
          <a:p>
            <a:fld id="{4304972E-CF22-6B4B-9243-53E00C2F1ED6}" type="datetimeFigureOut">
              <a:rPr lang="en-US" smtClean="0"/>
              <a:t>6/21/2023</a:t>
            </a:fld>
            <a:endParaRPr lang="en-US"/>
          </a:p>
        </p:txBody>
      </p:sp>
      <p:sp>
        <p:nvSpPr>
          <p:cNvPr id="5" name="Footer Placeholder 4">
            <a:extLst>
              <a:ext uri="{FF2B5EF4-FFF2-40B4-BE49-F238E27FC236}">
                <a16:creationId xmlns:a16="http://schemas.microsoft.com/office/drawing/2014/main" id="{1A6819D9-C30D-1162-E3CA-C8F8F5942B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21A9E-C757-8119-CFE2-1FAF6B97948A}"/>
              </a:ext>
            </a:extLst>
          </p:cNvPr>
          <p:cNvSpPr>
            <a:spLocks noGrp="1"/>
          </p:cNvSpPr>
          <p:nvPr>
            <p:ph type="sldNum" sz="quarter" idx="12"/>
          </p:nvPr>
        </p:nvSpPr>
        <p:spPr/>
        <p:txBody>
          <a:bodyPr/>
          <a:lstStyle/>
          <a:p>
            <a:fld id="{058F3032-48B9-6B43-9777-4C6BBB0D3937}" type="slidenum">
              <a:rPr lang="en-US" smtClean="0"/>
              <a:t>‹#›</a:t>
            </a:fld>
            <a:endParaRPr lang="en-US"/>
          </a:p>
        </p:txBody>
      </p:sp>
    </p:spTree>
    <p:extLst>
      <p:ext uri="{BB962C8B-B14F-4D97-AF65-F5344CB8AC3E}">
        <p14:creationId xmlns:p14="http://schemas.microsoft.com/office/powerpoint/2010/main" val="15732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7CFCB-0C01-1C9E-320E-0681C464B6B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C830AFC-C0BF-AEC5-21EC-A40937B1064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8E75210-F290-0B6C-F54C-D625760BB3E8}"/>
              </a:ext>
            </a:extLst>
          </p:cNvPr>
          <p:cNvSpPr>
            <a:spLocks noGrp="1"/>
          </p:cNvSpPr>
          <p:nvPr>
            <p:ph type="dt" sz="half" idx="10"/>
          </p:nvPr>
        </p:nvSpPr>
        <p:spPr/>
        <p:txBody>
          <a:bodyPr/>
          <a:lstStyle/>
          <a:p>
            <a:fld id="{4304972E-CF22-6B4B-9243-53E00C2F1ED6}" type="datetimeFigureOut">
              <a:rPr lang="en-US" smtClean="0"/>
              <a:t>6/21/2023</a:t>
            </a:fld>
            <a:endParaRPr lang="en-US"/>
          </a:p>
        </p:txBody>
      </p:sp>
      <p:sp>
        <p:nvSpPr>
          <p:cNvPr id="5" name="Footer Placeholder 4">
            <a:extLst>
              <a:ext uri="{FF2B5EF4-FFF2-40B4-BE49-F238E27FC236}">
                <a16:creationId xmlns:a16="http://schemas.microsoft.com/office/drawing/2014/main" id="{D3D654CD-0D72-A85F-5B06-B2DB58A1E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FFCE8F-785D-877F-5763-27AF238A8E68}"/>
              </a:ext>
            </a:extLst>
          </p:cNvPr>
          <p:cNvSpPr>
            <a:spLocks noGrp="1"/>
          </p:cNvSpPr>
          <p:nvPr>
            <p:ph type="sldNum" sz="quarter" idx="12"/>
          </p:nvPr>
        </p:nvSpPr>
        <p:spPr/>
        <p:txBody>
          <a:bodyPr/>
          <a:lstStyle/>
          <a:p>
            <a:fld id="{058F3032-48B9-6B43-9777-4C6BBB0D3937}" type="slidenum">
              <a:rPr lang="en-US" smtClean="0"/>
              <a:t>‹#›</a:t>
            </a:fld>
            <a:endParaRPr lang="en-US"/>
          </a:p>
        </p:txBody>
      </p:sp>
    </p:spTree>
    <p:extLst>
      <p:ext uri="{BB962C8B-B14F-4D97-AF65-F5344CB8AC3E}">
        <p14:creationId xmlns:p14="http://schemas.microsoft.com/office/powerpoint/2010/main" val="1544679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48901-5D15-0200-6AE1-55AE179CF2A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AA73712-4FBE-68A1-E948-07B4DB2C61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D070099-167D-6243-D1A0-C4FBDA006EA7}"/>
              </a:ext>
            </a:extLst>
          </p:cNvPr>
          <p:cNvSpPr>
            <a:spLocks noGrp="1"/>
          </p:cNvSpPr>
          <p:nvPr>
            <p:ph type="dt" sz="half" idx="10"/>
          </p:nvPr>
        </p:nvSpPr>
        <p:spPr/>
        <p:txBody>
          <a:bodyPr/>
          <a:lstStyle/>
          <a:p>
            <a:fld id="{4304972E-CF22-6B4B-9243-53E00C2F1ED6}" type="datetimeFigureOut">
              <a:rPr lang="en-US" smtClean="0"/>
              <a:t>6/21/2023</a:t>
            </a:fld>
            <a:endParaRPr lang="en-US"/>
          </a:p>
        </p:txBody>
      </p:sp>
      <p:sp>
        <p:nvSpPr>
          <p:cNvPr id="5" name="Footer Placeholder 4">
            <a:extLst>
              <a:ext uri="{FF2B5EF4-FFF2-40B4-BE49-F238E27FC236}">
                <a16:creationId xmlns:a16="http://schemas.microsoft.com/office/drawing/2014/main" id="{BAFC7457-8C4F-AAD3-47B1-EDC1A1AED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E7601-DA0F-234C-699A-DB2B31ED0591}"/>
              </a:ext>
            </a:extLst>
          </p:cNvPr>
          <p:cNvSpPr>
            <a:spLocks noGrp="1"/>
          </p:cNvSpPr>
          <p:nvPr>
            <p:ph type="sldNum" sz="quarter" idx="12"/>
          </p:nvPr>
        </p:nvSpPr>
        <p:spPr/>
        <p:txBody>
          <a:bodyPr/>
          <a:lstStyle/>
          <a:p>
            <a:fld id="{058F3032-48B9-6B43-9777-4C6BBB0D3937}" type="slidenum">
              <a:rPr lang="en-US" smtClean="0"/>
              <a:t>‹#›</a:t>
            </a:fld>
            <a:endParaRPr lang="en-US"/>
          </a:p>
        </p:txBody>
      </p:sp>
    </p:spTree>
    <p:extLst>
      <p:ext uri="{BB962C8B-B14F-4D97-AF65-F5344CB8AC3E}">
        <p14:creationId xmlns:p14="http://schemas.microsoft.com/office/powerpoint/2010/main" val="74877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43FD-32BC-680A-1790-979DD614386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BE02CE2-E9FF-878C-3C8D-0FF856EAF3D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E305B6A-F707-DEAB-C73E-55D7CA0C90A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AB5EE44-D182-6DE8-167A-A89EBF13AEF9}"/>
              </a:ext>
            </a:extLst>
          </p:cNvPr>
          <p:cNvSpPr>
            <a:spLocks noGrp="1"/>
          </p:cNvSpPr>
          <p:nvPr>
            <p:ph type="dt" sz="half" idx="10"/>
          </p:nvPr>
        </p:nvSpPr>
        <p:spPr/>
        <p:txBody>
          <a:bodyPr/>
          <a:lstStyle/>
          <a:p>
            <a:fld id="{4304972E-CF22-6B4B-9243-53E00C2F1ED6}" type="datetimeFigureOut">
              <a:rPr lang="en-US" smtClean="0"/>
              <a:t>6/21/2023</a:t>
            </a:fld>
            <a:endParaRPr lang="en-US"/>
          </a:p>
        </p:txBody>
      </p:sp>
      <p:sp>
        <p:nvSpPr>
          <p:cNvPr id="6" name="Footer Placeholder 5">
            <a:extLst>
              <a:ext uri="{FF2B5EF4-FFF2-40B4-BE49-F238E27FC236}">
                <a16:creationId xmlns:a16="http://schemas.microsoft.com/office/drawing/2014/main" id="{DBD5571E-5152-AC27-F30A-6DE5A4FE51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C3359A-3C8A-49CE-BB8A-62F0697D9CF3}"/>
              </a:ext>
            </a:extLst>
          </p:cNvPr>
          <p:cNvSpPr>
            <a:spLocks noGrp="1"/>
          </p:cNvSpPr>
          <p:nvPr>
            <p:ph type="sldNum" sz="quarter" idx="12"/>
          </p:nvPr>
        </p:nvSpPr>
        <p:spPr/>
        <p:txBody>
          <a:bodyPr/>
          <a:lstStyle/>
          <a:p>
            <a:fld id="{058F3032-48B9-6B43-9777-4C6BBB0D3937}" type="slidenum">
              <a:rPr lang="en-US" smtClean="0"/>
              <a:t>‹#›</a:t>
            </a:fld>
            <a:endParaRPr lang="en-US"/>
          </a:p>
        </p:txBody>
      </p:sp>
    </p:spTree>
    <p:extLst>
      <p:ext uri="{BB962C8B-B14F-4D97-AF65-F5344CB8AC3E}">
        <p14:creationId xmlns:p14="http://schemas.microsoft.com/office/powerpoint/2010/main" val="3083122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A65A6-B2BD-EDB5-5E04-3997DA2AC1D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BB1800B-6FCB-06D2-9AAE-33DEBE2647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A021ABB-9A3B-27AE-9F63-DC995A2B4EF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8D877B0-885A-508D-948A-7B0C4529AF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C8FB542-821A-CFD9-7414-E974F251800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CEDEF80-9B83-7BE6-D277-0D434828FB20}"/>
              </a:ext>
            </a:extLst>
          </p:cNvPr>
          <p:cNvSpPr>
            <a:spLocks noGrp="1"/>
          </p:cNvSpPr>
          <p:nvPr>
            <p:ph type="dt" sz="half" idx="10"/>
          </p:nvPr>
        </p:nvSpPr>
        <p:spPr/>
        <p:txBody>
          <a:bodyPr/>
          <a:lstStyle/>
          <a:p>
            <a:fld id="{4304972E-CF22-6B4B-9243-53E00C2F1ED6}" type="datetimeFigureOut">
              <a:rPr lang="en-US" smtClean="0"/>
              <a:t>6/21/2023</a:t>
            </a:fld>
            <a:endParaRPr lang="en-US"/>
          </a:p>
        </p:txBody>
      </p:sp>
      <p:sp>
        <p:nvSpPr>
          <p:cNvPr id="8" name="Footer Placeholder 7">
            <a:extLst>
              <a:ext uri="{FF2B5EF4-FFF2-40B4-BE49-F238E27FC236}">
                <a16:creationId xmlns:a16="http://schemas.microsoft.com/office/drawing/2014/main" id="{C354D28A-3B8E-4C80-7AF3-090A50169B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D9EB6F-51BB-9D5D-00A7-731D7481D51B}"/>
              </a:ext>
            </a:extLst>
          </p:cNvPr>
          <p:cNvSpPr>
            <a:spLocks noGrp="1"/>
          </p:cNvSpPr>
          <p:nvPr>
            <p:ph type="sldNum" sz="quarter" idx="12"/>
          </p:nvPr>
        </p:nvSpPr>
        <p:spPr/>
        <p:txBody>
          <a:bodyPr/>
          <a:lstStyle/>
          <a:p>
            <a:fld id="{058F3032-48B9-6B43-9777-4C6BBB0D3937}" type="slidenum">
              <a:rPr lang="en-US" smtClean="0"/>
              <a:t>‹#›</a:t>
            </a:fld>
            <a:endParaRPr lang="en-US"/>
          </a:p>
        </p:txBody>
      </p:sp>
    </p:spTree>
    <p:extLst>
      <p:ext uri="{BB962C8B-B14F-4D97-AF65-F5344CB8AC3E}">
        <p14:creationId xmlns:p14="http://schemas.microsoft.com/office/powerpoint/2010/main" val="4232353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30DF4-71CB-AFB6-6EA9-0A08AF3C571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E0E4BAC-BDBD-417B-585B-63F5DAC97015}"/>
              </a:ext>
            </a:extLst>
          </p:cNvPr>
          <p:cNvSpPr>
            <a:spLocks noGrp="1"/>
          </p:cNvSpPr>
          <p:nvPr>
            <p:ph type="dt" sz="half" idx="10"/>
          </p:nvPr>
        </p:nvSpPr>
        <p:spPr/>
        <p:txBody>
          <a:bodyPr/>
          <a:lstStyle/>
          <a:p>
            <a:fld id="{4304972E-CF22-6B4B-9243-53E00C2F1ED6}" type="datetimeFigureOut">
              <a:rPr lang="en-US" smtClean="0"/>
              <a:t>6/21/2023</a:t>
            </a:fld>
            <a:endParaRPr lang="en-US"/>
          </a:p>
        </p:txBody>
      </p:sp>
      <p:sp>
        <p:nvSpPr>
          <p:cNvPr id="4" name="Footer Placeholder 3">
            <a:extLst>
              <a:ext uri="{FF2B5EF4-FFF2-40B4-BE49-F238E27FC236}">
                <a16:creationId xmlns:a16="http://schemas.microsoft.com/office/drawing/2014/main" id="{77C94F2A-A902-0948-94DB-542FEC8E84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EF7DF3-3633-299A-A79E-6640B864000D}"/>
              </a:ext>
            </a:extLst>
          </p:cNvPr>
          <p:cNvSpPr>
            <a:spLocks noGrp="1"/>
          </p:cNvSpPr>
          <p:nvPr>
            <p:ph type="sldNum" sz="quarter" idx="12"/>
          </p:nvPr>
        </p:nvSpPr>
        <p:spPr/>
        <p:txBody>
          <a:bodyPr/>
          <a:lstStyle/>
          <a:p>
            <a:fld id="{058F3032-48B9-6B43-9777-4C6BBB0D3937}" type="slidenum">
              <a:rPr lang="en-US" smtClean="0"/>
              <a:t>‹#›</a:t>
            </a:fld>
            <a:endParaRPr lang="en-US"/>
          </a:p>
        </p:txBody>
      </p:sp>
    </p:spTree>
    <p:extLst>
      <p:ext uri="{BB962C8B-B14F-4D97-AF65-F5344CB8AC3E}">
        <p14:creationId xmlns:p14="http://schemas.microsoft.com/office/powerpoint/2010/main" val="422080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E051B9-47A0-138B-14A3-EA2B5A401ECF}"/>
              </a:ext>
            </a:extLst>
          </p:cNvPr>
          <p:cNvSpPr>
            <a:spLocks noGrp="1"/>
          </p:cNvSpPr>
          <p:nvPr>
            <p:ph type="dt" sz="half" idx="10"/>
          </p:nvPr>
        </p:nvSpPr>
        <p:spPr/>
        <p:txBody>
          <a:bodyPr/>
          <a:lstStyle/>
          <a:p>
            <a:fld id="{4304972E-CF22-6B4B-9243-53E00C2F1ED6}" type="datetimeFigureOut">
              <a:rPr lang="en-US" smtClean="0"/>
              <a:t>6/21/2023</a:t>
            </a:fld>
            <a:endParaRPr lang="en-US"/>
          </a:p>
        </p:txBody>
      </p:sp>
      <p:sp>
        <p:nvSpPr>
          <p:cNvPr id="3" name="Footer Placeholder 2">
            <a:extLst>
              <a:ext uri="{FF2B5EF4-FFF2-40B4-BE49-F238E27FC236}">
                <a16:creationId xmlns:a16="http://schemas.microsoft.com/office/drawing/2014/main" id="{A1BA29E3-5A2C-DCB3-3CAE-FD57FF8078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3129D5-D5FB-727E-3EB4-FC537AAB9819}"/>
              </a:ext>
            </a:extLst>
          </p:cNvPr>
          <p:cNvSpPr>
            <a:spLocks noGrp="1"/>
          </p:cNvSpPr>
          <p:nvPr>
            <p:ph type="sldNum" sz="quarter" idx="12"/>
          </p:nvPr>
        </p:nvSpPr>
        <p:spPr/>
        <p:txBody>
          <a:bodyPr/>
          <a:lstStyle/>
          <a:p>
            <a:fld id="{058F3032-48B9-6B43-9777-4C6BBB0D3937}" type="slidenum">
              <a:rPr lang="en-US" smtClean="0"/>
              <a:t>‹#›</a:t>
            </a:fld>
            <a:endParaRPr lang="en-US"/>
          </a:p>
        </p:txBody>
      </p:sp>
    </p:spTree>
    <p:extLst>
      <p:ext uri="{BB962C8B-B14F-4D97-AF65-F5344CB8AC3E}">
        <p14:creationId xmlns:p14="http://schemas.microsoft.com/office/powerpoint/2010/main" val="424439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32E1A-9D05-BBC4-E27A-E57238616C8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4089C4C-DBFF-C2E4-9FC6-DDA656A37D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B837C8E-09A0-F3E5-0AC5-EA84016DB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CF90CE0-C049-1EA6-746A-B49EAC142CC6}"/>
              </a:ext>
            </a:extLst>
          </p:cNvPr>
          <p:cNvSpPr>
            <a:spLocks noGrp="1"/>
          </p:cNvSpPr>
          <p:nvPr>
            <p:ph type="dt" sz="half" idx="10"/>
          </p:nvPr>
        </p:nvSpPr>
        <p:spPr/>
        <p:txBody>
          <a:bodyPr/>
          <a:lstStyle/>
          <a:p>
            <a:fld id="{4304972E-CF22-6B4B-9243-53E00C2F1ED6}" type="datetimeFigureOut">
              <a:rPr lang="en-US" smtClean="0"/>
              <a:t>6/21/2023</a:t>
            </a:fld>
            <a:endParaRPr lang="en-US"/>
          </a:p>
        </p:txBody>
      </p:sp>
      <p:sp>
        <p:nvSpPr>
          <p:cNvPr id="6" name="Footer Placeholder 5">
            <a:extLst>
              <a:ext uri="{FF2B5EF4-FFF2-40B4-BE49-F238E27FC236}">
                <a16:creationId xmlns:a16="http://schemas.microsoft.com/office/drawing/2014/main" id="{E2DB922E-12E3-73B6-4FEB-E4418B8284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78BFCB-C34C-3E96-AB56-30BA09A3673B}"/>
              </a:ext>
            </a:extLst>
          </p:cNvPr>
          <p:cNvSpPr>
            <a:spLocks noGrp="1"/>
          </p:cNvSpPr>
          <p:nvPr>
            <p:ph type="sldNum" sz="quarter" idx="12"/>
          </p:nvPr>
        </p:nvSpPr>
        <p:spPr/>
        <p:txBody>
          <a:bodyPr/>
          <a:lstStyle/>
          <a:p>
            <a:fld id="{058F3032-48B9-6B43-9777-4C6BBB0D3937}" type="slidenum">
              <a:rPr lang="en-US" smtClean="0"/>
              <a:t>‹#›</a:t>
            </a:fld>
            <a:endParaRPr lang="en-US"/>
          </a:p>
        </p:txBody>
      </p:sp>
    </p:spTree>
    <p:extLst>
      <p:ext uri="{BB962C8B-B14F-4D97-AF65-F5344CB8AC3E}">
        <p14:creationId xmlns:p14="http://schemas.microsoft.com/office/powerpoint/2010/main" val="70470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5B18B-8A3C-216A-7214-6C693F84A7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3AB4E74-BFA8-E301-6514-1490937AA5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435D31-8388-A95B-A604-CF1D9A4116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A6B6898-A405-2E78-430D-992B1E01F47A}"/>
              </a:ext>
            </a:extLst>
          </p:cNvPr>
          <p:cNvSpPr>
            <a:spLocks noGrp="1"/>
          </p:cNvSpPr>
          <p:nvPr>
            <p:ph type="dt" sz="half" idx="10"/>
          </p:nvPr>
        </p:nvSpPr>
        <p:spPr/>
        <p:txBody>
          <a:bodyPr/>
          <a:lstStyle/>
          <a:p>
            <a:fld id="{4304972E-CF22-6B4B-9243-53E00C2F1ED6}" type="datetimeFigureOut">
              <a:rPr lang="en-US" smtClean="0"/>
              <a:t>6/21/2023</a:t>
            </a:fld>
            <a:endParaRPr lang="en-US"/>
          </a:p>
        </p:txBody>
      </p:sp>
      <p:sp>
        <p:nvSpPr>
          <p:cNvPr id="6" name="Footer Placeholder 5">
            <a:extLst>
              <a:ext uri="{FF2B5EF4-FFF2-40B4-BE49-F238E27FC236}">
                <a16:creationId xmlns:a16="http://schemas.microsoft.com/office/drawing/2014/main" id="{A2DB24C2-1B7D-578F-17EB-B3D276B9E1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1F778B-E5CE-9563-F17D-211764370F5B}"/>
              </a:ext>
            </a:extLst>
          </p:cNvPr>
          <p:cNvSpPr>
            <a:spLocks noGrp="1"/>
          </p:cNvSpPr>
          <p:nvPr>
            <p:ph type="sldNum" sz="quarter" idx="12"/>
          </p:nvPr>
        </p:nvSpPr>
        <p:spPr/>
        <p:txBody>
          <a:bodyPr/>
          <a:lstStyle/>
          <a:p>
            <a:fld id="{058F3032-48B9-6B43-9777-4C6BBB0D3937}" type="slidenum">
              <a:rPr lang="en-US" smtClean="0"/>
              <a:t>‹#›</a:t>
            </a:fld>
            <a:endParaRPr lang="en-US"/>
          </a:p>
        </p:txBody>
      </p:sp>
    </p:spTree>
    <p:extLst>
      <p:ext uri="{BB962C8B-B14F-4D97-AF65-F5344CB8AC3E}">
        <p14:creationId xmlns:p14="http://schemas.microsoft.com/office/powerpoint/2010/main" val="150290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402BC7-3D80-14FD-DE29-5047601546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0E6AC8F-9F0F-2E0D-3178-7679700BE3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AD96AC0-8408-C54D-FCB8-1F6C7AFA88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4972E-CF22-6B4B-9243-53E00C2F1ED6}" type="datetimeFigureOut">
              <a:rPr lang="en-US" smtClean="0"/>
              <a:t>6/21/2023</a:t>
            </a:fld>
            <a:endParaRPr lang="en-US"/>
          </a:p>
        </p:txBody>
      </p:sp>
      <p:sp>
        <p:nvSpPr>
          <p:cNvPr id="5" name="Footer Placeholder 4">
            <a:extLst>
              <a:ext uri="{FF2B5EF4-FFF2-40B4-BE49-F238E27FC236}">
                <a16:creationId xmlns:a16="http://schemas.microsoft.com/office/drawing/2014/main" id="{D51E88F9-0441-D243-8FDE-9BBA7C829B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B34683-40C2-F76B-CC40-FA676E0C21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F3032-48B9-6B43-9777-4C6BBB0D3937}" type="slidenum">
              <a:rPr lang="en-US" smtClean="0"/>
              <a:t>‹#›</a:t>
            </a:fld>
            <a:endParaRPr lang="en-US"/>
          </a:p>
        </p:txBody>
      </p:sp>
    </p:spTree>
    <p:extLst>
      <p:ext uri="{BB962C8B-B14F-4D97-AF65-F5344CB8AC3E}">
        <p14:creationId xmlns:p14="http://schemas.microsoft.com/office/powerpoint/2010/main" val="1779977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4E3D4-F340-CF2C-5E1D-178275982700}"/>
              </a:ext>
            </a:extLst>
          </p:cNvPr>
          <p:cNvSpPr>
            <a:spLocks noGrp="1"/>
          </p:cNvSpPr>
          <p:nvPr>
            <p:ph type="ctrTitle"/>
          </p:nvPr>
        </p:nvSpPr>
        <p:spPr>
          <a:xfrm>
            <a:off x="1524000" y="1127760"/>
            <a:ext cx="9144000" cy="3108959"/>
          </a:xfrm>
        </p:spPr>
        <p:txBody>
          <a:bodyPr>
            <a:normAutofit fontScale="90000"/>
          </a:bodyPr>
          <a:lstStyle/>
          <a:p>
            <a:pPr marL="0" indent="0" algn="ctr">
              <a:buNone/>
            </a:pPr>
            <a:r>
              <a:rPr lang="en-GB" sz="5300" b="1" i="1" dirty="0">
                <a:solidFill>
                  <a:schemeClr val="tx1"/>
                </a:solidFill>
                <a:latin typeface="+mn-lt"/>
              </a:rPr>
              <a:t>Report to the 190</a:t>
            </a:r>
            <a:r>
              <a:rPr lang="en-GB" sz="5300" b="1" i="1" baseline="30000" dirty="0">
                <a:solidFill>
                  <a:schemeClr val="tx1"/>
                </a:solidFill>
                <a:latin typeface="+mn-lt"/>
              </a:rPr>
              <a:t>th</a:t>
            </a:r>
            <a:r>
              <a:rPr lang="en-GB" sz="5300" b="1" i="1" dirty="0">
                <a:solidFill>
                  <a:schemeClr val="tx1"/>
                </a:solidFill>
                <a:latin typeface="+mn-lt"/>
              </a:rPr>
              <a:t> Session of WP.29 session</a:t>
            </a:r>
            <a:br>
              <a:rPr lang="en-GB" sz="6000" b="1" i="1" dirty="0">
                <a:solidFill>
                  <a:schemeClr val="tx1"/>
                </a:solidFill>
                <a:latin typeface="+mn-lt"/>
              </a:rPr>
            </a:br>
            <a:r>
              <a:rPr lang="en-GB" b="1" i="1" dirty="0">
                <a:latin typeface="+mn-lt"/>
              </a:rPr>
              <a:t>on activities of </a:t>
            </a:r>
            <a:br>
              <a:rPr lang="en-GB" sz="6000" b="1" i="1" dirty="0">
                <a:solidFill>
                  <a:schemeClr val="tx1"/>
                </a:solidFill>
                <a:latin typeface="+mn-lt"/>
              </a:rPr>
            </a:br>
            <a:r>
              <a:rPr lang="en-GB" sz="6000" b="1" i="1" dirty="0">
                <a:solidFill>
                  <a:schemeClr val="tx1"/>
                </a:solidFill>
                <a:latin typeface="+mn-lt"/>
              </a:rPr>
              <a:t>the IWG on SCUNV </a:t>
            </a:r>
          </a:p>
        </p:txBody>
      </p:sp>
      <p:sp>
        <p:nvSpPr>
          <p:cNvPr id="3" name="Subtitle 2">
            <a:extLst>
              <a:ext uri="{FF2B5EF4-FFF2-40B4-BE49-F238E27FC236}">
                <a16:creationId xmlns:a16="http://schemas.microsoft.com/office/drawing/2014/main" id="{7C73D0ED-3270-0853-0F35-6DB6C2A2B992}"/>
              </a:ext>
            </a:extLst>
          </p:cNvPr>
          <p:cNvSpPr>
            <a:spLocks noGrp="1"/>
          </p:cNvSpPr>
          <p:nvPr>
            <p:ph type="subTitle" idx="1"/>
          </p:nvPr>
        </p:nvSpPr>
        <p:spPr>
          <a:xfrm>
            <a:off x="1524000" y="4145280"/>
            <a:ext cx="9144000" cy="1849120"/>
          </a:xfrm>
        </p:spPr>
        <p:txBody>
          <a:bodyPr>
            <a:normAutofit fontScale="77500" lnSpcReduction="20000"/>
          </a:bodyPr>
          <a:lstStyle/>
          <a:p>
            <a:endParaRPr lang="en-US" dirty="0"/>
          </a:p>
          <a:p>
            <a:r>
              <a:rPr lang="en-US" sz="2100" dirty="0"/>
              <a:t>The 6</a:t>
            </a:r>
            <a:r>
              <a:rPr lang="en-US" sz="2100" baseline="30000" dirty="0"/>
              <a:t>th</a:t>
            </a:r>
            <a:r>
              <a:rPr lang="en-US" sz="2100" dirty="0"/>
              <a:t> Meeting was held  on the 14</a:t>
            </a:r>
            <a:r>
              <a:rPr lang="en-US" sz="2100" baseline="30000" dirty="0"/>
              <a:t>th</a:t>
            </a:r>
            <a:r>
              <a:rPr lang="en-US" sz="2100" dirty="0"/>
              <a:t> April 2023 from a virtual platform</a:t>
            </a:r>
          </a:p>
          <a:p>
            <a:endParaRPr lang="en-US" sz="2100" dirty="0"/>
          </a:p>
          <a:p>
            <a:endParaRPr lang="en-US" sz="2100" dirty="0"/>
          </a:p>
          <a:p>
            <a:endParaRPr lang="en-US" sz="2100" dirty="0"/>
          </a:p>
          <a:p>
            <a:r>
              <a:rPr lang="en-US" sz="2100" dirty="0"/>
              <a:t>Safer Cleaner Used and New Vehicles</a:t>
            </a:r>
          </a:p>
        </p:txBody>
      </p:sp>
      <p:sp>
        <p:nvSpPr>
          <p:cNvPr id="4" name="TextBox 3">
            <a:extLst>
              <a:ext uri="{FF2B5EF4-FFF2-40B4-BE49-F238E27FC236}">
                <a16:creationId xmlns:a16="http://schemas.microsoft.com/office/drawing/2014/main" id="{ECB05D61-D924-01E8-955A-8170B0DB29FB}"/>
              </a:ext>
            </a:extLst>
          </p:cNvPr>
          <p:cNvSpPr txBox="1"/>
          <p:nvPr/>
        </p:nvSpPr>
        <p:spPr>
          <a:xfrm>
            <a:off x="8415130" y="60960"/>
            <a:ext cx="2719347" cy="738664"/>
          </a:xfrm>
          <a:prstGeom prst="rect">
            <a:avLst/>
          </a:prstGeom>
          <a:noFill/>
        </p:spPr>
        <p:txBody>
          <a:bodyPr wrap="square" rtlCol="0">
            <a:spAutoFit/>
          </a:bodyPr>
          <a:lstStyle/>
          <a:p>
            <a:pPr algn="r"/>
            <a:r>
              <a:rPr lang="en-US" sz="1400" u="sng" dirty="0"/>
              <a:t>Informal Document </a:t>
            </a:r>
            <a:r>
              <a:rPr lang="en-US" sz="1400" b="1" dirty="0"/>
              <a:t>WP.29-190-27</a:t>
            </a:r>
          </a:p>
          <a:p>
            <a:pPr algn="r"/>
            <a:r>
              <a:rPr lang="en-US" sz="1400" dirty="0"/>
              <a:t>190th WP.29, 20-23 June 2023</a:t>
            </a:r>
          </a:p>
          <a:p>
            <a:pPr algn="r"/>
            <a:r>
              <a:rPr lang="en-US" sz="1400" dirty="0"/>
              <a:t>Agenda Item 8.2</a:t>
            </a:r>
            <a:endParaRPr lang="en-GB" sz="1400" dirty="0"/>
          </a:p>
        </p:txBody>
      </p:sp>
      <p:sp>
        <p:nvSpPr>
          <p:cNvPr id="5" name="TextBox 4">
            <a:extLst>
              <a:ext uri="{FF2B5EF4-FFF2-40B4-BE49-F238E27FC236}">
                <a16:creationId xmlns:a16="http://schemas.microsoft.com/office/drawing/2014/main" id="{310A994D-FF83-2D96-3060-DB1C0B445778}"/>
              </a:ext>
            </a:extLst>
          </p:cNvPr>
          <p:cNvSpPr txBox="1"/>
          <p:nvPr/>
        </p:nvSpPr>
        <p:spPr>
          <a:xfrm>
            <a:off x="193040" y="152400"/>
            <a:ext cx="2519680" cy="365760"/>
          </a:xfrm>
          <a:prstGeom prst="rect">
            <a:avLst/>
          </a:prstGeom>
          <a:noFill/>
        </p:spPr>
        <p:txBody>
          <a:bodyPr wrap="square" rtlCol="0">
            <a:spAutoFit/>
          </a:bodyPr>
          <a:lstStyle/>
          <a:p>
            <a:r>
              <a:rPr lang="en-US" dirty="0"/>
              <a:t>Transmitted by the Chair</a:t>
            </a:r>
            <a:endParaRPr lang="en-GB" dirty="0"/>
          </a:p>
        </p:txBody>
      </p:sp>
    </p:spTree>
    <p:extLst>
      <p:ext uri="{BB962C8B-B14F-4D97-AF65-F5344CB8AC3E}">
        <p14:creationId xmlns:p14="http://schemas.microsoft.com/office/powerpoint/2010/main" val="3059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FCA4-5C07-A538-AD00-E159FA3941BA}"/>
              </a:ext>
            </a:extLst>
          </p:cNvPr>
          <p:cNvSpPr>
            <a:spLocks noGrp="1"/>
          </p:cNvSpPr>
          <p:nvPr>
            <p:ph type="title"/>
          </p:nvPr>
        </p:nvSpPr>
        <p:spPr/>
        <p:txBody>
          <a:bodyPr/>
          <a:lstStyle/>
          <a:p>
            <a:r>
              <a:rPr lang="en-US" dirty="0"/>
              <a:t>Current status</a:t>
            </a:r>
          </a:p>
        </p:txBody>
      </p:sp>
      <p:sp>
        <p:nvSpPr>
          <p:cNvPr id="3" name="Content Placeholder 2">
            <a:extLst>
              <a:ext uri="{FF2B5EF4-FFF2-40B4-BE49-F238E27FC236}">
                <a16:creationId xmlns:a16="http://schemas.microsoft.com/office/drawing/2014/main" id="{FB2E6A43-8A1B-2735-CFAE-CC6F8831F9BA}"/>
              </a:ext>
            </a:extLst>
          </p:cNvPr>
          <p:cNvSpPr>
            <a:spLocks noGrp="1"/>
          </p:cNvSpPr>
          <p:nvPr>
            <p:ph idx="1"/>
          </p:nvPr>
        </p:nvSpPr>
        <p:spPr>
          <a:xfrm>
            <a:off x="838200" y="1463040"/>
            <a:ext cx="10515600" cy="5024387"/>
          </a:xfrm>
        </p:spPr>
        <p:txBody>
          <a:bodyPr>
            <a:normAutofit/>
          </a:bodyPr>
          <a:lstStyle/>
          <a:p>
            <a:r>
              <a:rPr lang="en-US" sz="2000" dirty="0"/>
              <a:t>In line with approach of the Group all activities are currently concentrated around used vehicles and also in line with previous timelines identified activities around requirements on new vehicles will be initiated in the latter part of October 2023 with the creation of a Task Force that will target requirements on new vehicles.</a:t>
            </a:r>
          </a:p>
          <a:p>
            <a:r>
              <a:rPr lang="en-US" sz="2000" dirty="0"/>
              <a:t>The draft </a:t>
            </a:r>
            <a:r>
              <a:rPr lang="en-US" sz="2000" dirty="0" err="1"/>
              <a:t>programme</a:t>
            </a:r>
            <a:r>
              <a:rPr lang="en-US" sz="2000" dirty="0"/>
              <a:t> of work that was presented at the 5</a:t>
            </a:r>
            <a:r>
              <a:rPr lang="en-US" sz="2000" baseline="30000" dirty="0"/>
              <a:t>th</a:t>
            </a:r>
            <a:r>
              <a:rPr lang="en-US" sz="2000" dirty="0"/>
              <a:t> Session of the IWG has been accepted as the relevant document that will be absorbed and interrogated in line with the mandate of the IWG.</a:t>
            </a:r>
          </a:p>
          <a:p>
            <a:r>
              <a:rPr lang="en-US" sz="2000" dirty="0"/>
              <a:t>At the 6</a:t>
            </a:r>
            <a:r>
              <a:rPr lang="en-US" sz="2000" baseline="30000" dirty="0"/>
              <a:t>th</a:t>
            </a:r>
            <a:r>
              <a:rPr lang="en-US" sz="2000" dirty="0"/>
              <a:t> session of the IWG, 14</a:t>
            </a:r>
            <a:r>
              <a:rPr lang="en-US" sz="2000" baseline="30000" dirty="0"/>
              <a:t>th</a:t>
            </a:r>
            <a:r>
              <a:rPr lang="en-US" sz="2000" dirty="0"/>
              <a:t> April 2023, a Task Force was established to formulate/create relevant documentation that could be used as part of the process of inspection of vehicles prior to vehicles being exported and or imported into a specific country. Two meeting have already been concluded with very positive results that emanated from this interaction. </a:t>
            </a:r>
          </a:p>
          <a:p>
            <a:r>
              <a:rPr lang="en-US" sz="2000" dirty="0"/>
              <a:t>Interaction with other entities that are currently involved with similar activities around the export/import of used vehicles still has to be exploited to the benefit of a bigger group of inclusiveness. Interactions with these authorities may resolve/highlight certain possible oversights.</a:t>
            </a:r>
          </a:p>
        </p:txBody>
      </p:sp>
    </p:spTree>
    <p:extLst>
      <p:ext uri="{BB962C8B-B14F-4D97-AF65-F5344CB8AC3E}">
        <p14:creationId xmlns:p14="http://schemas.microsoft.com/office/powerpoint/2010/main" val="85770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7CB6-7B33-6C1A-59EA-C2F344EE2000}"/>
              </a:ext>
            </a:extLst>
          </p:cNvPr>
          <p:cNvSpPr>
            <a:spLocks noGrp="1"/>
          </p:cNvSpPr>
          <p:nvPr>
            <p:ph type="title"/>
          </p:nvPr>
        </p:nvSpPr>
        <p:spPr>
          <a:xfrm>
            <a:off x="838200" y="67377"/>
            <a:ext cx="10515600" cy="1655545"/>
          </a:xfrm>
        </p:spPr>
        <p:txBody>
          <a:bodyPr>
            <a:normAutofit/>
          </a:bodyPr>
          <a:lstStyle/>
          <a:p>
            <a:r>
              <a:rPr lang="en-US" sz="3200" dirty="0">
                <a:latin typeface="Arial" panose="020B0604020202020204" pitchFamily="34" charset="0"/>
                <a:cs typeface="Arial" panose="020B0604020202020204" pitchFamily="34" charset="0"/>
              </a:rPr>
              <a:t>Draft Proposed Activities – Points that were already addressed and newly identified action points</a:t>
            </a:r>
            <a:endParaRPr lang="en-GB"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8D0F5FD-2510-CB9B-D623-81C6DDB5ADB5}"/>
              </a:ext>
            </a:extLst>
          </p:cNvPr>
          <p:cNvSpPr>
            <a:spLocks noGrp="1"/>
          </p:cNvSpPr>
          <p:nvPr>
            <p:ph idx="1"/>
          </p:nvPr>
        </p:nvSpPr>
        <p:spPr>
          <a:xfrm>
            <a:off x="288757" y="1482291"/>
            <a:ext cx="11473315" cy="5207267"/>
          </a:xfrm>
        </p:spPr>
        <p:txBody>
          <a:bodyPr>
            <a:normAutofit fontScale="25000" lnSpcReduction="20000"/>
          </a:bodyPr>
          <a:lstStyle/>
          <a:p>
            <a:pPr marL="0" indent="0" algn="just">
              <a:buNone/>
            </a:pPr>
            <a:endParaRPr lang="en-US" sz="2500" b="1" kern="100" dirty="0">
              <a:effectLst/>
              <a:latin typeface="Times New Roman" panose="02020603050405020304" pitchFamily="18" charset="0"/>
              <a:ea typeface="SimSun" panose="02010600030101010101" pitchFamily="2" charset="-122"/>
              <a:cs typeface="Arial" panose="020B0604020202020204" pitchFamily="34" charset="0"/>
            </a:endParaRPr>
          </a:p>
          <a:p>
            <a:pPr marL="895350" indent="-355600" algn="just">
              <a:lnSpc>
                <a:spcPct val="120000"/>
              </a:lnSpc>
              <a:buNone/>
            </a:pPr>
            <a:r>
              <a:rPr lang="en-US" sz="6200" b="1" kern="100" dirty="0">
                <a:effectLst/>
                <a:ea typeface="SimSun" panose="02010600030101010101" pitchFamily="2" charset="-122"/>
                <a:cs typeface="Arial" panose="020B0604020202020204" pitchFamily="34" charset="0"/>
              </a:rPr>
              <a:t>The following elements </a:t>
            </a:r>
            <a:r>
              <a:rPr lang="en-US" sz="6200" b="1" kern="100" dirty="0">
                <a:ea typeface="SimSun" panose="02010600030101010101" pitchFamily="2" charset="-122"/>
                <a:cs typeface="Arial" panose="020B0604020202020204" pitchFamily="34" charset="0"/>
              </a:rPr>
              <a:t>will be addressed and in the order that it appears;</a:t>
            </a:r>
            <a:r>
              <a:rPr lang="en-US" sz="6200" b="1" kern="100" dirty="0">
                <a:effectLst/>
                <a:ea typeface="SimSun" panose="02010600030101010101" pitchFamily="2" charset="-122"/>
                <a:cs typeface="Arial" panose="020B0604020202020204" pitchFamily="34" charset="0"/>
              </a:rPr>
              <a:t> </a:t>
            </a:r>
            <a:endParaRPr lang="en-GB" sz="6200" kern="100" dirty="0">
              <a:effectLst/>
              <a:ea typeface="DengXian" panose="02010600030101010101" pitchFamily="2" charset="-122"/>
              <a:cs typeface="Arial" panose="020B0604020202020204" pitchFamily="34" charset="0"/>
            </a:endParaRPr>
          </a:p>
          <a:p>
            <a:pPr marL="895350" lvl="1" indent="-355600" algn="just">
              <a:lnSpc>
                <a:spcPct val="120000"/>
              </a:lnSpc>
              <a:buNone/>
            </a:pPr>
            <a:r>
              <a:rPr lang="en-US" sz="6200" i="1" kern="100" dirty="0">
                <a:effectLst/>
                <a:ea typeface="SimSun" panose="02010600030101010101" pitchFamily="2" charset="-122"/>
                <a:cs typeface="Arial" panose="020B0604020202020204" pitchFamily="34" charset="0"/>
              </a:rPr>
              <a:t> Priority 1: Used Vehicles – </a:t>
            </a:r>
            <a:r>
              <a:rPr lang="en-US" sz="6200" i="1" kern="100" dirty="0">
                <a:solidFill>
                  <a:schemeClr val="accent1"/>
                </a:solidFill>
                <a:effectLst/>
                <a:ea typeface="SimSun" panose="02010600030101010101" pitchFamily="2" charset="-122"/>
                <a:cs typeface="Arial" panose="020B0604020202020204" pitchFamily="34" charset="0"/>
              </a:rPr>
              <a:t>Currently being addressed</a:t>
            </a:r>
            <a:endParaRPr lang="en-GB" sz="6200" kern="100" dirty="0">
              <a:solidFill>
                <a:schemeClr val="accent1"/>
              </a:solidFill>
              <a:effectLst/>
              <a:ea typeface="DengXian" panose="02010600030101010101" pitchFamily="2" charset="-122"/>
              <a:cs typeface="Arial" panose="020B0604020202020204" pitchFamily="34" charset="0"/>
            </a:endParaRPr>
          </a:p>
          <a:p>
            <a:pPr marL="895350" lvl="1" indent="-355600" algn="just">
              <a:lnSpc>
                <a:spcPct val="120000"/>
              </a:lnSpc>
              <a:buNone/>
            </a:pPr>
            <a:r>
              <a:rPr lang="en-US" sz="6200" i="1" kern="100" dirty="0">
                <a:effectLst/>
                <a:ea typeface="SimSun" panose="02010600030101010101" pitchFamily="2" charset="-122"/>
                <a:cs typeface="Arial" panose="020B0604020202020204" pitchFamily="34" charset="0"/>
              </a:rPr>
              <a:t>Priority 2: New Vehicles – </a:t>
            </a:r>
            <a:r>
              <a:rPr lang="en-US" sz="6200" i="1" kern="100" dirty="0">
                <a:solidFill>
                  <a:schemeClr val="accent1"/>
                </a:solidFill>
                <a:effectLst/>
                <a:ea typeface="SimSun" panose="02010600030101010101" pitchFamily="2" charset="-122"/>
                <a:cs typeface="Arial" panose="020B0604020202020204" pitchFamily="34" charset="0"/>
              </a:rPr>
              <a:t>Initial interaction will start during the latter part of October 2023</a:t>
            </a:r>
          </a:p>
          <a:p>
            <a:pPr marL="895350" indent="-355600" algn="just">
              <a:lnSpc>
                <a:spcPct val="120000"/>
              </a:lnSpc>
              <a:buNone/>
            </a:pPr>
            <a:r>
              <a:rPr lang="en-US" sz="6200" b="1" kern="100" dirty="0">
                <a:effectLst/>
                <a:ea typeface="SimSun" panose="02010600030101010101" pitchFamily="2" charset="-122"/>
                <a:cs typeface="Arial" panose="020B0604020202020204" pitchFamily="34" charset="0"/>
              </a:rPr>
              <a:t>Used Vehicle </a:t>
            </a:r>
            <a:endParaRPr lang="en-GB" sz="6200" kern="100" dirty="0">
              <a:effectLst/>
              <a:ea typeface="DengXian" panose="02010600030101010101" pitchFamily="2" charset="-122"/>
              <a:cs typeface="Arial" panose="020B0604020202020204" pitchFamily="34" charset="0"/>
            </a:endParaRPr>
          </a:p>
          <a:p>
            <a:pPr marL="895350" lvl="1" indent="-355600" algn="just">
              <a:lnSpc>
                <a:spcPct val="120000"/>
              </a:lnSpc>
              <a:buNone/>
            </a:pPr>
            <a:r>
              <a:rPr lang="en-US" sz="6200" kern="0" dirty="0">
                <a:effectLst/>
                <a:ea typeface="SimSun" panose="02010600030101010101" pitchFamily="2" charset="-122"/>
                <a:cs typeface="Arial" panose="020B0604020202020204" pitchFamily="34" charset="0"/>
              </a:rPr>
              <a:t>The following questions </a:t>
            </a:r>
            <a:r>
              <a:rPr lang="en-US" sz="6200" kern="0" dirty="0">
                <a:ea typeface="SimSun" panose="02010600030101010101" pitchFamily="2" charset="-122"/>
                <a:cs typeface="Arial" panose="020B0604020202020204" pitchFamily="34" charset="0"/>
              </a:rPr>
              <a:t>are receiving attention </a:t>
            </a:r>
            <a:r>
              <a:rPr lang="en-US" sz="6200" kern="0" dirty="0">
                <a:effectLst/>
                <a:ea typeface="SimSun" panose="02010600030101010101" pitchFamily="2" charset="-122"/>
                <a:cs typeface="Arial" panose="020B0604020202020204" pitchFamily="34" charset="0"/>
              </a:rPr>
              <a:t>: At place of shipping/ At place of arrival </a:t>
            </a:r>
            <a:endParaRPr lang="en-GB" sz="6200" kern="100" dirty="0">
              <a:effectLst/>
              <a:ea typeface="DengXian" panose="02010600030101010101" pitchFamily="2" charset="-122"/>
              <a:cs typeface="Arial" panose="020B0604020202020204" pitchFamily="34" charset="0"/>
            </a:endParaRPr>
          </a:p>
          <a:p>
            <a:pPr marL="895350" lvl="2" indent="-355600" algn="just">
              <a:lnSpc>
                <a:spcPct val="120000"/>
              </a:lnSpc>
              <a:buFont typeface="+mj-lt"/>
              <a:buAutoNum type="alphaLcPeriod"/>
            </a:pPr>
            <a:r>
              <a:rPr lang="en-US" sz="6200" i="1" kern="0" dirty="0">
                <a:effectLst/>
                <a:ea typeface="SimSun" panose="02010600030101010101" pitchFamily="2" charset="-122"/>
                <a:cs typeface="Arial" panose="020B0604020202020204" pitchFamily="34" charset="0"/>
              </a:rPr>
              <a:t>What items should be inspected? – </a:t>
            </a:r>
            <a:r>
              <a:rPr lang="en-US" sz="6200" i="1" kern="0" dirty="0">
                <a:solidFill>
                  <a:schemeClr val="accent1"/>
                </a:solidFill>
                <a:effectLst/>
                <a:ea typeface="SimSun" panose="02010600030101010101" pitchFamily="2" charset="-122"/>
                <a:cs typeface="Arial" panose="020B0604020202020204" pitchFamily="34" charset="0"/>
              </a:rPr>
              <a:t>The adopted document will guide the IWG (Task Force) on items for Inspection</a:t>
            </a:r>
            <a:r>
              <a:rPr lang="en-US" sz="6200" i="1" kern="0" dirty="0">
                <a:effectLst/>
                <a:ea typeface="SimSun" panose="02010600030101010101" pitchFamily="2" charset="-122"/>
                <a:cs typeface="Arial" panose="020B0604020202020204" pitchFamily="34" charset="0"/>
              </a:rPr>
              <a:t>.</a:t>
            </a:r>
          </a:p>
          <a:p>
            <a:pPr marL="895350" lvl="2" indent="-355600" algn="just">
              <a:lnSpc>
                <a:spcPct val="120000"/>
              </a:lnSpc>
              <a:buFont typeface="+mj-lt"/>
              <a:buAutoNum type="alphaLcPeriod"/>
            </a:pPr>
            <a:r>
              <a:rPr lang="en-US" sz="6200" i="1" kern="0" dirty="0">
                <a:effectLst/>
                <a:ea typeface="SimSun" panose="02010600030101010101" pitchFamily="2" charset="-122"/>
                <a:cs typeface="Arial" panose="020B0604020202020204" pitchFamily="34" charset="0"/>
              </a:rPr>
              <a:t>What is the potential inspection method? – </a:t>
            </a:r>
            <a:r>
              <a:rPr lang="en-US" sz="6200" i="1" kern="0" dirty="0">
                <a:solidFill>
                  <a:schemeClr val="accent1"/>
                </a:solidFill>
                <a:effectLst/>
                <a:ea typeface="SimSun" panose="02010600030101010101" pitchFamily="2" charset="-122"/>
                <a:cs typeface="Arial" panose="020B0604020202020204" pitchFamily="34" charset="0"/>
              </a:rPr>
              <a:t>In line with the first point a) the Inspection method has/will be addressed.</a:t>
            </a:r>
            <a:endParaRPr lang="en-GB" sz="6200" kern="100" dirty="0">
              <a:solidFill>
                <a:schemeClr val="accent1"/>
              </a:solidFill>
              <a:ea typeface="DengXian" panose="02010600030101010101" pitchFamily="2" charset="-122"/>
              <a:cs typeface="Arial" panose="020B0604020202020204" pitchFamily="34" charset="0"/>
            </a:endParaRPr>
          </a:p>
          <a:p>
            <a:pPr marL="895350" lvl="2" indent="-355600" algn="just">
              <a:lnSpc>
                <a:spcPct val="120000"/>
              </a:lnSpc>
              <a:buFont typeface="+mj-lt"/>
              <a:buAutoNum type="alphaLcPeriod"/>
            </a:pPr>
            <a:r>
              <a:rPr lang="en-US" sz="6200" i="1" kern="0" dirty="0">
                <a:effectLst/>
                <a:ea typeface="SimSun" panose="02010600030101010101" pitchFamily="2" charset="-122"/>
                <a:cs typeface="Arial" panose="020B0604020202020204" pitchFamily="34" charset="0"/>
              </a:rPr>
              <a:t>What type of information should be captured? – </a:t>
            </a:r>
            <a:r>
              <a:rPr lang="en-US" sz="6200" i="1" kern="0" dirty="0">
                <a:solidFill>
                  <a:schemeClr val="accent1"/>
                </a:solidFill>
                <a:effectLst/>
                <a:ea typeface="SimSun" panose="02010600030101010101" pitchFamily="2" charset="-122"/>
                <a:cs typeface="Arial" panose="020B0604020202020204" pitchFamily="34" charset="0"/>
              </a:rPr>
              <a:t>This point will be addressed within the next two meetings that will take place</a:t>
            </a:r>
            <a:endParaRPr lang="en-GB" sz="6200" kern="100" dirty="0">
              <a:solidFill>
                <a:schemeClr val="accent1"/>
              </a:solidFill>
              <a:effectLst/>
              <a:ea typeface="DengXian" panose="02010600030101010101" pitchFamily="2" charset="-122"/>
              <a:cs typeface="Arial" panose="020B0604020202020204" pitchFamily="34" charset="0"/>
            </a:endParaRPr>
          </a:p>
          <a:p>
            <a:pPr marL="895350" indent="-355600" algn="just">
              <a:lnSpc>
                <a:spcPct val="120000"/>
              </a:lnSpc>
              <a:buNone/>
            </a:pPr>
            <a:r>
              <a:rPr lang="en-US" sz="6200" b="1" kern="100" dirty="0">
                <a:effectLst/>
                <a:ea typeface="SimSun" panose="02010600030101010101" pitchFamily="2" charset="-122"/>
                <a:cs typeface="Arial" panose="020B0604020202020204" pitchFamily="34" charset="0"/>
              </a:rPr>
              <a:t>Data and Information exchange</a:t>
            </a:r>
            <a:endParaRPr lang="en-GB" sz="6200" kern="100" dirty="0">
              <a:effectLst/>
              <a:ea typeface="DengXian" panose="02010600030101010101" pitchFamily="2" charset="-122"/>
              <a:cs typeface="Arial" panose="020B0604020202020204" pitchFamily="34" charset="0"/>
            </a:endParaRPr>
          </a:p>
          <a:p>
            <a:pPr marL="895350" lvl="1" indent="-355600" algn="just">
              <a:lnSpc>
                <a:spcPct val="120000"/>
              </a:lnSpc>
              <a:buNone/>
            </a:pPr>
            <a:r>
              <a:rPr lang="en-US" sz="6200" i="1" kern="0" dirty="0">
                <a:effectLst/>
                <a:ea typeface="SimSun" panose="02010600030101010101" pitchFamily="2" charset="-122"/>
                <a:cs typeface="Arial" panose="020B0604020202020204" pitchFamily="34" charset="0"/>
              </a:rPr>
              <a:t>a. What kind of data/information transfer is required? – </a:t>
            </a:r>
            <a:r>
              <a:rPr lang="en-US" sz="6200" i="1" kern="0" dirty="0">
                <a:solidFill>
                  <a:schemeClr val="accent1"/>
                </a:solidFill>
                <a:effectLst/>
                <a:ea typeface="SimSun" panose="02010600030101010101" pitchFamily="2" charset="-122"/>
                <a:cs typeface="Arial" panose="020B0604020202020204" pitchFamily="34" charset="0"/>
              </a:rPr>
              <a:t>Still to be addressed</a:t>
            </a:r>
            <a:r>
              <a:rPr lang="en-US" sz="6200" i="1" kern="0" dirty="0">
                <a:effectLst/>
                <a:ea typeface="SimSun" panose="02010600030101010101" pitchFamily="2" charset="-122"/>
                <a:cs typeface="Arial" panose="020B0604020202020204" pitchFamily="34" charset="0"/>
              </a:rPr>
              <a:t>.</a:t>
            </a:r>
            <a:endParaRPr lang="en-GB" sz="6200" kern="100" dirty="0">
              <a:effectLst/>
              <a:ea typeface="DengXian" panose="02010600030101010101" pitchFamily="2" charset="-122"/>
              <a:cs typeface="Arial" panose="020B0604020202020204" pitchFamily="34" charset="0"/>
            </a:endParaRPr>
          </a:p>
          <a:p>
            <a:pPr marL="895350" lvl="1" indent="-355600" algn="just">
              <a:lnSpc>
                <a:spcPct val="120000"/>
              </a:lnSpc>
              <a:buNone/>
            </a:pPr>
            <a:r>
              <a:rPr lang="en-US" sz="6200" i="1" kern="0" dirty="0">
                <a:effectLst/>
                <a:ea typeface="SimSun" panose="02010600030101010101" pitchFamily="2" charset="-122"/>
                <a:cs typeface="Arial" panose="020B0604020202020204" pitchFamily="34" charset="0"/>
              </a:rPr>
              <a:t>b. What kind of data elements/structure would be suitable</a:t>
            </a:r>
            <a:r>
              <a:rPr lang="en-US" sz="6200" kern="0" dirty="0">
                <a:effectLst/>
                <a:ea typeface="SimSun" panose="02010600030101010101" pitchFamily="2" charset="-122"/>
                <a:cs typeface="Arial" panose="020B0604020202020204" pitchFamily="34" charset="0"/>
              </a:rPr>
              <a:t>?</a:t>
            </a:r>
            <a:r>
              <a:rPr lang="en-US" sz="6200" b="1" kern="100" dirty="0">
                <a:effectLst/>
                <a:ea typeface="SimSun" panose="02010600030101010101" pitchFamily="2" charset="-122"/>
                <a:cs typeface="Arial" panose="020B0604020202020204" pitchFamily="34" charset="0"/>
              </a:rPr>
              <a:t> </a:t>
            </a:r>
            <a:r>
              <a:rPr lang="en-US" sz="6200" i="1" kern="100" dirty="0">
                <a:effectLst/>
                <a:ea typeface="SimSun" panose="02010600030101010101" pitchFamily="2" charset="-122"/>
                <a:cs typeface="Arial" panose="020B0604020202020204" pitchFamily="34" charset="0"/>
              </a:rPr>
              <a:t>- </a:t>
            </a:r>
            <a:r>
              <a:rPr lang="en-US" sz="6200" i="1" kern="100" dirty="0">
                <a:solidFill>
                  <a:schemeClr val="accent1"/>
                </a:solidFill>
                <a:effectLst/>
                <a:ea typeface="SimSun" panose="02010600030101010101" pitchFamily="2" charset="-122"/>
                <a:cs typeface="Arial" panose="020B0604020202020204" pitchFamily="34" charset="0"/>
              </a:rPr>
              <a:t>Currently being addressed</a:t>
            </a:r>
            <a:endParaRPr lang="en-GB" sz="6200" i="1" kern="100" dirty="0">
              <a:solidFill>
                <a:schemeClr val="accent1"/>
              </a:solidFill>
              <a:effectLst/>
              <a:ea typeface="DengXian" panose="02010600030101010101" pitchFamily="2" charset="-122"/>
              <a:cs typeface="Arial" panose="020B0604020202020204" pitchFamily="34" charset="0"/>
            </a:endParaRPr>
          </a:p>
          <a:p>
            <a:pPr marL="895350" indent="-355600" algn="just">
              <a:lnSpc>
                <a:spcPct val="120000"/>
              </a:lnSpc>
              <a:buNone/>
            </a:pPr>
            <a:r>
              <a:rPr lang="en-US" sz="6200" b="1" kern="100" dirty="0">
                <a:effectLst/>
                <a:ea typeface="SimSun" panose="02010600030101010101" pitchFamily="2" charset="-122"/>
                <a:cs typeface="Arial" panose="020B0604020202020204" pitchFamily="34" charset="0"/>
              </a:rPr>
              <a:t>New Vehicles </a:t>
            </a:r>
            <a:endParaRPr lang="en-GB" sz="6200" kern="100" dirty="0">
              <a:effectLst/>
              <a:ea typeface="DengXian" panose="02010600030101010101" pitchFamily="2" charset="-122"/>
              <a:cs typeface="Arial" panose="020B0604020202020204" pitchFamily="34" charset="0"/>
            </a:endParaRPr>
          </a:p>
          <a:p>
            <a:pPr marL="895350" lvl="1" indent="-355600" algn="just">
              <a:lnSpc>
                <a:spcPct val="120000"/>
              </a:lnSpc>
              <a:buNone/>
            </a:pPr>
            <a:r>
              <a:rPr lang="en-US" sz="6200" kern="0" dirty="0">
                <a:effectLst/>
                <a:ea typeface="SimSun" panose="02010600030101010101" pitchFamily="2" charset="-122"/>
                <a:cs typeface="Arial" panose="020B0604020202020204" pitchFamily="34" charset="0"/>
              </a:rPr>
              <a:t>The following questions should be considered:</a:t>
            </a:r>
            <a:endParaRPr lang="en-GB" sz="6200" kern="100" dirty="0">
              <a:effectLst/>
              <a:ea typeface="DengXian" panose="02010600030101010101" pitchFamily="2" charset="-122"/>
              <a:cs typeface="Arial" panose="020B0604020202020204" pitchFamily="34" charset="0"/>
            </a:endParaRPr>
          </a:p>
          <a:p>
            <a:pPr marL="895350" lvl="1" indent="-355600" algn="just">
              <a:lnSpc>
                <a:spcPct val="120000"/>
              </a:lnSpc>
              <a:buFont typeface="+mj-lt"/>
              <a:buAutoNum type="alphaLcPeriod"/>
            </a:pPr>
            <a:r>
              <a:rPr lang="en-US" sz="6200" i="1" kern="0" dirty="0">
                <a:effectLst/>
                <a:ea typeface="SimSun" panose="02010600030101010101" pitchFamily="2" charset="-122"/>
                <a:cs typeface="Arial" panose="020B0604020202020204" pitchFamily="34" charset="0"/>
              </a:rPr>
              <a:t>   What elements should be covered under the categories of: </a:t>
            </a:r>
            <a:endParaRPr lang="en-GB" sz="6200" kern="100" dirty="0">
              <a:effectLst/>
              <a:ea typeface="DengXian" panose="02010600030101010101" pitchFamily="2" charset="-122"/>
              <a:cs typeface="Arial" panose="020B0604020202020204" pitchFamily="34" charset="0"/>
            </a:endParaRPr>
          </a:p>
          <a:p>
            <a:pPr marL="1352550" lvl="4" indent="-355600" algn="just">
              <a:lnSpc>
                <a:spcPct val="120000"/>
              </a:lnSpc>
              <a:buFont typeface="+mj-lt"/>
              <a:buAutoNum type="romanLcPeriod"/>
            </a:pPr>
            <a:r>
              <a:rPr lang="en-US" sz="6200" i="1" kern="0" dirty="0">
                <a:effectLst/>
                <a:ea typeface="SimSun" panose="02010600030101010101" pitchFamily="2" charset="-122"/>
                <a:cs typeface="Arial" panose="020B0604020202020204" pitchFamily="34" charset="0"/>
              </a:rPr>
              <a:t>Active safety, Passive safety, General Safety – </a:t>
            </a:r>
            <a:r>
              <a:rPr lang="en-US" sz="6200" i="1" kern="0" dirty="0">
                <a:solidFill>
                  <a:schemeClr val="accent1"/>
                </a:solidFill>
                <a:effectLst/>
                <a:ea typeface="SimSun" panose="02010600030101010101" pitchFamily="2" charset="-122"/>
                <a:cs typeface="Arial" panose="020B0604020202020204" pitchFamily="34" charset="0"/>
              </a:rPr>
              <a:t>Currently being addressed</a:t>
            </a:r>
            <a:endParaRPr lang="en-GB" sz="6200" kern="100" dirty="0">
              <a:solidFill>
                <a:schemeClr val="accent1"/>
              </a:solidFill>
              <a:effectLst/>
              <a:ea typeface="DengXian" panose="02010600030101010101" pitchFamily="2" charset="-122"/>
              <a:cs typeface="Arial" panose="020B0604020202020204" pitchFamily="34" charset="0"/>
            </a:endParaRPr>
          </a:p>
          <a:p>
            <a:pPr marL="895350" indent="-355600" algn="just"/>
            <a:endParaRPr lang="en-GB" sz="6200" dirty="0"/>
          </a:p>
        </p:txBody>
      </p:sp>
    </p:spTree>
    <p:extLst>
      <p:ext uri="{BB962C8B-B14F-4D97-AF65-F5344CB8AC3E}">
        <p14:creationId xmlns:p14="http://schemas.microsoft.com/office/powerpoint/2010/main" val="2748380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B0BDE-F833-8B58-C37E-EF1D7D153E52}"/>
              </a:ext>
            </a:extLst>
          </p:cNvPr>
          <p:cNvSpPr>
            <a:spLocks noGrp="1"/>
          </p:cNvSpPr>
          <p:nvPr>
            <p:ph type="title"/>
          </p:nvPr>
        </p:nvSpPr>
        <p:spPr>
          <a:xfrm>
            <a:off x="838200" y="365126"/>
            <a:ext cx="10515600" cy="967286"/>
          </a:xfrm>
        </p:spPr>
        <p:txBody>
          <a:bodyPr/>
          <a:lstStyle/>
          <a:p>
            <a:r>
              <a:rPr lang="en-US" dirty="0"/>
              <a:t>Future plan</a:t>
            </a:r>
          </a:p>
        </p:txBody>
      </p:sp>
      <p:sp>
        <p:nvSpPr>
          <p:cNvPr id="3" name="Content Placeholder 2">
            <a:extLst>
              <a:ext uri="{FF2B5EF4-FFF2-40B4-BE49-F238E27FC236}">
                <a16:creationId xmlns:a16="http://schemas.microsoft.com/office/drawing/2014/main" id="{AB5BAF69-011D-8462-D53F-2CA38ABECACB}"/>
              </a:ext>
            </a:extLst>
          </p:cNvPr>
          <p:cNvSpPr>
            <a:spLocks noGrp="1"/>
          </p:cNvSpPr>
          <p:nvPr>
            <p:ph idx="1"/>
          </p:nvPr>
        </p:nvSpPr>
        <p:spPr>
          <a:xfrm>
            <a:off x="838200" y="1087655"/>
            <a:ext cx="10515600" cy="5486400"/>
          </a:xfrm>
        </p:spPr>
        <p:txBody>
          <a:bodyPr>
            <a:normAutofit fontScale="62500" lnSpcReduction="20000"/>
          </a:bodyPr>
          <a:lstStyle/>
          <a:p>
            <a:pPr>
              <a:lnSpc>
                <a:spcPct val="120000"/>
              </a:lnSpc>
            </a:pPr>
            <a:r>
              <a:rPr lang="en-US" dirty="0"/>
              <a:t>Although the Group Participants were again reminded on the fact of using existing frameworks to promote the work of the IWG. This approach will result in minimizing duplication of activities as far as possible.</a:t>
            </a:r>
          </a:p>
          <a:p>
            <a:pPr>
              <a:lnSpc>
                <a:spcPct val="120000"/>
              </a:lnSpc>
            </a:pPr>
            <a:r>
              <a:rPr lang="en-US" dirty="0"/>
              <a:t>Existing successes have been identified, and still to be interrogated. The matter will be touched on at the next interaction of the IWG. </a:t>
            </a:r>
          </a:p>
          <a:p>
            <a:pPr>
              <a:lnSpc>
                <a:spcPct val="120000"/>
              </a:lnSpc>
            </a:pPr>
            <a:r>
              <a:rPr lang="en-US" dirty="0"/>
              <a:t>Active participation of various African Stakeholders have been observed and supports the activities of the IWG. </a:t>
            </a:r>
          </a:p>
          <a:p>
            <a:pPr>
              <a:lnSpc>
                <a:spcPct val="120000"/>
              </a:lnSpc>
            </a:pPr>
            <a:r>
              <a:rPr lang="en-US" dirty="0"/>
              <a:t>One such a participant is ARSO (African Standards </a:t>
            </a:r>
            <a:r>
              <a:rPr lang="en-US" dirty="0" err="1"/>
              <a:t>Organisation</a:t>
            </a:r>
            <a:r>
              <a:rPr lang="en-US" dirty="0"/>
              <a:t>) and their active participation is highly appreciated. </a:t>
            </a:r>
          </a:p>
          <a:p>
            <a:pPr>
              <a:lnSpc>
                <a:spcPct val="120000"/>
              </a:lnSpc>
            </a:pPr>
            <a:r>
              <a:rPr lang="en-GB" dirty="0"/>
              <a:t>During the 2</a:t>
            </a:r>
            <a:r>
              <a:rPr lang="en-GB" baseline="30000" dirty="0"/>
              <a:t>nd</a:t>
            </a:r>
            <a:r>
              <a:rPr lang="en-GB" dirty="0"/>
              <a:t> meeting of the Task Force the need to interact with Customs/Ports Authorities have been highlighted and some interest has already been mentioned.</a:t>
            </a:r>
          </a:p>
          <a:p>
            <a:pPr>
              <a:lnSpc>
                <a:spcPct val="120000"/>
              </a:lnSpc>
            </a:pPr>
            <a:r>
              <a:rPr lang="en-GB" dirty="0"/>
              <a:t>The 7</a:t>
            </a:r>
            <a:r>
              <a:rPr lang="en-GB" baseline="30000" dirty="0"/>
              <a:t>th</a:t>
            </a:r>
            <a:r>
              <a:rPr lang="en-GB" dirty="0"/>
              <a:t> Session of the IWG will be in a hybrid format on 23</a:t>
            </a:r>
            <a:r>
              <a:rPr lang="en-GB" baseline="30000" dirty="0"/>
              <a:t>rd</a:t>
            </a:r>
            <a:r>
              <a:rPr lang="en-GB" dirty="0"/>
              <a:t> June 2023, 9:30am -12:00pm, WP.29 Participants are encouraged to attend.</a:t>
            </a:r>
          </a:p>
          <a:p>
            <a:pPr>
              <a:lnSpc>
                <a:spcPct val="120000"/>
              </a:lnSpc>
            </a:pPr>
            <a:r>
              <a:rPr lang="en-ZA" dirty="0"/>
              <a:t>The IWG was offered to meet in a hybrid session to take place in October 2023 and will most probably take place in Addis Ababa (Ethiopia) back-to-back with the CITA Regional Conference planned in cooperation with ECA.  </a:t>
            </a:r>
            <a:endParaRPr lang="en-US" dirty="0"/>
          </a:p>
        </p:txBody>
      </p:sp>
    </p:spTree>
    <p:extLst>
      <p:ext uri="{BB962C8B-B14F-4D97-AF65-F5344CB8AC3E}">
        <p14:creationId xmlns:p14="http://schemas.microsoft.com/office/powerpoint/2010/main" val="501742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A4EF4-BAFF-E86E-36A1-76C28EFB3886}"/>
              </a:ext>
            </a:extLst>
          </p:cNvPr>
          <p:cNvSpPr>
            <a:spLocks noGrp="1"/>
          </p:cNvSpPr>
          <p:nvPr>
            <p:ph type="title"/>
          </p:nvPr>
        </p:nvSpPr>
        <p:spPr>
          <a:xfrm>
            <a:off x="838200" y="1"/>
            <a:ext cx="10515600" cy="1145405"/>
          </a:xfrm>
        </p:spPr>
        <p:txBody>
          <a:bodyPr/>
          <a:lstStyle/>
          <a:p>
            <a:pPr algn="ctr"/>
            <a:r>
              <a:rPr lang="en-US" dirty="0"/>
              <a:t>Draft Proposed timeline</a:t>
            </a:r>
            <a:endParaRPr lang="en-GB" dirty="0"/>
          </a:p>
        </p:txBody>
      </p:sp>
      <p:graphicFrame>
        <p:nvGraphicFramePr>
          <p:cNvPr id="4" name="Content Placeholder 3">
            <a:extLst>
              <a:ext uri="{FF2B5EF4-FFF2-40B4-BE49-F238E27FC236}">
                <a16:creationId xmlns:a16="http://schemas.microsoft.com/office/drawing/2014/main" id="{D695D26C-A241-3720-2532-FFFEC9039623}"/>
              </a:ext>
            </a:extLst>
          </p:cNvPr>
          <p:cNvGraphicFramePr>
            <a:graphicFrameLocks noGrp="1"/>
          </p:cNvGraphicFramePr>
          <p:nvPr>
            <p:ph idx="1"/>
            <p:extLst>
              <p:ext uri="{D42A27DB-BD31-4B8C-83A1-F6EECF244321}">
                <p14:modId xmlns:p14="http://schemas.microsoft.com/office/powerpoint/2010/main" val="2890788163"/>
              </p:ext>
            </p:extLst>
          </p:nvPr>
        </p:nvGraphicFramePr>
        <p:xfrm>
          <a:off x="644895" y="1058778"/>
          <a:ext cx="10943921" cy="5061729"/>
        </p:xfrm>
        <a:graphic>
          <a:graphicData uri="http://schemas.openxmlformats.org/drawingml/2006/table">
            <a:tbl>
              <a:tblPr firstRow="1" firstCol="1" bandRow="1"/>
              <a:tblGrid>
                <a:gridCol w="1198004">
                  <a:extLst>
                    <a:ext uri="{9D8B030D-6E8A-4147-A177-3AD203B41FA5}">
                      <a16:colId xmlns:a16="http://schemas.microsoft.com/office/drawing/2014/main" val="954064559"/>
                    </a:ext>
                  </a:extLst>
                </a:gridCol>
                <a:gridCol w="543941">
                  <a:extLst>
                    <a:ext uri="{9D8B030D-6E8A-4147-A177-3AD203B41FA5}">
                      <a16:colId xmlns:a16="http://schemas.microsoft.com/office/drawing/2014/main" val="1111556128"/>
                    </a:ext>
                  </a:extLst>
                </a:gridCol>
                <a:gridCol w="1051286">
                  <a:extLst>
                    <a:ext uri="{9D8B030D-6E8A-4147-A177-3AD203B41FA5}">
                      <a16:colId xmlns:a16="http://schemas.microsoft.com/office/drawing/2014/main" val="998104912"/>
                    </a:ext>
                  </a:extLst>
                </a:gridCol>
                <a:gridCol w="793617">
                  <a:extLst>
                    <a:ext uri="{9D8B030D-6E8A-4147-A177-3AD203B41FA5}">
                      <a16:colId xmlns:a16="http://schemas.microsoft.com/office/drawing/2014/main" val="2468397812"/>
                    </a:ext>
                  </a:extLst>
                </a:gridCol>
                <a:gridCol w="639017">
                  <a:extLst>
                    <a:ext uri="{9D8B030D-6E8A-4147-A177-3AD203B41FA5}">
                      <a16:colId xmlns:a16="http://schemas.microsoft.com/office/drawing/2014/main" val="360515724"/>
                    </a:ext>
                  </a:extLst>
                </a:gridCol>
                <a:gridCol w="683484">
                  <a:extLst>
                    <a:ext uri="{9D8B030D-6E8A-4147-A177-3AD203B41FA5}">
                      <a16:colId xmlns:a16="http://schemas.microsoft.com/office/drawing/2014/main" val="1440480819"/>
                    </a:ext>
                  </a:extLst>
                </a:gridCol>
                <a:gridCol w="646083">
                  <a:extLst>
                    <a:ext uri="{9D8B030D-6E8A-4147-A177-3AD203B41FA5}">
                      <a16:colId xmlns:a16="http://schemas.microsoft.com/office/drawing/2014/main" val="1098101061"/>
                    </a:ext>
                  </a:extLst>
                </a:gridCol>
                <a:gridCol w="758738">
                  <a:extLst>
                    <a:ext uri="{9D8B030D-6E8A-4147-A177-3AD203B41FA5}">
                      <a16:colId xmlns:a16="http://schemas.microsoft.com/office/drawing/2014/main" val="1819959758"/>
                    </a:ext>
                  </a:extLst>
                </a:gridCol>
                <a:gridCol w="789272">
                  <a:extLst>
                    <a:ext uri="{9D8B030D-6E8A-4147-A177-3AD203B41FA5}">
                      <a16:colId xmlns:a16="http://schemas.microsoft.com/office/drawing/2014/main" val="1953306723"/>
                    </a:ext>
                  </a:extLst>
                </a:gridCol>
                <a:gridCol w="214090">
                  <a:extLst>
                    <a:ext uri="{9D8B030D-6E8A-4147-A177-3AD203B41FA5}">
                      <a16:colId xmlns:a16="http://schemas.microsoft.com/office/drawing/2014/main" val="4082396749"/>
                    </a:ext>
                  </a:extLst>
                </a:gridCol>
                <a:gridCol w="404731">
                  <a:extLst>
                    <a:ext uri="{9D8B030D-6E8A-4147-A177-3AD203B41FA5}">
                      <a16:colId xmlns:a16="http://schemas.microsoft.com/office/drawing/2014/main" val="3661515953"/>
                    </a:ext>
                  </a:extLst>
                </a:gridCol>
                <a:gridCol w="396636">
                  <a:extLst>
                    <a:ext uri="{9D8B030D-6E8A-4147-A177-3AD203B41FA5}">
                      <a16:colId xmlns:a16="http://schemas.microsoft.com/office/drawing/2014/main" val="1293606498"/>
                    </a:ext>
                  </a:extLst>
                </a:gridCol>
                <a:gridCol w="396636">
                  <a:extLst>
                    <a:ext uri="{9D8B030D-6E8A-4147-A177-3AD203B41FA5}">
                      <a16:colId xmlns:a16="http://schemas.microsoft.com/office/drawing/2014/main" val="3027553488"/>
                    </a:ext>
                  </a:extLst>
                </a:gridCol>
                <a:gridCol w="420921">
                  <a:extLst>
                    <a:ext uri="{9D8B030D-6E8A-4147-A177-3AD203B41FA5}">
                      <a16:colId xmlns:a16="http://schemas.microsoft.com/office/drawing/2014/main" val="636334697"/>
                    </a:ext>
                  </a:extLst>
                </a:gridCol>
                <a:gridCol w="420921">
                  <a:extLst>
                    <a:ext uri="{9D8B030D-6E8A-4147-A177-3AD203B41FA5}">
                      <a16:colId xmlns:a16="http://schemas.microsoft.com/office/drawing/2014/main" val="83750144"/>
                    </a:ext>
                  </a:extLst>
                </a:gridCol>
                <a:gridCol w="388541">
                  <a:extLst>
                    <a:ext uri="{9D8B030D-6E8A-4147-A177-3AD203B41FA5}">
                      <a16:colId xmlns:a16="http://schemas.microsoft.com/office/drawing/2014/main" val="3568331074"/>
                    </a:ext>
                  </a:extLst>
                </a:gridCol>
                <a:gridCol w="388541">
                  <a:extLst>
                    <a:ext uri="{9D8B030D-6E8A-4147-A177-3AD203B41FA5}">
                      <a16:colId xmlns:a16="http://schemas.microsoft.com/office/drawing/2014/main" val="2301906034"/>
                    </a:ext>
                  </a:extLst>
                </a:gridCol>
                <a:gridCol w="404731">
                  <a:extLst>
                    <a:ext uri="{9D8B030D-6E8A-4147-A177-3AD203B41FA5}">
                      <a16:colId xmlns:a16="http://schemas.microsoft.com/office/drawing/2014/main" val="2594314676"/>
                    </a:ext>
                  </a:extLst>
                </a:gridCol>
                <a:gridCol w="404731">
                  <a:extLst>
                    <a:ext uri="{9D8B030D-6E8A-4147-A177-3AD203B41FA5}">
                      <a16:colId xmlns:a16="http://schemas.microsoft.com/office/drawing/2014/main" val="810741524"/>
                    </a:ext>
                  </a:extLst>
                </a:gridCol>
              </a:tblGrid>
              <a:tr h="524688">
                <a:tc>
                  <a:txBody>
                    <a:bodyPr/>
                    <a:lstStyle/>
                    <a:p>
                      <a:pPr algn="l"/>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2023</a:t>
                      </a:r>
                      <a:b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3-4</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5-6</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7-8</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9-10</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11-12</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2024</a:t>
                      </a:r>
                      <a:b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3-4</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5-6</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7-8</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9-10</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11-12</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2025</a:t>
                      </a:r>
                      <a:b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131388111"/>
                  </a:ext>
                </a:extLst>
              </a:tr>
              <a:tr h="683149">
                <a:tc>
                  <a:txBody>
                    <a:bodyPr/>
                    <a:lstStyle/>
                    <a:p>
                      <a:pPr algn="l"/>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WP.29</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March</a:t>
                      </a:r>
                      <a:b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6-9</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190</a:t>
                      </a:r>
                      <a:r>
                        <a:rPr lang="en-GB" sz="1100" kern="0" baseline="30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a:t>
                      </a: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Session June</a:t>
                      </a:r>
                      <a:b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19-22</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191</a:t>
                      </a:r>
                      <a:r>
                        <a:rPr lang="en-GB" sz="1100" kern="0" baseline="30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st</a:t>
                      </a:r>
                      <a:r>
                        <a:rPr lang="en-GB" sz="1100" kern="0" baseline="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GB" sz="1100" kern="0" baseline="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Session</a:t>
                      </a:r>
                      <a:r>
                        <a:rPr lang="en-GB" sz="1100" kern="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Nov</a:t>
                      </a:r>
                      <a:b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13-16</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Mar’24</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gridSpan="2">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Jun’24</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Nov-Dec’24</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hMerge="1">
                  <a:txBody>
                    <a:bodyPr/>
                    <a:lstStyle/>
                    <a:p>
                      <a:endParaRPr lang="en-GB"/>
                    </a:p>
                  </a:txBody>
                  <a:tcPr/>
                </a:tc>
                <a:extLst>
                  <a:ext uri="{0D108BD9-81ED-4DB2-BD59-A6C34878D82A}">
                    <a16:rowId xmlns:a16="http://schemas.microsoft.com/office/drawing/2014/main" val="1674469605"/>
                  </a:ext>
                </a:extLst>
              </a:tr>
              <a:tr h="188110">
                <a:tc>
                  <a:txBody>
                    <a:bodyPr/>
                    <a:lstStyle/>
                    <a:p>
                      <a:pPr algn="l"/>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dot"/>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924548122"/>
                  </a:ext>
                </a:extLst>
              </a:tr>
              <a:tr h="752442">
                <a:tc>
                  <a:txBody>
                    <a:bodyPr/>
                    <a:lstStyle/>
                    <a:p>
                      <a:pPr algn="l"/>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Meeting IWG</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ctr">
                        <a:buFont typeface="Arial" panose="020B0604020202020204" pitchFamily="34" charset="0"/>
                        <a:buChar char="•"/>
                      </a:pP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 Mar</a:t>
                      </a:r>
                      <a:r>
                        <a:rPr lang="en-GB" sz="1050" kern="100" dirty="0">
                          <a:solidFill>
                            <a:schemeClr val="tx1"/>
                          </a:solidFill>
                          <a:effectLst/>
                          <a:latin typeface="Calibri" panose="020F0502020204030204" pitchFamily="34" charset="0"/>
                          <a:ea typeface="DengXian" panose="02010600030101010101" pitchFamily="2" charset="-122"/>
                          <a:cs typeface="Arial" panose="020B0604020202020204" pitchFamily="34" charset="0"/>
                        </a:rPr>
                        <a:t>’23</a:t>
                      </a:r>
                    </a:p>
                    <a:p>
                      <a:pPr marL="0" indent="0" algn="ctr">
                        <a:buFont typeface="Arial" panose="020B0604020202020204" pitchFamily="34" charset="0"/>
                        <a:buChar char="•"/>
                        <a:tabLst>
                          <a:tab pos="0" algn="l"/>
                        </a:tabLst>
                      </a:pPr>
                      <a:r>
                        <a:rPr lang="en-GB" sz="1100" kern="0" baseline="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a:t>
                      </a:r>
                      <a:r>
                        <a:rPr lang="en-GB" sz="1100" kern="0" baseline="30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a:t>
                      </a: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Meeting held on14 Apr</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a:t>
                      </a:r>
                      <a:r>
                        <a:rPr lang="en-GB" sz="1100" kern="0" baseline="30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a:t>
                      </a: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Meeting. 23 June’23</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a:t>
                      </a:r>
                      <a:r>
                        <a:rPr lang="en-GB" sz="1100" kern="0" baseline="300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a:t>
                      </a: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Meeting</a:t>
                      </a: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a:t>
                      </a:r>
                      <a:r>
                        <a:rPr lang="en-GB" sz="1100" kern="0" baseline="30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a:t>
                      </a: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Meeting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a:t>
                      </a:r>
                      <a:r>
                        <a:rPr lang="en-GB" sz="1100" kern="0" baseline="30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a:t>
                      </a: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Meeting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1851541"/>
                  </a:ext>
                </a:extLst>
              </a:tr>
              <a:tr h="628459">
                <a:tc rowSpan="2">
                  <a:txBody>
                    <a:bodyPr/>
                    <a:lstStyle/>
                    <a:p>
                      <a:pPr algn="l"/>
                      <a:r>
                        <a:rPr lang="en-ZA" sz="1050" kern="100" dirty="0">
                          <a:effectLst/>
                          <a:latin typeface="Calibri" panose="020F0502020204030204" pitchFamily="34" charset="0"/>
                          <a:ea typeface="DengXian" panose="02010600030101010101" pitchFamily="2" charset="-122"/>
                          <a:cs typeface="Arial" panose="020B0604020202020204" pitchFamily="34" charset="0"/>
                        </a:rPr>
                        <a:t>Task Force</a:t>
                      </a:r>
                      <a:r>
                        <a:rPr lang="en-ZA" sz="1050" kern="100" dirty="0">
                          <a:solidFill>
                            <a:schemeClr val="tx1"/>
                          </a:solidFill>
                          <a:effectLst/>
                          <a:latin typeface="Calibri" panose="020F0502020204030204" pitchFamily="34" charset="0"/>
                          <a:ea typeface="DengXian" panose="02010600030101010101" pitchFamily="2" charset="-122"/>
                          <a:cs typeface="Arial" panose="020B0604020202020204" pitchFamily="34" charset="0"/>
                        </a:rPr>
                        <a:t> on drafting import/export inspection requirements</a:t>
                      </a:r>
                      <a:endParaRPr lang="en-GB" sz="1050" kern="100" dirty="0">
                        <a:solidFill>
                          <a:schemeClr val="tx1"/>
                        </a:solidFill>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050" kern="100" dirty="0">
                          <a:effectLst/>
                          <a:latin typeface="Calibri" panose="020F0502020204030204" pitchFamily="34" charset="0"/>
                          <a:ea typeface="DengXian" panose="02010600030101010101" pitchFamily="2" charset="-122"/>
                          <a:cs typeface="Arial" panose="020B0604020202020204" pitchFamily="34" charset="0"/>
                        </a:rPr>
                        <a:t>12’May’23 -1</a:t>
                      </a:r>
                      <a:r>
                        <a:rPr lang="en-ZA" sz="1050" kern="100" baseline="30000" dirty="0">
                          <a:effectLst/>
                          <a:latin typeface="Calibri" panose="020F0502020204030204" pitchFamily="34" charset="0"/>
                          <a:ea typeface="DengXian" panose="02010600030101010101" pitchFamily="2" charset="-122"/>
                          <a:cs typeface="Arial" panose="020B0604020202020204" pitchFamily="34" charset="0"/>
                        </a:rPr>
                        <a:t>st</a:t>
                      </a:r>
                      <a:r>
                        <a:rPr lang="en-ZA" sz="1050" kern="100" dirty="0">
                          <a:effectLst/>
                          <a:latin typeface="Calibri" panose="020F0502020204030204" pitchFamily="34" charset="0"/>
                          <a:ea typeface="DengXian" panose="02010600030101010101" pitchFamily="2" charset="-122"/>
                          <a:cs typeface="Arial" panose="020B0604020202020204" pitchFamily="34" charset="0"/>
                        </a:rPr>
                        <a:t> Meeting</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r>
                        <a:rPr lang="en-ZA" sz="1050" kern="100">
                          <a:effectLst/>
                          <a:latin typeface="Calibri" panose="020F0502020204030204" pitchFamily="34" charset="0"/>
                          <a:ea typeface="DengXian" panose="02010600030101010101" pitchFamily="2" charset="-122"/>
                          <a:cs typeface="Arial" panose="020B0604020202020204" pitchFamily="34" charset="0"/>
                        </a:rPr>
                        <a:t>3</a:t>
                      </a:r>
                      <a:r>
                        <a:rPr lang="en-ZA" sz="1050" kern="100" baseline="30000">
                          <a:effectLst/>
                          <a:latin typeface="Calibri" panose="020F0502020204030204" pitchFamily="34" charset="0"/>
                          <a:ea typeface="DengXian" panose="02010600030101010101" pitchFamily="2" charset="-122"/>
                          <a:cs typeface="Arial" panose="020B0604020202020204" pitchFamily="34" charset="0"/>
                        </a:rPr>
                        <a:t>rd</a:t>
                      </a:r>
                      <a:r>
                        <a:rPr lang="en-ZA" sz="1050" kern="100">
                          <a:effectLst/>
                          <a:latin typeface="Calibri" panose="020F0502020204030204" pitchFamily="34" charset="0"/>
                          <a:ea typeface="DengXian" panose="02010600030101010101" pitchFamily="2" charset="-122"/>
                          <a:cs typeface="Arial" panose="020B0604020202020204" pitchFamily="34" charset="0"/>
                        </a:rPr>
                        <a:t> Meeting</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r>
                        <a:rPr lang="en-ZA" sz="1050" kern="100" dirty="0">
                          <a:effectLst/>
                          <a:latin typeface="Calibri" panose="020F0502020204030204" pitchFamily="34" charset="0"/>
                          <a:ea typeface="DengXian" panose="02010600030101010101" pitchFamily="2" charset="-122"/>
                          <a:cs typeface="Arial" panose="020B0604020202020204" pitchFamily="34" charset="0"/>
                        </a:rPr>
                        <a:t>4</a:t>
                      </a:r>
                      <a:r>
                        <a:rPr lang="en-ZA" sz="1050" kern="100" baseline="30000" dirty="0">
                          <a:effectLst/>
                          <a:latin typeface="Calibri" panose="020F0502020204030204" pitchFamily="34" charset="0"/>
                          <a:ea typeface="DengXian" panose="02010600030101010101" pitchFamily="2" charset="-122"/>
                          <a:cs typeface="Arial" panose="020B0604020202020204" pitchFamily="34" charset="0"/>
                        </a:rPr>
                        <a:t>th</a:t>
                      </a:r>
                      <a:r>
                        <a:rPr lang="en-ZA" sz="1050" kern="100" dirty="0">
                          <a:effectLst/>
                          <a:latin typeface="Calibri" panose="020F0502020204030204" pitchFamily="34" charset="0"/>
                          <a:ea typeface="DengXian" panose="02010600030101010101" pitchFamily="2" charset="-122"/>
                          <a:cs typeface="Arial" panose="020B0604020202020204" pitchFamily="34" charset="0"/>
                        </a:rPr>
                        <a:t> Meeting</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r>
                        <a:rPr lang="en-ZA" sz="1050" kern="100" dirty="0">
                          <a:effectLst/>
                          <a:latin typeface="Calibri" panose="020F0502020204030204" pitchFamily="34" charset="0"/>
                          <a:ea typeface="DengXian" panose="02010600030101010101" pitchFamily="2" charset="-122"/>
                          <a:cs typeface="Arial" panose="020B0604020202020204" pitchFamily="34" charset="0"/>
                        </a:rPr>
                        <a:t>5</a:t>
                      </a:r>
                      <a:r>
                        <a:rPr lang="en-ZA" sz="1050" kern="100" baseline="30000" dirty="0">
                          <a:effectLst/>
                          <a:latin typeface="Calibri" panose="020F0502020204030204" pitchFamily="34" charset="0"/>
                          <a:ea typeface="DengXian" panose="02010600030101010101" pitchFamily="2" charset="-122"/>
                          <a:cs typeface="Arial" panose="020B0604020202020204" pitchFamily="34" charset="0"/>
                        </a:rPr>
                        <a:t>th</a:t>
                      </a:r>
                      <a:r>
                        <a:rPr lang="en-ZA" sz="1050" kern="100" dirty="0">
                          <a:effectLst/>
                          <a:latin typeface="Calibri" panose="020F0502020204030204" pitchFamily="34" charset="0"/>
                          <a:ea typeface="DengXian" panose="02010600030101010101" pitchFamily="2" charset="-122"/>
                          <a:cs typeface="Arial" panose="020B0604020202020204" pitchFamily="34" charset="0"/>
                        </a:rPr>
                        <a:t> Meeting</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6965058"/>
                  </a:ext>
                </a:extLst>
              </a:tr>
              <a:tr h="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r>
                        <a:rPr lang="en-GB" sz="1050" kern="100" dirty="0">
                          <a:effectLst/>
                          <a:latin typeface="Calibri" panose="020F0502020204030204" pitchFamily="34" charset="0"/>
                          <a:ea typeface="DengXian" panose="02010600030101010101" pitchFamily="2" charset="-122"/>
                          <a:cs typeface="Arial" panose="020B0604020202020204" pitchFamily="34" charset="0"/>
                        </a:rPr>
                        <a:t>2</a:t>
                      </a:r>
                      <a:r>
                        <a:rPr lang="en-GB" sz="1050" kern="100" baseline="0" dirty="0">
                          <a:effectLst/>
                          <a:latin typeface="Calibri" panose="020F0502020204030204" pitchFamily="34" charset="0"/>
                          <a:ea typeface="DengXian" panose="02010600030101010101" pitchFamily="2" charset="-122"/>
                          <a:cs typeface="Arial" panose="020B0604020202020204" pitchFamily="34" charset="0"/>
                        </a:rPr>
                        <a:t> June’</a:t>
                      </a:r>
                      <a:r>
                        <a:rPr lang="en-GB" sz="1050" kern="100" dirty="0">
                          <a:effectLst/>
                          <a:latin typeface="Calibri" panose="020F0502020204030204" pitchFamily="34" charset="0"/>
                          <a:ea typeface="DengXian" panose="02010600030101010101" pitchFamily="2" charset="-122"/>
                          <a:cs typeface="Arial" panose="020B0604020202020204" pitchFamily="34" charset="0"/>
                        </a:rPr>
                        <a:t>23 -2nd Meeting</a:t>
                      </a:r>
                    </a:p>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06104803"/>
                  </a:ext>
                </a:extLst>
              </a:tr>
              <a:tr h="555781">
                <a:tc>
                  <a:txBody>
                    <a:bodyPr/>
                    <a:lstStyle/>
                    <a:p>
                      <a:pPr algn="l"/>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Used Vehicles</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dirty="0">
                          <a:solidFill>
                            <a:srgbClr val="000000"/>
                          </a:solidFill>
                          <a:effectLst/>
                          <a:highlight>
                            <a:srgbClr val="FFFF00"/>
                          </a:highligh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r>
                        <a:rPr lang="en-GB" sz="1100" kern="0" dirty="0">
                          <a:solidFill>
                            <a:srgbClr val="000000"/>
                          </a:solidFill>
                          <a:effectLst/>
                          <a:highlight>
                            <a:srgbClr val="FFFF00"/>
                          </a:highlight>
                          <a:latin typeface="Times New Roman" panose="02020603050405020304" pitchFamily="18" charset="0"/>
                          <a:ea typeface="Times New Roman" panose="02020603050405020304" pitchFamily="18" charset="0"/>
                          <a:cs typeface="Arial" panose="020B0604020202020204" pitchFamily="34" charset="0"/>
                        </a:rPr>
                        <a:t> </a:t>
                      </a:r>
                    </a:p>
                    <a:p>
                      <a:pPr algn="ctr"/>
                      <a:r>
                        <a:rPr lang="en-GB" sz="1100" kern="0" dirty="0">
                          <a:solidFill>
                            <a:srgbClr val="000000"/>
                          </a:solidFill>
                          <a:effectLst/>
                          <a:highlight>
                            <a:srgbClr val="FFFF00"/>
                          </a:highlight>
                          <a:latin typeface="Times New Roman" panose="02020603050405020304" pitchFamily="18" charset="0"/>
                          <a:ea typeface="Times New Roman" panose="02020603050405020304" pitchFamily="18" charset="0"/>
                          <a:cs typeface="Arial" panose="020B0604020202020204" pitchFamily="34" charset="0"/>
                        </a:rPr>
                        <a:t> √</a:t>
                      </a:r>
                    </a:p>
                    <a:p>
                      <a:pPr algn="ct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r>
                        <a:rPr lang="en-GB" sz="1100" kern="0">
                          <a:solidFill>
                            <a:srgbClr val="000000"/>
                          </a:solidFill>
                          <a:effectLst/>
                          <a:highlight>
                            <a:srgbClr val="FFFF00"/>
                          </a:highligh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r>
                        <a:rPr lang="en-GB" sz="1100" kern="0" dirty="0">
                          <a:solidFill>
                            <a:srgbClr val="000000"/>
                          </a:solidFill>
                          <a:effectLst/>
                          <a:highlight>
                            <a:srgbClr val="FFFF00"/>
                          </a:highligh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r>
                        <a:rPr lang="en-GB" sz="1100" kern="0">
                          <a:solidFill>
                            <a:srgbClr val="000000"/>
                          </a:solidFill>
                          <a:effectLst/>
                          <a:highlight>
                            <a:srgbClr val="FFFF00"/>
                          </a:highligh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a:r>
                        <a:rPr lang="en-GB" sz="1100" kern="0" dirty="0">
                          <a:solidFill>
                            <a:schemeClr val="accent4">
                              <a:lumMod val="20000"/>
                              <a:lumOff val="80000"/>
                            </a:schemeClr>
                          </a:solidFill>
                          <a:effectLst/>
                          <a:highlight>
                            <a:srgbClr val="FFFF00"/>
                          </a:highligh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solidFill>
                          <a:schemeClr val="accent4">
                            <a:lumMod val="20000"/>
                            <a:lumOff val="80000"/>
                          </a:schemeClr>
                        </a:solidFill>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r>
                        <a:rPr lang="en-GB" sz="1100" kern="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solidFill>
                          <a:schemeClr val="accent4">
                            <a:lumMod val="20000"/>
                            <a:lumOff val="80000"/>
                          </a:schemeClr>
                        </a:solidFill>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algn="ctr"/>
                      <a:r>
                        <a:rPr lang="en-GB" sz="1100" kern="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solidFill>
                          <a:schemeClr val="accent4">
                            <a:lumMod val="20000"/>
                            <a:lumOff val="80000"/>
                          </a:schemeClr>
                        </a:solidFill>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GB"/>
                    </a:p>
                  </a:txBody>
                  <a:tcPr/>
                </a:tc>
                <a:tc gridSpan="2">
                  <a:txBody>
                    <a:bodyPr/>
                    <a:lstStyle/>
                    <a:p>
                      <a:pPr algn="ctr"/>
                      <a:r>
                        <a:rPr lang="en-GB" sz="1100" kern="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solidFill>
                          <a:schemeClr val="accent4">
                            <a:lumMod val="20000"/>
                            <a:lumOff val="80000"/>
                          </a:schemeClr>
                        </a:solidFill>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GB"/>
                    </a:p>
                  </a:txBody>
                  <a:tcPr/>
                </a:tc>
                <a:tc gridSpan="2">
                  <a:txBody>
                    <a:bodyPr/>
                    <a:lstStyle/>
                    <a:p>
                      <a:pPr algn="ctr"/>
                      <a:r>
                        <a:rPr lang="en-GB" sz="1100" kern="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solidFill>
                          <a:schemeClr val="accent4">
                            <a:lumMod val="20000"/>
                            <a:lumOff val="80000"/>
                          </a:schemeClr>
                        </a:solidFill>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GB"/>
                    </a:p>
                  </a:txBody>
                  <a:tcPr/>
                </a:tc>
                <a:tc gridSpan="2">
                  <a:txBody>
                    <a:bodyPr/>
                    <a:lstStyle/>
                    <a:p>
                      <a:pPr algn="ctr"/>
                      <a:r>
                        <a:rPr lang="en-GB" sz="1100" kern="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solidFill>
                          <a:schemeClr val="accent4">
                            <a:lumMod val="20000"/>
                            <a:lumOff val="80000"/>
                          </a:schemeClr>
                        </a:solidFill>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GB"/>
                    </a:p>
                  </a:txBody>
                  <a:tcPr/>
                </a:tc>
                <a:tc gridSpan="2">
                  <a:txBody>
                    <a:bodyPr/>
                    <a:lstStyle/>
                    <a:p>
                      <a:pPr algn="ctr"/>
                      <a:r>
                        <a:rPr lang="en-GB" sz="1100" kern="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solidFill>
                          <a:schemeClr val="accent4">
                            <a:lumMod val="20000"/>
                            <a:lumOff val="80000"/>
                          </a:schemeClr>
                        </a:solidFill>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GB"/>
                    </a:p>
                  </a:txBody>
                  <a:tcPr/>
                </a:tc>
                <a:extLst>
                  <a:ext uri="{0D108BD9-81ED-4DB2-BD59-A6C34878D82A}">
                    <a16:rowId xmlns:a16="http://schemas.microsoft.com/office/drawing/2014/main" val="3031053985"/>
                  </a:ext>
                </a:extLst>
              </a:tr>
              <a:tr h="564332">
                <a:tc>
                  <a:txBody>
                    <a:bodyPr/>
                    <a:lstStyle/>
                    <a:p>
                      <a:pPr algn="l"/>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Data/Information Transfer</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p>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807236405"/>
                  </a:ext>
                </a:extLst>
              </a:tr>
              <a:tr h="524688">
                <a:tc>
                  <a:txBody>
                    <a:bodyPr/>
                    <a:lstStyle/>
                    <a:p>
                      <a:pPr algn="l"/>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New Vehicles</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Create Task Force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a:t>
                      </a:r>
                      <a:r>
                        <a:rPr lang="en-GB" sz="1100" kern="0" baseline="30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st</a:t>
                      </a: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Meeting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E2EFD9"/>
                    </a:solidFill>
                  </a:tcPr>
                </a:tc>
                <a:tc>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E2EFD9"/>
                    </a:solidFill>
                  </a:tcPr>
                </a:tc>
                <a:tc>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E2EFD9"/>
                    </a:solidFill>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E2EFD9"/>
                    </a:solidFill>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E2EFD9"/>
                    </a:solidFill>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E2EFD9"/>
                    </a:solidFill>
                  </a:tcPr>
                </a:tc>
                <a:tc hMerge="1">
                  <a:txBody>
                    <a:bodyPr/>
                    <a:lstStyle/>
                    <a:p>
                      <a:endParaRPr lang="en-GB"/>
                    </a:p>
                  </a:txBody>
                  <a:tcPr/>
                </a:tc>
                <a:tc gridSpan="2">
                  <a:txBody>
                    <a:bodyPr/>
                    <a:lstStyle/>
                    <a:p>
                      <a:pPr algn="ctr"/>
                      <a:r>
                        <a:rPr lang="en-GB" sz="1100" ker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E2EFD9"/>
                    </a:solidFill>
                  </a:tcPr>
                </a:tc>
                <a:tc hMerge="1">
                  <a:txBody>
                    <a:bodyPr/>
                    <a:lstStyle/>
                    <a:p>
                      <a:endParaRPr lang="en-GB"/>
                    </a:p>
                  </a:txBody>
                  <a:tcPr/>
                </a:tc>
                <a:tc gridSpan="2">
                  <a:txBody>
                    <a:bodyPr/>
                    <a:lstStyle/>
                    <a:p>
                      <a:pPr algn="ctr"/>
                      <a:r>
                        <a:rPr lang="en-GB" sz="11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GB" sz="1050" kern="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E2EFD9"/>
                    </a:solidFill>
                  </a:tcPr>
                </a:tc>
                <a:tc hMerge="1">
                  <a:txBody>
                    <a:bodyPr/>
                    <a:lstStyle/>
                    <a:p>
                      <a:endParaRPr lang="en-GB"/>
                    </a:p>
                  </a:txBody>
                  <a:tcPr/>
                </a:tc>
                <a:extLst>
                  <a:ext uri="{0D108BD9-81ED-4DB2-BD59-A6C34878D82A}">
                    <a16:rowId xmlns:a16="http://schemas.microsoft.com/office/drawing/2014/main" val="41765728"/>
                  </a:ext>
                </a:extLst>
              </a:tr>
            </a:tbl>
          </a:graphicData>
        </a:graphic>
      </p:graphicFrame>
    </p:spTree>
    <p:extLst>
      <p:ext uri="{BB962C8B-B14F-4D97-AF65-F5344CB8AC3E}">
        <p14:creationId xmlns:p14="http://schemas.microsoft.com/office/powerpoint/2010/main" val="2368086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5BAF69-011D-8462-D53F-2CA38ABECACB}"/>
              </a:ext>
            </a:extLst>
          </p:cNvPr>
          <p:cNvSpPr>
            <a:spLocks noGrp="1"/>
          </p:cNvSpPr>
          <p:nvPr>
            <p:ph idx="1"/>
          </p:nvPr>
        </p:nvSpPr>
        <p:spPr>
          <a:xfrm>
            <a:off x="827314" y="557349"/>
            <a:ext cx="10526486" cy="5619614"/>
          </a:xfrm>
        </p:spPr>
        <p:txBody>
          <a:bodyPr>
            <a:normAutofit/>
          </a:bodyPr>
          <a:lstStyle/>
          <a:p>
            <a:endParaRPr lang="en-US" dirty="0"/>
          </a:p>
          <a:p>
            <a:endParaRPr lang="en-US" dirty="0"/>
          </a:p>
          <a:p>
            <a:endParaRPr lang="en-US" dirty="0"/>
          </a:p>
          <a:p>
            <a:pPr marL="0" indent="0" algn="ctr">
              <a:buNone/>
            </a:pPr>
            <a:r>
              <a:rPr lang="en-US" dirty="0"/>
              <a:t>Thank you</a:t>
            </a:r>
          </a:p>
          <a:p>
            <a:pPr marL="0" indent="0" algn="ctr">
              <a:buNone/>
            </a:pPr>
            <a:endParaRPr lang="en-US" dirty="0"/>
          </a:p>
          <a:p>
            <a:endParaRPr lang="en-US" dirty="0"/>
          </a:p>
        </p:txBody>
      </p:sp>
    </p:spTree>
    <p:extLst>
      <p:ext uri="{BB962C8B-B14F-4D97-AF65-F5344CB8AC3E}">
        <p14:creationId xmlns:p14="http://schemas.microsoft.com/office/powerpoint/2010/main" val="2759593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756</TotalTime>
  <Words>844</Words>
  <Application>Microsoft Office PowerPoint</Application>
  <PresentationFormat>Widescreen</PresentationFormat>
  <Paragraphs>149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Report to the 190th Session of WP.29 session on activities of  the IWG on SCUNV </vt:lpstr>
      <vt:lpstr>Current status</vt:lpstr>
      <vt:lpstr>Draft Proposed Activities – Points that were already addressed and newly identified action points</vt:lpstr>
      <vt:lpstr>Future plan</vt:lpstr>
      <vt:lpstr>Draft Proposed timeline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to 188th WP.29 session from the 4th IWG on SCUNV meeting</dc:title>
  <dc:creator>rav c</dc:creator>
  <cp:lastModifiedBy>Melissa Archer</cp:lastModifiedBy>
  <cp:revision>29</cp:revision>
  <dcterms:created xsi:type="dcterms:W3CDTF">2022-11-09T13:33:43Z</dcterms:created>
  <dcterms:modified xsi:type="dcterms:W3CDTF">2023-06-21T17:37:18Z</dcterms:modified>
</cp:coreProperties>
</file>