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046"/>
    <a:srgbClr val="5DBA48"/>
    <a:srgbClr val="3391E5"/>
    <a:srgbClr val="136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98EF6-FF84-491C-88B3-7F3F290676E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EEF2E-2ED0-400A-A485-ECA8BC6C3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2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EF2E-2ED0-400A-A485-ECA8BC6C36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0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EF2E-2ED0-400A-A485-ECA8BC6C36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2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EF2E-2ED0-400A-A485-ECA8BC6C36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6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EF2E-2ED0-400A-A485-ECA8BC6C36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88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35179-0E75-F123-3634-40DDD1702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E7A0F-5B33-E266-0C80-9D7D129C7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3CE1F-7EB0-752C-C5E0-F77CFD01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5E37-23D8-461A-98F5-4025484B951F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9ECE3-3FA6-FC63-461F-87BD7D14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C051A-D7F8-0797-1452-DFE6198D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1361-8679-43DC-82E6-860FEB69E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5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6BF6-08AE-EAC3-CA23-2154C09C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7B4DB-99D7-83F2-665E-D9AFDC52A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CA4E3-A77E-7429-0487-93452D27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5E37-23D8-461A-98F5-4025484B951F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E42C1-A5AA-34A0-5B1F-45AB4A69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26D88-F4E3-8B16-E9F6-BDC62F3E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1361-8679-43DC-82E6-860FEB69E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3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BAC647-F95E-6721-07EA-6E010A93A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1F237-6CCF-E3B6-6C0F-BD3B4C4C1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9484E-F902-4737-AE0D-623319B1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5E37-23D8-461A-98F5-4025484B951F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AF9D7-423D-60FA-4F99-895D32C6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40E3F-8C66-C746-2F25-CD1B210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1361-8679-43DC-82E6-860FEB69E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2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7A83-5F7A-0F67-5F34-329D295E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5B84F-B77D-6B6E-F41A-2AC4F6C68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890B1-3831-256A-1EDB-C9E0916B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5E37-23D8-461A-98F5-4025484B951F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B988-AF58-52AE-12BE-6C7BF788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61F9A-A91C-9A58-A942-4A2B4384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1361-8679-43DC-82E6-860FEB69E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9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C392-0887-39E5-C83F-6B27A89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07557-2BE0-8390-B5FB-5BC988971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EDBA-D802-20FE-CA8A-0C381928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5E37-23D8-461A-98F5-4025484B951F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B3B1F-4B1D-FE04-1252-0C4D6357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69836-02A4-1F8A-CE41-7E13BA26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1361-8679-43DC-82E6-860FEB69E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3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ADBD-C23F-A153-D3AD-B7A76D4C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3E79-47F0-4F08-5C01-A069CB249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813DA-FBA7-BFCA-57ED-ADE4131DA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77EA1-FD92-BE68-0E80-1D0421FF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5E37-23D8-461A-98F5-4025484B951F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F7DEC-3BC9-00C1-15D2-385BA67A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723F8-FE04-E482-C34E-D53217D4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1361-8679-43DC-82E6-860FEB69E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6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7F1C-DFDA-B498-1F60-8F3AA4C2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66E7E-AF32-176D-A4F9-8FD8231FB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65014-0A20-EACE-8AF8-D14C11535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31760-64C5-DFBD-3A45-C9908A108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C178C-ED91-FCFB-3CC3-702D6A9E3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D74727-37E4-1D9C-8814-C97DB836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5E37-23D8-461A-98F5-4025484B951F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840432-6119-BE10-950E-26E5F250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B1141-BB85-CCB7-7B2B-50EECAA2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1361-8679-43DC-82E6-860FEB69E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8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61C2-BD3C-0655-E802-CE24239A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A8543-E572-CFF0-8D97-ABC61F4F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5E37-23D8-461A-98F5-4025484B951F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81675-FB7C-C700-BAF6-FC7F676C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D6EE6-FEBF-4D1B-37B5-2945D999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1361-8679-43DC-82E6-860FEB69E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27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67AD4-8448-5E8F-4112-B7D88777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5E37-23D8-461A-98F5-4025484B951F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7BA76-172E-BA53-E19D-451AC25A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4AD6-1A92-EF21-F575-29349402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1361-8679-43DC-82E6-860FEB69E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4FD5-5E89-E8AF-71EE-A9030A3A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233CE-194F-959A-8FC7-BF891E728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3E6E7-B4CB-BF3C-384C-06C5810EE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BFDFD-510A-55AD-0CDC-66DCEB7D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5E37-23D8-461A-98F5-4025484B951F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66A82-A4C9-342B-6731-8BD73DB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AB5D4-445B-402F-858B-51896F9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1361-8679-43DC-82E6-860FEB69E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85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F87E-BA29-B6F3-7094-3353B488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CF56B-5EAC-2ADC-5FF6-D545216E6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F9366-09A2-59C5-6182-827F48F49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55A20-EC16-A184-C1F0-8CBD4FB6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5E37-23D8-461A-98F5-4025484B951F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CF99A-FED9-34D6-6C17-CF8DAAEC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87E3A-A91C-48B4-A331-68BD13B8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1361-8679-43DC-82E6-860FEB69E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19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1AE44-D5FE-5985-6DCF-F4E626FD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6C0D9-9AF6-D458-DFD1-B059BDA26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BBD08-BB29-00F4-8FDF-5A9561CD9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5E37-23D8-461A-98F5-4025484B951F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8B0EC-0F65-DEC2-A5B7-2660325AE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9CDC1-1F2A-BB13-4074-D6D7BD8DD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1361-8679-43DC-82E6-860FEB69E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9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4">
            <a:extLst>
              <a:ext uri="{FF2B5EF4-FFF2-40B4-BE49-F238E27FC236}">
                <a16:creationId xmlns:a16="http://schemas.microsoft.com/office/drawing/2014/main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5684722" y="4007085"/>
            <a:ext cx="6193725" cy="23921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40000"/>
              </a:lnSpc>
              <a:spcBef>
                <a:spcPts val="0"/>
              </a:spcBef>
            </a:pPr>
            <a:r>
              <a:rPr 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Assessment of UN Regulations under the purview of GRVA with regards to the use of the </a:t>
            </a:r>
          </a:p>
          <a:p>
            <a:pPr algn="l">
              <a:lnSpc>
                <a:spcPct val="140000"/>
              </a:lnSpc>
              <a:spcBef>
                <a:spcPts val="0"/>
              </a:spcBef>
            </a:pPr>
            <a:r>
              <a:rPr 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Unique Identifier (UI) – 2 valid views</a:t>
            </a:r>
            <a:endParaRPr lang="en-US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3071C6A3-EFD7-422C-8AA2-84D38299AC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0124"/>
            <a:ext cx="5175880" cy="1387876"/>
          </a:xfrm>
          <a:prstGeom prst="rect">
            <a:avLst/>
          </a:prstGeom>
        </p:spPr>
      </p:pic>
      <p:pic>
        <p:nvPicPr>
          <p:cNvPr id="57" name="Picture 56" descr="A close up of a logo&#10;&#10;Description automatically generated">
            <a:extLst>
              <a:ext uri="{FF2B5EF4-FFF2-40B4-BE49-F238E27FC236}">
                <a16:creationId xmlns:a16="http://schemas.microsoft.com/office/drawing/2014/main" id="{004D8CF7-7A4C-4082-921F-3521D62469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3"/>
            <a:ext cx="5176948" cy="45853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7537314-7D5E-4F3D-AD80-3288E2732937}"/>
              </a:ext>
            </a:extLst>
          </p:cNvPr>
          <p:cNvGrpSpPr/>
          <p:nvPr/>
        </p:nvGrpSpPr>
        <p:grpSpPr>
          <a:xfrm>
            <a:off x="-1068" y="4587337"/>
            <a:ext cx="5176948" cy="869533"/>
            <a:chOff x="-1068" y="4587337"/>
            <a:chExt cx="4571999" cy="8695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07C52CF-530B-4501-A413-F147E25F6FF3}"/>
                </a:ext>
              </a:extLst>
            </p:cNvPr>
            <p:cNvGrpSpPr/>
            <p:nvPr/>
          </p:nvGrpSpPr>
          <p:grpSpPr>
            <a:xfrm flipV="1">
              <a:off x="-1068" y="5359240"/>
              <a:ext cx="4571999" cy="97630"/>
              <a:chOff x="0" y="1472508"/>
              <a:chExt cx="9601200" cy="25795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AE6906-CEBA-48DE-ABC0-E5EAE5710154}"/>
                  </a:ext>
                </a:extLst>
              </p:cNvPr>
              <p:cNvSpPr/>
              <p:nvPr/>
            </p:nvSpPr>
            <p:spPr>
              <a:xfrm>
                <a:off x="0" y="1472508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516D584-A653-4344-ACCA-23E67AB8159A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D7DD03D-4AF4-4B78-BB0B-24C08D607D71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3E14AAC-F04F-4CD5-8777-935913714A2B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EF7E3DF-2D47-46B2-A87E-9635417398EE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6A5ABD5-50B2-4777-8EF3-F7B6A36793B5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389C650-EA6E-409B-8E8B-E5281BFEAC3A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6EAFE09-41E6-4AF8-82BA-F3E78138680B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79BD087-4A45-463D-B0D7-678EB4F4AC0F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1870644-6D04-48CD-BCA7-7EF87F7B4FCD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B2C62CE-2985-4E0C-9E38-2CC2F201FC8E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4E1DCB0-B17C-4699-9BDF-D80503A587C1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50A4B79-7EE5-4D52-AA70-99A97233D06D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C938F45-45AB-4D16-9E76-6C38FBD4076C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811807B-B2DC-4353-9A1C-886BC72E9E8D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F6A362A-61EF-409E-A9A2-D2515C550085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35B4CE9-E191-4076-A1E0-E4DBB1A192EE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D5BB19A-4A14-4B8D-934F-EF97A34B5FA6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F39AA97-9035-4571-821B-87875C6A9429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6C2EBE0-D969-45AC-801F-7D61B350731B}"/>
                </a:ext>
              </a:extLst>
            </p:cNvPr>
            <p:cNvGrpSpPr/>
            <p:nvPr/>
          </p:nvGrpSpPr>
          <p:grpSpPr>
            <a:xfrm flipV="1">
              <a:off x="-1068" y="4587337"/>
              <a:ext cx="4571999" cy="97630"/>
              <a:chOff x="0" y="1472506"/>
              <a:chExt cx="9601200" cy="25795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4B6D012-1FAE-49B5-B57D-2C1E272BE001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50E163E-13C7-4669-8248-A1DAA41071AF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F85AB49-E3EA-44AD-942C-4D0E7443A9D8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680C479-C74C-4122-B90D-F7B44BD03C78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D9D617C-1DAB-4B55-99CE-17F5E8E313EA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FCCD40D-00E9-45E4-A28A-9EB0CD20A180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A090A2E-E959-40D1-AB23-6F74FEDCABB1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E7EE842-F9DD-4E85-95F0-EE2CB63017BE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5FBB0C6-08E3-4149-8883-14B6136292E7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3388109-6302-40BA-95AD-C3A90F42E727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27701E7-D083-4BCD-8AC9-51038281B1B8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211A6E97-176C-4668-986E-BEB8C429F501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3B9BE65-AECF-4220-80B5-08BB4B8B8B93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80E45B5-454D-4D3F-BEB7-3B39E6B180ED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C126F13-9B4E-4B10-B9F4-2B216950608E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010CA9F-C012-407C-8FF3-56F3F5F6132B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50F56C7-7677-4668-9B1C-A648197DCEB0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0DA41CA-961E-4A07-9D22-F48FDA33052A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6C017C7-EFED-47AB-BBB4-3FBDBBB61349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BA58784-675A-471F-9D92-2A312BD27CA2}"/>
              </a:ext>
            </a:extLst>
          </p:cNvPr>
          <p:cNvSpPr txBox="1"/>
          <p:nvPr/>
        </p:nvSpPr>
        <p:spPr>
          <a:xfrm>
            <a:off x="315591" y="4795976"/>
            <a:ext cx="457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70">
                <a:solidFill>
                  <a:srgbClr val="4E9EE5"/>
                </a:solidFill>
                <a:latin typeface="Arial Narrow" panose="020B0606020202030204" pitchFamily="34" charset="0"/>
              </a:rPr>
              <a:t>WP.29</a:t>
            </a:r>
          </a:p>
        </p:txBody>
      </p:sp>
      <p:pic>
        <p:nvPicPr>
          <p:cNvPr id="3" name="Graphic 2" descr="Wi-Fi outline">
            <a:extLst>
              <a:ext uri="{FF2B5EF4-FFF2-40B4-BE49-F238E27FC236}">
                <a16:creationId xmlns:a16="http://schemas.microsoft.com/office/drawing/2014/main" id="{8927D534-BD5C-40C1-FF2B-BB8A87FF5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4643" y="866798"/>
            <a:ext cx="432000" cy="43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D65160-FC29-D8B3-1188-C513A71C47E1}"/>
              </a:ext>
            </a:extLst>
          </p:cNvPr>
          <p:cNvSpPr/>
          <p:nvPr/>
        </p:nvSpPr>
        <p:spPr>
          <a:xfrm>
            <a:off x="366074" y="794611"/>
            <a:ext cx="2240961" cy="2262111"/>
          </a:xfrm>
          <a:prstGeom prst="rect">
            <a:avLst/>
          </a:prstGeom>
          <a:solidFill>
            <a:schemeClr val="bg1"/>
          </a:solidFill>
          <a:ln>
            <a:solidFill>
              <a:srgbClr val="318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EC409E76-FB29-4BD4-85F8-60491132D6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6"/>
          <a:stretch/>
        </p:blipFill>
        <p:spPr>
          <a:xfrm>
            <a:off x="386895" y="1053806"/>
            <a:ext cx="2169493" cy="1744358"/>
          </a:xfrm>
          <a:prstGeom prst="rect">
            <a:avLst/>
          </a:prstGeom>
        </p:spPr>
      </p:pic>
      <p:pic>
        <p:nvPicPr>
          <p:cNvPr id="10" name="Graphic 9" descr="Bar chart with solid fill">
            <a:extLst>
              <a:ext uri="{FF2B5EF4-FFF2-40B4-BE49-F238E27FC236}">
                <a16:creationId xmlns:a16="http://schemas.microsoft.com/office/drawing/2014/main" id="{ED977C00-61B7-7FD2-0C19-8E3D3B8C7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1680" y="1697220"/>
            <a:ext cx="432000" cy="43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451201-9F8A-1C8E-96CC-36E7E1525E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5"/>
          <a:stretch/>
        </p:blipFill>
        <p:spPr>
          <a:xfrm>
            <a:off x="2681179" y="796439"/>
            <a:ext cx="2312989" cy="2262111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1E4F5223-6D30-F0EE-6587-E119AED60669}"/>
              </a:ext>
            </a:extLst>
          </p:cNvPr>
          <p:cNvSpPr txBox="1">
            <a:spLocks/>
          </p:cNvSpPr>
          <p:nvPr/>
        </p:nvSpPr>
        <p:spPr>
          <a:xfrm>
            <a:off x="295342" y="300588"/>
            <a:ext cx="2003085" cy="477297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by the secretariat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B641E48-B970-90C4-F48E-2BCB63BF7081}"/>
              </a:ext>
            </a:extLst>
          </p:cNvPr>
          <p:cNvSpPr txBox="1">
            <a:spLocks/>
          </p:cNvSpPr>
          <p:nvPr/>
        </p:nvSpPr>
        <p:spPr>
          <a:xfrm>
            <a:off x="8888362" y="145002"/>
            <a:ext cx="3092402" cy="9088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Informal document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WP.29-190-24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190th WP.29, 20-22 June 2023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Agenda item 4.5.</a:t>
            </a:r>
          </a:p>
        </p:txBody>
      </p:sp>
    </p:spTree>
    <p:extLst>
      <p:ext uri="{BB962C8B-B14F-4D97-AF65-F5344CB8AC3E}">
        <p14:creationId xmlns:p14="http://schemas.microsoft.com/office/powerpoint/2010/main" val="110316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8322CC9-10FD-1A59-1060-26E3284EE91B}"/>
              </a:ext>
            </a:extLst>
          </p:cNvPr>
          <p:cNvGrpSpPr/>
          <p:nvPr/>
        </p:nvGrpSpPr>
        <p:grpSpPr>
          <a:xfrm>
            <a:off x="298339" y="1048970"/>
            <a:ext cx="10897752" cy="5737450"/>
            <a:chOff x="610065" y="1412560"/>
            <a:chExt cx="10897752" cy="52601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AAF1D5C-37B3-7547-DCE6-B18485B9DE39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394FE6-F19A-4C8B-F02A-A4117ADBD623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A2BBEBC-88FE-D1E0-0853-0C54B8D6C815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57CCB15-684B-F1C1-C4FD-8C69082D7339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EB52F77-63DB-9428-4C91-D2069EB72958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9CAA949-33D3-E833-B7B6-89A3B1526739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0380262-723C-0E67-7471-3E067D0558B6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7189D86-7F6C-A226-4B95-0582E5369EF8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5461403-28B8-52ED-2CE6-66AA2779B2A1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F51C1E0-42B1-B037-D563-2A60C7B34371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15D9114-F77E-074C-BB5C-27A91CC6496F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E3FC0AD-7088-FB43-8A64-30D9CA31DDDF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2FF57A8-ABB3-56E4-934E-BC525A1A7C5E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B820767-D506-CEDB-942F-92892BB3F26F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4E20305-553E-5A64-D1E0-C2D9F4BAB6B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76669E9-5DD9-02F4-0D1D-1A4A58CDE4C4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D8377AC-3F97-21E8-410F-9A85482E03D3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FD046FC-C66F-B0AB-238A-BD778D99A724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F5DD001-C5DD-26B6-B130-A3771D416C1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ECAB92C-4DED-7202-C2CF-F1C5F6BC3B90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A13CA5-68BE-D286-5B78-55DF64778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BABBF8-DD59-7C4F-09AF-DAC3EF4B4B47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5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190th Session of WP.29  </a:t>
              </a:r>
              <a:r>
                <a:rPr lang="en-US" sz="1200">
                  <a:solidFill>
                    <a:srgbClr val="0070C0"/>
                  </a:solidFill>
                  <a:latin typeface="Arial Narrow" panose="020B0606020202030204" pitchFamily="34" charset="0"/>
                </a:rPr>
                <a:t>|</a:t>
              </a:r>
              <a:r>
                <a:rPr lang="en-US" sz="12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>
                  <a:solidFill>
                    <a:srgbClr val="0070C0"/>
                  </a:solidFill>
                  <a:latin typeface="Arial Narrow" panose="020B0606020202030204" pitchFamily="34" charset="0"/>
                </a:rPr>
                <a:t>June</a:t>
              </a:r>
              <a:r>
                <a:rPr lang="en-US" sz="12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200">
                  <a:solidFill>
                    <a:srgbClr val="0070C0"/>
                  </a:solidFill>
                  <a:latin typeface="Arial Narrow" panose="020B0606020202030204" pitchFamily="34" charset="0"/>
                </a:rPr>
                <a:t>2023  |</a:t>
              </a:r>
              <a:r>
                <a:rPr lang="en-US" sz="12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>
                  <a:solidFill>
                    <a:srgbClr val="0070C0"/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80" name="Title 4">
            <a:extLst>
              <a:ext uri="{FF2B5EF4-FFF2-40B4-BE49-F238E27FC236}">
                <a16:creationId xmlns:a16="http://schemas.microsoft.com/office/drawing/2014/main" id="{D8841C52-ED55-BB7F-2976-950CA786CADB}"/>
              </a:ext>
            </a:extLst>
          </p:cNvPr>
          <p:cNvSpPr txBox="1">
            <a:spLocks/>
          </p:cNvSpPr>
          <p:nvPr/>
        </p:nvSpPr>
        <p:spPr>
          <a:xfrm>
            <a:off x="675027" y="95590"/>
            <a:ext cx="11203631" cy="85441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spc="50">
                <a:latin typeface="Arial" panose="020B0604020202020204" pitchFamily="34" charset="0"/>
                <a:cs typeface="Arial" panose="020B0604020202020204" pitchFamily="34" charset="0"/>
              </a:rPr>
              <a:t>Views expressed at the 16</a:t>
            </a:r>
            <a:r>
              <a:rPr lang="en-US" sz="2400" b="1" spc="5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spc="50">
                <a:latin typeface="Arial" panose="020B0604020202020204" pitchFamily="34" charset="0"/>
                <a:cs typeface="Arial" panose="020B0604020202020204" pitchFamily="34" charset="0"/>
              </a:rPr>
              <a:t> session of GRVA </a:t>
            </a:r>
            <a:endParaRPr lang="en-US" sz="2000" spc="50">
              <a:solidFill>
                <a:srgbClr val="4389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61C0AEF-E259-C954-C150-C85D0D7A3FD0}"/>
              </a:ext>
            </a:extLst>
          </p:cNvPr>
          <p:cNvSpPr txBox="1">
            <a:spLocks/>
          </p:cNvSpPr>
          <p:nvPr/>
        </p:nvSpPr>
        <p:spPr>
          <a:xfrm>
            <a:off x="795130" y="1502797"/>
            <a:ext cx="10400961" cy="485355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lnSpc>
                <a:spcPct val="150000"/>
              </a:lnSpc>
              <a:buClr>
                <a:srgbClr val="3E8EDE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Assessment of UN Regulations (GRVA-16-19)</a:t>
            </a:r>
          </a:p>
          <a:p>
            <a:pPr marL="400050" indent="-285750" algn="l">
              <a:lnSpc>
                <a:spcPct val="150000"/>
              </a:lnSpc>
              <a:buClr>
                <a:srgbClr val="3E8EDE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55632-326E-9F4B-CFD6-B5E790FF9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376" y="2277748"/>
            <a:ext cx="5909583" cy="3905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905CFA-993E-D047-87A5-990A6E7D4D36}"/>
              </a:ext>
            </a:extLst>
          </p:cNvPr>
          <p:cNvSpPr txBox="1"/>
          <p:nvPr/>
        </p:nvSpPr>
        <p:spPr>
          <a:xfrm>
            <a:off x="897106" y="2074606"/>
            <a:ext cx="4522294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285750" algn="l">
              <a:lnSpc>
                <a:spcPct val="150000"/>
              </a:lnSpc>
              <a:buClr>
                <a:srgbClr val="3E8EDE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template was filled out under the assumption that the UI concept would be realized and activated in DETA</a:t>
            </a:r>
          </a:p>
          <a:p>
            <a:pPr marL="400050" indent="-285750" algn="l">
              <a:lnSpc>
                <a:spcPct val="150000"/>
              </a:lnSpc>
              <a:buClr>
                <a:srgbClr val="3E8EDE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 algn="l">
              <a:lnSpc>
                <a:spcPct val="150000"/>
              </a:lnSpc>
              <a:buClr>
                <a:srgbClr val="3E8EDE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assessment did not take accounts of the concerns expressed by some delegations e.g. at WP.29.</a:t>
            </a:r>
          </a:p>
        </p:txBody>
      </p:sp>
    </p:spTree>
    <p:extLst>
      <p:ext uri="{BB962C8B-B14F-4D97-AF65-F5344CB8AC3E}">
        <p14:creationId xmlns:p14="http://schemas.microsoft.com/office/powerpoint/2010/main" val="25340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8322CC9-10FD-1A59-1060-26E3284EE91B}"/>
              </a:ext>
            </a:extLst>
          </p:cNvPr>
          <p:cNvGrpSpPr/>
          <p:nvPr/>
        </p:nvGrpSpPr>
        <p:grpSpPr>
          <a:xfrm>
            <a:off x="298339" y="1048970"/>
            <a:ext cx="10897752" cy="5737450"/>
            <a:chOff x="610065" y="1412560"/>
            <a:chExt cx="10897752" cy="52601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AAF1D5C-37B3-7547-DCE6-B18485B9DE39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394FE6-F19A-4C8B-F02A-A4117ADBD623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A2BBEBC-88FE-D1E0-0853-0C54B8D6C815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57CCB15-684B-F1C1-C4FD-8C69082D7339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EB52F77-63DB-9428-4C91-D2069EB72958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9CAA949-33D3-E833-B7B6-89A3B1526739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0380262-723C-0E67-7471-3E067D0558B6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7189D86-7F6C-A226-4B95-0582E5369EF8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5461403-28B8-52ED-2CE6-66AA2779B2A1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F51C1E0-42B1-B037-D563-2A60C7B34371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15D9114-F77E-074C-BB5C-27A91CC6496F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E3FC0AD-7088-FB43-8A64-30D9CA31DDDF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2FF57A8-ABB3-56E4-934E-BC525A1A7C5E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B820767-D506-CEDB-942F-92892BB3F26F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4E20305-553E-5A64-D1E0-C2D9F4BAB6B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76669E9-5DD9-02F4-0D1D-1A4A58CDE4C4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D8377AC-3F97-21E8-410F-9A85482E03D3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FD046FC-C66F-B0AB-238A-BD778D99A724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F5DD001-C5DD-26B6-B130-A3771D416C1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ECAB92C-4DED-7202-C2CF-F1C5F6BC3B90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A13CA5-68BE-D286-5B78-55DF64778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BABBF8-DD59-7C4F-09AF-DAC3EF4B4B47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5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190th Session of WP.29  </a:t>
              </a:r>
              <a:r>
                <a:rPr lang="en-US" sz="1200">
                  <a:solidFill>
                    <a:srgbClr val="0070C0"/>
                  </a:solidFill>
                  <a:latin typeface="Arial Narrow" panose="020B0606020202030204" pitchFamily="34" charset="0"/>
                </a:rPr>
                <a:t>|</a:t>
              </a:r>
              <a:r>
                <a:rPr lang="en-US" sz="12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>
                  <a:solidFill>
                    <a:srgbClr val="0070C0"/>
                  </a:solidFill>
                  <a:latin typeface="Arial Narrow" panose="020B0606020202030204" pitchFamily="34" charset="0"/>
                </a:rPr>
                <a:t>June</a:t>
              </a:r>
              <a:r>
                <a:rPr lang="en-US" sz="12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200">
                  <a:solidFill>
                    <a:srgbClr val="0070C0"/>
                  </a:solidFill>
                  <a:latin typeface="Arial Narrow" panose="020B0606020202030204" pitchFamily="34" charset="0"/>
                </a:rPr>
                <a:t>2023  |</a:t>
              </a:r>
              <a:r>
                <a:rPr lang="en-US" sz="12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>
                  <a:solidFill>
                    <a:srgbClr val="0070C0"/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80" name="Title 4">
            <a:extLst>
              <a:ext uri="{FF2B5EF4-FFF2-40B4-BE49-F238E27FC236}">
                <a16:creationId xmlns:a16="http://schemas.microsoft.com/office/drawing/2014/main" id="{D8841C52-ED55-BB7F-2976-950CA786CADB}"/>
              </a:ext>
            </a:extLst>
          </p:cNvPr>
          <p:cNvSpPr txBox="1">
            <a:spLocks/>
          </p:cNvSpPr>
          <p:nvPr/>
        </p:nvSpPr>
        <p:spPr>
          <a:xfrm>
            <a:off x="675027" y="95590"/>
            <a:ext cx="11203631" cy="85441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spc="50">
                <a:latin typeface="Arial" panose="020B0604020202020204" pitchFamily="34" charset="0"/>
                <a:cs typeface="Arial" panose="020B0604020202020204" pitchFamily="34" charset="0"/>
              </a:rPr>
              <a:t>Views expressed at the 16</a:t>
            </a:r>
            <a:r>
              <a:rPr lang="en-US" sz="2400" b="1" spc="5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spc="50">
                <a:latin typeface="Arial" panose="020B0604020202020204" pitchFamily="34" charset="0"/>
                <a:cs typeface="Arial" panose="020B0604020202020204" pitchFamily="34" charset="0"/>
              </a:rPr>
              <a:t> session of GRVA 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61C0AEF-E259-C954-C150-C85D0D7A3FD0}"/>
              </a:ext>
            </a:extLst>
          </p:cNvPr>
          <p:cNvSpPr txBox="1">
            <a:spLocks/>
          </p:cNvSpPr>
          <p:nvPr/>
        </p:nvSpPr>
        <p:spPr>
          <a:xfrm>
            <a:off x="795130" y="1502797"/>
            <a:ext cx="10400961" cy="485355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lnSpc>
                <a:spcPct val="150000"/>
              </a:lnSpc>
              <a:buClr>
                <a:srgbClr val="3E8EDE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Assessment of UN Regulations (GRVA-16-44)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6A465-C1C1-C2C9-576D-59FDF90C65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885"/>
          <a:stretch/>
        </p:blipFill>
        <p:spPr>
          <a:xfrm>
            <a:off x="4454013" y="2490238"/>
            <a:ext cx="7036762" cy="32577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7A106E5-9A98-6B1D-B4F2-8C91D0493417}"/>
              </a:ext>
            </a:extLst>
          </p:cNvPr>
          <p:cNvSpPr txBox="1"/>
          <p:nvPr/>
        </p:nvSpPr>
        <p:spPr>
          <a:xfrm>
            <a:off x="993058" y="2222090"/>
            <a:ext cx="3493626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Basis for the assessment in GRVA-16-44: </a:t>
            </a:r>
          </a:p>
          <a:p>
            <a:pPr>
              <a:lnSpc>
                <a:spcPct val="1500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This alternative assessment was provided, having in mind: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 initial justification for UI i.e. issues related to space on automotive products not always available for multiple marking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The practical needs of other stakeholders</a:t>
            </a:r>
          </a:p>
        </p:txBody>
      </p:sp>
    </p:spTree>
    <p:extLst>
      <p:ext uri="{BB962C8B-B14F-4D97-AF65-F5344CB8AC3E}">
        <p14:creationId xmlns:p14="http://schemas.microsoft.com/office/powerpoint/2010/main" val="321613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8322CC9-10FD-1A59-1060-26E3284EE91B}"/>
              </a:ext>
            </a:extLst>
          </p:cNvPr>
          <p:cNvGrpSpPr/>
          <p:nvPr/>
        </p:nvGrpSpPr>
        <p:grpSpPr>
          <a:xfrm>
            <a:off x="298339" y="1058206"/>
            <a:ext cx="10897752" cy="5737450"/>
            <a:chOff x="610065" y="1412560"/>
            <a:chExt cx="10897752" cy="52601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AAF1D5C-37B3-7547-DCE6-B18485B9DE39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394FE6-F19A-4C8B-F02A-A4117ADBD623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A2BBEBC-88FE-D1E0-0853-0C54B8D6C815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57CCB15-684B-F1C1-C4FD-8C69082D7339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EB52F77-63DB-9428-4C91-D2069EB72958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9CAA949-33D3-E833-B7B6-89A3B1526739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0380262-723C-0E67-7471-3E067D0558B6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7189D86-7F6C-A226-4B95-0582E5369EF8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5461403-28B8-52ED-2CE6-66AA2779B2A1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F51C1E0-42B1-B037-D563-2A60C7B34371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15D9114-F77E-074C-BB5C-27A91CC6496F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E3FC0AD-7088-FB43-8A64-30D9CA31DDDF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2FF57A8-ABB3-56E4-934E-BC525A1A7C5E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B820767-D506-CEDB-942F-92892BB3F26F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4E20305-553E-5A64-D1E0-C2D9F4BAB6B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76669E9-5DD9-02F4-0D1D-1A4A58CDE4C4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D8377AC-3F97-21E8-410F-9A85482E03D3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FD046FC-C66F-B0AB-238A-BD778D99A724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F5DD001-C5DD-26B6-B130-A3771D416C1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ECAB92C-4DED-7202-C2CF-F1C5F6BC3B90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A13CA5-68BE-D286-5B78-55DF64778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BABBF8-DD59-7C4F-09AF-DAC3EF4B4B47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5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190th Session of WP.29  </a:t>
              </a:r>
              <a:r>
                <a:rPr lang="en-US" sz="1200">
                  <a:solidFill>
                    <a:srgbClr val="0070C0"/>
                  </a:solidFill>
                  <a:latin typeface="Arial Narrow" panose="020B0606020202030204" pitchFamily="34" charset="0"/>
                </a:rPr>
                <a:t>|</a:t>
              </a:r>
              <a:r>
                <a:rPr lang="en-US" sz="12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>
                  <a:solidFill>
                    <a:srgbClr val="0070C0"/>
                  </a:solidFill>
                  <a:latin typeface="Arial Narrow" panose="020B0606020202030204" pitchFamily="34" charset="0"/>
                </a:rPr>
                <a:t>June</a:t>
              </a:r>
              <a:r>
                <a:rPr lang="en-US" sz="12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200">
                  <a:solidFill>
                    <a:srgbClr val="0070C0"/>
                  </a:solidFill>
                  <a:latin typeface="Arial Narrow" panose="020B0606020202030204" pitchFamily="34" charset="0"/>
                </a:rPr>
                <a:t>2023  |</a:t>
              </a:r>
              <a:r>
                <a:rPr lang="en-US" sz="12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>
                  <a:solidFill>
                    <a:srgbClr val="0070C0"/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80" name="Title 4">
            <a:extLst>
              <a:ext uri="{FF2B5EF4-FFF2-40B4-BE49-F238E27FC236}">
                <a16:creationId xmlns:a16="http://schemas.microsoft.com/office/drawing/2014/main" id="{D8841C52-ED55-BB7F-2976-950CA786CADB}"/>
              </a:ext>
            </a:extLst>
          </p:cNvPr>
          <p:cNvSpPr txBox="1">
            <a:spLocks/>
          </p:cNvSpPr>
          <p:nvPr/>
        </p:nvSpPr>
        <p:spPr>
          <a:xfrm>
            <a:off x="675027" y="95590"/>
            <a:ext cx="11203631" cy="85441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algn="l">
              <a:lnSpc>
                <a:spcPct val="150000"/>
              </a:lnSpc>
              <a:buClr>
                <a:srgbClr val="3E8EDE"/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61C0AEF-E259-C954-C150-C85D0D7A3FD0}"/>
              </a:ext>
            </a:extLst>
          </p:cNvPr>
          <p:cNvSpPr txBox="1">
            <a:spLocks/>
          </p:cNvSpPr>
          <p:nvPr/>
        </p:nvSpPr>
        <p:spPr>
          <a:xfrm>
            <a:off x="795130" y="1502797"/>
            <a:ext cx="10400961" cy="485355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lnSpc>
                <a:spcPct val="150000"/>
              </a:lnSpc>
              <a:buClr>
                <a:srgbClr val="3E8EDE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GRVA discussed: </a:t>
            </a:r>
          </a:p>
          <a:p>
            <a:pPr marL="457200" indent="-342900" algn="l">
              <a:lnSpc>
                <a:spcPct val="150000"/>
              </a:lnSpc>
              <a:buClr>
                <a:srgbClr val="3E8EDE"/>
              </a:buClr>
              <a:buFont typeface="Wingdings" panose="05000000000000000000" pitchFamily="2" charset="2"/>
              <a:buChar char="à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time needed to deliver the UI functionality in DETA.</a:t>
            </a:r>
          </a:p>
          <a:p>
            <a:pPr marL="457200" indent="-342900" algn="l">
              <a:lnSpc>
                <a:spcPct val="150000"/>
              </a:lnSpc>
              <a:buClr>
                <a:srgbClr val="3E8EDE"/>
              </a:buClr>
              <a:buFont typeface="Wingdings" panose="05000000000000000000" pitchFamily="2" charset="2"/>
              <a:buChar char="à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need to identify issues associated with UI that were not obvious at the beginning, in the current context.</a:t>
            </a:r>
          </a:p>
          <a:p>
            <a:pPr marL="114300" algn="l">
              <a:lnSpc>
                <a:spcPct val="150000"/>
              </a:lnSpc>
              <a:buClr>
                <a:srgbClr val="3E8EDE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algn="l">
              <a:lnSpc>
                <a:spcPct val="150000"/>
              </a:lnSpc>
              <a:buClr>
                <a:srgbClr val="3E8EDE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OICA noted that the benefits of UI was mainly for small parts, not for the whole vehicle</a:t>
            </a:r>
          </a:p>
          <a:p>
            <a:pPr marL="114300" algn="l">
              <a:lnSpc>
                <a:spcPct val="150000"/>
              </a:lnSpc>
              <a:buClr>
                <a:srgbClr val="3E8EDE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CITA stated that UI, as envisaged, did not support harmonization</a:t>
            </a:r>
          </a:p>
          <a:p>
            <a:pPr marL="114300" algn="l">
              <a:lnSpc>
                <a:spcPct val="150000"/>
              </a:lnSpc>
              <a:buClr>
                <a:srgbClr val="3E8EDE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Upon request, CLEPA clarified that they did not support nor object putting UI on hold</a:t>
            </a:r>
          </a:p>
          <a:p>
            <a:pPr marL="114300" algn="l">
              <a:lnSpc>
                <a:spcPct val="150000"/>
              </a:lnSpc>
              <a:buClr>
                <a:srgbClr val="3E8EDE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14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276536-EB32-4717-86D6-BC8C95AD6EBD}">
  <ds:schemaRefs>
    <ds:schemaRef ds:uri="http://schemas.microsoft.com/office/2006/metadata/properties"/>
    <ds:schemaRef ds:uri="http://purl.org/dc/terms/"/>
    <ds:schemaRef ds:uri="4b4a1c0d-4a69-4996-a84a-fc699b9f49d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85ec44e-1bab-4c0b-9df0-6ba128686fc9"/>
    <ds:schemaRef ds:uri="acccb6d4-dbe5-46d2-b4d3-5733603d8cc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D7D0C5-2D5D-40C5-BA3E-E8848BFF9C19}">
  <ds:schemaRefs>
    <ds:schemaRef ds:uri="4b4a1c0d-4a69-4996-a84a-fc699b9f49de"/>
    <ds:schemaRef ds:uri="985ec44e-1bab-4c0b-9df0-6ba128686fc9"/>
    <ds:schemaRef ds:uri="acccb6d4-dbe5-46d2-b4d3-5733603d8c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42B0EB-F900-4D88-94FE-4CD4DC2C75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284</Words>
  <Application>Microsoft Office PowerPoint</Application>
  <PresentationFormat>Widescreen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Mueller</dc:creator>
  <cp:lastModifiedBy>Francois</cp:lastModifiedBy>
  <cp:revision>4</cp:revision>
  <dcterms:created xsi:type="dcterms:W3CDTF">2023-04-25T14:19:16Z</dcterms:created>
  <dcterms:modified xsi:type="dcterms:W3CDTF">2023-06-20T10:29:03Z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Office_x0020_of_x0020_Origin">
    <vt:lpwstr/>
  </property>
  <property fmtid="{D5CDD505-2E9C-101B-9397-08002B2CF9AE}" pid="4" name="MediaServiceImageTags">
    <vt:lpwstr/>
  </property>
  <property fmtid="{D5CDD505-2E9C-101B-9397-08002B2CF9AE}" pid="5" name="gba66df640194346a5267c50f24d4797">
    <vt:lpwstr/>
  </property>
  <property fmtid="{D5CDD505-2E9C-101B-9397-08002B2CF9AE}" pid="6" name="Office of Origin">
    <vt:lpwstr/>
  </property>
</Properties>
</file>