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75" r:id="rId6"/>
    <p:sldId id="289" r:id="rId7"/>
    <p:sldId id="288" r:id="rId8"/>
    <p:sldId id="291" r:id="rId9"/>
    <p:sldId id="283" r:id="rId10"/>
    <p:sldId id="284" r:id="rId11"/>
    <p:sldId id="292" r:id="rId12"/>
    <p:sldId id="28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1DBC76-4080-2A3D-822A-E66EE5064DD4}" name="Francois Cuenot" initials="FC" userId="S::francois.cuenot@un.org::9928dff3-8fa4-42b5-9d6e-cd4dcb8928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214"/>
    <a:srgbClr val="EA8516"/>
    <a:srgbClr val="CCE6FD"/>
    <a:srgbClr val="60B3F5"/>
    <a:srgbClr val="4E9EE5"/>
    <a:srgbClr val="4389C8"/>
    <a:srgbClr val="595959"/>
    <a:srgbClr val="074C84"/>
    <a:srgbClr val="B2DCD8"/>
    <a:srgbClr val="75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66F88-3AC5-48BD-9CD3-543A88530A5A}" v="1" dt="2023-06-18T17:24:29.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09" autoAdjust="0"/>
  </p:normalViewPr>
  <p:slideViewPr>
    <p:cSldViewPr snapToGrid="0" showGuides="1">
      <p:cViewPr varScale="1">
        <p:scale>
          <a:sx n="86" d="100"/>
          <a:sy n="86" d="100"/>
        </p:scale>
        <p:origin x="51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23099-D0AB-4227-8ACE-495009AD265B}" type="datetimeFigureOut">
              <a:rPr lang="en-GB" smtClean="0"/>
              <a:t>18/06/2023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348-C0C6-4EF6-9661-AB1F1C180AAF}" type="slidenum">
              <a:rPr lang="en-GB" smtClean="0"/>
              <a:t>‹#›</a:t>
            </a:fld>
            <a:endParaRPr lang="en-GB"/>
          </a:p>
        </p:txBody>
      </p:sp>
    </p:spTree>
    <p:extLst>
      <p:ext uri="{BB962C8B-B14F-4D97-AF65-F5344CB8AC3E}">
        <p14:creationId xmlns:p14="http://schemas.microsoft.com/office/powerpoint/2010/main" val="36895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2</a:t>
            </a:fld>
            <a:endParaRPr lang="en-GB"/>
          </a:p>
        </p:txBody>
      </p:sp>
    </p:spTree>
    <p:extLst>
      <p:ext uri="{BB962C8B-B14F-4D97-AF65-F5344CB8AC3E}">
        <p14:creationId xmlns:p14="http://schemas.microsoft.com/office/powerpoint/2010/main" val="17846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7</a:t>
            </a:fld>
            <a:endParaRPr lang="en-GB"/>
          </a:p>
        </p:txBody>
      </p:sp>
    </p:spTree>
    <p:extLst>
      <p:ext uri="{BB962C8B-B14F-4D97-AF65-F5344CB8AC3E}">
        <p14:creationId xmlns:p14="http://schemas.microsoft.com/office/powerpoint/2010/main" val="135560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8</a:t>
            </a:fld>
            <a:endParaRPr lang="en-GB"/>
          </a:p>
        </p:txBody>
      </p:sp>
    </p:spTree>
    <p:extLst>
      <p:ext uri="{BB962C8B-B14F-4D97-AF65-F5344CB8AC3E}">
        <p14:creationId xmlns:p14="http://schemas.microsoft.com/office/powerpoint/2010/main" val="136883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6/18/2023</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6/18/2023</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7922FD7-529F-94A0-E572-BCF864059F9E}"/>
              </a:ext>
            </a:extLst>
          </p:cNvPr>
          <p:cNvSpPr txBox="1">
            <a:spLocks/>
          </p:cNvSpPr>
          <p:nvPr/>
        </p:nvSpPr>
        <p:spPr>
          <a:xfrm>
            <a:off x="5433771" y="1545016"/>
            <a:ext cx="7169289" cy="902312"/>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0" spc="50" dirty="0">
                <a:latin typeface="Arial Black" panose="020B0A04020102020204" pitchFamily="34" charset="0"/>
              </a:rPr>
              <a:t>Development of the </a:t>
            </a:r>
          </a:p>
          <a:p>
            <a:pPr algn="l"/>
            <a:r>
              <a:rPr lang="en-US" sz="16000" spc="50" dirty="0">
                <a:latin typeface="Arial Black" panose="020B0A04020102020204" pitchFamily="34" charset="0"/>
              </a:rPr>
              <a:t>ITC Strategy on reducing greenhouse</a:t>
            </a:r>
          </a:p>
          <a:p>
            <a:pPr algn="l"/>
            <a:r>
              <a:rPr lang="en-US" sz="16000" spc="50" dirty="0">
                <a:latin typeface="Arial Black" panose="020B0A04020102020204" pitchFamily="34" charset="0"/>
              </a:rPr>
              <a:t>gas emissions </a:t>
            </a:r>
          </a:p>
          <a:p>
            <a:pPr algn="l"/>
            <a:r>
              <a:rPr lang="en-US" sz="16000" spc="50" dirty="0">
                <a:latin typeface="Arial Black" panose="020B0A04020102020204" pitchFamily="34" charset="0"/>
              </a:rPr>
              <a:t>in inland transport</a:t>
            </a:r>
          </a:p>
          <a:p>
            <a:pPr algn="l">
              <a:spcBef>
                <a:spcPts val="300"/>
              </a:spcBef>
              <a:spcAft>
                <a:spcPts val="600"/>
              </a:spcAft>
            </a:pPr>
            <a:endParaRPr lang="en-US" sz="9600" spc="50" dirty="0">
              <a:solidFill>
                <a:srgbClr val="3E8EDE"/>
              </a:solidFill>
              <a:latin typeface="Arial" panose="020B0604020202020204" pitchFamily="34" charset="0"/>
              <a:cs typeface="Arial" panose="020B0604020202020204" pitchFamily="34" charset="0"/>
            </a:endParaRPr>
          </a:p>
        </p:txBody>
      </p:sp>
      <p:sp>
        <p:nvSpPr>
          <p:cNvPr id="4" name="Subtitle 5">
            <a:extLst>
              <a:ext uri="{FF2B5EF4-FFF2-40B4-BE49-F238E27FC236}">
                <a16:creationId xmlns:a16="http://schemas.microsoft.com/office/drawing/2014/main" id="{F9EABE14-9C7B-FA2C-928A-BA0F2CDAF943}"/>
              </a:ext>
            </a:extLst>
          </p:cNvPr>
          <p:cNvSpPr txBox="1">
            <a:spLocks/>
          </p:cNvSpPr>
          <p:nvPr/>
        </p:nvSpPr>
        <p:spPr>
          <a:xfrm>
            <a:off x="5298888" y="5290605"/>
            <a:ext cx="4760003" cy="15509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Franziska Hirsch</a:t>
            </a:r>
          </a:p>
          <a:p>
            <a:pPr marL="0" indent="0">
              <a:lnSpc>
                <a:spcPts val="2000"/>
              </a:lnSpc>
              <a:spcBef>
                <a:spcPts val="0"/>
              </a:spcBef>
              <a:buNone/>
            </a:pPr>
            <a:endParaRPr lang="en-US" sz="1800" b="1" dirty="0">
              <a:solidFill>
                <a:srgbClr val="4389C8"/>
              </a:solidFill>
              <a:latin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UNECE, Sustainable Transport Division</a:t>
            </a:r>
          </a:p>
        </p:txBody>
      </p:sp>
      <p:grpSp>
        <p:nvGrpSpPr>
          <p:cNvPr id="5" name="Group 4">
            <a:extLst>
              <a:ext uri="{FF2B5EF4-FFF2-40B4-BE49-F238E27FC236}">
                <a16:creationId xmlns:a16="http://schemas.microsoft.com/office/drawing/2014/main" id="{79BA0836-A10B-F807-BFD6-439D9A4B8098}"/>
              </a:ext>
            </a:extLst>
          </p:cNvPr>
          <p:cNvGrpSpPr/>
          <p:nvPr/>
        </p:nvGrpSpPr>
        <p:grpSpPr>
          <a:xfrm>
            <a:off x="-1068" y="-8413"/>
            <a:ext cx="5178016" cy="6866413"/>
            <a:chOff x="-1068" y="-8413"/>
            <a:chExt cx="5178016" cy="6866413"/>
          </a:xfrm>
        </p:grpSpPr>
        <p:pic>
          <p:nvPicPr>
            <p:cNvPr id="7" name="Picture 6" descr="A close up of a logo&#10;&#10;Description automatically generated">
              <a:extLst>
                <a:ext uri="{FF2B5EF4-FFF2-40B4-BE49-F238E27FC236}">
                  <a16:creationId xmlns:a16="http://schemas.microsoft.com/office/drawing/2014/main" id="{85AA4708-C721-B72E-7FED-29E52F52560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10" name="Picture 9" descr="A close up of a logo&#10;&#10;Description automatically generated">
              <a:extLst>
                <a:ext uri="{FF2B5EF4-FFF2-40B4-BE49-F238E27FC236}">
                  <a16:creationId xmlns:a16="http://schemas.microsoft.com/office/drawing/2014/main" id="{91B0D3EE-1764-90FA-88B2-81070689858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11" name="Picture 10">
              <a:extLst>
                <a:ext uri="{FF2B5EF4-FFF2-40B4-BE49-F238E27FC236}">
                  <a16:creationId xmlns:a16="http://schemas.microsoft.com/office/drawing/2014/main" id="{68E2900B-068E-8C42-84C3-7C6EB5480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12" name="Group 11">
              <a:extLst>
                <a:ext uri="{FF2B5EF4-FFF2-40B4-BE49-F238E27FC236}">
                  <a16:creationId xmlns:a16="http://schemas.microsoft.com/office/drawing/2014/main" id="{E692931C-4535-24E9-DB9D-0E9FF0AA7204}"/>
                </a:ext>
              </a:extLst>
            </p:cNvPr>
            <p:cNvGrpSpPr/>
            <p:nvPr/>
          </p:nvGrpSpPr>
          <p:grpSpPr>
            <a:xfrm>
              <a:off x="-1068" y="4587337"/>
              <a:ext cx="5176948" cy="869533"/>
              <a:chOff x="-1068" y="4587337"/>
              <a:chExt cx="4571999" cy="869533"/>
            </a:xfrm>
          </p:grpSpPr>
          <p:grpSp>
            <p:nvGrpSpPr>
              <p:cNvPr id="58" name="Group 57">
                <a:extLst>
                  <a:ext uri="{FF2B5EF4-FFF2-40B4-BE49-F238E27FC236}">
                    <a16:creationId xmlns:a16="http://schemas.microsoft.com/office/drawing/2014/main" id="{46C0B489-1C18-B6A9-40B5-80A6637DB5E5}"/>
                  </a:ext>
                </a:extLst>
              </p:cNvPr>
              <p:cNvGrpSpPr/>
              <p:nvPr/>
            </p:nvGrpSpPr>
            <p:grpSpPr>
              <a:xfrm flipV="1">
                <a:off x="-1068" y="5359240"/>
                <a:ext cx="4571999" cy="97630"/>
                <a:chOff x="0" y="1472508"/>
                <a:chExt cx="9601200" cy="257953"/>
              </a:xfrm>
            </p:grpSpPr>
            <p:sp>
              <p:nvSpPr>
                <p:cNvPr id="115" name="Rectangle 114">
                  <a:extLst>
                    <a:ext uri="{FF2B5EF4-FFF2-40B4-BE49-F238E27FC236}">
                      <a16:creationId xmlns:a16="http://schemas.microsoft.com/office/drawing/2014/main" id="{54CD6BC2-7F2F-9DCB-BB2F-9B2EBF72BA49}"/>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6" name="Group 115">
                  <a:extLst>
                    <a:ext uri="{FF2B5EF4-FFF2-40B4-BE49-F238E27FC236}">
                      <a16:creationId xmlns:a16="http://schemas.microsoft.com/office/drawing/2014/main" id="{316C3BF1-D89C-B0C0-1E10-96A8B41FE7DB}"/>
                    </a:ext>
                  </a:extLst>
                </p:cNvPr>
                <p:cNvGrpSpPr/>
                <p:nvPr/>
              </p:nvGrpSpPr>
              <p:grpSpPr>
                <a:xfrm>
                  <a:off x="0" y="1533803"/>
                  <a:ext cx="9601200" cy="142344"/>
                  <a:chOff x="-10048" y="1395274"/>
                  <a:chExt cx="9611247" cy="142344"/>
                </a:xfrm>
              </p:grpSpPr>
              <p:sp>
                <p:nvSpPr>
                  <p:cNvPr id="117" name="Rectangle 116">
                    <a:extLst>
                      <a:ext uri="{FF2B5EF4-FFF2-40B4-BE49-F238E27FC236}">
                        <a16:creationId xmlns:a16="http://schemas.microsoft.com/office/drawing/2014/main" id="{8CA8B4B0-93BE-8218-160F-B5C2DB27C0D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792961-E532-EC80-B156-1BE364BA9E0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96B1F7A-E320-1F22-1146-D9E0F831F39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CD3CCD-3805-5F2B-3729-7F5EF4A79A3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75B7B21-0C0A-EBB7-A1F3-B2D01DA5B277}"/>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F84673B-3CE4-6DB5-8F7A-78BBF778379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A930703-DF07-DCC8-BD11-E546AAA23F7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2031F1-C611-D35C-1C20-B74098258FB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B8BF91A-5FEB-DDD8-0246-B5DE0FE85E6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E2FF07D-85BC-D303-2552-59D9E7F4A900}"/>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9196BA-D02B-7865-41CB-AB7E067ACB56}"/>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3A6BC8D-8C33-9B61-0B1A-8C54911B7465}"/>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609EE8-6D6C-18F9-DCA3-1170F3723F8C}"/>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2DA69DC-A466-CDC8-C438-646FC4FF368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7AF557C-EA0F-4FF3-F831-7E76A086F16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8AD9B3-5CFD-0F32-A696-16554A0D7DA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BC32348-3F4E-0693-84FF-A36993E8A6A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3550EA17-58B7-C258-D538-7594AACAE295}"/>
                  </a:ext>
                </a:extLst>
              </p:cNvPr>
              <p:cNvGrpSpPr/>
              <p:nvPr/>
            </p:nvGrpSpPr>
            <p:grpSpPr>
              <a:xfrm flipV="1">
                <a:off x="-1068" y="4587337"/>
                <a:ext cx="4571999" cy="97630"/>
                <a:chOff x="0" y="1472506"/>
                <a:chExt cx="9601200" cy="257953"/>
              </a:xfrm>
            </p:grpSpPr>
            <p:sp>
              <p:nvSpPr>
                <p:cNvPr id="60" name="Rectangle 59">
                  <a:extLst>
                    <a:ext uri="{FF2B5EF4-FFF2-40B4-BE49-F238E27FC236}">
                      <a16:creationId xmlns:a16="http://schemas.microsoft.com/office/drawing/2014/main" id="{1068BF6E-E26D-4C31-81CE-5C9D0F3592A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19D1E369-52D7-B4F2-C0B4-9B5E7D31FE6F}"/>
                    </a:ext>
                  </a:extLst>
                </p:cNvPr>
                <p:cNvGrpSpPr/>
                <p:nvPr/>
              </p:nvGrpSpPr>
              <p:grpSpPr>
                <a:xfrm>
                  <a:off x="0" y="1533803"/>
                  <a:ext cx="9601200" cy="142344"/>
                  <a:chOff x="-10048" y="1395274"/>
                  <a:chExt cx="9611247" cy="142344"/>
                </a:xfrm>
              </p:grpSpPr>
              <p:sp>
                <p:nvSpPr>
                  <p:cNvPr id="97" name="Rectangle 96">
                    <a:extLst>
                      <a:ext uri="{FF2B5EF4-FFF2-40B4-BE49-F238E27FC236}">
                        <a16:creationId xmlns:a16="http://schemas.microsoft.com/office/drawing/2014/main" id="{CCA33F8E-627D-5514-D890-406AC878EC3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5017BA6-E1A0-0242-8B8D-AAEA81F7AB30}"/>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3BDD75-93AF-AB5F-BD86-676B026C91B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2E40E07-4F70-3574-0604-6B46B84AA8C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CA99018-26C5-F55B-2667-FC3C1A93E57B}"/>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4E8D642-4FFA-B032-A691-DBFC3E5CE4B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44F87B3-7F13-3EAC-B7C7-E5E600565A4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DDBEE36-A29C-1AA2-4794-96EC10C669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CA70CF-56C5-0C4E-4F1D-C0E81F2D2A4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3942658-44BA-0EE4-8A08-AE593634FFC3}"/>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3C2487-BEE1-F9B6-9CA6-7212FF98B3A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93F092F-1AB5-E327-0EE4-ABEA2DE07B8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FF5617-6668-BD40-FB67-B2CB111161FB}"/>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39DC257-B69B-9502-2221-8F2C39B896F7}"/>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80D679E-353B-4F5E-1418-F44CE6438483}"/>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9C8290E-E064-0E44-CCD4-B54AAF66548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1F396B2-68CD-7DB0-C997-D26C463E15E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3" name="Picture 12">
              <a:extLst>
                <a:ext uri="{FF2B5EF4-FFF2-40B4-BE49-F238E27FC236}">
                  <a16:creationId xmlns:a16="http://schemas.microsoft.com/office/drawing/2014/main" id="{6D30C5BF-98A2-702A-531E-2DC095FF74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49" name="TextBox 48">
              <a:extLst>
                <a:ext uri="{FF2B5EF4-FFF2-40B4-BE49-F238E27FC236}">
                  <a16:creationId xmlns:a16="http://schemas.microsoft.com/office/drawing/2014/main" id="{54C56F4E-05E1-BFD5-9981-F3E270593008}"/>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6" name="TextBox 55">
              <a:extLst>
                <a:ext uri="{FF2B5EF4-FFF2-40B4-BE49-F238E27FC236}">
                  <a16:creationId xmlns:a16="http://schemas.microsoft.com/office/drawing/2014/main" id="{BDC32655-BD13-E676-52C4-7DEA22914191}"/>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
        <p:nvSpPr>
          <p:cNvPr id="2" name="TextBox 1">
            <a:extLst>
              <a:ext uri="{FF2B5EF4-FFF2-40B4-BE49-F238E27FC236}">
                <a16:creationId xmlns:a16="http://schemas.microsoft.com/office/drawing/2014/main" id="{55C1A02D-2259-EB10-3C7B-0CBC333D11F0}"/>
              </a:ext>
            </a:extLst>
          </p:cNvPr>
          <p:cNvSpPr txBox="1"/>
          <p:nvPr/>
        </p:nvSpPr>
        <p:spPr>
          <a:xfrm>
            <a:off x="8717872" y="221942"/>
            <a:ext cx="3178206" cy="646331"/>
          </a:xfrm>
          <a:prstGeom prst="rect">
            <a:avLst/>
          </a:prstGeom>
          <a:noFill/>
        </p:spPr>
        <p:txBody>
          <a:bodyPr wrap="square" rtlCol="0">
            <a:spAutoFit/>
          </a:bodyPr>
          <a:lstStyle/>
          <a:p>
            <a:pPr algn="r"/>
            <a:r>
              <a:rPr lang="fr-CH" sz="1200" dirty="0"/>
              <a:t>Informal document </a:t>
            </a:r>
            <a:r>
              <a:rPr lang="fr-CH" sz="1200" b="1" dirty="0"/>
              <a:t>WP.29-190-11</a:t>
            </a:r>
          </a:p>
          <a:p>
            <a:pPr algn="r"/>
            <a:r>
              <a:rPr lang="fr-CH" sz="1200" dirty="0"/>
              <a:t>(190th WP.29 session, Geneva 20-22 June 2023</a:t>
            </a:r>
            <a:br>
              <a:rPr lang="fr-CH" sz="1200" dirty="0"/>
            </a:br>
            <a:r>
              <a:rPr lang="fr-CH" sz="1200" dirty="0"/>
              <a:t>agenda item 8.5.)</a:t>
            </a:r>
          </a:p>
        </p:txBody>
      </p:sp>
    </p:spTree>
    <p:extLst>
      <p:ext uri="{BB962C8B-B14F-4D97-AF65-F5344CB8AC3E}">
        <p14:creationId xmlns:p14="http://schemas.microsoft.com/office/powerpoint/2010/main" val="261529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5" name="Picture 54">
              <a:extLst>
                <a:ext uri="{FF2B5EF4-FFF2-40B4-BE49-F238E27FC236}">
                  <a16:creationId xmlns:a16="http://schemas.microsoft.com/office/drawing/2014/main" id="{095BB0C3-84D7-452E-BD19-4F19DF0D9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56" name="TextBox 55">
              <a:extLst>
                <a:ext uri="{FF2B5EF4-FFF2-40B4-BE49-F238E27FC236}">
                  <a16:creationId xmlns:a16="http://schemas.microsoft.com/office/drawing/2014/main" id="{B65FE236-167D-45E9-A977-2B91C87D3095}"/>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8" name="TextBox 57">
              <a:extLst>
                <a:ext uri="{FF2B5EF4-FFF2-40B4-BE49-F238E27FC236}">
                  <a16:creationId xmlns:a16="http://schemas.microsoft.com/office/drawing/2014/main" id="{5FABA571-8E9C-4CFF-8B4A-43D247C5887C}"/>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Tree>
    <p:extLst>
      <p:ext uri="{BB962C8B-B14F-4D97-AF65-F5344CB8AC3E}">
        <p14:creationId xmlns:p14="http://schemas.microsoft.com/office/powerpoint/2010/main" val="288825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75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b="1" dirty="0">
                <a:solidFill>
                  <a:srgbClr val="0070C0"/>
                </a:solidFill>
                <a:latin typeface="Arial" panose="020B0604020202020204" pitchFamily="34" charset="0"/>
                <a:cs typeface="Arial" panose="020B0604020202020204" pitchFamily="34" charset="0"/>
              </a:rPr>
              <a:t>Decisions of ITC at its 85</a:t>
            </a:r>
            <a:r>
              <a:rPr lang="en-US" sz="2400" b="1" baseline="30000" dirty="0">
                <a:solidFill>
                  <a:srgbClr val="0070C0"/>
                </a:solidFill>
                <a:latin typeface="Arial" panose="020B0604020202020204" pitchFamily="34" charset="0"/>
                <a:cs typeface="Arial" panose="020B0604020202020204" pitchFamily="34" charset="0"/>
              </a:rPr>
              <a:t>th</a:t>
            </a:r>
            <a:r>
              <a:rPr lang="en-US" sz="2400" b="1" dirty="0">
                <a:solidFill>
                  <a:srgbClr val="0070C0"/>
                </a:solidFill>
                <a:latin typeface="Arial" panose="020B0604020202020204" pitchFamily="34" charset="0"/>
                <a:cs typeface="Arial" panose="020B0604020202020204" pitchFamily="34" charset="0"/>
              </a:rPr>
              <a:t> annual session </a:t>
            </a:r>
            <a:r>
              <a:rPr lang="en-US" sz="2400" dirty="0">
                <a:latin typeface="Arial" panose="020B0604020202020204" pitchFamily="34" charset="0"/>
                <a:cs typeface="Arial" panose="020B0604020202020204" pitchFamily="34" charset="0"/>
              </a:rPr>
              <a:t>(Geneva, 21-24 February 2023, </a:t>
            </a:r>
          </a:p>
          <a:p>
            <a:pPr marL="115888" indent="0">
              <a:buClr>
                <a:srgbClr val="3E8EDE"/>
              </a:buClr>
              <a:buNone/>
            </a:pP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in close cooperation with the Committee’s Bureau and relevant subsidiary bodies, </a:t>
            </a:r>
            <a:r>
              <a:rPr lang="en-US" sz="2400" b="1" dirty="0">
                <a:latin typeface="Arial" panose="020B0604020202020204" pitchFamily="34" charset="0"/>
                <a:cs typeface="Arial" panose="020B0604020202020204" pitchFamily="34" charset="0"/>
              </a:rPr>
              <a:t>to develop an ambitious strategy document </a:t>
            </a:r>
            <a:r>
              <a:rPr lang="en-US" sz="2400" dirty="0">
                <a:latin typeface="Arial" panose="020B0604020202020204" pitchFamily="34" charset="0"/>
                <a:cs typeface="Arial" panose="020B0604020202020204" pitchFamily="34" charset="0"/>
              </a:rPr>
              <a:t>for reducing Green House Gas (GHG) emissions in inland transport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based on international United Nations legal instruments under the Committee’s purview with priority actions for The Inland Transport Committee (ITC) and all its relevant subsidiary bodies, supported by a strong action plan with milestones, for consideration and possible adoption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to </a:t>
            </a:r>
            <a:r>
              <a:rPr lang="en-US" sz="2400" b="1" dirty="0">
                <a:latin typeface="Arial" panose="020B0604020202020204" pitchFamily="34" charset="0"/>
                <a:cs typeface="Arial" panose="020B0604020202020204" pitchFamily="34" charset="0"/>
              </a:rPr>
              <a:t>report biennially </a:t>
            </a:r>
            <a:r>
              <a:rPr lang="en-US" sz="2400" dirty="0">
                <a:latin typeface="Arial" panose="020B0604020202020204" pitchFamily="34" charset="0"/>
                <a:cs typeface="Arial" panose="020B0604020202020204" pitchFamily="34" charset="0"/>
              </a:rPr>
              <a:t>through </a:t>
            </a:r>
            <a:r>
              <a:rPr lang="en-US" sz="2400" b="1" dirty="0">
                <a:latin typeface="Arial" panose="020B0604020202020204" pitchFamily="34" charset="0"/>
                <a:cs typeface="Arial" panose="020B0604020202020204" pitchFamily="34" charset="0"/>
              </a:rPr>
              <a:t>in-depth reports to the Committee on climate change and inland transport</a:t>
            </a:r>
            <a:r>
              <a:rPr lang="en-US" sz="2400" dirty="0">
                <a:latin typeface="Arial" panose="020B0604020202020204" pitchFamily="34" charset="0"/>
                <a:cs typeface="Arial" panose="020B0604020202020204" pitchFamily="34" charset="0"/>
              </a:rPr>
              <a:t>, starting at the Committee’s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session in 2024.</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dirty="0"/>
          </a:p>
        </p:txBody>
      </p:sp>
    </p:spTree>
    <p:extLst>
      <p:ext uri="{BB962C8B-B14F-4D97-AF65-F5344CB8AC3E}">
        <p14:creationId xmlns:p14="http://schemas.microsoft.com/office/powerpoint/2010/main" val="278508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00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500" b="1" dirty="0">
                <a:solidFill>
                  <a:srgbClr val="0070C0"/>
                </a:solidFill>
                <a:latin typeface="Arial" panose="020B0604020202020204" pitchFamily="34" charset="0"/>
                <a:cs typeface="Arial" panose="020B0604020202020204" pitchFamily="34" charset="0"/>
              </a:rPr>
              <a:t>(Continued) Decisions of ITC at its 85th annual session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 also</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its relevant subsidiary bodies and treaty bodies to </a:t>
            </a:r>
            <a:r>
              <a:rPr lang="en-US" sz="2400" b="1" dirty="0">
                <a:latin typeface="Arial" panose="020B0604020202020204" pitchFamily="34" charset="0"/>
                <a:cs typeface="Arial" panose="020B0604020202020204" pitchFamily="34" charset="0"/>
              </a:rPr>
              <a:t>accord priority to timely amendments to the UN inland transport legal instruments </a:t>
            </a:r>
            <a:r>
              <a:rPr lang="en-US" sz="2400" dirty="0">
                <a:latin typeface="Arial" panose="020B0604020202020204" pitchFamily="34" charset="0"/>
                <a:cs typeface="Arial" panose="020B0604020202020204" pitchFamily="34" charset="0"/>
              </a:rPr>
              <a:t>under the Committee’s purview to support safe and efficient achievement of the targets, commitments and solutions on climate change;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its relevant subsidiary bodies to </a:t>
            </a:r>
            <a:r>
              <a:rPr lang="en-US" sz="2400" b="1" dirty="0">
                <a:latin typeface="Arial" panose="020B0604020202020204" pitchFamily="34" charset="0"/>
                <a:cs typeface="Arial" panose="020B0604020202020204" pitchFamily="34" charset="0"/>
              </a:rPr>
              <a:t>continue efforts towards harmonization of performance requirements and intelligent transport systems related legal instruments directly contributing to reduction of GHG emissions </a:t>
            </a:r>
            <a:r>
              <a:rPr lang="en-US" sz="2400" dirty="0">
                <a:latin typeface="Arial" panose="020B0604020202020204" pitchFamily="34" charset="0"/>
                <a:cs typeface="Arial" panose="020B0604020202020204" pitchFamily="34" charset="0"/>
              </a:rPr>
              <a:t>through improvement of fuel/energy use efficiency; efficient use of transport networks; shift form private cars to public transport when available; flexible load and storage resources for the power grid (electric cars) and automation.</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3</a:t>
            </a:fld>
            <a:endParaRPr lang="en-US" dirty="0"/>
          </a:p>
        </p:txBody>
      </p:sp>
    </p:spTree>
    <p:extLst>
      <p:ext uri="{BB962C8B-B14F-4D97-AF65-F5344CB8AC3E}">
        <p14:creationId xmlns:p14="http://schemas.microsoft.com/office/powerpoint/2010/main" val="6915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45040" y="1825625"/>
            <a:ext cx="10815079" cy="4711858"/>
          </a:xfrm>
          <a:noFill/>
        </p:spPr>
        <p:txBody>
          <a:bodyPr>
            <a:normAutofit fontScale="70000" lnSpcReduction="20000"/>
          </a:bodyPr>
          <a:lstStyle/>
          <a:p>
            <a:pPr marL="115888" indent="0">
              <a:lnSpc>
                <a:spcPct val="120000"/>
              </a:lnSpc>
              <a:buClr>
                <a:srgbClr val="3E8EDE"/>
              </a:buClr>
              <a:buNone/>
            </a:pPr>
            <a:r>
              <a:rPr lang="en-US" sz="2700" b="1" dirty="0">
                <a:solidFill>
                  <a:srgbClr val="0070C0"/>
                </a:solidFill>
                <a:latin typeface="Arial" panose="020B0604020202020204" pitchFamily="34" charset="0"/>
                <a:cs typeface="Arial" panose="020B0604020202020204" pitchFamily="34" charset="0"/>
              </a:rPr>
              <a:t>High-level policy segment at the 85th ITC session: Actions of the inland transport sector to join the global fight against climate change</a:t>
            </a:r>
          </a:p>
          <a:p>
            <a:pPr marL="458788" indent="-342900">
              <a:lnSpc>
                <a:spcPct val="120000"/>
              </a:lnSpc>
              <a:buClr>
                <a:srgbClr val="3E8EDE"/>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Ministerial Declaration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“Harnessing the full potential of inland transport solutions in the global fight against climate change”</a:t>
            </a:r>
            <a:r>
              <a:rPr lang="en-US" sz="2400" dirty="0">
                <a:latin typeface="Arial" panose="020B0604020202020204" pitchFamily="34" charset="0"/>
                <a:cs typeface="Arial" panose="020B0604020202020204" pitchFamily="34" charset="0"/>
              </a:rPr>
              <a:t>, para. 17 requests the secretariat, in close cooperation with the Bureau of the Committee and relevant subsidiary bodies, </a:t>
            </a:r>
            <a:r>
              <a:rPr lang="en-US" sz="2400" b="1" dirty="0">
                <a:latin typeface="Arial" panose="020B0604020202020204" pitchFamily="34" charset="0"/>
                <a:cs typeface="Arial" panose="020B0604020202020204" pitchFamily="34" charset="0"/>
              </a:rPr>
              <a:t>to develop a strategy document on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reducing greenhouse gas emissions in inland transport, </a:t>
            </a:r>
            <a:r>
              <a:rPr lang="en-US" sz="2400" dirty="0">
                <a:latin typeface="Arial" panose="020B0604020202020204" pitchFamily="34" charset="0"/>
                <a:cs typeface="Arial" panose="020B0604020202020204" pitchFamily="34" charset="0"/>
              </a:rPr>
              <a:t>on the basis of international United Nations legal instruments under the Committee’s purview, containing priority actions for Committee and all its relevant subsidiary bodies, for consideration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Endorsement of Ministerial Declaration by ECE and non-ECE member States </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noted the Ministerial Declaration and expressed its support for the Declaration’s call for leveraging the Committee’s unique assets for the achievement of the climate targets of the 2030 Agenda and the Sustainable Development Goals (</a:t>
            </a:r>
            <a:r>
              <a:rPr lang="en-US" sz="2400" i="1" dirty="0">
                <a:latin typeface="Arial" panose="020B0604020202020204" pitchFamily="34" charset="0"/>
                <a:cs typeface="Arial" panose="020B0604020202020204" pitchFamily="34" charset="0"/>
              </a:rPr>
              <a:t>ECE/TRANS/328, para. 12</a:t>
            </a:r>
            <a:r>
              <a:rPr lang="en-US" sz="2400" dirty="0">
                <a:latin typeface="Arial" panose="020B0604020202020204" pitchFamily="34" charset="0"/>
                <a:cs typeface="Arial" panose="020B0604020202020204" pitchFamily="34" charset="0"/>
              </a:rPr>
              <a:t>).</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further requested the secretariat to align its work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to the Ministerial Declaration and accord priority to its implementation (</a:t>
            </a:r>
            <a:r>
              <a:rPr lang="en-US" sz="2400" i="1" dirty="0">
                <a:latin typeface="Arial" panose="020B0604020202020204" pitchFamily="34" charset="0"/>
                <a:cs typeface="Arial" panose="020B0604020202020204" pitchFamily="34" charset="0"/>
              </a:rPr>
              <a:t>ECE/TRANS/328, para. 60(h)</a:t>
            </a:r>
            <a:r>
              <a:rPr lang="en-US" sz="2400" dirty="0">
                <a:latin typeface="Arial" panose="020B0604020202020204" pitchFamily="34" charset="0"/>
                <a:cs typeface="Arial" panose="020B0604020202020204" pitchFamily="34" charset="0"/>
              </a:rPr>
              <a:t>).</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Additional background</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dirty="0"/>
          </a:p>
        </p:txBody>
      </p:sp>
    </p:spTree>
    <p:extLst>
      <p:ext uri="{BB962C8B-B14F-4D97-AF65-F5344CB8AC3E}">
        <p14:creationId xmlns:p14="http://schemas.microsoft.com/office/powerpoint/2010/main" val="46540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Draft Strategy outline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Inland transport and climate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vision and mission on climate action</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objectives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ITC-administered instruments to assist in mitigating climate change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Climate Action Plan with milestones – ITC to help deliver on climate goals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List of priorities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Resource mobilization for the delivery of the strategy</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partnerships for the delivery of this Strategy</a:t>
            </a: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April 2023: Zero draft outline agreed by Divisional Task Force for the ITC Decisions on Climate Change</a:t>
            </a:r>
            <a:endParaRPr lang="en-GB" sz="1800" dirty="0">
              <a:solidFill>
                <a:srgbClr val="000000"/>
              </a:solidFill>
              <a:latin typeface="Times New Roman" panose="02020603050405020304" pitchFamily="18" charset="0"/>
            </a:endParaRPr>
          </a:p>
          <a:p>
            <a:pPr marL="461963" indent="-346075">
              <a:lnSpc>
                <a:spcPct val="100000"/>
              </a:lnSpc>
              <a:buClr>
                <a:srgbClr val="3E8EDE"/>
              </a:buClr>
              <a:buFont typeface="Wingdings" panose="05000000000000000000" pitchFamily="2" charset="2"/>
              <a:buChar char="§"/>
            </a:pPr>
            <a:r>
              <a:rPr lang="en-US" sz="2400" dirty="0">
                <a:solidFill>
                  <a:srgbClr val="C00000"/>
                </a:solidFill>
                <a:latin typeface="Arial" panose="020B0604020202020204" pitchFamily="34" charset="0"/>
                <a:cs typeface="Arial" panose="020B0604020202020204" pitchFamily="34" charset="0"/>
              </a:rPr>
              <a:t>May 2023: Joint letter by ITC Chair and Division Director to Chairs of the Working Parties and Administrative Committees</a:t>
            </a:r>
          </a:p>
          <a:p>
            <a:pPr marL="919163" lvl="1" indent="-346075">
              <a:lnSpc>
                <a:spcPct val="100000"/>
              </a:lnSpc>
              <a:buClr>
                <a:srgbClr val="3E8EDE"/>
              </a:buClr>
              <a:buFont typeface="Wingdings" panose="05000000000000000000" pitchFamily="2" charset="2"/>
              <a:buChar char="§"/>
            </a:pPr>
            <a:r>
              <a:rPr lang="en-US" sz="2000" dirty="0">
                <a:solidFill>
                  <a:srgbClr val="C00000"/>
                </a:solidFill>
                <a:latin typeface="Arial" panose="020B0604020202020204" pitchFamily="34" charset="0"/>
                <a:cs typeface="Arial" panose="020B0604020202020204" pitchFamily="34" charset="0"/>
              </a:rPr>
              <a:t>Asking for inputs and feedback on the outline </a:t>
            </a:r>
            <a:r>
              <a:rPr lang="en-US" sz="2000" b="1" dirty="0">
                <a:solidFill>
                  <a:srgbClr val="C00000"/>
                </a:solidFill>
                <a:latin typeface="Arial" panose="020B0604020202020204" pitchFamily="34" charset="0"/>
                <a:cs typeface="Arial" panose="020B0604020202020204" pitchFamily="34" charset="0"/>
              </a:rPr>
              <a:t>by 29 September 2023</a:t>
            </a:r>
          </a:p>
          <a:p>
            <a:pPr marL="919163" lvl="1" indent="-346075">
              <a:lnSpc>
                <a:spcPct val="100000"/>
              </a:lnSpc>
              <a:buClr>
                <a:srgbClr val="3E8EDE"/>
              </a:buClr>
              <a:buFont typeface="Wingdings" panose="05000000000000000000" pitchFamily="2" charset="2"/>
              <a:buChar char="§"/>
            </a:pPr>
            <a:r>
              <a:rPr lang="en-US" sz="2000" i="1" dirty="0">
                <a:solidFill>
                  <a:srgbClr val="C00000"/>
                </a:solidFill>
                <a:latin typeface="Arial" panose="020B0604020202020204" pitchFamily="34" charset="0"/>
                <a:cs typeface="Arial" panose="020B0604020202020204" pitchFamily="34" charset="0"/>
              </a:rPr>
              <a:t>If</a:t>
            </a:r>
            <a:r>
              <a:rPr lang="en-US" sz="2000" dirty="0">
                <a:solidFill>
                  <a:srgbClr val="C00000"/>
                </a:solidFill>
                <a:latin typeface="Arial" panose="020B0604020202020204" pitchFamily="34" charset="0"/>
                <a:cs typeface="Arial" panose="020B0604020202020204" pitchFamily="34" charset="0"/>
              </a:rPr>
              <a:t> requested to fit WP meeting cycle, inputs can be provided </a:t>
            </a:r>
            <a:r>
              <a:rPr lang="en-US" sz="2000" b="1" dirty="0">
                <a:solidFill>
                  <a:srgbClr val="C00000"/>
                </a:solidFill>
                <a:latin typeface="Arial" panose="020B0604020202020204" pitchFamily="34" charset="0"/>
                <a:cs typeface="Arial" panose="020B0604020202020204" pitchFamily="34" charset="0"/>
              </a:rPr>
              <a:t>by 5 January 2024 latest</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December 2023: Presentation of draft outline to Working Parties</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June 2023: Submission of zero draft outline, timeline, and relevant inputs from ECE/TRANS/2023/21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June 2023: Feedback from the ITC Bureau at the June session</a:t>
            </a:r>
          </a:p>
        </p:txBody>
      </p:sp>
    </p:spTree>
    <p:extLst>
      <p:ext uri="{BB962C8B-B14F-4D97-AF65-F5344CB8AC3E}">
        <p14:creationId xmlns:p14="http://schemas.microsoft.com/office/powerpoint/2010/main" val="34165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 (cont.)</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7</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46088" indent="-354013">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October 2023: Submission of pre-zero draft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November 2023: Feedback from the ITC Bureau at its November session</a:t>
            </a:r>
          </a:p>
          <a:p>
            <a:pPr marL="446088" indent="-354013">
              <a:lnSpc>
                <a:spcPct val="100000"/>
              </a:lnSpc>
              <a:buClr>
                <a:srgbClr val="3E8EDE"/>
              </a:buClr>
              <a:buFont typeface="Wingdings" panose="05000000000000000000" pitchFamily="2" charset="2"/>
              <a:buChar char="§"/>
            </a:pPr>
            <a:r>
              <a:rPr lang="en-US" sz="2400" dirty="0">
                <a:solidFill>
                  <a:srgbClr val="C00000"/>
                </a:solidFill>
                <a:latin typeface="Arial" panose="020B0604020202020204" pitchFamily="34" charset="0"/>
                <a:cs typeface="Arial" panose="020B0604020202020204" pitchFamily="34" charset="0"/>
              </a:rPr>
              <a:t>Proposed consultations with member States</a:t>
            </a:r>
          </a:p>
          <a:p>
            <a:pPr marL="903288" lvl="1" indent="-354013">
              <a:lnSpc>
                <a:spcPct val="100000"/>
              </a:lnSpc>
              <a:buClr>
                <a:srgbClr val="3E8EDE"/>
              </a:buClr>
              <a:buFont typeface="Wingdings" panose="05000000000000000000" pitchFamily="2" charset="2"/>
              <a:buChar char="§"/>
            </a:pPr>
            <a:r>
              <a:rPr lang="en-US" sz="2000" u="sng" dirty="0">
                <a:solidFill>
                  <a:srgbClr val="C00000"/>
                </a:solidFill>
                <a:latin typeface="Arial" panose="020B0604020202020204" pitchFamily="34" charset="0"/>
                <a:cs typeface="Arial" panose="020B0604020202020204" pitchFamily="34" charset="0"/>
              </a:rPr>
              <a:t>November 2023 - January 2024</a:t>
            </a:r>
            <a:r>
              <a:rPr lang="en-US" sz="2000" dirty="0">
                <a:solidFill>
                  <a:srgbClr val="C00000"/>
                </a:solidFill>
                <a:latin typeface="Arial" panose="020B0604020202020204" pitchFamily="34" charset="0"/>
                <a:cs typeface="Arial" panose="020B0604020202020204" pitchFamily="34" charset="0"/>
              </a:rPr>
              <a:t>: Two tracks of ECE and non-ECE member States</a:t>
            </a:r>
          </a:p>
          <a:p>
            <a:pPr marL="903288" lvl="1" indent="-354013">
              <a:lnSpc>
                <a:spcPct val="100000"/>
              </a:lnSpc>
              <a:buClr>
                <a:srgbClr val="3E8EDE"/>
              </a:buClr>
              <a:buFont typeface="Wingdings" panose="05000000000000000000" pitchFamily="2" charset="2"/>
              <a:buChar char="§"/>
            </a:pPr>
            <a:r>
              <a:rPr lang="en-US" sz="2000" dirty="0">
                <a:solidFill>
                  <a:srgbClr val="C00000"/>
                </a:solidFill>
                <a:latin typeface="Arial" panose="020B0604020202020204" pitchFamily="34" charset="0"/>
                <a:cs typeface="Arial" panose="020B0604020202020204" pitchFamily="34" charset="0"/>
              </a:rPr>
              <a:t>September – December 2023: Possible parallel track with the involvement of key stakeholders / partners / potential partners (e.g., UNFCCC)</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Mid-January 2024: Submission of a consolidated document with the draft Strategy and Action Plan</a:t>
            </a:r>
          </a:p>
        </p:txBody>
      </p:sp>
    </p:spTree>
    <p:extLst>
      <p:ext uri="{BB962C8B-B14F-4D97-AF65-F5344CB8AC3E}">
        <p14:creationId xmlns:p14="http://schemas.microsoft.com/office/powerpoint/2010/main" val="21064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Feedback from the Bureau</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8</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fontScale="92500" lnSpcReduction="20000"/>
          </a:bodyPr>
          <a:lstStyle/>
          <a:p>
            <a:pPr marL="446088" marR="5715" indent="-354013">
              <a:lnSpc>
                <a:spcPct val="100000"/>
              </a:lnSpc>
              <a:spcAft>
                <a:spcPts val="600"/>
              </a:spcAft>
              <a:buClr>
                <a:srgbClr val="3E8EDE"/>
              </a:buClr>
              <a:buFont typeface="Wingdings" panose="05000000000000000000" pitchFamily="2" charset="2"/>
              <a:buChar char="§"/>
            </a:pPr>
            <a:r>
              <a:rPr lang="en-GB" sz="2400" dirty="0">
                <a:latin typeface="Arial" panose="020B0604020202020204" pitchFamily="34" charset="0"/>
                <a:cs typeface="Arial" panose="020B0604020202020204" pitchFamily="34" charset="0"/>
              </a:rPr>
              <a:t>The Bureau considered the draft outline of the ITC Climate Change mitigation Strategy and provided the following comments for its further development: </a:t>
            </a:r>
          </a:p>
          <a:p>
            <a:pPr marL="903288" marR="5715" lvl="1" indent="-354013">
              <a:lnSpc>
                <a:spcPct val="100000"/>
              </a:lnSpc>
              <a:spcAft>
                <a:spcPts val="600"/>
              </a:spcAft>
              <a:buClr>
                <a:srgbClr val="3E8EDE"/>
              </a:buClr>
              <a:buFont typeface="Wingdings" panose="05000000000000000000" pitchFamily="2" charset="2"/>
              <a:buChar char="§"/>
            </a:pPr>
            <a:r>
              <a:rPr lang="en-GB" sz="2000" dirty="0">
                <a:latin typeface="Arial" panose="020B0604020202020204" pitchFamily="34" charset="0"/>
                <a:cs typeface="Arial" panose="020B0604020202020204" pitchFamily="34" charset="0"/>
              </a:rPr>
              <a:t>to translate the ambitions and urgency conveyed by the Ministerial Declaration adopted at the 85th session of the ITC in the strategy</a:t>
            </a:r>
          </a:p>
          <a:p>
            <a:pPr marL="903288" marR="5715" lvl="1" indent="-354013">
              <a:lnSpc>
                <a:spcPct val="100000"/>
              </a:lnSpc>
              <a:spcAft>
                <a:spcPts val="600"/>
              </a:spcAft>
              <a:buClr>
                <a:srgbClr val="3E8EDE"/>
              </a:buClr>
              <a:buFont typeface="Wingdings" panose="05000000000000000000" pitchFamily="2" charset="2"/>
              <a:buChar char="§"/>
            </a:pPr>
            <a:r>
              <a:rPr lang="en-GB" sz="2000" dirty="0">
                <a:latin typeface="Arial" panose="020B0604020202020204" pitchFamily="34" charset="0"/>
                <a:cs typeface="Arial" panose="020B0604020202020204" pitchFamily="34" charset="0"/>
              </a:rPr>
              <a:t>to consider how to link the work under the ITC on climate change adaptation to strategy</a:t>
            </a:r>
          </a:p>
          <a:p>
            <a:pPr marL="903288" marR="5715" lvl="1" indent="-354013">
              <a:lnSpc>
                <a:spcPct val="100000"/>
              </a:lnSpc>
              <a:spcAft>
                <a:spcPts val="600"/>
              </a:spcAft>
              <a:buClr>
                <a:srgbClr val="3E8EDE"/>
              </a:buClr>
              <a:buFont typeface="Wingdings" panose="05000000000000000000" pitchFamily="2" charset="2"/>
              <a:buChar char="§"/>
            </a:pPr>
            <a:r>
              <a:rPr lang="en-GB" sz="2000" dirty="0">
                <a:latin typeface="Arial" panose="020B0604020202020204" pitchFamily="34" charset="0"/>
                <a:cs typeface="Arial" panose="020B0604020202020204" pitchFamily="34" charset="0"/>
              </a:rPr>
              <a:t>to prepare a draft strategy as concise as possible, in particular for the strategy or preamble to be submitted to signature by Ministers, which can be supplemented by the in-depth report on climate change and inland transport and possibly, annexes, for additional information.</a:t>
            </a:r>
          </a:p>
          <a:p>
            <a:pPr marL="446088" marR="5715" indent="-354013">
              <a:lnSpc>
                <a:spcPct val="100000"/>
              </a:lnSpc>
              <a:spcAft>
                <a:spcPts val="600"/>
              </a:spcAft>
              <a:buClr>
                <a:srgbClr val="3E8EDE"/>
              </a:buClr>
              <a:buFont typeface="Wingdings" panose="05000000000000000000" pitchFamily="2" charset="2"/>
              <a:buChar char="§"/>
            </a:pPr>
            <a:r>
              <a:rPr lang="en-GB" sz="2400" dirty="0">
                <a:latin typeface="Arial" panose="020B0604020202020204" pitchFamily="34" charset="0"/>
                <a:cs typeface="Arial" panose="020B0604020202020204" pitchFamily="34" charset="0"/>
              </a:rPr>
              <a:t>The Bureau provided the following comments to the secretariat for the development of the strong action plan with milestones: </a:t>
            </a:r>
            <a:r>
              <a:rPr lang="en-GB" sz="2400" i="1" dirty="0">
                <a:latin typeface="Arial" panose="020B0604020202020204" pitchFamily="34" charset="0"/>
                <a:cs typeface="Arial" panose="020B0604020202020204" pitchFamily="34" charset="0"/>
              </a:rPr>
              <a:t>to consider </a:t>
            </a:r>
            <a:r>
              <a:rPr lang="en-GB" sz="2400" b="1" i="1" dirty="0">
                <a:latin typeface="Arial" panose="020B0604020202020204" pitchFamily="34" charset="0"/>
                <a:cs typeface="Arial" panose="020B0604020202020204" pitchFamily="34" charset="0"/>
              </a:rPr>
              <a:t>how to enhance the ongoing and planned activities of the subsidiary bodies, to ensure their effective contributions to the overall aspirational target of net zero emissions from the inland transport sector by 2050.</a:t>
            </a:r>
          </a:p>
          <a:p>
            <a:pPr marL="446088" marR="5715" indent="-354013">
              <a:lnSpc>
                <a:spcPct val="100000"/>
              </a:lnSpc>
              <a:spcAft>
                <a:spcPts val="600"/>
              </a:spcAft>
              <a:buClr>
                <a:srgbClr val="3E8EDE"/>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446088" indent="-354013">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93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Support from ITC’s subsidiary bodies</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9</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279312" y="1841056"/>
            <a:ext cx="11633375"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Thank you in advance for providing your inputs, as requested:</a:t>
            </a:r>
          </a:p>
          <a:p>
            <a:pPr marL="115888" indent="0">
              <a:lnSpc>
                <a:spcPct val="100000"/>
              </a:lnSpc>
              <a:buClr>
                <a:srgbClr val="3E8EDE"/>
              </a:buClr>
              <a:buNone/>
            </a:pPr>
            <a:endParaRPr lang="en-US" sz="5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development of the </a:t>
            </a:r>
            <a:r>
              <a:rPr lang="en-US" sz="2000" b="1" dirty="0">
                <a:latin typeface="Arial" panose="020B0604020202020204" pitchFamily="34" charset="0"/>
                <a:cs typeface="Arial" panose="020B0604020202020204" pitchFamily="34" charset="0"/>
              </a:rPr>
              <a:t>climate change mitigation strategy </a:t>
            </a:r>
            <a:r>
              <a:rPr lang="en-US" sz="2000" dirty="0">
                <a:latin typeface="Arial" panose="020B0604020202020204" pitchFamily="34" charset="0"/>
                <a:cs typeface="Arial" panose="020B0604020202020204" pitchFamily="34" charset="0"/>
              </a:rPr>
              <a:t>for consideration and possible adoption by ITC at its 86th plenary session</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by 29 September 2023 </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(if requested to meet the Working Party cycle, </a:t>
            </a:r>
            <a:r>
              <a:rPr lang="en-US" sz="2000" i="1" dirty="0">
                <a:latin typeface="Arial" panose="020B0604020202020204" pitchFamily="34" charset="0"/>
                <a:cs typeface="Arial" panose="020B0604020202020204" pitchFamily="34" charset="0"/>
              </a:rPr>
              <a:t>by 5 January 2024</a:t>
            </a:r>
            <a:r>
              <a:rPr lang="en-US" sz="2000" dirty="0">
                <a:latin typeface="Arial" panose="020B0604020202020204" pitchFamily="34" charset="0"/>
                <a:cs typeface="Arial" panose="020B0604020202020204" pitchFamily="34" charset="0"/>
              </a:rPr>
              <a:t>).</a:t>
            </a: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a:t>
            </a:r>
            <a:r>
              <a:rPr lang="en-US" sz="2000" b="1" dirty="0">
                <a:latin typeface="Arial" panose="020B0604020202020204" pitchFamily="34" charset="0"/>
                <a:cs typeface="Arial" panose="020B0604020202020204" pitchFamily="34" charset="0"/>
              </a:rPr>
              <a:t>biennial report on climate change and inland transport </a:t>
            </a:r>
            <a:r>
              <a:rPr lang="en-US" sz="2000" dirty="0">
                <a:latin typeface="Arial" panose="020B0604020202020204" pitchFamily="34" charset="0"/>
                <a:cs typeface="Arial" panose="020B0604020202020204" pitchFamily="34" charset="0"/>
              </a:rPr>
              <a:t>to the Committee at its 86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session</a:t>
            </a:r>
          </a:p>
          <a:p>
            <a:pPr marL="573088" lvl="1" indent="0">
              <a:lnSpc>
                <a:spcPct val="100000"/>
              </a:lnSpc>
              <a:buClr>
                <a:srgbClr val="3E8EDE"/>
              </a:buClr>
              <a:buNone/>
            </a:pPr>
            <a:r>
              <a:rPr lang="en-US" sz="2000" b="1" i="1" dirty="0">
                <a:latin typeface="Arial" panose="020B0604020202020204" pitchFamily="34" charset="0"/>
                <a:cs typeface="Arial" panose="020B0604020202020204" pitchFamily="34" charset="0"/>
                <a:sym typeface="Wingdings" panose="05000000000000000000" pitchFamily="2" charset="2"/>
              </a:rPr>
              <a:t>	by 29 September 2023.</a:t>
            </a:r>
            <a:endParaRPr lang="en-US" sz="2000" b="1" i="1"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4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ée un document." ma:contentTypeScope="" ma:versionID="1caf4ffa0988abc87f7723fe6588a624">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661a28bb76e3d6441cb029918bc28782"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89334479-C8DC-4CBD-B933-AECF4817E8D8}">
  <ds:schemaRefs>
    <ds:schemaRef ds:uri="http://schemas.microsoft.com/sharepoint/v3/contenttype/forms"/>
  </ds:schemaRefs>
</ds:datastoreItem>
</file>

<file path=customXml/itemProps2.xml><?xml version="1.0" encoding="utf-8"?>
<ds:datastoreItem xmlns:ds="http://schemas.openxmlformats.org/officeDocument/2006/customXml" ds:itemID="{792575B9-FC15-4286-A438-E5248A1F2D3C}"/>
</file>

<file path=customXml/itemProps3.xml><?xml version="1.0" encoding="utf-8"?>
<ds:datastoreItem xmlns:ds="http://schemas.openxmlformats.org/officeDocument/2006/customXml" ds:itemID="{C81B75E0-3EF9-4630-B62A-C57DEE7A8E74}">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6439</TotalTime>
  <Words>1176</Words>
  <Application>Microsoft Office PowerPoint</Application>
  <PresentationFormat>Widescreen</PresentationFormat>
  <Paragraphs>101</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Walter Nissler</cp:lastModifiedBy>
  <cp:revision>36</cp:revision>
  <dcterms:created xsi:type="dcterms:W3CDTF">2018-10-22T08:00:17Z</dcterms:created>
  <dcterms:modified xsi:type="dcterms:W3CDTF">2023-06-18T17:28:58Z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ies>
</file>