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style1.xml" ContentType="application/vnd.ms-office.chartstyle+xml"/>
  <Override PartName="/ppt/theme/theme1.xml" ContentType="application/vnd.openxmlformats-officedocument.theme+xml"/>
  <Override PartName="/ppt/charts/chart1.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Ex1.xml" ContentType="application/vnd.ms-office.chartex+xml"/>
  <Override PartName="/ppt/charts/style9.xml" ContentType="application/vnd.ms-office.chartstyle+xml"/>
  <Override PartName="/ppt/charts/colors9.xml" ContentType="application/vnd.ms-office.chartcolorstyle+xml"/>
  <Override PartName="/ppt/charts/chart7.xml" ContentType="application/vnd.openxmlformats-officedocument.drawingml.chart+xml"/>
  <Override PartName="/ppt/charts/colors6.xml" ContentType="application/vnd.ms-office.chartcolor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1" r:id="rId7"/>
    <p:sldId id="263" r:id="rId8"/>
    <p:sldId id="260" r:id="rId9"/>
    <p:sldId id="264" r:id="rId10"/>
    <p:sldId id="265" r:id="rId11"/>
    <p:sldId id="262"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Zaal%2012%20A\UNECE\Meetings%20&amp;%20Conferences\2023.05.25-26%20ESD%20SC%2018\9th%20Environment%20for%20Europe%20Ministerial%20ConferenceEvaluation%20survey%20(for%20present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Zaal%2012%20A\UNECE\Meetings%20&amp;%20Conferences\2023.05.25-26%20ESD%20SC%2018\9th%20Environment%20for%20Europe%20Ministerial%20ConferenceEvaluation%20survey%20(fo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Zaal%2012%20A\UNECE\Meetings%20&amp;%20Conferences\2023.05.25-26%20ESD%20SC%2018\9th%20Environment%20for%20Europe%20Ministerial%20ConferenceEvaluation%20survey%20(fo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Zaal%2012%20A\UNECE\Meetings%20&amp;%20Conferences\2023.05.25-26%20ESD%20SC%2018\9th%20Environment%20for%20Europe%20Ministerial%20ConferenceEvaluation%20survey%20(fo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Zaal%2012%20A\UNECE\Meetings%20&amp;%20Conferences\2023.05.25-26%20ESD%20SC%2018\9th%20Environment%20for%20Europe%20Ministerial%20ConferenceEvaluation%20survey%20(fo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Zaal%2012%20A\UNECE\Meetings%20&amp;%20Conferences\2023.05.25-26%20ESD%20SC%2018\9th%20Environment%20for%20Europe%20Ministerial%20ConferenceEvaluation%20survey%20(fo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Zaal%2012%20A\UNECE\Meetings%20&amp;%20Conferences\2023.05.25-26%20ESD%20SC%2018\9th%20Environment%20for%20Europe%20Ministerial%20ConferenceEvaluation%20survey%20(fo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Zaal%2012%20A\UNECE\Meetings%20&amp;%20Conferences\2023.05.25-26%20ESD%20SC%2018\9th%20Environment%20for%20Europe%20Ministerial%20ConferenceEvaluation%20survey%20(for%20presentation).xlsx" TargetMode="External"/><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file:///D:\Zaal%2012%20A\UNECE\Meetings%20&amp;%20Conferences\2023.05.25-26%20ESD%20SC%2018\9th%20Environment%20for%20Europe%20Ministerial%20ConferenceEvaluation%20survey%20(fo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5FCA-40BE-B865-12A869E70567}"/>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5FCA-40BE-B865-12A869E70567}"/>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5FCA-40BE-B865-12A869E70567}"/>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5FCA-40BE-B865-12A869E70567}"/>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5FCA-40BE-B865-12A869E70567}"/>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5FCA-40BE-B865-12A869E70567}"/>
              </c:ext>
            </c:extLst>
          </c:dPt>
          <c:dPt>
            <c:idx val="6"/>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D-5FCA-40BE-B865-12A869E70567}"/>
              </c:ext>
            </c:extLst>
          </c:dPt>
          <c:dPt>
            <c:idx val="7"/>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F-5FCA-40BE-B865-12A869E70567}"/>
              </c:ext>
            </c:extLst>
          </c:dPt>
          <c:dPt>
            <c:idx val="8"/>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1-5FCA-40BE-B865-12A869E70567}"/>
              </c:ext>
            </c:extLst>
          </c:dPt>
          <c:dPt>
            <c:idx val="9"/>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3-5FCA-40BE-B865-12A869E70567}"/>
              </c:ext>
            </c:extLst>
          </c:dPt>
          <c:dPt>
            <c:idx val="1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5-5FCA-40BE-B865-12A869E70567}"/>
              </c:ext>
            </c:extLst>
          </c:dPt>
          <c:dPt>
            <c:idx val="1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17-5FCA-40BE-B865-12A869E70567}"/>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'1'!$T$2:$AE$2</c:f>
              <c:strCache>
                <c:ptCount val="12"/>
                <c:pt idx="0">
                  <c:v>Government (UNECE Member State)</c:v>
                </c:pt>
                <c:pt idx="1">
                  <c:v>Government (non-UNECE Member State)</c:v>
                </c:pt>
                <c:pt idx="2">
                  <c:v>European Union and its institutions</c:v>
                </c:pt>
                <c:pt idx="3">
                  <c:v>UN Organizations and Specialized Agencies</c:v>
                </c:pt>
                <c:pt idx="4">
                  <c:v>Intergovernmental Organizations (IGOs) or International Financial Institutions (IFIs)</c:v>
                </c:pt>
                <c:pt idx="5">
                  <c:v>Non-Governmental Organizations (NGOs)</c:v>
                </c:pt>
                <c:pt idx="6">
                  <c:v>Academia</c:v>
                </c:pt>
                <c:pt idx="7">
                  <c:v>Business</c:v>
                </c:pt>
                <c:pt idx="8">
                  <c:v>Major Groups</c:v>
                </c:pt>
                <c:pt idx="9">
                  <c:v>Host Country Secretariat</c:v>
                </c:pt>
                <c:pt idx="10">
                  <c:v>UNECE Secretariat</c:v>
                </c:pt>
                <c:pt idx="11">
                  <c:v>Other</c:v>
                </c:pt>
              </c:strCache>
            </c:strRef>
          </c:cat>
          <c:val>
            <c:numRef>
              <c:f>'1'!$T$4:$AE$4</c:f>
              <c:numCache>
                <c:formatCode>General</c:formatCode>
                <c:ptCount val="12"/>
                <c:pt idx="0">
                  <c:v>31</c:v>
                </c:pt>
                <c:pt idx="1">
                  <c:v>7</c:v>
                </c:pt>
                <c:pt idx="2">
                  <c:v>0</c:v>
                </c:pt>
                <c:pt idx="3">
                  <c:v>2</c:v>
                </c:pt>
                <c:pt idx="4">
                  <c:v>5</c:v>
                </c:pt>
                <c:pt idx="5">
                  <c:v>31</c:v>
                </c:pt>
                <c:pt idx="6">
                  <c:v>12</c:v>
                </c:pt>
                <c:pt idx="7">
                  <c:v>8</c:v>
                </c:pt>
                <c:pt idx="8">
                  <c:v>1</c:v>
                </c:pt>
                <c:pt idx="9">
                  <c:v>1</c:v>
                </c:pt>
                <c:pt idx="10">
                  <c:v>1</c:v>
                </c:pt>
                <c:pt idx="11">
                  <c:v>12</c:v>
                </c:pt>
              </c:numCache>
            </c:numRef>
          </c:val>
          <c:extLst>
            <c:ext xmlns:c16="http://schemas.microsoft.com/office/drawing/2014/chart" uri="{C3380CC4-5D6E-409C-BE32-E72D297353CC}">
              <c16:uniqueId val="{00000018-5FCA-40BE-B865-12A869E70567}"/>
            </c:ext>
          </c:extLst>
        </c:ser>
        <c:dLbls>
          <c:showLegendKey val="0"/>
          <c:showVal val="0"/>
          <c:showCatName val="0"/>
          <c:showSerName val="0"/>
          <c:showPercent val="0"/>
          <c:showBubbleSize val="0"/>
        </c:dLbls>
        <c:gapWidth val="100"/>
        <c:axId val="719746312"/>
        <c:axId val="719745984"/>
      </c:barChart>
      <c:valAx>
        <c:axId val="719745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719746312"/>
        <c:crosses val="autoZero"/>
        <c:crossBetween val="between"/>
      </c:valAx>
      <c:catAx>
        <c:axId val="7197463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crossAx val="719745984"/>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rgbClr val="FF0000"/>
              </a:solidFill>
              <a:ln w="19050">
                <a:solidFill>
                  <a:schemeClr val="lt1"/>
                </a:solidFill>
              </a:ln>
              <a:effectLst/>
            </c:spPr>
            <c:extLst>
              <c:ext xmlns:c16="http://schemas.microsoft.com/office/drawing/2014/chart" uri="{C3380CC4-5D6E-409C-BE32-E72D297353CC}">
                <c16:uniqueId val="{00000001-FA0F-4DC2-BB2D-53659EAF4FA5}"/>
              </c:ext>
            </c:extLst>
          </c:dPt>
          <c:dPt>
            <c:idx val="1"/>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3-FA0F-4DC2-BB2D-53659EAF4FA5}"/>
              </c:ext>
            </c:extLst>
          </c:dPt>
          <c:dPt>
            <c:idx val="2"/>
            <c:invertIfNegative val="0"/>
            <c:bubble3D val="0"/>
            <c:spPr>
              <a:solidFill>
                <a:srgbClr val="92D050"/>
              </a:solidFill>
              <a:ln w="19050">
                <a:solidFill>
                  <a:schemeClr val="lt1"/>
                </a:solidFill>
              </a:ln>
              <a:effectLst/>
            </c:spPr>
            <c:extLst>
              <c:ext xmlns:c16="http://schemas.microsoft.com/office/drawing/2014/chart" uri="{C3380CC4-5D6E-409C-BE32-E72D297353CC}">
                <c16:uniqueId val="{00000005-FA0F-4DC2-BB2D-53659EAF4FA5}"/>
              </c:ext>
            </c:extLst>
          </c:dPt>
          <c:dPt>
            <c:idx val="3"/>
            <c:invertIfNegative val="0"/>
            <c:bubble3D val="0"/>
            <c:spPr>
              <a:solidFill>
                <a:srgbClr val="FFFF00"/>
              </a:solidFill>
              <a:ln w="19050">
                <a:solidFill>
                  <a:schemeClr val="lt1"/>
                </a:solidFill>
              </a:ln>
              <a:effectLst/>
            </c:spPr>
            <c:extLst>
              <c:ext xmlns:c16="http://schemas.microsoft.com/office/drawing/2014/chart" uri="{C3380CC4-5D6E-409C-BE32-E72D297353CC}">
                <c16:uniqueId val="{00000007-FA0F-4DC2-BB2D-53659EAF4FA5}"/>
              </c:ext>
            </c:extLst>
          </c:dPt>
          <c:dPt>
            <c:idx val="4"/>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9-FA0F-4DC2-BB2D-53659EAF4FA5}"/>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FA0F-4DC2-BB2D-53659EAF4FA5}"/>
              </c:ext>
            </c:extLst>
          </c:dPt>
          <c:dPt>
            <c:idx val="6"/>
            <c:invertIfNegative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D-FA0F-4DC2-BB2D-53659EAF4FA5}"/>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'1'!$AG$2:$AM$2</c:f>
              <c:strCache>
                <c:ptCount val="7"/>
                <c:pt idx="0">
                  <c:v>Agenda (for two and a half days) - Far too many items</c:v>
                </c:pt>
                <c:pt idx="1">
                  <c:v>Agenda (for two and a half days) - A bit too many items</c:v>
                </c:pt>
                <c:pt idx="2">
                  <c:v>Agenda (for two and a half days) - Just right</c:v>
                </c:pt>
                <c:pt idx="3">
                  <c:v>Agenda (for two and a half days) - A bit too few items</c:v>
                </c:pt>
                <c:pt idx="4">
                  <c:v>Agenda (for two and a half days) - No opinion</c:v>
                </c:pt>
                <c:pt idx="5">
                  <c:v>Agenda (for two and a half days) - Far too few items</c:v>
                </c:pt>
                <c:pt idx="6">
                  <c:v>Other (please specify)</c:v>
                </c:pt>
              </c:strCache>
            </c:strRef>
          </c:cat>
          <c:val>
            <c:numRef>
              <c:f>'1'!$AG$4:$AM$4</c:f>
              <c:numCache>
                <c:formatCode>General</c:formatCode>
                <c:ptCount val="7"/>
                <c:pt idx="0">
                  <c:v>3</c:v>
                </c:pt>
                <c:pt idx="1">
                  <c:v>36</c:v>
                </c:pt>
                <c:pt idx="2">
                  <c:v>54</c:v>
                </c:pt>
                <c:pt idx="3">
                  <c:v>5</c:v>
                </c:pt>
                <c:pt idx="4">
                  <c:v>3</c:v>
                </c:pt>
                <c:pt idx="5">
                  <c:v>0</c:v>
                </c:pt>
                <c:pt idx="6">
                  <c:v>23</c:v>
                </c:pt>
              </c:numCache>
            </c:numRef>
          </c:val>
          <c:extLst>
            <c:ext xmlns:c16="http://schemas.microsoft.com/office/drawing/2014/chart" uri="{C3380CC4-5D6E-409C-BE32-E72D297353CC}">
              <c16:uniqueId val="{0000000E-FA0F-4DC2-BB2D-53659EAF4FA5}"/>
            </c:ext>
          </c:extLst>
        </c:ser>
        <c:dLbls>
          <c:showLegendKey val="0"/>
          <c:showVal val="0"/>
          <c:showCatName val="0"/>
          <c:showSerName val="0"/>
          <c:showPercent val="0"/>
          <c:showBubbleSize val="0"/>
        </c:dLbls>
        <c:gapWidth val="100"/>
        <c:axId val="720910384"/>
        <c:axId val="720911040"/>
      </c:barChart>
      <c:catAx>
        <c:axId val="7209103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720911040"/>
        <c:crosses val="autoZero"/>
        <c:auto val="1"/>
        <c:lblAlgn val="ctr"/>
        <c:lblOffset val="100"/>
        <c:noMultiLvlLbl val="0"/>
      </c:catAx>
      <c:valAx>
        <c:axId val="72091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7209103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248"/>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invertIfNegative val="0"/>
          <c:dPt>
            <c:idx val="0"/>
            <c:invertIfNegative val="0"/>
            <c:bubble3D val="0"/>
            <c:spPr>
              <a:solidFill>
                <a:srgbClr val="FF0000"/>
              </a:solidFill>
              <a:ln w="19050">
                <a:solidFill>
                  <a:schemeClr val="lt1"/>
                </a:solidFill>
              </a:ln>
              <a:effectLst/>
            </c:spPr>
            <c:extLst>
              <c:ext xmlns:c16="http://schemas.microsoft.com/office/drawing/2014/chart" uri="{C3380CC4-5D6E-409C-BE32-E72D297353CC}">
                <c16:uniqueId val="{00000001-03D5-45C3-A20F-F3177E7E2040}"/>
              </c:ext>
            </c:extLst>
          </c:dPt>
          <c:dPt>
            <c:idx val="1"/>
            <c:invertIfNegative val="0"/>
            <c:bubble3D val="0"/>
            <c:spPr>
              <a:solidFill>
                <a:srgbClr val="FFC000"/>
              </a:solidFill>
              <a:ln w="19050">
                <a:solidFill>
                  <a:schemeClr val="lt1"/>
                </a:solidFill>
              </a:ln>
              <a:effectLst/>
            </c:spPr>
            <c:extLst>
              <c:ext xmlns:c16="http://schemas.microsoft.com/office/drawing/2014/chart" uri="{C3380CC4-5D6E-409C-BE32-E72D297353CC}">
                <c16:uniqueId val="{00000003-03D5-45C3-A20F-F3177E7E2040}"/>
              </c:ext>
            </c:extLst>
          </c:dPt>
          <c:dPt>
            <c:idx val="2"/>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5-03D5-45C3-A20F-F3177E7E2040}"/>
              </c:ext>
            </c:extLst>
          </c:dPt>
          <c:dPt>
            <c:idx val="3"/>
            <c:invertIfNegative val="0"/>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7-03D5-45C3-A20F-F3177E7E2040}"/>
              </c:ext>
            </c:extLst>
          </c:dPt>
          <c:dPt>
            <c:idx val="4"/>
            <c:invertIfNegative val="0"/>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9-03D5-45C3-A20F-F3177E7E2040}"/>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03D5-45C3-A20F-F3177E7E2040}"/>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3D5-45C3-A20F-F3177E7E2040}"/>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'1'!$BP$2:$BV$2</c:f>
              <c:strCache>
                <c:ptCount val="7"/>
                <c:pt idx="0">
                  <c:v>Side events: number - Far too many</c:v>
                </c:pt>
                <c:pt idx="1">
                  <c:v>Side events: number - Too many</c:v>
                </c:pt>
                <c:pt idx="2">
                  <c:v>Side events: number - Just right</c:v>
                </c:pt>
                <c:pt idx="3">
                  <c:v>Side events: number - Too few</c:v>
                </c:pt>
                <c:pt idx="4">
                  <c:v>Side events: number - No opinion</c:v>
                </c:pt>
                <c:pt idx="5">
                  <c:v>Side events: number - Far too few</c:v>
                </c:pt>
                <c:pt idx="6">
                  <c:v>Other (please specify)</c:v>
                </c:pt>
              </c:strCache>
            </c:strRef>
          </c:cat>
          <c:val>
            <c:numRef>
              <c:f>'1'!$BP$4:$BV$4</c:f>
              <c:numCache>
                <c:formatCode>General</c:formatCode>
                <c:ptCount val="7"/>
                <c:pt idx="0">
                  <c:v>5</c:v>
                </c:pt>
                <c:pt idx="1">
                  <c:v>30</c:v>
                </c:pt>
                <c:pt idx="2">
                  <c:v>54</c:v>
                </c:pt>
                <c:pt idx="3">
                  <c:v>2</c:v>
                </c:pt>
                <c:pt idx="4">
                  <c:v>12</c:v>
                </c:pt>
                <c:pt idx="5">
                  <c:v>0</c:v>
                </c:pt>
                <c:pt idx="6">
                  <c:v>16</c:v>
                </c:pt>
              </c:numCache>
            </c:numRef>
          </c:val>
          <c:extLst>
            <c:ext xmlns:c16="http://schemas.microsoft.com/office/drawing/2014/chart" uri="{C3380CC4-5D6E-409C-BE32-E72D297353CC}">
              <c16:uniqueId val="{0000000E-03D5-45C3-A20F-F3177E7E2040}"/>
            </c:ext>
          </c:extLst>
        </c:ser>
        <c:dLbls>
          <c:showLegendKey val="0"/>
          <c:showVal val="0"/>
          <c:showCatName val="0"/>
          <c:showSerName val="0"/>
          <c:showPercent val="0"/>
          <c:showBubbleSize val="0"/>
        </c:dLbls>
        <c:gapWidth val="100"/>
        <c:axId val="408211240"/>
        <c:axId val="408208288"/>
      </c:barChart>
      <c:catAx>
        <c:axId val="4082112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408208288"/>
        <c:crosses val="autoZero"/>
        <c:auto val="1"/>
        <c:lblAlgn val="ctr"/>
        <c:lblOffset val="100"/>
        <c:noMultiLvlLbl val="0"/>
      </c:catAx>
      <c:valAx>
        <c:axId val="408208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08211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6FC8-443F-8D07-812EADE943CB}"/>
              </c:ext>
            </c:extLst>
          </c:dPt>
          <c:dPt>
            <c:idx val="1"/>
            <c:invertIfNegative val="0"/>
            <c:bubble3D val="0"/>
            <c:spPr>
              <a:solidFill>
                <a:srgbClr val="00B0F0"/>
              </a:solidFill>
              <a:ln w="19050">
                <a:solidFill>
                  <a:schemeClr val="lt1"/>
                </a:solidFill>
              </a:ln>
              <a:effectLst/>
            </c:spPr>
            <c:extLst>
              <c:ext xmlns:c16="http://schemas.microsoft.com/office/drawing/2014/chart" uri="{C3380CC4-5D6E-409C-BE32-E72D297353CC}">
                <c16:uniqueId val="{00000003-6FC8-443F-8D07-812EADE943CB}"/>
              </c:ext>
            </c:extLst>
          </c:dPt>
          <c:dPt>
            <c:idx val="2"/>
            <c:invertIfNegative val="0"/>
            <c:bubble3D val="0"/>
            <c:spPr>
              <a:solidFill>
                <a:schemeClr val="accent5">
                  <a:lumMod val="40000"/>
                  <a:lumOff val="60000"/>
                </a:schemeClr>
              </a:solidFill>
              <a:ln w="19050">
                <a:solidFill>
                  <a:schemeClr val="lt1"/>
                </a:solidFill>
              </a:ln>
              <a:effectLst/>
            </c:spPr>
            <c:extLst>
              <c:ext xmlns:c16="http://schemas.microsoft.com/office/drawing/2014/chart" uri="{C3380CC4-5D6E-409C-BE32-E72D297353CC}">
                <c16:uniqueId val="{00000005-6FC8-443F-8D07-812EADE943CB}"/>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6FC8-443F-8D07-812EADE943CB}"/>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6FC8-443F-8D07-812EADE943CB}"/>
              </c:ext>
            </c:extLst>
          </c:dPt>
          <c:dPt>
            <c:idx val="5"/>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B-6FC8-443F-8D07-812EADE943CB}"/>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F-6FC8-443F-8D07-812EADE943CB}"/>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'1'!$CD$2:$CJ$2</c:f>
              <c:strCache>
                <c:ptCount val="7"/>
                <c:pt idx="0">
                  <c:v>HL meetings of education sector (held in parallel with EfE-9): - Brought serious benefits to the conference</c:v>
                </c:pt>
                <c:pt idx="1">
                  <c:v>HL meetings of education sector (held in parallel with EfE-9): - Had some positive impact on the Conference</c:v>
                </c:pt>
                <c:pt idx="2">
                  <c:v>HL meetings of education sector (held in parallel with EfE-9): - Didn't matter for the conference</c:v>
                </c:pt>
                <c:pt idx="3">
                  <c:v>HL meetings of education sector (held in parallel with EfE-9): - Had a rather negative impact on the Conference</c:v>
                </c:pt>
                <c:pt idx="4">
                  <c:v>HL meetings of education sector (held in parallel with EfE-9): - Caused significant damage to the Conference</c:v>
                </c:pt>
                <c:pt idx="5">
                  <c:v>HL meetings of education sector (held in parallel with EfE-9): - No opinion</c:v>
                </c:pt>
                <c:pt idx="6">
                  <c:v>Other (please specify)</c:v>
                </c:pt>
              </c:strCache>
            </c:strRef>
          </c:cat>
          <c:val>
            <c:numRef>
              <c:f>'1'!$CD$4:$CJ$4</c:f>
              <c:numCache>
                <c:formatCode>General</c:formatCode>
                <c:ptCount val="7"/>
                <c:pt idx="0">
                  <c:v>32</c:v>
                </c:pt>
                <c:pt idx="1">
                  <c:v>22</c:v>
                </c:pt>
                <c:pt idx="2">
                  <c:v>6</c:v>
                </c:pt>
                <c:pt idx="3">
                  <c:v>2</c:v>
                </c:pt>
                <c:pt idx="4">
                  <c:v>0</c:v>
                </c:pt>
                <c:pt idx="5">
                  <c:v>39</c:v>
                </c:pt>
                <c:pt idx="6">
                  <c:v>2</c:v>
                </c:pt>
              </c:numCache>
            </c:numRef>
          </c:val>
          <c:extLst>
            <c:ext xmlns:c16="http://schemas.microsoft.com/office/drawing/2014/chart" uri="{C3380CC4-5D6E-409C-BE32-E72D297353CC}">
              <c16:uniqueId val="{0000000E-6FC8-443F-8D07-812EADE943CB}"/>
            </c:ext>
          </c:extLst>
        </c:ser>
        <c:dLbls>
          <c:showLegendKey val="0"/>
          <c:showVal val="0"/>
          <c:showCatName val="0"/>
          <c:showSerName val="0"/>
          <c:showPercent val="0"/>
          <c:showBubbleSize val="0"/>
        </c:dLbls>
        <c:gapWidth val="100"/>
        <c:axId val="651079456"/>
        <c:axId val="651078144"/>
      </c:barChart>
      <c:valAx>
        <c:axId val="651078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51079456"/>
        <c:crosses val="autoZero"/>
        <c:crossBetween val="between"/>
      </c:valAx>
      <c:catAx>
        <c:axId val="6510794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651078144"/>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fr-CH" sz="1600" dirty="0"/>
              <a:t>UNECE Secretariat</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doughnutChart>
        <c:varyColors val="1"/>
        <c:ser>
          <c:idx val="0"/>
          <c:order val="0"/>
          <c:dPt>
            <c:idx val="0"/>
            <c:bubble3D val="0"/>
            <c:spPr>
              <a:solidFill>
                <a:srgbClr val="00B050"/>
              </a:solidFill>
              <a:ln w="19050">
                <a:solidFill>
                  <a:schemeClr val="lt1"/>
                </a:solidFill>
              </a:ln>
              <a:effectLst/>
            </c:spPr>
            <c:extLst>
              <c:ext xmlns:c16="http://schemas.microsoft.com/office/drawing/2014/chart" uri="{C3380CC4-5D6E-409C-BE32-E72D297353CC}">
                <c16:uniqueId val="{00000001-4EAD-4053-A64E-F33727C6CF3C}"/>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4EAD-4053-A64E-F33727C6CF3C}"/>
              </c:ext>
            </c:extLst>
          </c:dPt>
          <c:dPt>
            <c:idx val="2"/>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05-4EAD-4053-A64E-F33727C6CF3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EAD-4053-A64E-F33727C6CF3C}"/>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4EAD-4053-A64E-F33727C6CF3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EAD-4053-A64E-F33727C6CF3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EAD-4053-A64E-F33727C6CF3C}"/>
              </c:ext>
            </c:extLst>
          </c:dPt>
          <c:dLbls>
            <c:dLbl>
              <c:idx val="0"/>
              <c:layout>
                <c:manualLayout>
                  <c:x val="0.18219270755968131"/>
                  <c:y val="-0.1881288671182526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AD-4053-A64E-F33727C6CF3C}"/>
                </c:ext>
              </c:extLst>
            </c:dLbl>
            <c:dLbl>
              <c:idx val="1"/>
              <c:layout>
                <c:manualLayout>
                  <c:x val="-0.16742037499760093"/>
                  <c:y val="6.7533118347589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AD-4053-A64E-F33727C6CF3C}"/>
                </c:ext>
              </c:extLst>
            </c:dLbl>
            <c:dLbl>
              <c:idx val="2"/>
              <c:layout>
                <c:manualLayout>
                  <c:x val="-0.16008878997132076"/>
                  <c:y val="-6.8132498796902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EAD-4053-A64E-F33727C6CF3C}"/>
                </c:ext>
              </c:extLst>
            </c:dLbl>
            <c:dLbl>
              <c:idx val="3"/>
              <c:delete val="1"/>
              <c:extLst>
                <c:ext xmlns:c15="http://schemas.microsoft.com/office/drawing/2012/chart" uri="{CE6537A1-D6FC-4f65-9D91-7224C49458BB}"/>
                <c:ext xmlns:c16="http://schemas.microsoft.com/office/drawing/2014/chart" uri="{C3380CC4-5D6E-409C-BE32-E72D297353CC}">
                  <c16:uniqueId val="{00000007-4EAD-4053-A64E-F33727C6CF3C}"/>
                </c:ext>
              </c:extLst>
            </c:dLbl>
            <c:dLbl>
              <c:idx val="4"/>
              <c:layout>
                <c:manualLayout>
                  <c:x val="-1.5005322567362376E-2"/>
                  <c:y val="-0.12384586439470183"/>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manualLayout>
                      <c:w val="2.6871880468659806E-2"/>
                      <c:h val="6.8694326147648976E-2"/>
                    </c:manualLayout>
                  </c15:layout>
                </c:ext>
                <c:ext xmlns:c16="http://schemas.microsoft.com/office/drawing/2014/chart" uri="{C3380CC4-5D6E-409C-BE32-E72D297353CC}">
                  <c16:uniqueId val="{00000009-4EAD-4053-A64E-F33727C6CF3C}"/>
                </c:ext>
              </c:extLst>
            </c:dLbl>
            <c:dLbl>
              <c:idx val="5"/>
              <c:delete val="1"/>
              <c:extLst>
                <c:ext xmlns:c15="http://schemas.microsoft.com/office/drawing/2012/chart" uri="{CE6537A1-D6FC-4f65-9D91-7224C49458BB}"/>
                <c:ext xmlns:c16="http://schemas.microsoft.com/office/drawing/2014/chart" uri="{C3380CC4-5D6E-409C-BE32-E72D297353CC}">
                  <c16:uniqueId val="{0000000B-4EAD-4053-A64E-F33727C6CF3C}"/>
                </c:ext>
              </c:extLst>
            </c:dLbl>
            <c:dLbl>
              <c:idx val="6"/>
              <c:layout>
                <c:manualLayout>
                  <c:x val="0.16630983180991446"/>
                  <c:y val="-0.108960771415190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EAD-4053-A64E-F33727C6CF3C}"/>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'1'!$FQ$2:$FW$2</c:f>
              <c:strCache>
                <c:ptCount val="7"/>
                <c:pt idx="0">
                  <c:v>All things considered, the UNECE secretariat performance in preparing, organizing, and conducting the Nicosia Conference was: - Excellent</c:v>
                </c:pt>
                <c:pt idx="1">
                  <c:v>All things considered, the UNECE secretariat performance in preparing, organizing, and conducting the Nicosia Conference was: - Good</c:v>
                </c:pt>
                <c:pt idx="2">
                  <c:v>All things considered, the UNECE secretariat performance in preparing, organizing, and conducting the Nicosia Conference was: - Fair</c:v>
                </c:pt>
                <c:pt idx="3">
                  <c:v>All things considered, the UNECE secretariat performance in preparing, organizing, and conducting the Nicosia Conference was: - Poor</c:v>
                </c:pt>
                <c:pt idx="4">
                  <c:v>All things considered, the UNECE secretariat performance in preparing, organizing, and conducting the Nicosia Conference was: - No opinion</c:v>
                </c:pt>
                <c:pt idx="5">
                  <c:v>All things considered, the UNECE secretariat performance in preparing, organizing, and conducting the Nicosia Conference was: - Very poor</c:v>
                </c:pt>
                <c:pt idx="6">
                  <c:v>Other (please specify)</c:v>
                </c:pt>
              </c:strCache>
            </c:strRef>
          </c:cat>
          <c:val>
            <c:numRef>
              <c:f>'1'!$FQ$4:$FW$4</c:f>
              <c:numCache>
                <c:formatCode>General</c:formatCode>
                <c:ptCount val="7"/>
                <c:pt idx="0">
                  <c:v>64</c:v>
                </c:pt>
                <c:pt idx="1">
                  <c:v>30</c:v>
                </c:pt>
                <c:pt idx="2">
                  <c:v>2</c:v>
                </c:pt>
                <c:pt idx="3">
                  <c:v>0</c:v>
                </c:pt>
                <c:pt idx="4">
                  <c:v>2</c:v>
                </c:pt>
                <c:pt idx="5">
                  <c:v>0</c:v>
                </c:pt>
                <c:pt idx="6">
                  <c:v>2</c:v>
                </c:pt>
              </c:numCache>
            </c:numRef>
          </c:val>
          <c:extLst>
            <c:ext xmlns:c16="http://schemas.microsoft.com/office/drawing/2014/chart" uri="{C3380CC4-5D6E-409C-BE32-E72D297353CC}">
              <c16:uniqueId val="{0000000E-4EAD-4053-A64E-F33727C6CF3C}"/>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Host Country Secretariat</a:t>
            </a:r>
            <a:endParaRPr lang="fr-CH"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doughnutChart>
        <c:varyColors val="1"/>
        <c:ser>
          <c:idx val="0"/>
          <c:order val="0"/>
          <c:dPt>
            <c:idx val="0"/>
            <c:bubble3D val="0"/>
            <c:spPr>
              <a:solidFill>
                <a:srgbClr val="00B050"/>
              </a:solidFill>
              <a:ln w="19050">
                <a:solidFill>
                  <a:schemeClr val="lt1"/>
                </a:solidFill>
              </a:ln>
              <a:effectLst/>
            </c:spPr>
            <c:extLst>
              <c:ext xmlns:c16="http://schemas.microsoft.com/office/drawing/2014/chart" uri="{C3380CC4-5D6E-409C-BE32-E72D297353CC}">
                <c16:uniqueId val="{00000001-3F6F-4741-BCC3-6D08CBAC0E8B}"/>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3F6F-4741-BCC3-6D08CBAC0E8B}"/>
              </c:ext>
            </c:extLst>
          </c:dPt>
          <c:dPt>
            <c:idx val="2"/>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05-3F6F-4741-BCC3-6D08CBAC0E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F6F-4741-BCC3-6D08CBAC0E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F6F-4741-BCC3-6D08CBAC0E8B}"/>
              </c:ext>
            </c:extLst>
          </c:dPt>
          <c:dPt>
            <c:idx val="5"/>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B-3F6F-4741-BCC3-6D08CBAC0E8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F6F-4741-BCC3-6D08CBAC0E8B}"/>
              </c:ext>
            </c:extLst>
          </c:dPt>
          <c:dLbls>
            <c:dLbl>
              <c:idx val="0"/>
              <c:layout>
                <c:manualLayout>
                  <c:x val="0.17448430666821471"/>
                  <c:y val="-0.208925641587884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6F-4741-BCC3-6D08CBAC0E8B}"/>
                </c:ext>
              </c:extLst>
            </c:dLbl>
            <c:dLbl>
              <c:idx val="1"/>
              <c:layout>
                <c:manualLayout>
                  <c:x val="-0.15973915399202757"/>
                  <c:y val="4.49586823670131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6F-4741-BCC3-6D08CBAC0E8B}"/>
                </c:ext>
              </c:extLst>
            </c:dLbl>
            <c:dLbl>
              <c:idx val="2"/>
              <c:layout>
                <c:manualLayout>
                  <c:x val="-0.14745152676187159"/>
                  <c:y val="-0.1137190201047980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F6F-4741-BCC3-6D08CBAC0E8B}"/>
                </c:ext>
              </c:extLst>
            </c:dLbl>
            <c:dLbl>
              <c:idx val="3"/>
              <c:delete val="1"/>
              <c:extLst>
                <c:ext xmlns:c15="http://schemas.microsoft.com/office/drawing/2012/chart" uri="{CE6537A1-D6FC-4f65-9D91-7224C49458BB}"/>
                <c:ext xmlns:c16="http://schemas.microsoft.com/office/drawing/2014/chart" uri="{C3380CC4-5D6E-409C-BE32-E72D297353CC}">
                  <c16:uniqueId val="{00000007-3F6F-4741-BCC3-6D08CBAC0E8B}"/>
                </c:ext>
              </c:extLst>
            </c:dLbl>
            <c:dLbl>
              <c:idx val="4"/>
              <c:delete val="1"/>
              <c:extLst>
                <c:ext xmlns:c15="http://schemas.microsoft.com/office/drawing/2012/chart" uri="{CE6537A1-D6FC-4f65-9D91-7224C49458BB}"/>
                <c:ext xmlns:c16="http://schemas.microsoft.com/office/drawing/2014/chart" uri="{C3380CC4-5D6E-409C-BE32-E72D297353CC}">
                  <c16:uniqueId val="{00000009-3F6F-4741-BCC3-6D08CBAC0E8B}"/>
                </c:ext>
              </c:extLst>
            </c:dLbl>
            <c:dLbl>
              <c:idx val="5"/>
              <c:layout>
                <c:manualLayout>
                  <c:x val="-3.1947830798405553E-2"/>
                  <c:y val="-0.1480991889736905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F6F-4741-BCC3-6D08CBAC0E8B}"/>
                </c:ext>
              </c:extLst>
            </c:dLbl>
            <c:dLbl>
              <c:idx val="6"/>
              <c:layout>
                <c:manualLayout>
                  <c:x val="8.8470916057122956E-2"/>
                  <c:y val="-0.140165303850099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F6F-4741-BCC3-6D08CBAC0E8B}"/>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'1'!$FX$2:$GD$2</c:f>
              <c:strCache>
                <c:ptCount val="7"/>
                <c:pt idx="0">
                  <c:v>All things considered, the UNECE secretariat performance in preparing, organizing, and conducting the Nicosia Conference was: - Excellent</c:v>
                </c:pt>
                <c:pt idx="1">
                  <c:v>All things considered, the UNECE secretariat performance in preparing, organizing, and conducting the Nicosia Conference was: - Good</c:v>
                </c:pt>
                <c:pt idx="2">
                  <c:v>All things considered, the UNECE secretariat performance in preparing, organizing, and conducting the Nicosia Conference was: - Fair</c:v>
                </c:pt>
                <c:pt idx="3">
                  <c:v>All things considered, the UNECE secretariat performance in preparing, organizing, and conducting the Nicosia Conference was: - Poor</c:v>
                </c:pt>
                <c:pt idx="4">
                  <c:v>All things considered, the UNECE secretariat performance in preparing, organizing, and conducting the Nicosia Conference was: - No opinion</c:v>
                </c:pt>
                <c:pt idx="5">
                  <c:v>All things considered, the UNECE secretariat performance in preparing, organizing, and conducting the Nicosia Conference was: - Very poor</c:v>
                </c:pt>
                <c:pt idx="6">
                  <c:v>Other (please specify)</c:v>
                </c:pt>
              </c:strCache>
            </c:strRef>
          </c:cat>
          <c:val>
            <c:numRef>
              <c:f>'1'!$FX$4:$GD$4</c:f>
              <c:numCache>
                <c:formatCode>General</c:formatCode>
                <c:ptCount val="7"/>
                <c:pt idx="0">
                  <c:v>69</c:v>
                </c:pt>
                <c:pt idx="1">
                  <c:v>26</c:v>
                </c:pt>
                <c:pt idx="2">
                  <c:v>3</c:v>
                </c:pt>
                <c:pt idx="3">
                  <c:v>0</c:v>
                </c:pt>
                <c:pt idx="4">
                  <c:v>0</c:v>
                </c:pt>
                <c:pt idx="5">
                  <c:v>1</c:v>
                </c:pt>
                <c:pt idx="6">
                  <c:v>4</c:v>
                </c:pt>
              </c:numCache>
            </c:numRef>
          </c:val>
          <c:extLst>
            <c:ext xmlns:c16="http://schemas.microsoft.com/office/drawing/2014/chart" uri="{C3380CC4-5D6E-409C-BE32-E72D297353CC}">
              <c16:uniqueId val="{0000000E-3F6F-4741-BCC3-6D08CBAC0E8B}"/>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248"/>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'1'!$GE$2:$GK$2</cx:f>
        <cx:lvl ptCount="7">
          <cx:pt idx="0">All things considered, the Conference was: - Excellent</cx:pt>
          <cx:pt idx="1">All things considered, the Conference was: - Good</cx:pt>
          <cx:pt idx="2">All things considered, the Conference was: - Fair</cx:pt>
          <cx:pt idx="3">All things considered, the Conference was: - Poor</cx:pt>
          <cx:pt idx="4">All things considered, the Conference was: - No opinion</cx:pt>
          <cx:pt idx="5">All things considered, the Conference was: - Very poor</cx:pt>
          <cx:pt idx="6">Other (please specify)</cx:pt>
        </cx:lvl>
      </cx:strDim>
      <cx:numDim type="size">
        <cx:f dir="row">'1'!$GE$4:$GK$4</cx:f>
        <cx:lvl ptCount="7" formatCode="General">
          <cx:pt idx="0">61</cx:pt>
          <cx:pt idx="1">32</cx:pt>
          <cx:pt idx="2">3</cx:pt>
          <cx:pt idx="3">3</cx:pt>
          <cx:pt idx="4">0</cx:pt>
          <cx:pt idx="5">0</cx:pt>
          <cx:pt idx="6">8</cx:pt>
        </cx:lvl>
      </cx:numDim>
    </cx:data>
  </cx:chartData>
  <cx:chart>
    <cx:plotArea>
      <cx:plotAreaRegion>
        <cx:series layoutId="treemap" uniqueId="{45152715-9422-42AF-A259-262C6457F77F}">
          <cx:dataLabels>
            <cx:spPr>
              <a:noFill/>
            </cx:spPr>
            <cx:txPr>
              <a:bodyPr spcFirstLastPara="1" vertOverflow="ellipsis" horzOverflow="overflow" wrap="square" lIns="0" tIns="0" rIns="0" bIns="0" anchor="ctr" anchorCtr="1"/>
              <a:lstStyle/>
              <a:p>
                <a:pPr algn="ctr" rtl="0">
                  <a:defRPr sz="3200">
                    <a:solidFill>
                      <a:schemeClr val="bg1"/>
                    </a:solidFill>
                  </a:defRPr>
                </a:pPr>
                <a:endParaRPr lang="en-US" sz="3200" b="0" i="0" u="none" strike="noStrike" kern="1200" baseline="0">
                  <a:solidFill>
                    <a:schemeClr val="bg1"/>
                  </a:solidFill>
                  <a:latin typeface="Calibri" panose="020F0502020204030204"/>
                </a:endParaRPr>
              </a:p>
            </cx:txPr>
            <cx:visibility seriesName="0" categoryName="1" value="1"/>
            <cx:separator>
</cx:separator>
            <cx:dataLabel idx="0">
              <cx:txPr>
                <a:bodyPr spcFirstLastPara="1" vertOverflow="ellipsis" horzOverflow="overflow" wrap="square" lIns="0" tIns="0" rIns="0" bIns="0" anchor="ctr" anchorCtr="1"/>
                <a:lstStyle/>
                <a:p>
                  <a:pPr algn="ctr" rtl="0">
                    <a:defRPr sz="4400">
                      <a:solidFill>
                        <a:schemeClr val="bg1"/>
                      </a:solidFill>
                    </a:defRPr>
                  </a:pPr>
                  <a:r>
                    <a:rPr lang="en-US" sz="4400" b="0" i="0" u="none" strike="noStrike" kern="1200" baseline="0">
                      <a:solidFill>
                        <a:schemeClr val="bg1"/>
                      </a:solidFill>
                      <a:latin typeface="Calibri" panose="020F0502020204030204"/>
                    </a:rPr>
                    <a:t>All things considered, the Conference was: - Excellent
61</a:t>
                  </a:r>
                </a:p>
              </cx:txPr>
            </cx:dataLabel>
            <cx:dataLabel idx="1">
              <cx:txPr>
                <a:bodyPr spcFirstLastPara="1" vertOverflow="ellipsis" horzOverflow="overflow" wrap="square" lIns="0" tIns="0" rIns="0" bIns="0" anchor="ctr" anchorCtr="1"/>
                <a:lstStyle/>
                <a:p>
                  <a:pPr algn="ctr" rtl="0">
                    <a:defRPr sz="3600"/>
                  </a:pPr>
                  <a:r>
                    <a:rPr lang="en-US" sz="3600" b="0" i="0" u="none" strike="noStrike" kern="1200" baseline="0">
                      <a:solidFill>
                        <a:schemeClr val="bg1"/>
                      </a:solidFill>
                      <a:latin typeface="Calibri" panose="020F0502020204030204"/>
                    </a:rPr>
                    <a:t>All things considered, the Conference was: - Good
32</a:t>
                  </a:r>
                </a:p>
              </cx:txPr>
            </cx:dataLabel>
            <cx:dataLabel idx="2">
              <cx:txPr>
                <a:bodyPr spcFirstLastPara="1" vertOverflow="ellipsis" horzOverflow="overflow" wrap="square" lIns="0" tIns="0" rIns="0" bIns="0" anchor="ctr" anchorCtr="1"/>
                <a:lstStyle/>
                <a:p>
                  <a:pPr algn="ctr" rtl="0">
                    <a:defRPr sz="1400"/>
                  </a:pPr>
                  <a:r>
                    <a:rPr lang="en-US" sz="1400" b="0" i="0" u="none" strike="noStrike" kern="1200" baseline="0">
                      <a:solidFill>
                        <a:schemeClr val="bg1"/>
                      </a:solidFill>
                      <a:latin typeface="Calibri" panose="020F0502020204030204"/>
                    </a:rPr>
                    <a:t>All things considered, the Conference was: - Fair
3</a:t>
                  </a:r>
                </a:p>
              </cx:txPr>
            </cx:dataLabel>
            <cx:dataLabel idx="3">
              <cx:txPr>
                <a:bodyPr spcFirstLastPara="1" vertOverflow="ellipsis" horzOverflow="overflow" wrap="square" lIns="0" tIns="0" rIns="0" bIns="0" anchor="ctr" anchorCtr="1"/>
                <a:lstStyle/>
                <a:p>
                  <a:pPr algn="ctr" rtl="0">
                    <a:defRPr sz="1400"/>
                  </a:pPr>
                  <a:r>
                    <a:rPr lang="en-US" sz="1400" b="0" i="0" u="none" strike="noStrike" kern="1200" baseline="0">
                      <a:solidFill>
                        <a:schemeClr val="bg1"/>
                      </a:solidFill>
                      <a:latin typeface="Calibri" panose="020F0502020204030204"/>
                    </a:rPr>
                    <a:t>All things considered, the Conference was: - Poor
3</a:t>
                  </a:r>
                </a:p>
              </cx:txPr>
            </cx:dataLabel>
            <cx:dataLabel idx="6">
              <cx:txPr>
                <a:bodyPr spcFirstLastPara="1" vertOverflow="ellipsis" horzOverflow="overflow" wrap="square" lIns="0" tIns="0" rIns="0" bIns="0" anchor="ctr" anchorCtr="1"/>
                <a:lstStyle/>
                <a:p>
                  <a:pPr algn="ctr" rtl="0">
                    <a:defRPr sz="2800"/>
                  </a:pPr>
                  <a:r>
                    <a:rPr lang="en-US" sz="2800" b="0" i="0" u="none" strike="noStrike" kern="1200" baseline="0">
                      <a:solidFill>
                        <a:schemeClr val="bg1"/>
                      </a:solidFill>
                      <a:latin typeface="Calibri" panose="020F0502020204030204"/>
                    </a:rPr>
                    <a:t>Other (please specify)
8</a:t>
                  </a:r>
                </a:p>
              </cx:txPr>
            </cx:dataLabel>
          </cx:dataLabels>
          <cx:dataId val="0"/>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7EEEF-C223-B9D8-2816-71CFF847D2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CH"/>
          </a:p>
        </p:txBody>
      </p:sp>
      <p:sp>
        <p:nvSpPr>
          <p:cNvPr id="3" name="Subtitle 2">
            <a:extLst>
              <a:ext uri="{FF2B5EF4-FFF2-40B4-BE49-F238E27FC236}">
                <a16:creationId xmlns:a16="http://schemas.microsoft.com/office/drawing/2014/main" id="{B2D949AF-FCE1-C358-94E7-11E92D4338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H"/>
          </a:p>
        </p:txBody>
      </p:sp>
      <p:sp>
        <p:nvSpPr>
          <p:cNvPr id="4" name="Date Placeholder 3">
            <a:extLst>
              <a:ext uri="{FF2B5EF4-FFF2-40B4-BE49-F238E27FC236}">
                <a16:creationId xmlns:a16="http://schemas.microsoft.com/office/drawing/2014/main" id="{741CFFA5-6481-CB20-9818-841813B06344}"/>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5" name="Footer Placeholder 4">
            <a:extLst>
              <a:ext uri="{FF2B5EF4-FFF2-40B4-BE49-F238E27FC236}">
                <a16:creationId xmlns:a16="http://schemas.microsoft.com/office/drawing/2014/main" id="{731BDA18-22B7-2E62-7A94-CB15010D5F4B}"/>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7B17EA37-29E8-19A1-79CD-D9DD8BEEBDFE}"/>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394459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4239-E5E9-4CB5-52CF-772C8C5910E6}"/>
              </a:ext>
            </a:extLst>
          </p:cNvPr>
          <p:cNvSpPr>
            <a:spLocks noGrp="1"/>
          </p:cNvSpPr>
          <p:nvPr>
            <p:ph type="title"/>
          </p:nvPr>
        </p:nvSpPr>
        <p:spPr/>
        <p:txBody>
          <a:bodyPr/>
          <a:lstStyle/>
          <a:p>
            <a:r>
              <a:rPr lang="en-US"/>
              <a:t>Click to edit Master title style</a:t>
            </a:r>
            <a:endParaRPr lang="fr-CH"/>
          </a:p>
        </p:txBody>
      </p:sp>
      <p:sp>
        <p:nvSpPr>
          <p:cNvPr id="3" name="Vertical Text Placeholder 2">
            <a:extLst>
              <a:ext uri="{FF2B5EF4-FFF2-40B4-BE49-F238E27FC236}">
                <a16:creationId xmlns:a16="http://schemas.microsoft.com/office/drawing/2014/main" id="{A00313C3-EA8C-FDFB-C28A-42A9D7FFFC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a:extLst>
              <a:ext uri="{FF2B5EF4-FFF2-40B4-BE49-F238E27FC236}">
                <a16:creationId xmlns:a16="http://schemas.microsoft.com/office/drawing/2014/main" id="{C7870F6D-AA48-056B-AEEA-F3F775D75A34}"/>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5" name="Footer Placeholder 4">
            <a:extLst>
              <a:ext uri="{FF2B5EF4-FFF2-40B4-BE49-F238E27FC236}">
                <a16:creationId xmlns:a16="http://schemas.microsoft.com/office/drawing/2014/main" id="{DE4129E6-984C-AAC3-F487-177DE366CB03}"/>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9BBF6AEA-BD6C-AF45-4AF0-60B98563868F}"/>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153517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AC258-74B2-E548-4EEB-862C7E0143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CH"/>
          </a:p>
        </p:txBody>
      </p:sp>
      <p:sp>
        <p:nvSpPr>
          <p:cNvPr id="3" name="Vertical Text Placeholder 2">
            <a:extLst>
              <a:ext uri="{FF2B5EF4-FFF2-40B4-BE49-F238E27FC236}">
                <a16:creationId xmlns:a16="http://schemas.microsoft.com/office/drawing/2014/main" id="{2602C699-EE4D-F5F1-3A25-7965375236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a:extLst>
              <a:ext uri="{FF2B5EF4-FFF2-40B4-BE49-F238E27FC236}">
                <a16:creationId xmlns:a16="http://schemas.microsoft.com/office/drawing/2014/main" id="{C92FAB83-4A2D-EFDE-686A-4B0367460876}"/>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5" name="Footer Placeholder 4">
            <a:extLst>
              <a:ext uri="{FF2B5EF4-FFF2-40B4-BE49-F238E27FC236}">
                <a16:creationId xmlns:a16="http://schemas.microsoft.com/office/drawing/2014/main" id="{D6131F91-FF5C-BB52-7FBB-FFFFA1A3FA5A}"/>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F7424535-CD13-BE3B-A748-22B781457138}"/>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393054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0B92C-66C2-D75B-2950-6CAEFDEFE9D5}"/>
              </a:ext>
            </a:extLst>
          </p:cNvPr>
          <p:cNvSpPr>
            <a:spLocks noGrp="1"/>
          </p:cNvSpPr>
          <p:nvPr>
            <p:ph type="title"/>
          </p:nvPr>
        </p:nvSpPr>
        <p:spPr/>
        <p:txBody>
          <a:bodyPr/>
          <a:lstStyle/>
          <a:p>
            <a:r>
              <a:rPr lang="en-US"/>
              <a:t>Click to edit Master title style</a:t>
            </a:r>
            <a:endParaRPr lang="fr-CH"/>
          </a:p>
        </p:txBody>
      </p:sp>
      <p:sp>
        <p:nvSpPr>
          <p:cNvPr id="3" name="Content Placeholder 2">
            <a:extLst>
              <a:ext uri="{FF2B5EF4-FFF2-40B4-BE49-F238E27FC236}">
                <a16:creationId xmlns:a16="http://schemas.microsoft.com/office/drawing/2014/main" id="{BDB1E5B3-6B87-ABA2-1E92-6453FAEE7B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a:extLst>
              <a:ext uri="{FF2B5EF4-FFF2-40B4-BE49-F238E27FC236}">
                <a16:creationId xmlns:a16="http://schemas.microsoft.com/office/drawing/2014/main" id="{688A46B0-7885-7AD5-A394-2A51A4908BBB}"/>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5" name="Footer Placeholder 4">
            <a:extLst>
              <a:ext uri="{FF2B5EF4-FFF2-40B4-BE49-F238E27FC236}">
                <a16:creationId xmlns:a16="http://schemas.microsoft.com/office/drawing/2014/main" id="{27DEBAAC-3990-89A2-5D8C-3992F64BCE89}"/>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A692A109-70B6-DDAD-0514-B9751B2C4A8E}"/>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377347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550A-511F-4E15-9B36-2D8E64F332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CH"/>
          </a:p>
        </p:txBody>
      </p:sp>
      <p:sp>
        <p:nvSpPr>
          <p:cNvPr id="3" name="Text Placeholder 2">
            <a:extLst>
              <a:ext uri="{FF2B5EF4-FFF2-40B4-BE49-F238E27FC236}">
                <a16:creationId xmlns:a16="http://schemas.microsoft.com/office/drawing/2014/main" id="{991202F4-8D0B-2B6E-5D82-7F9D67246D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E80C4C-F425-1EC2-63DF-F7E2F7F50336}"/>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5" name="Footer Placeholder 4">
            <a:extLst>
              <a:ext uri="{FF2B5EF4-FFF2-40B4-BE49-F238E27FC236}">
                <a16:creationId xmlns:a16="http://schemas.microsoft.com/office/drawing/2014/main" id="{99AAE0E3-B101-079D-A3AD-4F58D6C99FA3}"/>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96D9E551-480C-A858-9F27-21BFE61D9892}"/>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1445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A916-12AB-90CB-E925-27025BEDDE20}"/>
              </a:ext>
            </a:extLst>
          </p:cNvPr>
          <p:cNvSpPr>
            <a:spLocks noGrp="1"/>
          </p:cNvSpPr>
          <p:nvPr>
            <p:ph type="title"/>
          </p:nvPr>
        </p:nvSpPr>
        <p:spPr/>
        <p:txBody>
          <a:bodyPr/>
          <a:lstStyle/>
          <a:p>
            <a:r>
              <a:rPr lang="en-US"/>
              <a:t>Click to edit Master title style</a:t>
            </a:r>
            <a:endParaRPr lang="fr-CH"/>
          </a:p>
        </p:txBody>
      </p:sp>
      <p:sp>
        <p:nvSpPr>
          <p:cNvPr id="3" name="Content Placeholder 2">
            <a:extLst>
              <a:ext uri="{FF2B5EF4-FFF2-40B4-BE49-F238E27FC236}">
                <a16:creationId xmlns:a16="http://schemas.microsoft.com/office/drawing/2014/main" id="{E350C91C-80EC-BAAF-902D-2B43A05181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a:extLst>
              <a:ext uri="{FF2B5EF4-FFF2-40B4-BE49-F238E27FC236}">
                <a16:creationId xmlns:a16="http://schemas.microsoft.com/office/drawing/2014/main" id="{08E1BCAB-3A36-A9CF-D450-850F170C39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Date Placeholder 4">
            <a:extLst>
              <a:ext uri="{FF2B5EF4-FFF2-40B4-BE49-F238E27FC236}">
                <a16:creationId xmlns:a16="http://schemas.microsoft.com/office/drawing/2014/main" id="{13D376D6-61D4-B038-F971-F93A1B4D5C8C}"/>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6" name="Footer Placeholder 5">
            <a:extLst>
              <a:ext uri="{FF2B5EF4-FFF2-40B4-BE49-F238E27FC236}">
                <a16:creationId xmlns:a16="http://schemas.microsoft.com/office/drawing/2014/main" id="{1BDA8D1F-EB9E-1780-5756-DEFF476F9272}"/>
              </a:ext>
            </a:extLst>
          </p:cNvPr>
          <p:cNvSpPr>
            <a:spLocks noGrp="1"/>
          </p:cNvSpPr>
          <p:nvPr>
            <p:ph type="ftr" sz="quarter" idx="11"/>
          </p:nvPr>
        </p:nvSpPr>
        <p:spPr/>
        <p:txBody>
          <a:bodyPr/>
          <a:lstStyle/>
          <a:p>
            <a:endParaRPr lang="fr-CH"/>
          </a:p>
        </p:txBody>
      </p:sp>
      <p:sp>
        <p:nvSpPr>
          <p:cNvPr id="7" name="Slide Number Placeholder 6">
            <a:extLst>
              <a:ext uri="{FF2B5EF4-FFF2-40B4-BE49-F238E27FC236}">
                <a16:creationId xmlns:a16="http://schemas.microsoft.com/office/drawing/2014/main" id="{7AB66062-CA4E-58C9-C8C7-C94F3B78CDD9}"/>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46410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FE06-52FC-F4A4-E747-0CEF28EF28C8}"/>
              </a:ext>
            </a:extLst>
          </p:cNvPr>
          <p:cNvSpPr>
            <a:spLocks noGrp="1"/>
          </p:cNvSpPr>
          <p:nvPr>
            <p:ph type="title"/>
          </p:nvPr>
        </p:nvSpPr>
        <p:spPr>
          <a:xfrm>
            <a:off x="839788" y="365125"/>
            <a:ext cx="10515600" cy="1325563"/>
          </a:xfrm>
        </p:spPr>
        <p:txBody>
          <a:bodyPr/>
          <a:lstStyle/>
          <a:p>
            <a:r>
              <a:rPr lang="en-US"/>
              <a:t>Click to edit Master title style</a:t>
            </a:r>
            <a:endParaRPr lang="fr-CH"/>
          </a:p>
        </p:txBody>
      </p:sp>
      <p:sp>
        <p:nvSpPr>
          <p:cNvPr id="3" name="Text Placeholder 2">
            <a:extLst>
              <a:ext uri="{FF2B5EF4-FFF2-40B4-BE49-F238E27FC236}">
                <a16:creationId xmlns:a16="http://schemas.microsoft.com/office/drawing/2014/main" id="{9FBFA1D0-A851-38B6-8DAE-D6EFA6E33C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D1AC06-DF10-C21D-A35B-6D0AC9045C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a:extLst>
              <a:ext uri="{FF2B5EF4-FFF2-40B4-BE49-F238E27FC236}">
                <a16:creationId xmlns:a16="http://schemas.microsoft.com/office/drawing/2014/main" id="{A9573506-B6D8-83E6-FCF9-5C1B3928A4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4CD62-EA83-B70A-0430-B036FCA669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Date Placeholder 6">
            <a:extLst>
              <a:ext uri="{FF2B5EF4-FFF2-40B4-BE49-F238E27FC236}">
                <a16:creationId xmlns:a16="http://schemas.microsoft.com/office/drawing/2014/main" id="{5E788069-0B60-188F-53CD-3395A2A489EF}"/>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8" name="Footer Placeholder 7">
            <a:extLst>
              <a:ext uri="{FF2B5EF4-FFF2-40B4-BE49-F238E27FC236}">
                <a16:creationId xmlns:a16="http://schemas.microsoft.com/office/drawing/2014/main" id="{0EB56AF5-384A-2679-87D8-EC33CFB03836}"/>
              </a:ext>
            </a:extLst>
          </p:cNvPr>
          <p:cNvSpPr>
            <a:spLocks noGrp="1"/>
          </p:cNvSpPr>
          <p:nvPr>
            <p:ph type="ftr" sz="quarter" idx="11"/>
          </p:nvPr>
        </p:nvSpPr>
        <p:spPr/>
        <p:txBody>
          <a:bodyPr/>
          <a:lstStyle/>
          <a:p>
            <a:endParaRPr lang="fr-CH"/>
          </a:p>
        </p:txBody>
      </p:sp>
      <p:sp>
        <p:nvSpPr>
          <p:cNvPr id="9" name="Slide Number Placeholder 8">
            <a:extLst>
              <a:ext uri="{FF2B5EF4-FFF2-40B4-BE49-F238E27FC236}">
                <a16:creationId xmlns:a16="http://schemas.microsoft.com/office/drawing/2014/main" id="{3E582D5A-9FBB-792B-BB41-B918FD550549}"/>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89340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4AD6-7809-7001-FD5C-7CCFB2807E15}"/>
              </a:ext>
            </a:extLst>
          </p:cNvPr>
          <p:cNvSpPr>
            <a:spLocks noGrp="1"/>
          </p:cNvSpPr>
          <p:nvPr>
            <p:ph type="title"/>
          </p:nvPr>
        </p:nvSpPr>
        <p:spPr/>
        <p:txBody>
          <a:bodyPr/>
          <a:lstStyle/>
          <a:p>
            <a:r>
              <a:rPr lang="en-US"/>
              <a:t>Click to edit Master title style</a:t>
            </a:r>
            <a:endParaRPr lang="fr-CH"/>
          </a:p>
        </p:txBody>
      </p:sp>
      <p:sp>
        <p:nvSpPr>
          <p:cNvPr id="3" name="Date Placeholder 2">
            <a:extLst>
              <a:ext uri="{FF2B5EF4-FFF2-40B4-BE49-F238E27FC236}">
                <a16:creationId xmlns:a16="http://schemas.microsoft.com/office/drawing/2014/main" id="{BAB4F74F-DDA9-5F87-63E2-5969775A1EEC}"/>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4" name="Footer Placeholder 3">
            <a:extLst>
              <a:ext uri="{FF2B5EF4-FFF2-40B4-BE49-F238E27FC236}">
                <a16:creationId xmlns:a16="http://schemas.microsoft.com/office/drawing/2014/main" id="{B8EB0CC9-C7FA-A2CF-3C57-1B0268EC5742}"/>
              </a:ext>
            </a:extLst>
          </p:cNvPr>
          <p:cNvSpPr>
            <a:spLocks noGrp="1"/>
          </p:cNvSpPr>
          <p:nvPr>
            <p:ph type="ftr" sz="quarter" idx="11"/>
          </p:nvPr>
        </p:nvSpPr>
        <p:spPr/>
        <p:txBody>
          <a:bodyPr/>
          <a:lstStyle/>
          <a:p>
            <a:endParaRPr lang="fr-CH"/>
          </a:p>
        </p:txBody>
      </p:sp>
      <p:sp>
        <p:nvSpPr>
          <p:cNvPr id="5" name="Slide Number Placeholder 4">
            <a:extLst>
              <a:ext uri="{FF2B5EF4-FFF2-40B4-BE49-F238E27FC236}">
                <a16:creationId xmlns:a16="http://schemas.microsoft.com/office/drawing/2014/main" id="{E8FA1605-35B8-EE22-DC13-151FA8DF0826}"/>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158909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294144-09C2-B452-D9D9-4FEB8F54B3EE}"/>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3" name="Footer Placeholder 2">
            <a:extLst>
              <a:ext uri="{FF2B5EF4-FFF2-40B4-BE49-F238E27FC236}">
                <a16:creationId xmlns:a16="http://schemas.microsoft.com/office/drawing/2014/main" id="{22F1FAA3-A121-2E91-0054-C271872DA51E}"/>
              </a:ext>
            </a:extLst>
          </p:cNvPr>
          <p:cNvSpPr>
            <a:spLocks noGrp="1"/>
          </p:cNvSpPr>
          <p:nvPr>
            <p:ph type="ftr" sz="quarter" idx="11"/>
          </p:nvPr>
        </p:nvSpPr>
        <p:spPr/>
        <p:txBody>
          <a:bodyPr/>
          <a:lstStyle/>
          <a:p>
            <a:endParaRPr lang="fr-CH"/>
          </a:p>
        </p:txBody>
      </p:sp>
      <p:sp>
        <p:nvSpPr>
          <p:cNvPr id="4" name="Slide Number Placeholder 3">
            <a:extLst>
              <a:ext uri="{FF2B5EF4-FFF2-40B4-BE49-F238E27FC236}">
                <a16:creationId xmlns:a16="http://schemas.microsoft.com/office/drawing/2014/main" id="{F1CE90EF-A427-1876-DB12-DC795F59F86E}"/>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8482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0BB6-646F-0A4F-3716-FA4A909FA2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H"/>
          </a:p>
        </p:txBody>
      </p:sp>
      <p:sp>
        <p:nvSpPr>
          <p:cNvPr id="3" name="Content Placeholder 2">
            <a:extLst>
              <a:ext uri="{FF2B5EF4-FFF2-40B4-BE49-F238E27FC236}">
                <a16:creationId xmlns:a16="http://schemas.microsoft.com/office/drawing/2014/main" id="{4732EADB-4700-AE60-1EEA-8DA76B198B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a:extLst>
              <a:ext uri="{FF2B5EF4-FFF2-40B4-BE49-F238E27FC236}">
                <a16:creationId xmlns:a16="http://schemas.microsoft.com/office/drawing/2014/main" id="{AD224040-E78F-9A71-EBDC-F1B55D1D3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755453-E95C-7F00-7915-7356FC99E3CB}"/>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6" name="Footer Placeholder 5">
            <a:extLst>
              <a:ext uri="{FF2B5EF4-FFF2-40B4-BE49-F238E27FC236}">
                <a16:creationId xmlns:a16="http://schemas.microsoft.com/office/drawing/2014/main" id="{125559C5-381A-32E9-7252-4F2377C9A628}"/>
              </a:ext>
            </a:extLst>
          </p:cNvPr>
          <p:cNvSpPr>
            <a:spLocks noGrp="1"/>
          </p:cNvSpPr>
          <p:nvPr>
            <p:ph type="ftr" sz="quarter" idx="11"/>
          </p:nvPr>
        </p:nvSpPr>
        <p:spPr/>
        <p:txBody>
          <a:bodyPr/>
          <a:lstStyle/>
          <a:p>
            <a:endParaRPr lang="fr-CH"/>
          </a:p>
        </p:txBody>
      </p:sp>
      <p:sp>
        <p:nvSpPr>
          <p:cNvPr id="7" name="Slide Number Placeholder 6">
            <a:extLst>
              <a:ext uri="{FF2B5EF4-FFF2-40B4-BE49-F238E27FC236}">
                <a16:creationId xmlns:a16="http://schemas.microsoft.com/office/drawing/2014/main" id="{52AE2780-395A-6A7D-4664-202310267FAF}"/>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175672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4BA1-CAA8-7476-F0B3-D709622C1C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H"/>
          </a:p>
        </p:txBody>
      </p:sp>
      <p:sp>
        <p:nvSpPr>
          <p:cNvPr id="3" name="Picture Placeholder 2">
            <a:extLst>
              <a:ext uri="{FF2B5EF4-FFF2-40B4-BE49-F238E27FC236}">
                <a16:creationId xmlns:a16="http://schemas.microsoft.com/office/drawing/2014/main" id="{2E4D43ED-506C-A353-CF55-0DCE5DD9BE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a:extLst>
              <a:ext uri="{FF2B5EF4-FFF2-40B4-BE49-F238E27FC236}">
                <a16:creationId xmlns:a16="http://schemas.microsoft.com/office/drawing/2014/main" id="{E61EBF87-80B0-9164-CC9C-33EF4AE7C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F1308-149E-B2AC-48A1-7A46162F854B}"/>
              </a:ext>
            </a:extLst>
          </p:cNvPr>
          <p:cNvSpPr>
            <a:spLocks noGrp="1"/>
          </p:cNvSpPr>
          <p:nvPr>
            <p:ph type="dt" sz="half" idx="10"/>
          </p:nvPr>
        </p:nvSpPr>
        <p:spPr/>
        <p:txBody>
          <a:bodyPr/>
          <a:lstStyle/>
          <a:p>
            <a:fld id="{E448BFAC-5705-4116-97FF-FBDC291BF57C}" type="datetimeFigureOut">
              <a:rPr lang="fr-CH" smtClean="0"/>
              <a:t>25.05.2023</a:t>
            </a:fld>
            <a:endParaRPr lang="fr-CH"/>
          </a:p>
        </p:txBody>
      </p:sp>
      <p:sp>
        <p:nvSpPr>
          <p:cNvPr id="6" name="Footer Placeholder 5">
            <a:extLst>
              <a:ext uri="{FF2B5EF4-FFF2-40B4-BE49-F238E27FC236}">
                <a16:creationId xmlns:a16="http://schemas.microsoft.com/office/drawing/2014/main" id="{659505E3-CE89-C31D-43E7-E335095034B8}"/>
              </a:ext>
            </a:extLst>
          </p:cNvPr>
          <p:cNvSpPr>
            <a:spLocks noGrp="1"/>
          </p:cNvSpPr>
          <p:nvPr>
            <p:ph type="ftr" sz="quarter" idx="11"/>
          </p:nvPr>
        </p:nvSpPr>
        <p:spPr/>
        <p:txBody>
          <a:bodyPr/>
          <a:lstStyle/>
          <a:p>
            <a:endParaRPr lang="fr-CH"/>
          </a:p>
        </p:txBody>
      </p:sp>
      <p:sp>
        <p:nvSpPr>
          <p:cNvPr id="7" name="Slide Number Placeholder 6">
            <a:extLst>
              <a:ext uri="{FF2B5EF4-FFF2-40B4-BE49-F238E27FC236}">
                <a16:creationId xmlns:a16="http://schemas.microsoft.com/office/drawing/2014/main" id="{1707D958-349B-8CC0-6F71-08DF845BAB50}"/>
              </a:ext>
            </a:extLst>
          </p:cNvPr>
          <p:cNvSpPr>
            <a:spLocks noGrp="1"/>
          </p:cNvSpPr>
          <p:nvPr>
            <p:ph type="sldNum" sz="quarter" idx="12"/>
          </p:nvPr>
        </p:nvSpPr>
        <p:spPr/>
        <p:txBody>
          <a:bodyPr/>
          <a:lstStyle/>
          <a:p>
            <a:fld id="{E9319775-9AB6-408A-8032-3F57DF837B34}" type="slidenum">
              <a:rPr lang="fr-CH" smtClean="0"/>
              <a:t>‹#›</a:t>
            </a:fld>
            <a:endParaRPr lang="fr-CH"/>
          </a:p>
        </p:txBody>
      </p:sp>
    </p:spTree>
    <p:extLst>
      <p:ext uri="{BB962C8B-B14F-4D97-AF65-F5344CB8AC3E}">
        <p14:creationId xmlns:p14="http://schemas.microsoft.com/office/powerpoint/2010/main" val="277624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77FA5D-D585-B99C-7C4B-ACFD27737E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CH"/>
          </a:p>
        </p:txBody>
      </p:sp>
      <p:sp>
        <p:nvSpPr>
          <p:cNvPr id="3" name="Text Placeholder 2">
            <a:extLst>
              <a:ext uri="{FF2B5EF4-FFF2-40B4-BE49-F238E27FC236}">
                <a16:creationId xmlns:a16="http://schemas.microsoft.com/office/drawing/2014/main" id="{A17A047E-EB4A-E747-B5B7-5F2EA0C024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a:extLst>
              <a:ext uri="{FF2B5EF4-FFF2-40B4-BE49-F238E27FC236}">
                <a16:creationId xmlns:a16="http://schemas.microsoft.com/office/drawing/2014/main" id="{A790FE58-7B86-48AB-9975-5B6946B8DA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8BFAC-5705-4116-97FF-FBDC291BF57C}" type="datetimeFigureOut">
              <a:rPr lang="fr-CH" smtClean="0"/>
              <a:t>25.05.2023</a:t>
            </a:fld>
            <a:endParaRPr lang="fr-CH"/>
          </a:p>
        </p:txBody>
      </p:sp>
      <p:sp>
        <p:nvSpPr>
          <p:cNvPr id="5" name="Footer Placeholder 4">
            <a:extLst>
              <a:ext uri="{FF2B5EF4-FFF2-40B4-BE49-F238E27FC236}">
                <a16:creationId xmlns:a16="http://schemas.microsoft.com/office/drawing/2014/main" id="{61D79166-3D89-6502-94FD-BE472F3802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Slide Number Placeholder 5">
            <a:extLst>
              <a:ext uri="{FF2B5EF4-FFF2-40B4-BE49-F238E27FC236}">
                <a16:creationId xmlns:a16="http://schemas.microsoft.com/office/drawing/2014/main" id="{C964DACD-E2CC-35EB-B6B4-5D1B79ABC9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19775-9AB6-408A-8032-3F57DF837B34}" type="slidenum">
              <a:rPr lang="fr-CH" smtClean="0"/>
              <a:t>‹#›</a:t>
            </a:fld>
            <a:endParaRPr lang="fr-CH"/>
          </a:p>
        </p:txBody>
      </p:sp>
    </p:spTree>
    <p:extLst>
      <p:ext uri="{BB962C8B-B14F-4D97-AF65-F5344CB8AC3E}">
        <p14:creationId xmlns:p14="http://schemas.microsoft.com/office/powerpoint/2010/main" val="2953978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AB6FD-D2B9-3B7E-4898-EF9E43BDAD83}"/>
              </a:ext>
            </a:extLst>
          </p:cNvPr>
          <p:cNvSpPr>
            <a:spLocks noGrp="1"/>
          </p:cNvSpPr>
          <p:nvPr>
            <p:ph type="ctrTitle"/>
          </p:nvPr>
        </p:nvSpPr>
        <p:spPr/>
        <p:txBody>
          <a:bodyPr>
            <a:normAutofit/>
          </a:bodyPr>
          <a:lstStyle/>
          <a:p>
            <a:r>
              <a:rPr lang="en-US" sz="4000" dirty="0"/>
              <a:t>Selected results of a survey of participants </a:t>
            </a:r>
            <a:br>
              <a:rPr lang="en-US" sz="4000" dirty="0"/>
            </a:br>
            <a:r>
              <a:rPr lang="en-US" sz="3100" dirty="0"/>
              <a:t>of the 9</a:t>
            </a:r>
            <a:r>
              <a:rPr lang="en-US" sz="3100" baseline="30000" dirty="0"/>
              <a:t>th</a:t>
            </a:r>
            <a:r>
              <a:rPr lang="en-US" sz="3100" dirty="0"/>
              <a:t> Environment for Europe Ministerial Conference </a:t>
            </a:r>
            <a:br>
              <a:rPr lang="en-US" sz="3100" dirty="0"/>
            </a:br>
            <a:r>
              <a:rPr lang="en-US" sz="3100" dirty="0"/>
              <a:t>(incl. 3</a:t>
            </a:r>
            <a:r>
              <a:rPr lang="en-US" sz="3100" baseline="30000" dirty="0"/>
              <a:t>rd</a:t>
            </a:r>
            <a:r>
              <a:rPr lang="en-US" sz="3100" dirty="0"/>
              <a:t> HL Meeting of Environment and Education Ministries)</a:t>
            </a:r>
            <a:endParaRPr lang="fr-CH" sz="4000" dirty="0"/>
          </a:p>
        </p:txBody>
      </p:sp>
      <p:sp>
        <p:nvSpPr>
          <p:cNvPr id="4" name="Title 1">
            <a:extLst>
              <a:ext uri="{FF2B5EF4-FFF2-40B4-BE49-F238E27FC236}">
                <a16:creationId xmlns:a16="http://schemas.microsoft.com/office/drawing/2014/main" id="{61413689-C2D2-0CB1-C26C-7243188F98D3}"/>
              </a:ext>
            </a:extLst>
          </p:cNvPr>
          <p:cNvSpPr txBox="1">
            <a:spLocks/>
          </p:cNvSpPr>
          <p:nvPr/>
        </p:nvSpPr>
        <p:spPr>
          <a:xfrm>
            <a:off x="1524000" y="4273420"/>
            <a:ext cx="9144000" cy="3842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dirty="0"/>
              <a:t>Zaal Lomtadze</a:t>
            </a:r>
            <a:endParaRPr lang="fr-CH" sz="3200" dirty="0"/>
          </a:p>
        </p:txBody>
      </p:sp>
    </p:spTree>
    <p:extLst>
      <p:ext uri="{BB962C8B-B14F-4D97-AF65-F5344CB8AC3E}">
        <p14:creationId xmlns:p14="http://schemas.microsoft.com/office/powerpoint/2010/main" val="157155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1EFD-CD7C-68B0-B50A-0490EF9CE4B1}"/>
              </a:ext>
            </a:extLst>
          </p:cNvPr>
          <p:cNvSpPr>
            <a:spLocks noGrp="1"/>
          </p:cNvSpPr>
          <p:nvPr>
            <p:ph type="title"/>
          </p:nvPr>
        </p:nvSpPr>
        <p:spPr>
          <a:xfrm>
            <a:off x="838200" y="365125"/>
            <a:ext cx="10515600" cy="670573"/>
          </a:xfrm>
        </p:spPr>
        <p:txBody>
          <a:bodyPr>
            <a:normAutofit fontScale="90000"/>
          </a:bodyPr>
          <a:lstStyle/>
          <a:p>
            <a:r>
              <a:rPr lang="en-US" dirty="0"/>
              <a:t>Some final comments </a:t>
            </a:r>
            <a:r>
              <a:rPr lang="en-US" sz="2200" i="1" dirty="0"/>
              <a:t>(with proposals besides thanks and congratulations)</a:t>
            </a:r>
            <a:endParaRPr lang="fr-CH" i="1" dirty="0"/>
          </a:p>
        </p:txBody>
      </p:sp>
      <p:sp>
        <p:nvSpPr>
          <p:cNvPr id="3" name="Content Placeholder 2">
            <a:extLst>
              <a:ext uri="{FF2B5EF4-FFF2-40B4-BE49-F238E27FC236}">
                <a16:creationId xmlns:a16="http://schemas.microsoft.com/office/drawing/2014/main" id="{F524ECF5-C72C-F947-A62A-2BD5DBB701CA}"/>
              </a:ext>
            </a:extLst>
          </p:cNvPr>
          <p:cNvSpPr>
            <a:spLocks noGrp="1"/>
          </p:cNvSpPr>
          <p:nvPr>
            <p:ph idx="1"/>
          </p:nvPr>
        </p:nvSpPr>
        <p:spPr>
          <a:xfrm>
            <a:off x="838200" y="1231641"/>
            <a:ext cx="10713098" cy="5467738"/>
          </a:xfrm>
        </p:spPr>
        <p:txBody>
          <a:bodyPr>
            <a:noAutofit/>
          </a:bodyPr>
          <a:lstStyle/>
          <a:p>
            <a:pPr>
              <a:spcBef>
                <a:spcPts val="0"/>
              </a:spcBef>
            </a:pPr>
            <a:r>
              <a:rPr lang="en-US" sz="2000" dirty="0"/>
              <a:t>Maybe spreading the conference program for half a day more would have been a good way to ease the agenda a bit and assure for side events more visitors.</a:t>
            </a:r>
          </a:p>
          <a:p>
            <a:pPr>
              <a:spcBef>
                <a:spcPts val="0"/>
              </a:spcBef>
            </a:pPr>
            <a:r>
              <a:rPr lang="en-US" sz="2000" dirty="0"/>
              <a:t>… Great for trying to be sustainable, first time that I see serious effort at a large conference. </a:t>
            </a:r>
          </a:p>
          <a:p>
            <a:pPr>
              <a:spcBef>
                <a:spcPts val="0"/>
              </a:spcBef>
            </a:pPr>
            <a:r>
              <a:rPr lang="en-US" sz="2000" dirty="0"/>
              <a:t>Wonderful and very educative</a:t>
            </a:r>
          </a:p>
          <a:p>
            <a:pPr>
              <a:spcBef>
                <a:spcPts val="0"/>
              </a:spcBef>
            </a:pPr>
            <a:r>
              <a:rPr lang="en-US" sz="2000" dirty="0"/>
              <a:t>The one thing, in my opinion, that was lacking was meaningful youth engagement. There was only 3% representation from people under 30 years old. It would be hugely beneficial for all involved to increase the number of early career professionals and young people involved in environmental NGOs (</a:t>
            </a:r>
            <a:r>
              <a:rPr lang="en-US" sz="2000" dirty="0" err="1"/>
              <a:t>eNGOs</a:t>
            </a:r>
            <a:r>
              <a:rPr lang="en-US" sz="2000" dirty="0"/>
              <a:t>) at future Ministerial Conferences</a:t>
            </a:r>
          </a:p>
          <a:p>
            <a:pPr>
              <a:spcBef>
                <a:spcPts val="0"/>
              </a:spcBef>
            </a:pPr>
            <a:r>
              <a:rPr lang="en-US" sz="2000" dirty="0"/>
              <a:t>… The fact that NGOs </a:t>
            </a:r>
            <a:r>
              <a:rPr lang="en-US" sz="2000" dirty="0" err="1"/>
              <a:t>etc</a:t>
            </a:r>
            <a:r>
              <a:rPr lang="en-US" sz="2000" dirty="0"/>
              <a:t> had exhibition stands should have become more prominent in the agenda, and perhaps even been included as an official part of the conference (allocate some time to it)</a:t>
            </a:r>
          </a:p>
          <a:p>
            <a:pPr>
              <a:spcBef>
                <a:spcPts val="0"/>
              </a:spcBef>
            </a:pPr>
            <a:r>
              <a:rPr lang="en-US" sz="2000" dirty="0"/>
              <a:t>… Very useful information to apply in educational sector</a:t>
            </a:r>
          </a:p>
          <a:p>
            <a:pPr>
              <a:spcBef>
                <a:spcPts val="0"/>
              </a:spcBef>
            </a:pPr>
            <a:r>
              <a:rPr lang="en-US" sz="2000" dirty="0"/>
              <a:t>Each time we wonder whether the EfE process still makes sense and if we should go to yet another meeting. And each time we go and do not regret it</a:t>
            </a:r>
          </a:p>
          <a:p>
            <a:pPr>
              <a:spcBef>
                <a:spcPts val="0"/>
              </a:spcBef>
            </a:pPr>
            <a:r>
              <a:rPr lang="en-US" sz="2000" dirty="0"/>
              <a:t>… I feel that this kind of mixed event (Environment-Education-Tourism) has real added value, and cooperation and coordination should be further pursued</a:t>
            </a:r>
          </a:p>
          <a:p>
            <a:pPr>
              <a:spcBef>
                <a:spcPts val="0"/>
              </a:spcBef>
            </a:pPr>
            <a:r>
              <a:rPr lang="en-US" sz="2000" dirty="0"/>
              <a:t>… Please give the youth a chance, not only in side events, placed very late in the day, but let youth be integrated formally into discussions and the schedule</a:t>
            </a:r>
          </a:p>
          <a:p>
            <a:pPr>
              <a:spcBef>
                <a:spcPts val="0"/>
              </a:spcBef>
            </a:pPr>
            <a:r>
              <a:rPr lang="en-US" sz="2000" dirty="0"/>
              <a:t>…It was very timely and contributing for Ukraine</a:t>
            </a:r>
          </a:p>
        </p:txBody>
      </p:sp>
    </p:spTree>
    <p:extLst>
      <p:ext uri="{BB962C8B-B14F-4D97-AF65-F5344CB8AC3E}">
        <p14:creationId xmlns:p14="http://schemas.microsoft.com/office/powerpoint/2010/main" val="761412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291F81-BDA1-1A54-9787-D14DCE91B04F}"/>
              </a:ext>
            </a:extLst>
          </p:cNvPr>
          <p:cNvSpPr>
            <a:spLocks noGrp="1"/>
          </p:cNvSpPr>
          <p:nvPr>
            <p:ph idx="1"/>
          </p:nvPr>
        </p:nvSpPr>
        <p:spPr/>
        <p:txBody>
          <a:bodyPr>
            <a:normAutofit/>
          </a:bodyPr>
          <a:lstStyle/>
          <a:p>
            <a:pPr marL="0" indent="0" algn="ctr">
              <a:buNone/>
            </a:pPr>
            <a:r>
              <a:rPr lang="en-US" sz="4800"/>
              <a:t>Thank you</a:t>
            </a:r>
            <a:endParaRPr lang="fr-CH" sz="4800" dirty="0"/>
          </a:p>
        </p:txBody>
      </p:sp>
    </p:spTree>
    <p:extLst>
      <p:ext uri="{BB962C8B-B14F-4D97-AF65-F5344CB8AC3E}">
        <p14:creationId xmlns:p14="http://schemas.microsoft.com/office/powerpoint/2010/main" val="134851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F37B1-2197-2CA6-2D02-8C89096DA598}"/>
              </a:ext>
            </a:extLst>
          </p:cNvPr>
          <p:cNvSpPr>
            <a:spLocks noGrp="1"/>
          </p:cNvSpPr>
          <p:nvPr>
            <p:ph type="title"/>
          </p:nvPr>
        </p:nvSpPr>
        <p:spPr/>
        <p:txBody>
          <a:bodyPr/>
          <a:lstStyle/>
          <a:p>
            <a:pPr algn="ctr"/>
            <a:r>
              <a:rPr lang="en-US" dirty="0"/>
              <a:t>Nicosia Conference(s)</a:t>
            </a:r>
            <a:endParaRPr lang="fr-CH" dirty="0"/>
          </a:p>
        </p:txBody>
      </p:sp>
      <p:sp>
        <p:nvSpPr>
          <p:cNvPr id="3" name="Content Placeholder 2">
            <a:extLst>
              <a:ext uri="{FF2B5EF4-FFF2-40B4-BE49-F238E27FC236}">
                <a16:creationId xmlns:a16="http://schemas.microsoft.com/office/drawing/2014/main" id="{3FDA3882-3D68-FC66-FBCF-8BBDFF1EB528}"/>
              </a:ext>
            </a:extLst>
          </p:cNvPr>
          <p:cNvSpPr>
            <a:spLocks noGrp="1"/>
          </p:cNvSpPr>
          <p:nvPr>
            <p:ph idx="1"/>
          </p:nvPr>
        </p:nvSpPr>
        <p:spPr/>
        <p:txBody>
          <a:bodyPr>
            <a:normAutofit fontScale="92500" lnSpcReduction="20000"/>
          </a:bodyPr>
          <a:lstStyle/>
          <a:p>
            <a:r>
              <a:rPr lang="en-US" sz="2800" dirty="0"/>
              <a:t>3</a:t>
            </a:r>
            <a:r>
              <a:rPr lang="en-US" sz="2800" baseline="30000" dirty="0"/>
              <a:t>rd</a:t>
            </a:r>
            <a:r>
              <a:rPr lang="en-US" sz="2800" dirty="0"/>
              <a:t> High-level Meeting of Environment and Education </a:t>
            </a:r>
            <a:r>
              <a:rPr lang="en-US" dirty="0"/>
              <a:t>Ministries (Nicosia, October 5, 2022) </a:t>
            </a:r>
            <a:r>
              <a:rPr lang="en-US" sz="2800" dirty="0"/>
              <a:t>in the framework of the 9th Environment for Europe Ministerial Conference </a:t>
            </a:r>
            <a:r>
              <a:rPr lang="en-US" dirty="0"/>
              <a:t>(EfE-9; Nicosia, October 5-7, 2022)</a:t>
            </a:r>
            <a:endParaRPr lang="en-US" sz="2800" dirty="0"/>
          </a:p>
          <a:p>
            <a:r>
              <a:rPr lang="en-US" dirty="0"/>
              <a:t>High-level Meeting of the Ministers for Education on Education for Sustainable Development (Nicosia, October 6, 2022)</a:t>
            </a:r>
            <a:endParaRPr lang="en-US" sz="2800" dirty="0"/>
          </a:p>
          <a:p>
            <a:r>
              <a:rPr lang="en-US" dirty="0"/>
              <a:t>High Level Meeting of Mediterranean Ministers of Education of the ESD Mediterranean Action Plan (Nicosia, October 6, 2022)</a:t>
            </a:r>
            <a:endParaRPr lang="en-US" sz="2800" dirty="0"/>
          </a:p>
          <a:p>
            <a:r>
              <a:rPr lang="en-US" dirty="0"/>
              <a:t>Nicosia Declaration of the EfE-9:</a:t>
            </a:r>
          </a:p>
          <a:p>
            <a:pPr lvl="1"/>
            <a:r>
              <a:rPr lang="en-US" dirty="0"/>
              <a:t>“17.	We reaffirm the importance of further strengthening and scaling up education for sustainable development to advance environmental governance, strengthen environmental democracy and empower learners of all ages with the knowledge, skills, values and attitudes to address the interconnected global challenges we are facing, including climate change, environmental degradation, loss of biodiversity, pollution, poverty, and gender and other inequalities.”</a:t>
            </a:r>
          </a:p>
          <a:p>
            <a:pPr lvl="1"/>
            <a:endParaRPr lang="fr-CH" dirty="0"/>
          </a:p>
        </p:txBody>
      </p:sp>
    </p:spTree>
    <p:extLst>
      <p:ext uri="{BB962C8B-B14F-4D97-AF65-F5344CB8AC3E}">
        <p14:creationId xmlns:p14="http://schemas.microsoft.com/office/powerpoint/2010/main" val="146457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6A5-D83E-866F-EC0A-2DE5F3353266}"/>
              </a:ext>
            </a:extLst>
          </p:cNvPr>
          <p:cNvSpPr>
            <a:spLocks noGrp="1"/>
          </p:cNvSpPr>
          <p:nvPr>
            <p:ph type="title"/>
          </p:nvPr>
        </p:nvSpPr>
        <p:spPr/>
        <p:txBody>
          <a:bodyPr>
            <a:normAutofit/>
          </a:bodyPr>
          <a:lstStyle/>
          <a:p>
            <a:pPr algn="ctr"/>
            <a:r>
              <a:rPr lang="en-US" dirty="0"/>
              <a:t>Evaluation survey</a:t>
            </a:r>
            <a:endParaRPr lang="fr-CH" dirty="0"/>
          </a:p>
        </p:txBody>
      </p:sp>
      <p:graphicFrame>
        <p:nvGraphicFramePr>
          <p:cNvPr id="4" name="Content Placeholder 3">
            <a:extLst>
              <a:ext uri="{FF2B5EF4-FFF2-40B4-BE49-F238E27FC236}">
                <a16:creationId xmlns:a16="http://schemas.microsoft.com/office/drawing/2014/main" id="{B82DDB3D-5854-5D06-8AA2-7052098E75FF}"/>
              </a:ext>
            </a:extLst>
          </p:cNvPr>
          <p:cNvGraphicFramePr>
            <a:graphicFrameLocks noGrp="1"/>
          </p:cNvGraphicFramePr>
          <p:nvPr>
            <p:ph idx="1"/>
            <p:extLst>
              <p:ext uri="{D42A27DB-BD31-4B8C-83A1-F6EECF244321}">
                <p14:modId xmlns:p14="http://schemas.microsoft.com/office/powerpoint/2010/main" val="1046414805"/>
              </p:ext>
            </p:extLst>
          </p:nvPr>
        </p:nvGraphicFramePr>
        <p:xfrm>
          <a:off x="4496586" y="1380931"/>
          <a:ext cx="7269315" cy="4796032"/>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A5D3788D-80E4-4A1F-36FB-08A268040AB5}"/>
              </a:ext>
            </a:extLst>
          </p:cNvPr>
          <p:cNvSpPr txBox="1">
            <a:spLocks/>
          </p:cNvSpPr>
          <p:nvPr/>
        </p:nvSpPr>
        <p:spPr>
          <a:xfrm>
            <a:off x="838200" y="1527142"/>
            <a:ext cx="3780934" cy="46498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Conducted within two weeks after the Nicosia Conference</a:t>
            </a:r>
          </a:p>
          <a:p>
            <a:r>
              <a:rPr lang="en-US" dirty="0"/>
              <a:t>Circulated </a:t>
            </a:r>
            <a:r>
              <a:rPr lang="en-US"/>
              <a:t>to 900 in-person </a:t>
            </a:r>
            <a:r>
              <a:rPr lang="en-US" dirty="0"/>
              <a:t>participants of the Nicosia Conference</a:t>
            </a:r>
          </a:p>
          <a:p>
            <a:r>
              <a:rPr lang="en-US" dirty="0"/>
              <a:t>111 responses </a:t>
            </a:r>
          </a:p>
          <a:p>
            <a:r>
              <a:rPr lang="en-US" dirty="0"/>
              <a:t>Diverse backgrounds</a:t>
            </a:r>
          </a:p>
        </p:txBody>
      </p:sp>
    </p:spTree>
    <p:extLst>
      <p:ext uri="{BB962C8B-B14F-4D97-AF65-F5344CB8AC3E}">
        <p14:creationId xmlns:p14="http://schemas.microsoft.com/office/powerpoint/2010/main" val="3723665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6A5-D83E-866F-EC0A-2DE5F3353266}"/>
              </a:ext>
            </a:extLst>
          </p:cNvPr>
          <p:cNvSpPr>
            <a:spLocks noGrp="1"/>
          </p:cNvSpPr>
          <p:nvPr>
            <p:ph type="title"/>
          </p:nvPr>
        </p:nvSpPr>
        <p:spPr/>
        <p:txBody>
          <a:bodyPr>
            <a:normAutofit/>
          </a:bodyPr>
          <a:lstStyle/>
          <a:p>
            <a:pPr algn="ctr"/>
            <a:r>
              <a:rPr lang="en-US" dirty="0"/>
              <a:t>Agenda of </a:t>
            </a:r>
            <a:r>
              <a:rPr lang="en-US"/>
              <a:t>the Conference </a:t>
            </a:r>
            <a:r>
              <a:rPr lang="en-US" dirty="0"/>
              <a:t>(2,5 days)</a:t>
            </a:r>
            <a:endParaRPr lang="fr-CH" dirty="0"/>
          </a:p>
        </p:txBody>
      </p:sp>
      <p:graphicFrame>
        <p:nvGraphicFramePr>
          <p:cNvPr id="11" name="Chart 10">
            <a:extLst>
              <a:ext uri="{FF2B5EF4-FFF2-40B4-BE49-F238E27FC236}">
                <a16:creationId xmlns:a16="http://schemas.microsoft.com/office/drawing/2014/main" id="{7F2482B0-D40C-03B4-FBEF-BA391DF4CC09}"/>
              </a:ext>
            </a:extLst>
          </p:cNvPr>
          <p:cNvGraphicFramePr>
            <a:graphicFrameLocks/>
          </p:cNvGraphicFramePr>
          <p:nvPr>
            <p:extLst>
              <p:ext uri="{D42A27DB-BD31-4B8C-83A1-F6EECF244321}">
                <p14:modId xmlns:p14="http://schemas.microsoft.com/office/powerpoint/2010/main" val="3613868146"/>
              </p:ext>
            </p:extLst>
          </p:nvPr>
        </p:nvGraphicFramePr>
        <p:xfrm>
          <a:off x="838199" y="1894114"/>
          <a:ext cx="10515599" cy="46638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792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6A5-D83E-866F-EC0A-2DE5F3353266}"/>
              </a:ext>
            </a:extLst>
          </p:cNvPr>
          <p:cNvSpPr>
            <a:spLocks noGrp="1"/>
          </p:cNvSpPr>
          <p:nvPr>
            <p:ph type="title"/>
          </p:nvPr>
        </p:nvSpPr>
        <p:spPr/>
        <p:txBody>
          <a:bodyPr>
            <a:normAutofit/>
          </a:bodyPr>
          <a:lstStyle/>
          <a:p>
            <a:pPr algn="ctr"/>
            <a:r>
              <a:rPr lang="en-US" dirty="0"/>
              <a:t>Side-events (38)</a:t>
            </a:r>
            <a:endParaRPr lang="fr-CH" dirty="0"/>
          </a:p>
        </p:txBody>
      </p:sp>
      <p:graphicFrame>
        <p:nvGraphicFramePr>
          <p:cNvPr id="8" name="Content Placeholder 7">
            <a:extLst>
              <a:ext uri="{FF2B5EF4-FFF2-40B4-BE49-F238E27FC236}">
                <a16:creationId xmlns:a16="http://schemas.microsoft.com/office/drawing/2014/main" id="{88AE9EEF-3F05-0269-8ED5-B29043D43C6F}"/>
              </a:ext>
            </a:extLst>
          </p:cNvPr>
          <p:cNvGraphicFramePr>
            <a:graphicFrameLocks noGrp="1"/>
          </p:cNvGraphicFramePr>
          <p:nvPr>
            <p:ph idx="1"/>
          </p:nvPr>
        </p:nvGraphicFramePr>
        <p:xfrm>
          <a:off x="838200" y="1306285"/>
          <a:ext cx="10515600" cy="48706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72CE63AB-D1A7-F8EF-1598-4A41A0BE146C}"/>
              </a:ext>
            </a:extLst>
          </p:cNvPr>
          <p:cNvGraphicFramePr>
            <a:graphicFrameLocks/>
          </p:cNvGraphicFramePr>
          <p:nvPr>
            <p:extLst>
              <p:ext uri="{D42A27DB-BD31-4B8C-83A1-F6EECF244321}">
                <p14:modId xmlns:p14="http://schemas.microsoft.com/office/powerpoint/2010/main" val="3705323264"/>
              </p:ext>
            </p:extLst>
          </p:nvPr>
        </p:nvGraphicFramePr>
        <p:xfrm>
          <a:off x="838200" y="1509712"/>
          <a:ext cx="10515600" cy="4983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2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6A5-D83E-866F-EC0A-2DE5F3353266}"/>
              </a:ext>
            </a:extLst>
          </p:cNvPr>
          <p:cNvSpPr>
            <a:spLocks noGrp="1"/>
          </p:cNvSpPr>
          <p:nvPr>
            <p:ph type="title"/>
          </p:nvPr>
        </p:nvSpPr>
        <p:spPr/>
        <p:txBody>
          <a:bodyPr>
            <a:normAutofit/>
          </a:bodyPr>
          <a:lstStyle/>
          <a:p>
            <a:pPr algn="ctr"/>
            <a:r>
              <a:rPr lang="en-US" dirty="0"/>
              <a:t>High-Level Meeting of Education Ministers: Impact on the Conference</a:t>
            </a:r>
            <a:endParaRPr lang="fr-CH" dirty="0"/>
          </a:p>
        </p:txBody>
      </p:sp>
      <p:graphicFrame>
        <p:nvGraphicFramePr>
          <p:cNvPr id="8" name="Content Placeholder 7">
            <a:extLst>
              <a:ext uri="{FF2B5EF4-FFF2-40B4-BE49-F238E27FC236}">
                <a16:creationId xmlns:a16="http://schemas.microsoft.com/office/drawing/2014/main" id="{88AE9EEF-3F05-0269-8ED5-B29043D43C6F}"/>
              </a:ext>
            </a:extLst>
          </p:cNvPr>
          <p:cNvGraphicFramePr>
            <a:graphicFrameLocks noGrp="1"/>
          </p:cNvGraphicFramePr>
          <p:nvPr>
            <p:ph idx="1"/>
          </p:nvPr>
        </p:nvGraphicFramePr>
        <p:xfrm>
          <a:off x="838200" y="1483567"/>
          <a:ext cx="10515600" cy="46933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994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6A5-D83E-866F-EC0A-2DE5F3353266}"/>
              </a:ext>
            </a:extLst>
          </p:cNvPr>
          <p:cNvSpPr>
            <a:spLocks noGrp="1"/>
          </p:cNvSpPr>
          <p:nvPr>
            <p:ph type="title"/>
          </p:nvPr>
        </p:nvSpPr>
        <p:spPr/>
        <p:txBody>
          <a:bodyPr>
            <a:normAutofit/>
          </a:bodyPr>
          <a:lstStyle/>
          <a:p>
            <a:pPr algn="ctr"/>
            <a:r>
              <a:rPr lang="en-US" dirty="0"/>
              <a:t>Performance of the two secretariats</a:t>
            </a:r>
            <a:endParaRPr lang="fr-CH" dirty="0"/>
          </a:p>
        </p:txBody>
      </p:sp>
      <p:graphicFrame>
        <p:nvGraphicFramePr>
          <p:cNvPr id="5" name="Chart 4">
            <a:extLst>
              <a:ext uri="{FF2B5EF4-FFF2-40B4-BE49-F238E27FC236}">
                <a16:creationId xmlns:a16="http://schemas.microsoft.com/office/drawing/2014/main" id="{E7C25662-6CFD-3284-C3A0-5C8022DA7F34}"/>
              </a:ext>
            </a:extLst>
          </p:cNvPr>
          <p:cNvGraphicFramePr>
            <a:graphicFrameLocks/>
          </p:cNvGraphicFramePr>
          <p:nvPr>
            <p:extLst>
              <p:ext uri="{D42A27DB-BD31-4B8C-83A1-F6EECF244321}">
                <p14:modId xmlns:p14="http://schemas.microsoft.com/office/powerpoint/2010/main" val="2986835305"/>
              </p:ext>
            </p:extLst>
          </p:nvPr>
        </p:nvGraphicFramePr>
        <p:xfrm>
          <a:off x="838199" y="1690688"/>
          <a:ext cx="5257801" cy="48021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369AD142-241E-B387-1385-FE22D6C6B67D}"/>
              </a:ext>
            </a:extLst>
          </p:cNvPr>
          <p:cNvGraphicFramePr>
            <a:graphicFrameLocks/>
          </p:cNvGraphicFramePr>
          <p:nvPr>
            <p:extLst>
              <p:ext uri="{D42A27DB-BD31-4B8C-83A1-F6EECF244321}">
                <p14:modId xmlns:p14="http://schemas.microsoft.com/office/powerpoint/2010/main" val="559020411"/>
              </p:ext>
            </p:extLst>
          </p:nvPr>
        </p:nvGraphicFramePr>
        <p:xfrm>
          <a:off x="6195528" y="1690688"/>
          <a:ext cx="5167800" cy="48021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049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6A5-D83E-866F-EC0A-2DE5F3353266}"/>
              </a:ext>
            </a:extLst>
          </p:cNvPr>
          <p:cNvSpPr>
            <a:spLocks noGrp="1"/>
          </p:cNvSpPr>
          <p:nvPr>
            <p:ph type="title"/>
          </p:nvPr>
        </p:nvSpPr>
        <p:spPr/>
        <p:txBody>
          <a:bodyPr>
            <a:normAutofit/>
          </a:bodyPr>
          <a:lstStyle/>
          <a:p>
            <a:pPr algn="ctr"/>
            <a:r>
              <a:rPr lang="en-US" dirty="0"/>
              <a:t>Overall impression on Nicosia Conference</a:t>
            </a:r>
            <a:endParaRPr lang="fr-CH" dirty="0"/>
          </a:p>
        </p:txBody>
      </p:sp>
      <p:graphicFrame>
        <p:nvGraphicFramePr>
          <p:cNvPr id="8" name="Content Placeholder 7">
            <a:extLst>
              <a:ext uri="{FF2B5EF4-FFF2-40B4-BE49-F238E27FC236}">
                <a16:creationId xmlns:a16="http://schemas.microsoft.com/office/drawing/2014/main" id="{88AE9EEF-3F05-0269-8ED5-B29043D43C6F}"/>
              </a:ext>
            </a:extLst>
          </p:cNvPr>
          <p:cNvGraphicFramePr>
            <a:graphicFrameLocks noGrp="1"/>
          </p:cNvGraphicFramePr>
          <p:nvPr>
            <p:ph idx="1"/>
          </p:nvPr>
        </p:nvGraphicFramePr>
        <p:xfrm>
          <a:off x="838200" y="1306285"/>
          <a:ext cx="10515600" cy="4870677"/>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cx1="http://schemas.microsoft.com/office/drawing/2015/9/8/chartex">
        <mc:Choice Requires="cx1">
          <p:graphicFrame>
            <p:nvGraphicFramePr>
              <p:cNvPr id="3" name="Chart 2">
                <a:extLst>
                  <a:ext uri="{FF2B5EF4-FFF2-40B4-BE49-F238E27FC236}">
                    <a16:creationId xmlns:a16="http://schemas.microsoft.com/office/drawing/2014/main" id="{08B85274-24AD-D528-8251-78611823C78A}"/>
                  </a:ext>
                </a:extLst>
              </p:cNvPr>
              <p:cNvGraphicFramePr>
                <a:graphicFrameLocks/>
              </p:cNvGraphicFramePr>
              <p:nvPr>
                <p:extLst>
                  <p:ext uri="{D42A27DB-BD31-4B8C-83A1-F6EECF244321}">
                    <p14:modId xmlns:p14="http://schemas.microsoft.com/office/powerpoint/2010/main" val="1151674039"/>
                  </p:ext>
                </p:extLst>
              </p:nvPr>
            </p:nvGraphicFramePr>
            <p:xfrm>
              <a:off x="838200" y="1474237"/>
              <a:ext cx="10515600" cy="4702725"/>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3" name="Chart 2">
                <a:extLst>
                  <a:ext uri="{FF2B5EF4-FFF2-40B4-BE49-F238E27FC236}">
                    <a16:creationId xmlns:a16="http://schemas.microsoft.com/office/drawing/2014/main" id="{08B85274-24AD-D528-8251-78611823C78A}"/>
                  </a:ext>
                </a:extLst>
              </p:cNvPr>
              <p:cNvPicPr>
                <a:picLocks noGrp="1" noRot="1" noChangeAspect="1" noMove="1" noResize="1" noEditPoints="1" noAdjustHandles="1" noChangeArrowheads="1" noChangeShapeType="1"/>
              </p:cNvPicPr>
              <p:nvPr/>
            </p:nvPicPr>
            <p:blipFill>
              <a:blip r:embed="rId4"/>
              <a:stretch>
                <a:fillRect/>
              </a:stretch>
            </p:blipFill>
            <p:spPr>
              <a:xfrm>
                <a:off x="838200" y="1474237"/>
                <a:ext cx="10515600" cy="4702725"/>
              </a:xfrm>
              <a:prstGeom prst="rect">
                <a:avLst/>
              </a:prstGeom>
            </p:spPr>
          </p:pic>
        </mc:Fallback>
      </mc:AlternateContent>
    </p:spTree>
    <p:extLst>
      <p:ext uri="{BB962C8B-B14F-4D97-AF65-F5344CB8AC3E}">
        <p14:creationId xmlns:p14="http://schemas.microsoft.com/office/powerpoint/2010/main" val="407618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1EFD-CD7C-68B0-B50A-0490EF9CE4B1}"/>
              </a:ext>
            </a:extLst>
          </p:cNvPr>
          <p:cNvSpPr>
            <a:spLocks noGrp="1"/>
          </p:cNvSpPr>
          <p:nvPr>
            <p:ph type="title"/>
          </p:nvPr>
        </p:nvSpPr>
        <p:spPr/>
        <p:txBody>
          <a:bodyPr>
            <a:normAutofit fontScale="90000"/>
          </a:bodyPr>
          <a:lstStyle/>
          <a:p>
            <a:r>
              <a:rPr lang="en-US" dirty="0"/>
              <a:t>Overall impression on Nicosia Conference (cont’d)</a:t>
            </a:r>
            <a:br>
              <a:rPr lang="en-US" dirty="0"/>
            </a:br>
            <a:r>
              <a:rPr lang="en-US" sz="3100" dirty="0"/>
              <a:t>Some comments</a:t>
            </a:r>
            <a:endParaRPr lang="fr-CH" dirty="0"/>
          </a:p>
        </p:txBody>
      </p:sp>
      <p:sp>
        <p:nvSpPr>
          <p:cNvPr id="3" name="Content Placeholder 2">
            <a:extLst>
              <a:ext uri="{FF2B5EF4-FFF2-40B4-BE49-F238E27FC236}">
                <a16:creationId xmlns:a16="http://schemas.microsoft.com/office/drawing/2014/main" id="{F524ECF5-C72C-F947-A62A-2BD5DBB701CA}"/>
              </a:ext>
            </a:extLst>
          </p:cNvPr>
          <p:cNvSpPr>
            <a:spLocks noGrp="1"/>
          </p:cNvSpPr>
          <p:nvPr>
            <p:ph idx="1"/>
          </p:nvPr>
        </p:nvSpPr>
        <p:spPr>
          <a:xfrm>
            <a:off x="838200" y="1614196"/>
            <a:ext cx="10515600" cy="4562767"/>
          </a:xfrm>
        </p:spPr>
        <p:txBody>
          <a:bodyPr>
            <a:normAutofit fontScale="62500" lnSpcReduction="20000"/>
          </a:bodyPr>
          <a:lstStyle/>
          <a:p>
            <a:endParaRPr lang="en-US" dirty="0"/>
          </a:p>
          <a:p>
            <a:r>
              <a:rPr lang="en-US" dirty="0"/>
              <a:t>This conference should be used as a "best practice" for this kind of events.  A huge successful effort.</a:t>
            </a:r>
          </a:p>
          <a:p>
            <a:r>
              <a:rPr lang="en-US" dirty="0"/>
              <a:t>It could be better </a:t>
            </a:r>
            <a:r>
              <a:rPr lang="en-US" dirty="0" err="1"/>
              <a:t>organised</a:t>
            </a:r>
            <a:r>
              <a:rPr lang="en-US" dirty="0"/>
              <a:t> in reference to the side events (it would be better if they also took place in Philoxenia, and if they were less in number, so that they could be arranged at better times, and attract more attendants).</a:t>
            </a:r>
          </a:p>
          <a:p>
            <a:r>
              <a:rPr lang="en-US" dirty="0"/>
              <a:t>Excellent hospitality, friendliness by host country, excellent </a:t>
            </a:r>
            <a:r>
              <a:rPr lang="en-US" dirty="0" err="1"/>
              <a:t>organisation</a:t>
            </a:r>
            <a:r>
              <a:rPr lang="en-US" dirty="0"/>
              <a:t> and focus on cultural aspects very much appreciated, a bit too many side and parallel events made it difficult to follow everything, transfers were </a:t>
            </a:r>
            <a:r>
              <a:rPr lang="en-US" dirty="0" err="1"/>
              <a:t>organised</a:t>
            </a:r>
            <a:r>
              <a:rPr lang="en-US" dirty="0"/>
              <a:t> by time-consuming, more frequent transfers to and from the </a:t>
            </a:r>
            <a:r>
              <a:rPr lang="en-US" dirty="0" err="1"/>
              <a:t>CyI</a:t>
            </a:r>
            <a:r>
              <a:rPr lang="en-US" dirty="0"/>
              <a:t> might have made it easier to follow side events</a:t>
            </a:r>
          </a:p>
          <a:p>
            <a:r>
              <a:rPr lang="en-US" dirty="0"/>
              <a:t>Felt very welcomed and it was visible the amount work and passion put into </a:t>
            </a:r>
            <a:r>
              <a:rPr lang="en-US" dirty="0" err="1"/>
              <a:t>organising</a:t>
            </a:r>
            <a:r>
              <a:rPr lang="en-US" dirty="0"/>
              <a:t> this </a:t>
            </a:r>
            <a:r>
              <a:rPr lang="en-US" dirty="0" err="1"/>
              <a:t>endeavour</a:t>
            </a:r>
            <a:r>
              <a:rPr lang="en-US" dirty="0"/>
              <a:t>. </a:t>
            </a:r>
          </a:p>
          <a:p>
            <a:r>
              <a:rPr lang="en-US" dirty="0"/>
              <a:t>No attention paid to the sustainability of the logistics. No compensative actions mentioned. Considering the focus of the Conference, more coherence should be paid to the damages generated. </a:t>
            </a:r>
          </a:p>
          <a:p>
            <a:r>
              <a:rPr lang="en-US" dirty="0"/>
              <a:t>The objectives were not clear to all participants, having a pre-conference program for young people would have been a great addition. Some actors were notably missing i.e. UNESCO. Some parts seemed a little bit forced - i.e. 200 schoolchildren waltzing into the room after youth delegates asked for equal participation in the event.</a:t>
            </a:r>
          </a:p>
          <a:p>
            <a:r>
              <a:rPr lang="en-US" dirty="0"/>
              <a:t>All good, it was a very interesting conference. </a:t>
            </a:r>
            <a:endParaRPr lang="fr-CH" dirty="0"/>
          </a:p>
        </p:txBody>
      </p:sp>
    </p:spTree>
    <p:extLst>
      <p:ext uri="{BB962C8B-B14F-4D97-AF65-F5344CB8AC3E}">
        <p14:creationId xmlns:p14="http://schemas.microsoft.com/office/powerpoint/2010/main" val="228726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02F79B5BE87D40B73359BB004DC9B5" ma:contentTypeVersion="17" ma:contentTypeDescription="Create a new document." ma:contentTypeScope="" ma:versionID="df91b42384f9acd0dc9c7b2b0ca5a4fb">
  <xsd:schema xmlns:xsd="http://www.w3.org/2001/XMLSchema" xmlns:xs="http://www.w3.org/2001/XMLSchema" xmlns:p="http://schemas.microsoft.com/office/2006/metadata/properties" xmlns:ns2="99a2c2c3-fdcf-4e63-9c12-39b3de610a76" xmlns:ns3="a20aa909-956d-4941-9e8e-d4bf2c5fe97e" xmlns:ns4="985ec44e-1bab-4c0b-9df0-6ba128686fc9" targetNamespace="http://schemas.microsoft.com/office/2006/metadata/properties" ma:root="true" ma:fieldsID="5bdeaf74bd075ed71d0bb4235c38229e" ns2:_="" ns3:_="" ns4:_="">
    <xsd:import namespace="99a2c2c3-fdcf-4e63-9c12-39b3de610a76"/>
    <xsd:import namespace="a20aa909-956d-4941-9e8e-d4bf2c5fe97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Dateandtime"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a2c2c3-fdcf-4e63-9c12-39b3de610a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andtime" ma:index="20" nillable="true" ma:displayName="Date and time" ma:format="DateOnly" ma:internalName="Dateandtim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20aa909-956d-4941-9e8e-d4bf2c5fe97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cb577e23-b539-4cbb-a753-31a04c3d9a02}" ma:internalName="TaxCatchAll" ma:showField="CatchAllData" ma:web="a20aa909-956d-4941-9e8e-d4bf2c5fe9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059A65-8AC6-4F16-8FA2-1896293BEA4B}"/>
</file>

<file path=customXml/itemProps2.xml><?xml version="1.0" encoding="utf-8"?>
<ds:datastoreItem xmlns:ds="http://schemas.openxmlformats.org/officeDocument/2006/customXml" ds:itemID="{1318E4FA-0612-45C0-A2A0-01CE757E82CC}"/>
</file>

<file path=docProps/app.xml><?xml version="1.0" encoding="utf-8"?>
<Properties xmlns="http://schemas.openxmlformats.org/officeDocument/2006/extended-properties" xmlns:vt="http://schemas.openxmlformats.org/officeDocument/2006/docPropsVTypes">
  <TotalTime>1081</TotalTime>
  <Words>782</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Selected results of a survey of participants  of the 9th Environment for Europe Ministerial Conference  (incl. 3rd HL Meeting of Environment and Education Ministries)</vt:lpstr>
      <vt:lpstr>Nicosia Conference(s)</vt:lpstr>
      <vt:lpstr>Evaluation survey</vt:lpstr>
      <vt:lpstr>Agenda of the Conference (2,5 days)</vt:lpstr>
      <vt:lpstr>Side-events (38)</vt:lpstr>
      <vt:lpstr>High-Level Meeting of Education Ministers: Impact on the Conference</vt:lpstr>
      <vt:lpstr>Performance of the two secretariats</vt:lpstr>
      <vt:lpstr>Overall impression on Nicosia Conference</vt:lpstr>
      <vt:lpstr>Overall impression on Nicosia Conference (cont’d) Some comments</vt:lpstr>
      <vt:lpstr>Some final comments (with proposals besides thanks and congratulations)</vt:lpstr>
      <vt:lpstr>PowerPoint Presentation</vt:lpstr>
    </vt:vector>
  </TitlesOfParts>
  <Company>UNOG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results of a survey of participants  of the 9th Environment for Europe Ministerial Conference  (incl. 3rd HL Meeting of Environment and Education Ministries)</dc:title>
  <dc:creator>Zaal Lomtadze</dc:creator>
  <cp:lastModifiedBy>Zaal Lomtadze</cp:lastModifiedBy>
  <cp:revision>9</cp:revision>
  <dcterms:created xsi:type="dcterms:W3CDTF">2023-05-24T13:21:28Z</dcterms:created>
  <dcterms:modified xsi:type="dcterms:W3CDTF">2023-05-25T07:42:58Z</dcterms:modified>
</cp:coreProperties>
</file>