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6" r:id="rId5"/>
    <p:sldId id="275" r:id="rId6"/>
    <p:sldId id="285" r:id="rId7"/>
    <p:sldId id="286" r:id="rId8"/>
    <p:sldId id="287" r:id="rId9"/>
    <p:sldId id="288" r:id="rId10"/>
    <p:sldId id="262" r:id="rId11"/>
    <p:sldId id="261" r:id="rId12"/>
    <p:sldId id="289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199E9-33F1-4593-8CA1-2CCD3DE9866A}" v="11" dt="2023-06-02T05:22:24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Cuenot" userId="9928dff3-8fa4-42b5-9d6e-cd4dcb89281b" providerId="ADAL" clId="{7F71F158-6583-4B90-9D7D-74AF14BB9023}"/>
    <pc:docChg chg="custSel modSld">
      <pc:chgData name="Francois Cuenot" userId="9928dff3-8fa4-42b5-9d6e-cd4dcb89281b" providerId="ADAL" clId="{7F71F158-6583-4B90-9D7D-74AF14BB9023}" dt="2023-06-02T08:47:25.638" v="82" actId="20577"/>
      <pc:docMkLst>
        <pc:docMk/>
      </pc:docMkLst>
      <pc:sldChg chg="modSp mod">
        <pc:chgData name="Francois Cuenot" userId="9928dff3-8fa4-42b5-9d6e-cd4dcb89281b" providerId="ADAL" clId="{7F71F158-6583-4B90-9D7D-74AF14BB9023}" dt="2023-06-02T08:47:25.638" v="82" actId="20577"/>
        <pc:sldMkLst>
          <pc:docMk/>
          <pc:sldMk cId="3021001840" sldId="287"/>
        </pc:sldMkLst>
        <pc:spChg chg="mod">
          <ac:chgData name="Francois Cuenot" userId="9928dff3-8fa4-42b5-9d6e-cd4dcb89281b" providerId="ADAL" clId="{7F71F158-6583-4B90-9D7D-74AF14BB9023}" dt="2023-06-02T08:47:25.638" v="82" actId="20577"/>
          <ac:spMkLst>
            <pc:docMk/>
            <pc:sldMk cId="3021001840" sldId="287"/>
            <ac:spMk id="11" creationId="{00000000-0000-0000-0000-000000000000}"/>
          </ac:spMkLst>
        </pc:spChg>
      </pc:sldChg>
      <pc:sldChg chg="modSp mod">
        <pc:chgData name="Francois Cuenot" userId="9928dff3-8fa4-42b5-9d6e-cd4dcb89281b" providerId="ADAL" clId="{7F71F158-6583-4B90-9D7D-74AF14BB9023}" dt="2023-06-02T08:46:58.670" v="42" actId="20577"/>
        <pc:sldMkLst>
          <pc:docMk/>
          <pc:sldMk cId="1583984620" sldId="290"/>
        </pc:sldMkLst>
        <pc:spChg chg="mod">
          <ac:chgData name="Francois Cuenot" userId="9928dff3-8fa4-42b5-9d6e-cd4dcb89281b" providerId="ADAL" clId="{7F71F158-6583-4B90-9D7D-74AF14BB9023}" dt="2023-06-02T08:46:58.670" v="42" actId="20577"/>
          <ac:spMkLst>
            <pc:docMk/>
            <pc:sldMk cId="1583984620" sldId="29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D9A9B-67B8-4D31-9B9D-D1EFD998F8AC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9870-CF34-4C6F-A699-CE7688F8C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0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6348-C0C6-4EF6-9661-AB1F1C180A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7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6348-C0C6-4EF6-9661-AB1F1C180A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4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6348-C0C6-4EF6-9661-AB1F1C180A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6348-C0C6-4EF6-9661-AB1F1C180A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6348-C0C6-4EF6-9661-AB1F1C180A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1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6348-C0C6-4EF6-9661-AB1F1C180A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71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4A0F-61A2-7BE6-9751-CF62D5FDD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1CB92-ACC9-E796-65F8-B2B42FC9C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094F5-53DF-7305-F03D-4D2DAECD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B97B-EF47-5423-32EC-FC066201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C226-266B-0B42-A1D6-B75CDEF8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77A1-EE3E-7DE5-D17D-8FC93B67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FD72F-8B99-6F18-2BD4-1B64579DB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0977-0CAD-3B2C-6A6A-F0712C6C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5909-9817-3E2D-400C-411F3A23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FD79-693E-871E-09ED-A54C6BE8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C4B14-B091-04D5-2042-D515FBE9F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7CE80-8A41-85B0-2451-F42E43BF4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536D0-BF25-0BF0-8634-7247A28D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3CEA-3F91-0FCE-F9DE-E010CF9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C91C-CE56-E6B3-C737-EF28C0A0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1F1D-23F2-9EF4-0F70-06B7A197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5C119-BE1F-B6B1-9540-6B7059ED0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0F077-1D12-C628-07DE-51BD8CFB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5FE10-F03D-9AC7-C7DF-5B91F389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5A90F-BDA3-8266-7315-01B8D0CE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0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C5D1-DA60-3C5C-1BDC-DEF95DAC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D3149-1179-049B-46E5-D77BFAA73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CDC3A-A40A-2BF3-C837-09CAD0FF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3E681-AF33-4AE6-7D84-2E25BF43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A995F-F7A4-900F-FF3B-C200A359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2A5A-3D49-531F-6122-CB689DCF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9B9A-6A7F-4EC9-7560-661D16B74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8207B-0AC1-2E1E-38CE-985A4F31D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27120-91E7-17DF-86B9-2CD50266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15AA9-12CF-B649-3AE8-BDCE970B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F8B57-4227-B987-B84D-9958CCD0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93010-CB6D-33EE-87F4-8F20C17D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901F1-A52C-EAD1-7CBC-8619D7722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826F9-D761-ED5D-25C8-691AB5DD2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88356-3795-0CE7-BFD7-14C749A5D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2B248-F808-04B2-1AED-9728B1B3B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0B80-F130-F1B8-33D6-31820D8D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182DB-D84D-EC37-240E-625D17A0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F5875-D0BA-5806-7248-34F37E5B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4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0C35-CBB9-7B75-BD62-92486F85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C3174-B4FB-4607-31FB-B294B6FC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29191-0D3C-7590-D403-FCCE71C2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DA6AF-1F2F-A99B-D933-04505953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13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D44AE-6E3B-09C2-2CDB-4BA75EA4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5B529-0DB9-BD68-7C8B-82E83FC6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2AE88-8538-F0DC-C04C-68B5354D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6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569A-2CDE-8C02-4C6E-FBF43396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811F-1F16-BCDD-4EE1-C4D310D8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DB0CB-5E74-7D49-CB3C-11D4D64D6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84D9C-AFE7-CFCA-9FB7-2BFD78A9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4DD4A-1E60-16C9-68B2-F3DCD3A1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C011A-6B49-DDB9-297B-B4F26DD5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1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04FF-DF20-10C4-4A16-6AD4227D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E860B-1113-8AA5-2765-B5723C32B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7F25B-1E10-9C40-7815-1F9E1E284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308A3-F3A4-08BB-8095-7368495D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FF928-B2D3-11A0-79FA-E56884D0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42D94-AE03-0FEC-5CA8-D0AE3D32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5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EDB29-5860-675A-891E-5175E629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D46A0-A4B3-FA74-7BEA-50E9A0B0A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F30-E6E0-58F8-7AF0-C70110568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B863-A3B0-41B3-8AD8-AED53E0E951D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32DE5-77D3-FA7D-C180-308D5A8CA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D23D-0CE3-2075-DD1D-97DD7CD95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4870-1654-46C7-A2C6-B867BCDC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7922FD7-529F-94A0-E572-BCF864059F9E}"/>
              </a:ext>
            </a:extLst>
          </p:cNvPr>
          <p:cNvSpPr txBox="1">
            <a:spLocks/>
          </p:cNvSpPr>
          <p:nvPr/>
        </p:nvSpPr>
        <p:spPr>
          <a:xfrm>
            <a:off x="5433771" y="1545016"/>
            <a:ext cx="7169289" cy="9023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0" spc="50" dirty="0">
                <a:latin typeface="Arial Black" panose="020B0A04020102020204" pitchFamily="34" charset="0"/>
              </a:rPr>
              <a:t>Development of the </a:t>
            </a:r>
          </a:p>
          <a:p>
            <a:pPr algn="l"/>
            <a:r>
              <a:rPr lang="en-US" sz="16000" spc="50" dirty="0">
                <a:latin typeface="Arial Black" panose="020B0A04020102020204" pitchFamily="34" charset="0"/>
              </a:rPr>
              <a:t>ITC Strategy on reducing greenhouse</a:t>
            </a:r>
          </a:p>
          <a:p>
            <a:pPr algn="l"/>
            <a:r>
              <a:rPr lang="en-US" sz="16000" spc="50" dirty="0">
                <a:latin typeface="Arial Black" panose="020B0A04020102020204" pitchFamily="34" charset="0"/>
              </a:rPr>
              <a:t>gas emissions </a:t>
            </a:r>
          </a:p>
          <a:p>
            <a:pPr algn="l"/>
            <a:r>
              <a:rPr lang="en-US" sz="16000" spc="50" dirty="0">
                <a:latin typeface="Arial Black" panose="020B0A04020102020204" pitchFamily="34" charset="0"/>
              </a:rPr>
              <a:t>in inland transport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endParaRPr lang="en-US" sz="9600" spc="5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F9EABE14-9C7B-FA2C-928A-BA0F2CDAF943}"/>
              </a:ext>
            </a:extLst>
          </p:cNvPr>
          <p:cNvSpPr txBox="1">
            <a:spLocks/>
          </p:cNvSpPr>
          <p:nvPr/>
        </p:nvSpPr>
        <p:spPr>
          <a:xfrm>
            <a:off x="5298888" y="5290605"/>
            <a:ext cx="4760003" cy="15509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4389C8"/>
                </a:solidFill>
                <a:latin typeface="Arial" panose="020B0604020202020204" pitchFamily="34" charset="0"/>
              </a:rPr>
              <a:t>Francois Cuenot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4389C8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4389C8"/>
                </a:solidFill>
                <a:latin typeface="Arial" panose="020B0604020202020204" pitchFamily="34" charset="0"/>
              </a:rPr>
              <a:t>UNECE, Sustainable Transport Division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BA0836-A10B-F807-BFD6-439D9A4B8098}"/>
              </a:ext>
            </a:extLst>
          </p:cNvPr>
          <p:cNvGrpSpPr/>
          <p:nvPr/>
        </p:nvGrpSpPr>
        <p:grpSpPr>
          <a:xfrm>
            <a:off x="-1068" y="-8413"/>
            <a:ext cx="5178016" cy="6866413"/>
            <a:chOff x="-1068" y="-8413"/>
            <a:chExt cx="5178016" cy="6866413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85AA4708-C721-B72E-7FED-29E52F52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70124"/>
              <a:ext cx="5175880" cy="1387876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91B0D3EE-1764-90FA-88B2-810706898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413"/>
              <a:ext cx="5176948" cy="45853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E2900B-068E-8C42-84C3-7C6EB5480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850" y="5773423"/>
              <a:ext cx="2544734" cy="78127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92931C-4535-24E9-DB9D-0E9FF0AA7204}"/>
                </a:ext>
              </a:extLst>
            </p:cNvPr>
            <p:cNvGrpSpPr/>
            <p:nvPr/>
          </p:nvGrpSpPr>
          <p:grpSpPr>
            <a:xfrm>
              <a:off x="-1068" y="4587337"/>
              <a:ext cx="5176948" cy="869533"/>
              <a:chOff x="-1068" y="4587337"/>
              <a:chExt cx="4571999" cy="86953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6C0B489-1C18-B6A9-40B5-80A6637DB5E5}"/>
                  </a:ext>
                </a:extLst>
              </p:cNvPr>
              <p:cNvGrpSpPr/>
              <p:nvPr/>
            </p:nvGrpSpPr>
            <p:grpSpPr>
              <a:xfrm flipV="1">
                <a:off x="-1068" y="5359240"/>
                <a:ext cx="4571999" cy="97630"/>
                <a:chOff x="0" y="1472508"/>
                <a:chExt cx="9601200" cy="257953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4CD6BC2-7F2F-9DCB-BB2F-9B2EBF72BA49}"/>
                    </a:ext>
                  </a:extLst>
                </p:cNvPr>
                <p:cNvSpPr/>
                <p:nvPr/>
              </p:nvSpPr>
              <p:spPr>
                <a:xfrm>
                  <a:off x="0" y="1472508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316C3BF1-D89C-B0C0-1E10-96A8B41FE7DB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8CA8B4B0-93BE-8218-160F-B5C2DB27C0D7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37792961-E532-EC80-B156-1BE364BA9E0A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A96B1F7A-E320-1F22-1146-D9E0F831F390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12CD3CCD-3805-5F2B-3729-7F5EF4A79A33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F75B7B21-0C0A-EBB7-A1F3-B2D01DA5B277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4F84673B-3CE4-6DB5-8F7A-78BBF778379E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8A930703-DF07-DCC8-BD11-E546AAA23F78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42031F1-C611-D35C-1C20-B74098258FB5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1B8BF91A-5FEB-DDD8-0246-B5DE0FE85E67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0E2FF07D-85BC-D303-2552-59D9E7F4A900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1A9196BA-D02B-7865-41CB-AB7E067ACB56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23A6BC8D-8C33-9B61-0B1A-8C54911B7465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D4609EE8-6D6C-18F9-DCA3-1170F3723F8C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2DA69DC-A466-CDC8-C438-646FC4FF368D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87AF557C-EA0F-4FF3-F831-7E76A086F16E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538AD9B3-5CFD-0F32-A696-16554A0D7DA2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9BC32348-3F4E-0693-84FF-A36993E8A6A7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550EA17-58B7-C258-D538-7594AACAE295}"/>
                  </a:ext>
                </a:extLst>
              </p:cNvPr>
              <p:cNvGrpSpPr/>
              <p:nvPr/>
            </p:nvGrpSpPr>
            <p:grpSpPr>
              <a:xfrm flipV="1">
                <a:off x="-1068" y="4587337"/>
                <a:ext cx="4571999" cy="97630"/>
                <a:chOff x="0" y="1472506"/>
                <a:chExt cx="9601200" cy="257953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068BF6E-E26D-4C31-81CE-5C9D0F3592A3}"/>
                    </a:ext>
                  </a:extLst>
                </p:cNvPr>
                <p:cNvSpPr/>
                <p:nvPr/>
              </p:nvSpPr>
              <p:spPr>
                <a:xfrm>
                  <a:off x="0" y="1472506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19D1E369-52D7-B4F2-C0B4-9B5E7D31FE6F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CCA33F8E-627D-5514-D890-406AC878EC35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C5017BA6-E1A0-0242-8B8D-AAEA81F7AB30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883BDD75-93AF-AB5F-BD86-676B026C91B4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C2E40E07-4F70-3574-0604-6B46B84AA8CC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CA99018-26C5-F55B-2667-FC3C1A93E57B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24E8D642-4FFA-B032-A691-DBFC3E5CE4B1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44F87B3-7F13-3EAC-B7C7-E5E600565A42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5DDBEE36-A29C-1AA2-4794-96EC10C66943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5CA70CF-56C5-0C4E-4F1D-C0E81F2D2A4A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3942658-44BA-0EE4-8A08-AE593634FFC3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B83C2487-BEE1-F9B6-9CA6-7212FF98B3AF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693F092F-1AB5-E327-0EE4-ABEA2DE07B86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F5FF5617-6668-BD40-FB67-B2CB111161FB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39DC257-B69B-9502-2221-8F2C39B896F7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880D679E-353B-4F5E-1418-F44CE6438483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39C8290E-E064-0E44-CCD4-B54AAF665488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71F396B2-68CD-7DB0-C997-D26C463E15E9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30C5BF-98A2-702A-531E-2DC095FF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823" y="865117"/>
              <a:ext cx="4651584" cy="226211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C56F4E-05E1-BFD5-9981-F3E270593008}"/>
                </a:ext>
              </a:extLst>
            </p:cNvPr>
            <p:cNvSpPr txBox="1"/>
            <p:nvPr/>
          </p:nvSpPr>
          <p:spPr>
            <a:xfrm>
              <a:off x="292188" y="3222318"/>
              <a:ext cx="461880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50" b="1" dirty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</a:rPr>
                <a:t>Actions of the inland transport sector to join the global fight against climate change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C32655-BD13-E676-52C4-7DEA22914191}"/>
                </a:ext>
              </a:extLst>
            </p:cNvPr>
            <p:cNvSpPr txBox="1"/>
            <p:nvPr/>
          </p:nvSpPr>
          <p:spPr>
            <a:xfrm>
              <a:off x="336408" y="4789498"/>
              <a:ext cx="457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70" dirty="0">
                  <a:solidFill>
                    <a:srgbClr val="4E9EE5"/>
                  </a:solidFill>
                  <a:latin typeface="Arial Narrow" panose="020B0606020202030204" pitchFamily="34" charset="0"/>
                </a:rPr>
                <a:t>INLAND TRANSPORT COMMITTEE</a:t>
              </a:r>
            </a:p>
          </p:txBody>
        </p:sp>
      </p:grpSp>
      <p:sp>
        <p:nvSpPr>
          <p:cNvPr id="2" name="Textfeld 12">
            <a:extLst>
              <a:ext uri="{FF2B5EF4-FFF2-40B4-BE49-F238E27FC236}">
                <a16:creationId xmlns:a16="http://schemas.microsoft.com/office/drawing/2014/main" id="{B567D375-23C7-289E-F0D7-5AAF5ED4A89A}"/>
              </a:ext>
            </a:extLst>
          </p:cNvPr>
          <p:cNvSpPr txBox="1"/>
          <p:nvPr/>
        </p:nvSpPr>
        <p:spPr>
          <a:xfrm>
            <a:off x="8494826" y="14770"/>
            <a:ext cx="353061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1600" u="sng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Informal document</a:t>
            </a:r>
            <a:r>
              <a:rPr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</a:t>
            </a:r>
            <a:r>
              <a:rPr lang="fr-FR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</a:t>
            </a:r>
            <a:r>
              <a:rPr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fr-FR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89</a:t>
            </a:r>
            <a:r>
              <a:rPr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fr-CH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39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defRPr sz="1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89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GR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 May - 2 June</a:t>
            </a:r>
            <a:r>
              <a:rPr lang="fr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defRPr sz="1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 item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9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C9AD0D82-F98A-3379-8740-9EA15644475E}"/>
              </a:ext>
            </a:extLst>
          </p:cNvPr>
          <p:cNvSpPr txBox="1">
            <a:spLocks/>
          </p:cNvSpPr>
          <p:nvPr/>
        </p:nvSpPr>
        <p:spPr>
          <a:xfrm>
            <a:off x="692737" y="1825625"/>
            <a:ext cx="10815083" cy="4530726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2738" y="1825625"/>
            <a:ext cx="10732908" cy="4530726"/>
          </a:xfrm>
          <a:noFill/>
        </p:spPr>
        <p:txBody>
          <a:bodyPr>
            <a:normAutofit lnSpcReduction="10000"/>
          </a:bodyPr>
          <a:lstStyle/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Set-up Informal GRPE Task force on ITC CC mitigation strategy tasked</a:t>
            </a:r>
            <a:r>
              <a:rPr lang="fr-CH" dirty="0"/>
              <a:t> to </a:t>
            </a:r>
            <a:r>
              <a:rPr lang="fr-CH" dirty="0" err="1"/>
              <a:t>prepare</a:t>
            </a:r>
            <a:r>
              <a:rPr lang="fr-CH" dirty="0"/>
              <a:t> </a:t>
            </a:r>
            <a:r>
              <a:rPr lang="fr-CH" dirty="0" err="1"/>
              <a:t>some</a:t>
            </a:r>
            <a:r>
              <a:rPr lang="fr-CH" dirty="0"/>
              <a:t> draft inputs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H" dirty="0" err="1"/>
              <a:t>Already</a:t>
            </a:r>
            <a:r>
              <a:rPr lang="fr-CH" dirty="0"/>
              <a:t> </a:t>
            </a:r>
            <a:r>
              <a:rPr lang="fr-CH" dirty="0" err="1"/>
              <a:t>volunteered</a:t>
            </a:r>
            <a:r>
              <a:rPr lang="fr-CH" dirty="0"/>
              <a:t>: </a:t>
            </a:r>
            <a:r>
              <a:rPr lang="fr-CH" dirty="0" err="1"/>
              <a:t>Australia</a:t>
            </a:r>
            <a:r>
              <a:rPr lang="fr-CH" dirty="0"/>
              <a:t>, France, </a:t>
            </a:r>
            <a:r>
              <a:rPr lang="fr-CH" dirty="0" err="1"/>
              <a:t>Netherlands</a:t>
            </a:r>
            <a:r>
              <a:rPr lang="fr-CH" dirty="0"/>
              <a:t>, UK, US, CLEPA, IMMA, OICA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interested</a:t>
            </a:r>
            <a:r>
              <a:rPr lang="fr-CH" dirty="0"/>
              <a:t> parties ?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Virtual meetings 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H" dirty="0" err="1"/>
              <a:t>Two</a:t>
            </a:r>
            <a:r>
              <a:rPr lang="fr-CH" dirty="0"/>
              <a:t> /</a:t>
            </a:r>
            <a:r>
              <a:rPr lang="fr-CH" dirty="0" err="1"/>
              <a:t>three</a:t>
            </a:r>
            <a:r>
              <a:rPr lang="fr-CH" dirty="0"/>
              <a:t> 2-hours meeting </a:t>
            </a:r>
            <a:r>
              <a:rPr lang="fr-CH" dirty="0" err="1"/>
              <a:t>before</a:t>
            </a:r>
            <a:r>
              <a:rPr lang="fr-CH" dirty="0"/>
              <a:t> </a:t>
            </a:r>
            <a:r>
              <a:rPr lang="fr-CH" dirty="0" err="1"/>
              <a:t>then</a:t>
            </a:r>
            <a:r>
              <a:rPr lang="fr-CH" dirty="0"/>
              <a:t> (first </a:t>
            </a:r>
            <a:r>
              <a:rPr lang="fr-CH" dirty="0" err="1"/>
              <a:t>hybrid</a:t>
            </a:r>
            <a:r>
              <a:rPr lang="fr-CH" dirty="0"/>
              <a:t> meeting </a:t>
            </a:r>
            <a:r>
              <a:rPr lang="fr-CH" dirty="0" err="1"/>
              <a:t>during</a:t>
            </a:r>
            <a:r>
              <a:rPr lang="fr-CH" dirty="0"/>
              <a:t> June WP.29, </a:t>
            </a:r>
            <a:r>
              <a:rPr lang="fr-CH" dirty="0" err="1"/>
              <a:t>Secretariat</a:t>
            </a:r>
            <a:r>
              <a:rPr lang="fr-CH" dirty="0"/>
              <a:t> to </a:t>
            </a:r>
            <a:r>
              <a:rPr lang="fr-CH" dirty="0" err="1"/>
              <a:t>prepare</a:t>
            </a:r>
            <a:r>
              <a:rPr lang="fr-CH" dirty="0"/>
              <a:t> first draft)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Draft contribution to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circulated</a:t>
            </a:r>
            <a:r>
              <a:rPr lang="fr-CH" dirty="0"/>
              <a:t> by </a:t>
            </a:r>
            <a:r>
              <a:rPr lang="fr-CH" dirty="0" err="1"/>
              <a:t>Mid</a:t>
            </a:r>
            <a:r>
              <a:rPr lang="fr-CH" dirty="0"/>
              <a:t> July, </a:t>
            </a:r>
            <a:r>
              <a:rPr lang="fr-CH" dirty="0" err="1"/>
              <a:t>under</a:t>
            </a:r>
            <a:r>
              <a:rPr lang="fr-CH" dirty="0"/>
              <a:t> GRPE </a:t>
            </a:r>
            <a:r>
              <a:rPr lang="fr-CH" dirty="0" err="1"/>
              <a:t>wirtten</a:t>
            </a:r>
            <a:r>
              <a:rPr lang="fr-CH" dirty="0"/>
              <a:t> consultation, </a:t>
            </a:r>
            <a:r>
              <a:rPr lang="fr-CH" dirty="0" err="1"/>
              <a:t>together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GTR </a:t>
            </a:r>
            <a:r>
              <a:rPr lang="fr-CH" dirty="0" err="1"/>
              <a:t>brake</a:t>
            </a:r>
            <a:r>
              <a:rPr lang="fr-CH" dirty="0"/>
              <a:t> </a:t>
            </a:r>
            <a:r>
              <a:rPr lang="fr-CH" dirty="0" err="1"/>
              <a:t>amendment</a:t>
            </a:r>
            <a:endParaRPr lang="fr-CH" dirty="0"/>
          </a:p>
          <a:p>
            <a:pPr marL="573088" indent="-457200">
              <a:lnSpc>
                <a:spcPct val="120000"/>
              </a:lnSpc>
              <a:buClr>
                <a:srgbClr val="3E8EDE"/>
              </a:buClr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434518" y="320517"/>
            <a:ext cx="10160852" cy="99219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Next steps</a:t>
            </a:r>
          </a:p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and delivery deadline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8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C9AD0D82-F98A-3379-8740-9EA15644475E}"/>
              </a:ext>
            </a:extLst>
          </p:cNvPr>
          <p:cNvSpPr txBox="1">
            <a:spLocks/>
          </p:cNvSpPr>
          <p:nvPr/>
        </p:nvSpPr>
        <p:spPr>
          <a:xfrm>
            <a:off x="692737" y="1825625"/>
            <a:ext cx="10815083" cy="4530726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2738" y="1825625"/>
            <a:ext cx="10732908" cy="4530726"/>
          </a:xfrm>
          <a:noFill/>
        </p:spPr>
        <p:txBody>
          <a:bodyPr>
            <a:normAutofit fontScale="77500" lnSpcReduction="20000"/>
          </a:bodyPr>
          <a:lstStyle/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of ITC at its 85</a:t>
            </a:r>
            <a:r>
              <a:rPr lang="en-US" sz="24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session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(Geneva, 21-24 February 2023, </a:t>
            </a:r>
          </a:p>
          <a:p>
            <a:pPr marL="115888" indent="0">
              <a:buClr>
                <a:srgbClr val="3E8EDE"/>
              </a:buClr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see report ECE/TRANS/328, para. 60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 basis of ECE/TRANS/2023/21, the Committee</a:t>
            </a:r>
          </a:p>
          <a:p>
            <a:pPr marL="458788" indent="-342900">
              <a:lnSpc>
                <a:spcPct val="12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requested the secretariat, in close cooperation with the Committee’s Bureau and relevant subsidiary bodies,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develop an ambitious strategy document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reducing Green House Gas (GHG) emissions in inland transport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based on international United Nations legal instruments under the Committee’s purview with priority actions for The Inland Transport Committee (ITC) and all its relevant subsidiary bodies, supported by a strong action plan with milestones, for consideration and possible adoption by the Committee at its 86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plenary session (2024);</a:t>
            </a:r>
          </a:p>
          <a:p>
            <a:pPr marL="458788" indent="-342900">
              <a:lnSpc>
                <a:spcPct val="12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requested the secretariat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report biennially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in-depth reports to the Committee on climate change and inland transport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starting at the Committee’s 86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session in 2024.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790278" y="320517"/>
            <a:ext cx="880509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Mandate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8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 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6" name="Title 4"/>
          <p:cNvSpPr txBox="1">
            <a:spLocks/>
          </p:cNvSpPr>
          <p:nvPr/>
        </p:nvSpPr>
        <p:spPr>
          <a:xfrm>
            <a:off x="1199626" y="320517"/>
            <a:ext cx="10395743" cy="99219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Support from ITC’s subsidiary bodies</a:t>
            </a:r>
            <a:b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Working parties are asked 2 contributions</a:t>
            </a:r>
            <a:endParaRPr lang="en-US" sz="2400" spc="50" dirty="0">
              <a:solidFill>
                <a:srgbClr val="438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8A954F76-EB72-AF6F-0FB1-ADA12754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12" y="1841056"/>
            <a:ext cx="11633375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/>
          </a:bodyPr>
          <a:lstStyle/>
          <a:p>
            <a:pPr marL="461963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346075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 you in advance for providing your inputs, as requested:</a:t>
            </a:r>
          </a:p>
          <a:p>
            <a:pPr marL="115888" indent="0">
              <a:lnSpc>
                <a:spcPct val="100000"/>
              </a:lnSpc>
              <a:buClr>
                <a:srgbClr val="3E8EDE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0288" lvl="1" indent="-457200">
              <a:lnSpc>
                <a:spcPct val="100000"/>
              </a:lnSpc>
              <a:buClr>
                <a:srgbClr val="3E8EDE"/>
              </a:buClr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development of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climate change mitigation strategy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consideration and possible adoption by ITC at its 86th plenary session</a:t>
            </a:r>
          </a:p>
          <a:p>
            <a:pPr marL="573088" lvl="1" indent="0">
              <a:lnSpc>
                <a:spcPct val="100000"/>
              </a:lnSpc>
              <a:buClr>
                <a:srgbClr val="3E8EDE"/>
              </a:buClr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by 29 September 2023 </a:t>
            </a:r>
          </a:p>
          <a:p>
            <a:pPr marL="573088" lvl="1" indent="0">
              <a:lnSpc>
                <a:spcPct val="100000"/>
              </a:lnSpc>
              <a:buClr>
                <a:srgbClr val="3E8EDE"/>
              </a:buClr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(if requested to meet the Working Party cycle,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by 5 January 2024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919163" lvl="1" indent="-346075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0288" lvl="1" indent="-457200">
              <a:lnSpc>
                <a:spcPct val="100000"/>
              </a:lnSpc>
              <a:buClr>
                <a:srgbClr val="3E8EDE"/>
              </a:buClr>
              <a:buFont typeface="+mj-lt"/>
              <a:buAutoNum type="arabicPeriod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biennial report on climate change and inland transport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Committee at its 86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session</a:t>
            </a:r>
          </a:p>
          <a:p>
            <a:pPr marL="573088" lvl="1" indent="0">
              <a:lnSpc>
                <a:spcPct val="100000"/>
              </a:lnSpc>
              <a:buClr>
                <a:srgbClr val="3E8EDE"/>
              </a:buClr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by 29 September 2023.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9163" lvl="1" indent="-346075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0">
              <a:lnSpc>
                <a:spcPct val="100000"/>
              </a:lnSpc>
              <a:buClr>
                <a:srgbClr val="3E8EDE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0">
              <a:lnSpc>
                <a:spcPct val="100000"/>
              </a:lnSpc>
              <a:buClr>
                <a:srgbClr val="3E8EDE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0">
              <a:lnSpc>
                <a:spcPct val="100000"/>
              </a:lnSpc>
              <a:buClr>
                <a:srgbClr val="3E8EDE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4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C9AD0D82-F98A-3379-8740-9EA15644475E}"/>
              </a:ext>
            </a:extLst>
          </p:cNvPr>
          <p:cNvSpPr txBox="1">
            <a:spLocks/>
          </p:cNvSpPr>
          <p:nvPr/>
        </p:nvSpPr>
        <p:spPr>
          <a:xfrm>
            <a:off x="692737" y="1825625"/>
            <a:ext cx="10815083" cy="4530726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2738" y="1825625"/>
            <a:ext cx="10732908" cy="4530726"/>
          </a:xfrm>
          <a:noFill/>
        </p:spPr>
        <p:txBody>
          <a:bodyPr>
            <a:normAutofit/>
          </a:bodyPr>
          <a:lstStyle/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457200">
              <a:lnSpc>
                <a:spcPct val="120000"/>
              </a:lnSpc>
              <a:buClr>
                <a:srgbClr val="3E8EDE"/>
              </a:buClr>
              <a:buFont typeface="+mj-lt"/>
              <a:buAutoNum type="alpha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can GRPE do to contribute to the ITC climate change mitigation strategy </a:t>
            </a:r>
          </a:p>
          <a:p>
            <a:pPr marL="573088" indent="-457200">
              <a:lnSpc>
                <a:spcPct val="120000"/>
              </a:lnSpc>
              <a:buClr>
                <a:srgbClr val="3E8EDE"/>
              </a:buClr>
              <a:buFont typeface="+mj-lt"/>
              <a:buAutoNum type="alpha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GRPE recommendations to ITC for a successful climate change mitigation strategy </a:t>
            </a:r>
          </a:p>
          <a:p>
            <a:pPr marL="573088" indent="-457200">
              <a:lnSpc>
                <a:spcPct val="120000"/>
              </a:lnSpc>
              <a:buClr>
                <a:srgbClr val="3E8EDE"/>
              </a:buClr>
              <a:buFont typeface="+mj-lt"/>
              <a:buAutoNum type="alphaU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434518" y="320517"/>
            <a:ext cx="10160852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1. ITC climate change mitigation strategy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1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C9AD0D82-F98A-3379-8740-9EA15644475E}"/>
              </a:ext>
            </a:extLst>
          </p:cNvPr>
          <p:cNvSpPr txBox="1">
            <a:spLocks/>
          </p:cNvSpPr>
          <p:nvPr/>
        </p:nvSpPr>
        <p:spPr>
          <a:xfrm>
            <a:off x="692737" y="1825625"/>
            <a:ext cx="10815083" cy="4530726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2738" y="1825625"/>
            <a:ext cx="10732908" cy="4530726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 err="1"/>
              <a:t>Proposal</a:t>
            </a:r>
            <a:r>
              <a:rPr lang="fr-CH" dirty="0"/>
              <a:t> by the </a:t>
            </a:r>
            <a:r>
              <a:rPr lang="fr-CH" dirty="0" err="1"/>
              <a:t>secretariat</a:t>
            </a:r>
            <a:r>
              <a:rPr lang="fr-CH" dirty="0"/>
              <a:t>, </a:t>
            </a:r>
            <a:r>
              <a:rPr lang="fr-CH" dirty="0" err="1"/>
              <a:t>ranked</a:t>
            </a:r>
            <a:r>
              <a:rPr lang="fr-CH" dirty="0"/>
              <a:t> by </a:t>
            </a:r>
            <a:r>
              <a:rPr lang="fr-CH" dirty="0" err="1"/>
              <a:t>level</a:t>
            </a:r>
            <a:r>
              <a:rPr lang="fr-CH" dirty="0"/>
              <a:t> of ambition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GRPE to carry on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existing</a:t>
            </a:r>
            <a:r>
              <a:rPr lang="fr-CH" dirty="0"/>
              <a:t> GHG-</a:t>
            </a:r>
            <a:r>
              <a:rPr lang="fr-CH" dirty="0" err="1"/>
              <a:t>related</a:t>
            </a:r>
            <a:r>
              <a:rPr lang="fr-CH" dirty="0"/>
              <a:t> topics in </a:t>
            </a:r>
            <a:r>
              <a:rPr lang="fr-CH" dirty="0" err="1"/>
              <a:t>list</a:t>
            </a:r>
            <a:r>
              <a:rPr lang="fr-CH" dirty="0"/>
              <a:t> of </a:t>
            </a:r>
            <a:r>
              <a:rPr lang="fr-CH" dirty="0" err="1"/>
              <a:t>priorities</a:t>
            </a:r>
            <a:r>
              <a:rPr lang="fr-CH" dirty="0"/>
              <a:t> (GRPE-87-54-Rev.1)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GRPE to commit to </a:t>
            </a:r>
            <a:r>
              <a:rPr lang="fr-CH" dirty="0" err="1"/>
              <a:t>include</a:t>
            </a:r>
            <a:r>
              <a:rPr lang="fr-CH" dirty="0"/>
              <a:t> more GHG </a:t>
            </a:r>
            <a:r>
              <a:rPr lang="fr-CH" dirty="0" err="1"/>
              <a:t>measurement</a:t>
            </a:r>
            <a:r>
              <a:rPr lang="fr-CH" dirty="0"/>
              <a:t> </a:t>
            </a:r>
            <a:r>
              <a:rPr lang="fr-CH" dirty="0" err="1"/>
              <a:t>procedures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«</a:t>
            </a:r>
            <a:r>
              <a:rPr lang="fr-CH" dirty="0" err="1"/>
              <a:t>emission</a:t>
            </a:r>
            <a:r>
              <a:rPr lang="fr-CH" dirty="0"/>
              <a:t> </a:t>
            </a:r>
            <a:r>
              <a:rPr lang="fr-CH" dirty="0" err="1"/>
              <a:t>list</a:t>
            </a:r>
            <a:r>
              <a:rPr lang="fr-CH" dirty="0"/>
              <a:t>» (GRPE-87-55) to «</a:t>
            </a:r>
            <a:r>
              <a:rPr lang="fr-CH" dirty="0" err="1"/>
              <a:t>list</a:t>
            </a:r>
            <a:r>
              <a:rPr lang="fr-CH" dirty="0"/>
              <a:t> of </a:t>
            </a:r>
            <a:r>
              <a:rPr lang="fr-CH" dirty="0" err="1"/>
              <a:t>priorities</a:t>
            </a:r>
            <a:r>
              <a:rPr lang="fr-CH" dirty="0"/>
              <a:t>» (GRPE-87-54-Rev.1), </a:t>
            </a:r>
            <a:r>
              <a:rPr lang="fr-CH" dirty="0" err="1"/>
              <a:t>with</a:t>
            </a:r>
            <a:r>
              <a:rPr lang="fr-CH" dirty="0"/>
              <a:t> longer timeline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potential</a:t>
            </a:r>
            <a:r>
              <a:rPr lang="fr-CH" dirty="0"/>
              <a:t> </a:t>
            </a:r>
            <a:r>
              <a:rPr lang="fr-CH" dirty="0" err="1"/>
              <a:t>activities</a:t>
            </a:r>
            <a:endParaRPr lang="fr-CH" dirty="0"/>
          </a:p>
          <a:p>
            <a:pPr marL="0" indent="0">
              <a:buNone/>
            </a:pPr>
            <a:r>
              <a:rPr lang="fr-CH" dirty="0"/>
              <a:t>	GRPE to </a:t>
            </a:r>
            <a:r>
              <a:rPr lang="fr-CH" dirty="0" err="1"/>
              <a:t>work</a:t>
            </a:r>
            <a:r>
              <a:rPr lang="fr-CH" dirty="0"/>
              <a:t> on </a:t>
            </a:r>
            <a:r>
              <a:rPr lang="fr-CH" dirty="0" err="1"/>
              <a:t>fleet-level</a:t>
            </a:r>
            <a:r>
              <a:rPr lang="fr-CH" dirty="0"/>
              <a:t> CO2/GHG </a:t>
            </a:r>
            <a:r>
              <a:rPr lang="fr-CH" dirty="0" err="1"/>
              <a:t>emission</a:t>
            </a:r>
            <a:r>
              <a:rPr lang="fr-CH" dirty="0"/>
              <a:t> standards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CH" dirty="0" err="1"/>
              <a:t>Harmonization</a:t>
            </a:r>
            <a:r>
              <a:rPr lang="fr-CH" dirty="0"/>
              <a:t> of Fuel Economy / Energy </a:t>
            </a:r>
            <a:r>
              <a:rPr lang="fr-CH" dirty="0" err="1"/>
              <a:t>Efficiency</a:t>
            </a:r>
            <a:r>
              <a:rPr lang="fr-CH" dirty="0"/>
              <a:t> standards </a:t>
            </a:r>
            <a:r>
              <a:rPr lang="fr-CH" dirty="0" err="1"/>
              <a:t>procedures</a:t>
            </a:r>
            <a:endParaRPr lang="fr-CH" dirty="0"/>
          </a:p>
          <a:p>
            <a:pPr marL="1371600" lvl="2" indent="-457200">
              <a:buFont typeface="+mj-lt"/>
              <a:buAutoNum type="arabicPeriod"/>
            </a:pPr>
            <a:r>
              <a:rPr lang="fr-CH" dirty="0"/>
              <a:t>ZEV </a:t>
            </a:r>
            <a:r>
              <a:rPr lang="fr-CH" dirty="0" err="1"/>
              <a:t>definition</a:t>
            </a:r>
            <a:r>
              <a:rPr lang="fr-CH" dirty="0"/>
              <a:t> (</a:t>
            </a:r>
            <a:r>
              <a:rPr lang="fr-CH" dirty="0" err="1"/>
              <a:t>pre</a:t>
            </a:r>
            <a:r>
              <a:rPr lang="fr-CH" dirty="0"/>
              <a:t>- and post- LCA </a:t>
            </a:r>
            <a:r>
              <a:rPr lang="fr-CH" dirty="0" err="1"/>
              <a:t>methodology</a:t>
            </a:r>
            <a:r>
              <a:rPr lang="fr-CH" dirty="0"/>
              <a:t>) and 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CH" dirty="0"/>
              <a:t>Global/WP.29 FE </a:t>
            </a:r>
            <a:r>
              <a:rPr lang="fr-CH" dirty="0" err="1"/>
              <a:t>target</a:t>
            </a:r>
            <a:r>
              <a:rPr lang="fr-CH" dirty="0"/>
              <a:t> / ZEV mandate</a:t>
            </a:r>
          </a:p>
          <a:p>
            <a:pPr marL="573088" indent="-457200">
              <a:lnSpc>
                <a:spcPct val="120000"/>
              </a:lnSpc>
              <a:buClr>
                <a:srgbClr val="3E8EDE"/>
              </a:buClr>
              <a:buFont typeface="+mj-lt"/>
              <a:buAutoNum type="alphaU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790278" y="320517"/>
            <a:ext cx="880509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1.A. What can GRPE do?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0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C9AD0D82-F98A-3379-8740-9EA15644475E}"/>
              </a:ext>
            </a:extLst>
          </p:cNvPr>
          <p:cNvSpPr txBox="1">
            <a:spLocks/>
          </p:cNvSpPr>
          <p:nvPr/>
        </p:nvSpPr>
        <p:spPr>
          <a:xfrm>
            <a:off x="692737" y="1825625"/>
            <a:ext cx="10815083" cy="4530726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2738" y="1825625"/>
            <a:ext cx="10806524" cy="4530726"/>
          </a:xfrm>
          <a:noFill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dirty="0"/>
              <a:t>Data </a:t>
            </a:r>
            <a:r>
              <a:rPr lang="fr-CH" dirty="0" err="1"/>
              <a:t>driven</a:t>
            </a:r>
            <a:r>
              <a:rPr lang="fr-CH" dirty="0"/>
              <a:t> </a:t>
            </a:r>
            <a:r>
              <a:rPr lang="fr-CH" dirty="0" err="1"/>
              <a:t>strategy</a:t>
            </a:r>
            <a:r>
              <a:rPr lang="fr-CH" dirty="0"/>
              <a:t> : </a:t>
            </a:r>
            <a:r>
              <a:rPr lang="fr-CH" dirty="0" err="1"/>
              <a:t>quantified</a:t>
            </a:r>
            <a:r>
              <a:rPr lang="fr-CH" dirty="0"/>
              <a:t> </a:t>
            </a:r>
            <a:r>
              <a:rPr lang="fr-CH" dirty="0" err="1"/>
              <a:t>milestones</a:t>
            </a:r>
            <a:r>
              <a:rPr lang="fr-CH" dirty="0"/>
              <a:t> and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ITC </a:t>
            </a:r>
            <a:r>
              <a:rPr lang="fr-CH" dirty="0" err="1"/>
              <a:t>get</a:t>
            </a:r>
            <a:r>
              <a:rPr lang="fr-CH" dirty="0"/>
              <a:t> </a:t>
            </a:r>
            <a:r>
              <a:rPr lang="fr-CH" dirty="0" err="1"/>
              <a:t>clarity</a:t>
            </a:r>
            <a:r>
              <a:rPr lang="fr-CH" dirty="0"/>
              <a:t> on Countries’ </a:t>
            </a:r>
            <a:r>
              <a:rPr lang="fr-CH" dirty="0" err="1"/>
              <a:t>commitments</a:t>
            </a:r>
            <a:r>
              <a:rPr lang="fr-CH" dirty="0"/>
              <a:t> on </a:t>
            </a:r>
            <a:r>
              <a:rPr lang="fr-CH" dirty="0" err="1"/>
              <a:t>decarbonization</a:t>
            </a:r>
            <a:r>
              <a:rPr lang="fr-CH" dirty="0"/>
              <a:t> of </a:t>
            </a:r>
            <a:r>
              <a:rPr lang="fr-CH" dirty="0" err="1"/>
              <a:t>inland</a:t>
            </a:r>
            <a:r>
              <a:rPr lang="fr-CH" dirty="0"/>
              <a:t> transport (</a:t>
            </a:r>
            <a:r>
              <a:rPr lang="fr-CH" dirty="0" err="1"/>
              <a:t>inland</a:t>
            </a:r>
            <a:r>
              <a:rPr lang="fr-CH" dirty="0"/>
              <a:t> transport </a:t>
            </a:r>
            <a:r>
              <a:rPr lang="fr-CH" dirty="0" err="1"/>
              <a:t>NDCs</a:t>
            </a:r>
            <a:r>
              <a:rPr lang="fr-CH" dirty="0"/>
              <a:t>), to </a:t>
            </a:r>
            <a:r>
              <a:rPr lang="fr-CH" dirty="0" err="1"/>
              <a:t>give</a:t>
            </a:r>
            <a:r>
              <a:rPr lang="fr-CH" dirty="0"/>
              <a:t> guidance to GRPE future </a:t>
            </a:r>
            <a:r>
              <a:rPr lang="fr-CH" dirty="0" err="1"/>
              <a:t>work</a:t>
            </a:r>
            <a:r>
              <a:rPr lang="fr-CH" dirty="0"/>
              <a:t> </a:t>
            </a:r>
            <a:r>
              <a:rPr lang="fr-CH" dirty="0" err="1"/>
              <a:t>activities</a:t>
            </a:r>
            <a:endParaRPr lang="fr-CH" dirty="0"/>
          </a:p>
          <a:p>
            <a:pPr marL="457200" lvl="1" indent="0">
              <a:buNone/>
            </a:pPr>
            <a:r>
              <a:rPr lang="fr-CH" dirty="0"/>
              <a:t>	</a:t>
            </a:r>
            <a:r>
              <a:rPr lang="fr-CH" dirty="0" err="1"/>
              <a:t>Avoid</a:t>
            </a:r>
            <a:r>
              <a:rPr lang="fr-CH" dirty="0"/>
              <a:t> / Shift /</a:t>
            </a:r>
            <a:r>
              <a:rPr lang="fr-CH" dirty="0" err="1"/>
              <a:t>Improve</a:t>
            </a:r>
            <a:r>
              <a:rPr lang="fr-CH" dirty="0"/>
              <a:t> </a:t>
            </a:r>
            <a:r>
              <a:rPr lang="fr-CH" dirty="0" err="1"/>
              <a:t>approach</a:t>
            </a:r>
            <a:r>
              <a:rPr lang="fr-CH" dirty="0"/>
              <a:t>, GRPE </a:t>
            </a:r>
            <a:r>
              <a:rPr lang="fr-CH" dirty="0" err="1"/>
              <a:t>focusing</a:t>
            </a:r>
            <a:r>
              <a:rPr lang="fr-CH" dirty="0"/>
              <a:t> </a:t>
            </a:r>
            <a:r>
              <a:rPr lang="fr-CH" dirty="0" err="1"/>
              <a:t>mainly</a:t>
            </a:r>
            <a:r>
              <a:rPr lang="fr-CH" dirty="0"/>
              <a:t> on «</a:t>
            </a:r>
            <a:r>
              <a:rPr lang="fr-CH" dirty="0" err="1"/>
              <a:t>Improve</a:t>
            </a:r>
            <a:r>
              <a:rPr lang="fr-CH" dirty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GRPE to </a:t>
            </a:r>
            <a:r>
              <a:rPr lang="fr-CH" dirty="0" err="1"/>
              <a:t>advise</a:t>
            </a:r>
            <a:r>
              <a:rPr lang="fr-CH" dirty="0"/>
              <a:t> ITC to </a:t>
            </a:r>
            <a:r>
              <a:rPr lang="fr-CH" dirty="0" err="1"/>
              <a:t>also</a:t>
            </a:r>
            <a:r>
              <a:rPr lang="fr-CH" dirty="0"/>
              <a:t> look at non-</a:t>
            </a:r>
            <a:r>
              <a:rPr lang="fr-CH" dirty="0" err="1"/>
              <a:t>vehicle</a:t>
            </a:r>
            <a:r>
              <a:rPr lang="fr-CH" dirty="0"/>
              <a:t> </a:t>
            </a:r>
            <a:r>
              <a:rPr lang="fr-CH" dirty="0" err="1"/>
              <a:t>parameters</a:t>
            </a:r>
            <a:r>
              <a:rPr lang="fr-CH" dirty="0"/>
              <a:t> (</a:t>
            </a:r>
            <a:r>
              <a:rPr lang="fr-CH" dirty="0" err="1"/>
              <a:t>Annual</a:t>
            </a:r>
            <a:r>
              <a:rPr lang="fr-CH" dirty="0"/>
              <a:t> distance, car </a:t>
            </a:r>
            <a:r>
              <a:rPr lang="fr-CH" dirty="0" err="1"/>
              <a:t>ownership</a:t>
            </a:r>
            <a:r>
              <a:rPr lang="fr-CH" dirty="0"/>
              <a:t>,…), as </a:t>
            </a:r>
            <a:r>
              <a:rPr lang="fr-CH" dirty="0" err="1"/>
              <a:t>advised</a:t>
            </a:r>
            <a:r>
              <a:rPr lang="fr-CH" dirty="0"/>
              <a:t> </a:t>
            </a:r>
            <a:r>
              <a:rPr lang="fr-CH" dirty="0" err="1"/>
              <a:t>already</a:t>
            </a:r>
            <a:r>
              <a:rPr lang="fr-CH" dirty="0"/>
              <a:t> in ECE/TRANS/2023/21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GRPE to </a:t>
            </a:r>
            <a:r>
              <a:rPr lang="fr-CH" dirty="0" err="1"/>
              <a:t>request</a:t>
            </a:r>
            <a:r>
              <a:rPr lang="fr-CH" dirty="0"/>
              <a:t> ITC (</a:t>
            </a:r>
            <a:r>
              <a:rPr lang="fr-CH" dirty="0" err="1"/>
              <a:t>again</a:t>
            </a:r>
            <a:r>
              <a:rPr lang="fr-CH" dirty="0"/>
              <a:t>) to </a:t>
            </a:r>
            <a:r>
              <a:rPr lang="fr-CH" dirty="0" err="1"/>
              <a:t>provide</a:t>
            </a:r>
            <a:r>
              <a:rPr lang="fr-CH" dirty="0"/>
              <a:t> the </a:t>
            </a:r>
            <a:r>
              <a:rPr lang="fr-CH" dirty="0" err="1"/>
              <a:t>possibility</a:t>
            </a:r>
            <a:r>
              <a:rPr lang="fr-CH" dirty="0"/>
              <a:t> to </a:t>
            </a:r>
            <a:r>
              <a:rPr lang="fr-CH" dirty="0" err="1"/>
              <a:t>offer</a:t>
            </a:r>
            <a:r>
              <a:rPr lang="fr-CH" dirty="0"/>
              <a:t> </a:t>
            </a:r>
            <a:r>
              <a:rPr lang="fr-CH" dirty="0" err="1"/>
              <a:t>hybrid</a:t>
            </a:r>
            <a:r>
              <a:rPr lang="fr-CH" dirty="0"/>
              <a:t> meeting option for meetings of </a:t>
            </a:r>
            <a:r>
              <a:rPr lang="fr-CH" dirty="0" err="1"/>
              <a:t>its</a:t>
            </a:r>
            <a:r>
              <a:rPr lang="fr-CH" dirty="0"/>
              <a:t> </a:t>
            </a:r>
            <a:r>
              <a:rPr lang="fr-CH" dirty="0" err="1"/>
              <a:t>subsidiary</a:t>
            </a:r>
            <a:r>
              <a:rPr lang="fr-CH" dirty="0"/>
              <a:t> bodies to </a:t>
            </a:r>
            <a:r>
              <a:rPr lang="fr-CH" dirty="0" err="1"/>
              <a:t>reduce</a:t>
            </a:r>
            <a:r>
              <a:rPr lang="fr-CH" dirty="0"/>
              <a:t> </a:t>
            </a:r>
            <a:r>
              <a:rPr lang="fr-CH" dirty="0" err="1"/>
              <a:t>travel</a:t>
            </a:r>
            <a:r>
              <a:rPr lang="fr-CH" dirty="0"/>
              <a:t> and </a:t>
            </a:r>
            <a:r>
              <a:rPr lang="fr-CH" dirty="0" err="1"/>
              <a:t>associated</a:t>
            </a:r>
            <a:r>
              <a:rPr lang="fr-CH" dirty="0"/>
              <a:t> GHG </a:t>
            </a:r>
            <a:r>
              <a:rPr lang="fr-CH" dirty="0" err="1"/>
              <a:t>emissions</a:t>
            </a:r>
            <a:endParaRPr lang="fr-CH" dirty="0"/>
          </a:p>
          <a:p>
            <a:pPr marL="573088" indent="-457200">
              <a:lnSpc>
                <a:spcPct val="120000"/>
              </a:lnSpc>
              <a:buClr>
                <a:srgbClr val="3E8EDE"/>
              </a:buClr>
              <a:buFont typeface="+mj-lt"/>
              <a:buAutoNum type="alphaU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" y="320517"/>
            <a:ext cx="12046590" cy="992195"/>
          </a:xfrm>
          <a:prstGeom prst="rect">
            <a:avLst/>
          </a:prstGeom>
        </p:spPr>
        <p:txBody>
          <a:bodyPr wrap="square" lIns="0" rIns="9144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1.B. What should be done for a successful ITC strategy =&gt; GRPE recommendations to ITC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7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213B-4122-555D-BBFF-7F65974B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fr-CH" dirty="0"/>
              <a:t>Data </a:t>
            </a:r>
            <a:r>
              <a:rPr lang="fr-CH" dirty="0" err="1"/>
              <a:t>driven</a:t>
            </a:r>
            <a:r>
              <a:rPr lang="fr-CH" dirty="0"/>
              <a:t> </a:t>
            </a:r>
            <a:r>
              <a:rPr lang="fr-CH" dirty="0" err="1"/>
              <a:t>strategy</a:t>
            </a:r>
            <a:r>
              <a:rPr lang="fr-CH" dirty="0"/>
              <a:t>: all about GtCO2!</a:t>
            </a:r>
            <a:br>
              <a:rPr lang="fr-CH" dirty="0"/>
            </a:br>
            <a:r>
              <a:rPr lang="fr-CH" sz="2800" dirty="0" err="1"/>
              <a:t>Inland</a:t>
            </a:r>
            <a:r>
              <a:rPr lang="fr-CH" sz="2800" dirty="0"/>
              <a:t> transport (</a:t>
            </a:r>
            <a:r>
              <a:rPr lang="fr-CH" sz="2800" dirty="0" err="1"/>
              <a:t>blue</a:t>
            </a:r>
            <a:r>
              <a:rPr lang="fr-CH" sz="2800" dirty="0"/>
              <a:t>) to go </a:t>
            </a:r>
            <a:r>
              <a:rPr lang="fr-CH" sz="2800" dirty="0" err="1"/>
              <a:t>from</a:t>
            </a:r>
            <a:r>
              <a:rPr lang="fr-CH" sz="2800" dirty="0"/>
              <a:t> 6GtCO2 </a:t>
            </a:r>
            <a:r>
              <a:rPr lang="fr-CH" sz="2800" dirty="0" err="1"/>
              <a:t>today</a:t>
            </a:r>
            <a:r>
              <a:rPr lang="fr-CH" sz="2800" dirty="0"/>
              <a:t> to 4GtCO2 in 2030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7C19C-2A0C-EFF6-E6F9-B9AFCBCFF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09B1B9-99E1-8CA9-F7E6-2B3BDE67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1456524"/>
            <a:ext cx="11450320" cy="54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5578-E20C-AC27-96E3-D7F64349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Avoid</a:t>
            </a:r>
            <a:r>
              <a:rPr lang="fr-CH" dirty="0"/>
              <a:t> / Shift/ </a:t>
            </a:r>
            <a:r>
              <a:rPr lang="fr-CH" dirty="0" err="1"/>
              <a:t>Improve</a:t>
            </a:r>
            <a:r>
              <a:rPr lang="fr-CH" dirty="0"/>
              <a:t> </a:t>
            </a:r>
            <a:r>
              <a:rPr lang="fr-CH" dirty="0" err="1"/>
              <a:t>strategy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78F4-18AE-8F33-C4D0-088D0C0C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99D7A-6E76-ECF4-E712-FBCD17BF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367631"/>
            <a:ext cx="10706100" cy="5267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570C8-BDC6-8245-FC0C-7BB92C3A5699}"/>
              </a:ext>
            </a:extLst>
          </p:cNvPr>
          <p:cNvSpPr txBox="1"/>
          <p:nvPr/>
        </p:nvSpPr>
        <p:spPr>
          <a:xfrm>
            <a:off x="8859520" y="6176963"/>
            <a:ext cx="21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Source : UNDP,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01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C9AD0D82-F98A-3379-8740-9EA15644475E}"/>
              </a:ext>
            </a:extLst>
          </p:cNvPr>
          <p:cNvSpPr txBox="1">
            <a:spLocks/>
          </p:cNvSpPr>
          <p:nvPr/>
        </p:nvSpPr>
        <p:spPr>
          <a:xfrm>
            <a:off x="692737" y="1825625"/>
            <a:ext cx="10815083" cy="4530726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2738" y="1825625"/>
            <a:ext cx="10732908" cy="4530726"/>
          </a:xfrm>
          <a:noFill/>
        </p:spPr>
        <p:txBody>
          <a:bodyPr>
            <a:normAutofit/>
          </a:bodyPr>
          <a:lstStyle/>
          <a:p>
            <a:pPr marL="115888" indent="0">
              <a:buClr>
                <a:srgbClr val="3E8EDE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H" sz="2400" dirty="0"/>
              <a:t>GRPE to </a:t>
            </a:r>
            <a:r>
              <a:rPr lang="fr-CH" sz="2400" dirty="0" err="1"/>
              <a:t>provide</a:t>
            </a:r>
            <a:r>
              <a:rPr lang="fr-CH" sz="2400" dirty="0"/>
              <a:t> update on </a:t>
            </a:r>
            <a:r>
              <a:rPr lang="fr-CH" sz="2400" dirty="0" err="1"/>
              <a:t>progress</a:t>
            </a:r>
            <a:r>
              <a:rPr lang="fr-CH" sz="2400" dirty="0"/>
              <a:t> to </a:t>
            </a:r>
            <a:r>
              <a:rPr lang="fr-CH" sz="2400" dirty="0" err="1"/>
              <a:t>existing</a:t>
            </a:r>
            <a:r>
              <a:rPr lang="fr-CH" sz="2400" dirty="0"/>
              <a:t> and </a:t>
            </a:r>
            <a:r>
              <a:rPr lang="fr-CH" sz="2400" dirty="0" err="1"/>
              <a:t>forthcoming</a:t>
            </a:r>
            <a:r>
              <a:rPr lang="fr-CH" sz="2400" dirty="0"/>
              <a:t> </a:t>
            </a:r>
            <a:r>
              <a:rPr lang="fr-CH" sz="2400" dirty="0" err="1"/>
              <a:t>activities</a:t>
            </a:r>
            <a:r>
              <a:rPr lang="fr-CH" sz="2400" dirty="0"/>
              <a:t> in the GR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400" dirty="0"/>
              <a:t>GRPE to update ITC on </a:t>
            </a:r>
            <a:r>
              <a:rPr lang="fr-CH" sz="2400" dirty="0" err="1"/>
              <a:t>low</a:t>
            </a:r>
            <a:r>
              <a:rPr lang="fr-CH" sz="2400" dirty="0"/>
              <a:t> </a:t>
            </a:r>
            <a:r>
              <a:rPr lang="fr-CH" sz="2400" dirty="0" err="1"/>
              <a:t>carbon</a:t>
            </a:r>
            <a:r>
              <a:rPr lang="fr-CH" sz="2400" dirty="0"/>
              <a:t> technologies </a:t>
            </a:r>
            <a:r>
              <a:rPr lang="fr-CH" sz="2400" dirty="0" err="1"/>
              <a:t>take-up</a:t>
            </a:r>
            <a:r>
              <a:rPr lang="fr-CH" sz="2400" dirty="0"/>
              <a:t> (</a:t>
            </a:r>
            <a:r>
              <a:rPr lang="fr-CH" sz="2400" dirty="0" err="1"/>
              <a:t>electrification</a:t>
            </a:r>
            <a:r>
              <a:rPr lang="fr-CH" sz="2400" dirty="0"/>
              <a:t>, </a:t>
            </a:r>
            <a:r>
              <a:rPr lang="fr-CH" sz="2400" dirty="0" err="1"/>
              <a:t>other</a:t>
            </a:r>
            <a:r>
              <a:rPr lang="fr-CH" sz="2400" dirty="0"/>
              <a:t>), </a:t>
            </a:r>
            <a:r>
              <a:rPr lang="fr-CH" sz="2400" dirty="0" err="1"/>
              <a:t>using</a:t>
            </a:r>
            <a:r>
              <a:rPr lang="fr-CH" sz="2400" dirty="0"/>
              <a:t> </a:t>
            </a:r>
            <a:r>
              <a:rPr lang="fr-CH" sz="2400" dirty="0" err="1"/>
              <a:t>external</a:t>
            </a:r>
            <a:r>
              <a:rPr lang="fr-CH" sz="2400" dirty="0"/>
              <a:t> sources, and </a:t>
            </a:r>
            <a:r>
              <a:rPr lang="fr-CH" sz="2400" dirty="0" err="1"/>
              <a:t>CPs</a:t>
            </a:r>
            <a:r>
              <a:rPr lang="fr-CH" sz="2400" dirty="0"/>
              <a:t> </a:t>
            </a:r>
            <a:r>
              <a:rPr lang="fr-CH" sz="2400" dirty="0" err="1"/>
              <a:t>commitment</a:t>
            </a:r>
            <a:endParaRPr lang="fr-CH" sz="2400" dirty="0"/>
          </a:p>
          <a:p>
            <a:pPr marL="573088" indent="-457200">
              <a:lnSpc>
                <a:spcPct val="120000"/>
              </a:lnSpc>
              <a:buClr>
                <a:srgbClr val="3E8EDE"/>
              </a:buClr>
              <a:buFont typeface="+mj-lt"/>
              <a:buAutoNum type="alphaU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434518" y="320517"/>
            <a:ext cx="10160852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2. Biennial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4B8EFE-1FFB-4586-81FA-C0AEC2CDD359}">
  <ds:schemaRefs>
    <ds:schemaRef ds:uri="http://schemas.microsoft.com/office/2006/metadata/properties"/>
    <ds:schemaRef ds:uri="http://schemas.microsoft.com/office/infopath/2007/PartnerControls"/>
    <ds:schemaRef ds:uri="acccb6d4-dbe5-46d2-b4d3-5733603d8cc6"/>
    <ds:schemaRef ds:uri="985ec44e-1bab-4c0b-9df0-6ba128686fc9"/>
  </ds:schemaRefs>
</ds:datastoreItem>
</file>

<file path=customXml/itemProps2.xml><?xml version="1.0" encoding="utf-8"?>
<ds:datastoreItem xmlns:ds="http://schemas.openxmlformats.org/officeDocument/2006/customXml" ds:itemID="{275C2597-5618-49F2-A52B-04A5F642E6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FBEFF1-D25A-4E7B-AA31-F7B868245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789</Words>
  <Application>Microsoft Office PowerPoint</Application>
  <PresentationFormat>Widescreen</PresentationFormat>
  <Paragraphs>89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driven strategy: all about GtCO2! Inland transport (blue) to go from 6GtCO2 today to 4GtCO2 in 2030</vt:lpstr>
      <vt:lpstr>Avoid / Shift/ Improve strategy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Francois Cuenot</dc:creator>
  <cp:lastModifiedBy>Francois Cuenot</cp:lastModifiedBy>
  <cp:revision>3</cp:revision>
  <dcterms:created xsi:type="dcterms:W3CDTF">2023-05-30T09:49:13Z</dcterms:created>
  <dcterms:modified xsi:type="dcterms:W3CDTF">2023-06-02T08:47:40Z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MediaServiceImageTags">
    <vt:lpwstr/>
  </property>
  <property fmtid="{D5CDD505-2E9C-101B-9397-08002B2CF9AE}" pid="4" name="Office_x0020_of_x0020_Origin">
    <vt:lpwstr/>
  </property>
  <property fmtid="{D5CDD505-2E9C-101B-9397-08002B2CF9AE}" pid="5" name="gba66df640194346a5267c50f24d4797">
    <vt:lpwstr/>
  </property>
  <property fmtid="{D5CDD505-2E9C-101B-9397-08002B2CF9AE}" pid="6" name="Office of Origin">
    <vt:lpwstr/>
  </property>
</Properties>
</file>