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464" r:id="rId14"/>
    <p:sldId id="453" r:id="rId15"/>
    <p:sldId id="468" r:id="rId16"/>
    <p:sldId id="469" r:id="rId17"/>
    <p:sldId id="477" r:id="rId18"/>
    <p:sldId id="467" r:id="rId19"/>
    <p:sldId id="476" r:id="rId20"/>
    <p:sldId id="471" r:id="rId21"/>
    <p:sldId id="473" r:id="rId22"/>
    <p:sldId id="351" r:id="rId23"/>
    <p:sldId id="466" r:id="rId24"/>
    <p:sldId id="4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tey,Kendelle [NCR]" initials="A[" lastIdx="1" clrIdx="0">
    <p:extLst>
      <p:ext uri="{19B8F6BF-5375-455C-9EA6-DF929625EA0E}">
        <p15:presenceInfo xmlns:p15="http://schemas.microsoft.com/office/powerpoint/2012/main" userId="S-1-5-21-2086016090-1259623561-1170935872-103862" providerId="AD"/>
      </p:ext>
    </p:extLst>
  </p:cmAuthor>
  <p:cmAuthor id="2" name="Safoutin, Mike" initials="SM" lastIdx="5" clrIdx="1">
    <p:extLst>
      <p:ext uri="{19B8F6BF-5375-455C-9EA6-DF929625EA0E}">
        <p15:presenceInfo xmlns:p15="http://schemas.microsoft.com/office/powerpoint/2012/main" userId="S::safoutin.mike@epa.gov::e223aa6a-9838-42df-92a4-45d3f46cad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799" autoAdjust="0"/>
  </p:normalViewPr>
  <p:slideViewPr>
    <p:cSldViewPr>
      <p:cViewPr varScale="1">
        <p:scale>
          <a:sx n="67" d="100"/>
          <a:sy n="67" d="100"/>
        </p:scale>
        <p:origin x="44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AC98379F-EC04-4DA3-86F6-765AEAC183A1}"/>
    <pc:docChg chg="modSld">
      <pc:chgData name="Francois Cuenot" userId="9928dff3-8fa4-42b5-9d6e-cd4dcb89281b" providerId="ADAL" clId="{AC98379F-EC04-4DA3-86F6-765AEAC183A1}" dt="2023-06-01T07:56:49.642" v="6" actId="20577"/>
      <pc:docMkLst>
        <pc:docMk/>
      </pc:docMkLst>
      <pc:sldChg chg="modSp mod">
        <pc:chgData name="Francois Cuenot" userId="9928dff3-8fa4-42b5-9d6e-cd4dcb89281b" providerId="ADAL" clId="{AC98379F-EC04-4DA3-86F6-765AEAC183A1}" dt="2023-06-01T07:56:49.642" v="6" actId="20577"/>
        <pc:sldMkLst>
          <pc:docMk/>
          <pc:sldMk cId="0" sldId="256"/>
        </pc:sldMkLst>
        <pc:spChg chg="mod">
          <ac:chgData name="Francois Cuenot" userId="9928dff3-8fa4-42b5-9d6e-cd4dcb89281b" providerId="ADAL" clId="{AC98379F-EC04-4DA3-86F6-765AEAC183A1}" dt="2023-06-01T07:56:49.642" v="6" actId="20577"/>
          <ac:spMkLst>
            <pc:docMk/>
            <pc:sldMk cId="0" sldId="256"/>
            <ac:spMk id="6" creationId="{00000000-0000-0000-0000-000000000000}"/>
          </ac:spMkLst>
        </pc:spChg>
      </pc:sldChg>
    </pc:docChg>
  </pc:docChgLst>
  <pc:docChgLst>
    <pc:chgData name="Olechiw, Michael" userId="62df5384-d19d-4d4a-b4ba-fbd764964b24" providerId="ADAL" clId="{367888D5-1BBC-4AA7-8310-50E14B2BFABB}"/>
    <pc:docChg chg="modSld">
      <pc:chgData name="Olechiw, Michael" userId="62df5384-d19d-4d4a-b4ba-fbd764964b24" providerId="ADAL" clId="{367888D5-1BBC-4AA7-8310-50E14B2BFABB}" dt="2023-06-01T07:30:51.484" v="78" actId="6549"/>
      <pc:docMkLst>
        <pc:docMk/>
      </pc:docMkLst>
      <pc:sldChg chg="modSp mod">
        <pc:chgData name="Olechiw, Michael" userId="62df5384-d19d-4d4a-b4ba-fbd764964b24" providerId="ADAL" clId="{367888D5-1BBC-4AA7-8310-50E14B2BFABB}" dt="2023-06-01T06:10:29.066" v="14" actId="20577"/>
        <pc:sldMkLst>
          <pc:docMk/>
          <pc:sldMk cId="1692065347" sldId="467"/>
        </pc:sldMkLst>
        <pc:spChg chg="mod">
          <ac:chgData name="Olechiw, Michael" userId="62df5384-d19d-4d4a-b4ba-fbd764964b24" providerId="ADAL" clId="{367888D5-1BBC-4AA7-8310-50E14B2BFABB}" dt="2023-06-01T06:10:29.066" v="14" actId="20577"/>
          <ac:spMkLst>
            <pc:docMk/>
            <pc:sldMk cId="1692065347" sldId="467"/>
            <ac:spMk id="5" creationId="{CD2E7D3D-7AAB-486F-B4A8-506B743783C6}"/>
          </ac:spMkLst>
        </pc:spChg>
      </pc:sldChg>
      <pc:sldChg chg="modSp mod">
        <pc:chgData name="Olechiw, Michael" userId="62df5384-d19d-4d4a-b4ba-fbd764964b24" providerId="ADAL" clId="{367888D5-1BBC-4AA7-8310-50E14B2BFABB}" dt="2023-06-01T07:29:47.468" v="73" actId="20577"/>
        <pc:sldMkLst>
          <pc:docMk/>
          <pc:sldMk cId="274343453" sldId="468"/>
        </pc:sldMkLst>
        <pc:spChg chg="mod">
          <ac:chgData name="Olechiw, Michael" userId="62df5384-d19d-4d4a-b4ba-fbd764964b24" providerId="ADAL" clId="{367888D5-1BBC-4AA7-8310-50E14B2BFABB}" dt="2023-06-01T07:29:47.468" v="73" actId="20577"/>
          <ac:spMkLst>
            <pc:docMk/>
            <pc:sldMk cId="274343453" sldId="468"/>
            <ac:spMk id="5" creationId="{1F5638A1-E7A3-4E64-8B92-DB2DED99D661}"/>
          </ac:spMkLst>
        </pc:spChg>
      </pc:sldChg>
      <pc:sldChg chg="modSp mod">
        <pc:chgData name="Olechiw, Michael" userId="62df5384-d19d-4d4a-b4ba-fbd764964b24" providerId="ADAL" clId="{367888D5-1BBC-4AA7-8310-50E14B2BFABB}" dt="2023-06-01T07:30:51.484" v="78" actId="6549"/>
        <pc:sldMkLst>
          <pc:docMk/>
          <pc:sldMk cId="2706966429" sldId="477"/>
        </pc:sldMkLst>
        <pc:spChg chg="mod">
          <ac:chgData name="Olechiw, Michael" userId="62df5384-d19d-4d4a-b4ba-fbd764964b24" providerId="ADAL" clId="{367888D5-1BBC-4AA7-8310-50E14B2BFABB}" dt="2023-06-01T07:30:51.484" v="78" actId="6549"/>
          <ac:spMkLst>
            <pc:docMk/>
            <pc:sldMk cId="2706966429" sldId="477"/>
            <ac:spMk id="5" creationId="{BA2F0CD3-817B-4524-9F99-DE3900D53CBE}"/>
          </ac:spMkLst>
        </pc:spChg>
        <pc:spChg chg="mod">
          <ac:chgData name="Olechiw, Michael" userId="62df5384-d19d-4d4a-b4ba-fbd764964b24" providerId="ADAL" clId="{367888D5-1BBC-4AA7-8310-50E14B2BFABB}" dt="2023-06-01T07:23:44.444" v="17" actId="1076"/>
          <ac:spMkLst>
            <pc:docMk/>
            <pc:sldMk cId="2706966429" sldId="477"/>
            <ac:spMk id="6" creationId="{1687FF82-4400-C3F8-CC46-74A4D59EDC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E7CB-09AF-43F2-ADA4-B2B423205EE4}" type="datetimeFigureOut">
              <a:rPr lang="en-US" smtClean="0"/>
              <a:pPr/>
              <a:t>01-Jun-23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532F-1526-46CA-8FD1-CC19224FD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683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D883-694A-41C9-ACD9-6257BE9C1E94}" type="datetimeFigureOut">
              <a:rPr lang="en-US" smtClean="0"/>
              <a:pPr/>
              <a:t>01-Jun-23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BFAC-DA74-4C24-AAF2-8D09F2FE0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80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BFAC-DA74-4C24-AAF2-8D09F2FE08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GRPE-65-nn</a:t>
            </a:r>
          </a:p>
        </p:txBody>
      </p:sp>
    </p:spTree>
    <p:extLst>
      <p:ext uri="{BB962C8B-B14F-4D97-AF65-F5344CB8AC3E}">
        <p14:creationId xmlns:p14="http://schemas.microsoft.com/office/powerpoint/2010/main" val="34202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B52E-28EE-486C-8817-8481609D48FA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B952-7A5B-4A42-A915-AA6C5EA17A8E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8BB8-4EB5-458C-8CCD-EC14D7E64A33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8420-9527-4012-8A53-B9A85E846BF8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CF4D-6739-4966-BF53-378B3A5E238E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4DB1318-DCCC-440F-94D6-CEF81F116C95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F6C2-977C-44AA-A0B7-DEF18281B245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994D-669E-4CDF-BBE5-0D33D73F0CF5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3D8E-7A90-4EB2-9F87-6CEC1C5BE1B1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51C-225E-4DE5-8C72-1C81BD736081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069196-9691-4D00-9118-A17652EA00CC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28AE78-2866-4736-94AA-7BDB5573C706}" type="datetime1">
              <a:rPr lang="en-US" smtClean="0"/>
              <a:t>01-Jun-23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EVE IWG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" name="MSIPCMContentMarking" descr="{&quot;HashCode&quot;:-54214931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35591C6C-5BCB-FDC6-0BCD-F08795F0784B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nagiota.DILARA@ec.europa.eu" TargetMode="External"/><Relationship Id="rId2" Type="http://schemas.openxmlformats.org/officeDocument/2006/relationships/hyperlink" Target="mailto:Olechiw.michael@ep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Report to 89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GRPE Session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Electric Vehicles and the Environment</a:t>
            </a:r>
            <a:br>
              <a:rPr lang="en-US" sz="3200" b="1" dirty="0"/>
            </a:br>
            <a:r>
              <a:rPr lang="en-US" sz="3200" b="1" dirty="0"/>
              <a:t> (EVE IWG)</a:t>
            </a: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7150969" y="152401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GRPE-89-36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89th GRPE, 31 May – 02 June 2023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item 9. 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39"/>
          <p:cNvSpPr txBox="1">
            <a:spLocks noChangeArrowheads="1"/>
          </p:cNvSpPr>
          <p:nvPr/>
        </p:nvSpPr>
        <p:spPr bwMode="auto">
          <a:xfrm>
            <a:off x="1676400" y="152401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Submitted by the EVE informal working group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29DD3-1C85-4F27-9050-70A05BB0074D}"/>
              </a:ext>
            </a:extLst>
          </p:cNvPr>
          <p:cNvSpPr txBox="1"/>
          <p:nvPr/>
        </p:nvSpPr>
        <p:spPr>
          <a:xfrm>
            <a:off x="3720298" y="1467698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Test procedures under discussion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1" y="1837030"/>
            <a:ext cx="8741664" cy="44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Timeline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79755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2800" dirty="0"/>
              <a:t>June 2023: </a:t>
            </a:r>
          </a:p>
          <a:p>
            <a:pPr lvl="1"/>
            <a:r>
              <a:rPr lang="en-US" sz="2300" dirty="0"/>
              <a:t>Propose, to WP.29 AC.3, the development of new UN GTR on in-vehicle battery performance and </a:t>
            </a:r>
            <a:r>
              <a:rPr lang="en-US" sz="2300"/>
              <a:t>durability of </a:t>
            </a:r>
            <a:r>
              <a:rPr lang="en-US" sz="2300" dirty="0"/>
              <a:t>electrified heavy-duty vehicles (</a:t>
            </a:r>
            <a:r>
              <a:rPr lang="en-US" sz="2300" dirty="0" err="1"/>
              <a:t>eHDV</a:t>
            </a:r>
            <a:r>
              <a:rPr lang="en-US" sz="2300" dirty="0"/>
              <a:t>)</a:t>
            </a:r>
            <a:endParaRPr lang="en-CA" sz="2300" dirty="0"/>
          </a:p>
          <a:p>
            <a:pPr lvl="0"/>
            <a:r>
              <a:rPr lang="en-US" sz="2800" dirty="0"/>
              <a:t>May 2021 - June 2023:</a:t>
            </a:r>
            <a:endParaRPr lang="en-CA" sz="2800" dirty="0"/>
          </a:p>
          <a:p>
            <a:pPr lvl="1"/>
            <a:r>
              <a:rPr lang="en-US" sz="2400" dirty="0"/>
              <a:t>Support the Group of Experts on Energy Efficiency on the method for stating energy consumption from upstream emissions of electrified vehicles</a:t>
            </a:r>
            <a:endParaRPr lang="en-CA" sz="2400" dirty="0"/>
          </a:p>
          <a:p>
            <a:pPr lvl="0"/>
            <a:r>
              <a:rPr lang="en-US" sz="2800" dirty="0"/>
              <a:t>June 2021 – June 2023:</a:t>
            </a:r>
            <a:endParaRPr lang="en-CA" sz="2800" dirty="0"/>
          </a:p>
          <a:p>
            <a:pPr lvl="1"/>
            <a:r>
              <a:rPr lang="en-US" sz="2400" dirty="0"/>
              <a:t>Consider candidate test method, family concept and further validation testing for UN GTR 21 </a:t>
            </a:r>
            <a:endParaRPr lang="en-CA" sz="2400" dirty="0"/>
          </a:p>
          <a:p>
            <a:pPr lvl="1"/>
            <a:r>
              <a:rPr lang="en-US" sz="2400" dirty="0"/>
              <a:t>Continue information gathering on possible modifications to the UN GTR 22 on in-vehicle battery durability </a:t>
            </a:r>
          </a:p>
          <a:p>
            <a:pPr lvl="1"/>
            <a:r>
              <a:rPr lang="en-US" sz="2400" dirty="0"/>
              <a:t>Consider other GTR amendments, as necessary</a:t>
            </a:r>
            <a:endParaRPr lang="en-CA" sz="2400" dirty="0"/>
          </a:p>
          <a:p>
            <a:pPr lvl="0"/>
            <a:r>
              <a:rPr lang="en-US" sz="2800" dirty="0"/>
              <a:t>January 2024: </a:t>
            </a:r>
          </a:p>
          <a:p>
            <a:pPr lvl="1"/>
            <a:r>
              <a:rPr lang="en-US" sz="2300" dirty="0"/>
              <a:t>Provide status update and draft UN GTR on </a:t>
            </a:r>
            <a:r>
              <a:rPr lang="en-US" sz="2300" dirty="0" err="1"/>
              <a:t>eHDV</a:t>
            </a:r>
            <a:r>
              <a:rPr lang="en-US" sz="2300" dirty="0"/>
              <a:t> battery performance and durability as an informal document, for further discussion and recommendation</a:t>
            </a:r>
          </a:p>
          <a:p>
            <a:pPr lvl="1"/>
            <a:r>
              <a:rPr lang="en-US" sz="2300" dirty="0"/>
              <a:t>Provide update on the future framework for UN GTR on </a:t>
            </a:r>
            <a:r>
              <a:rPr lang="en-US" sz="2300" dirty="0" err="1"/>
              <a:t>eHDV</a:t>
            </a:r>
            <a:r>
              <a:rPr lang="en-US" sz="2300" dirty="0"/>
              <a:t> battery performance and durability </a:t>
            </a:r>
          </a:p>
          <a:p>
            <a:pPr lvl="1"/>
            <a:r>
              <a:rPr lang="en-US" sz="2300" dirty="0"/>
              <a:t>Submit working document to GRPE for UN GTR 21 amendments, for consideration</a:t>
            </a:r>
          </a:p>
          <a:p>
            <a:pPr lvl="1"/>
            <a:r>
              <a:rPr lang="en-US" sz="2300" dirty="0"/>
              <a:t>Submit working document to GRPE for UN GTR 22 amendments, for consideration</a:t>
            </a:r>
            <a:endParaRPr lang="en-CA" sz="2300" dirty="0"/>
          </a:p>
          <a:p>
            <a:pPr lvl="0"/>
            <a:r>
              <a:rPr lang="en-US" sz="2800" dirty="0"/>
              <a:t>June 2024:</a:t>
            </a:r>
            <a:endParaRPr lang="en-CA" sz="2800" dirty="0"/>
          </a:p>
          <a:p>
            <a:pPr lvl="1"/>
            <a:r>
              <a:rPr lang="en-US" sz="2400" dirty="0"/>
              <a:t>Submit working document of UN GTR on </a:t>
            </a:r>
            <a:r>
              <a:rPr lang="en-US" sz="2400" dirty="0" err="1"/>
              <a:t>eHDV</a:t>
            </a:r>
            <a:r>
              <a:rPr lang="en-US" sz="2400" dirty="0"/>
              <a:t> battery durability to GRPE for consideration</a:t>
            </a:r>
          </a:p>
          <a:p>
            <a:pPr lvl="1"/>
            <a:r>
              <a:rPr lang="en-US" sz="2400" dirty="0"/>
              <a:t>Submit working document amendments for UN GTR 21 to WP.29 AC.3 for vote, if authorized</a:t>
            </a:r>
          </a:p>
          <a:p>
            <a:pPr lvl="1"/>
            <a:r>
              <a:rPr lang="en-US" sz="2400" dirty="0"/>
              <a:t>Submit working document amendments for UN GTR 22 to WP.29 AC.3 for vote, if authorized</a:t>
            </a:r>
          </a:p>
          <a:p>
            <a:r>
              <a:rPr lang="en-US" dirty="0"/>
              <a:t>November 2024: </a:t>
            </a:r>
          </a:p>
          <a:p>
            <a:pPr lvl="1"/>
            <a:r>
              <a:rPr lang="en-US" sz="2300" dirty="0"/>
              <a:t>Submit working document of UN GTR on </a:t>
            </a:r>
            <a:r>
              <a:rPr lang="en-US" sz="2300" dirty="0" err="1"/>
              <a:t>eHDV</a:t>
            </a:r>
            <a:r>
              <a:rPr lang="en-US" sz="2300" dirty="0"/>
              <a:t> battery durability to WP.29 for vote, if authorized</a:t>
            </a:r>
          </a:p>
        </p:txBody>
      </p:sp>
    </p:spTree>
    <p:extLst>
      <p:ext uri="{BB962C8B-B14F-4D97-AF65-F5344CB8AC3E}">
        <p14:creationId xmlns:p14="http://schemas.microsoft.com/office/powerpoint/2010/main" val="174568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157-7EE9-4003-B389-118B087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Future </a:t>
            </a:r>
            <a:r>
              <a:rPr lang="en-US" dirty="0"/>
              <a:t>EVE Meetings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719B-299C-4CD8-8630-ACEAC627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685F-EDC0-498B-BB26-F0FB932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944684-B92D-4F1C-A69D-227950CA33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63</a:t>
            </a:r>
            <a:r>
              <a:rPr lang="en-US" baseline="30000" dirty="0"/>
              <a:t>rd</a:t>
            </a:r>
            <a:r>
              <a:rPr lang="en-US" dirty="0"/>
              <a:t> EVE IWG – July 18-19, 2023 (virtual)</a:t>
            </a:r>
          </a:p>
          <a:p>
            <a:r>
              <a:rPr lang="en-US" dirty="0"/>
              <a:t>64</a:t>
            </a:r>
            <a:r>
              <a:rPr lang="en-US" baseline="30000" dirty="0"/>
              <a:t>th</a:t>
            </a:r>
            <a:r>
              <a:rPr lang="en-US" dirty="0"/>
              <a:t> EVE IWG – September 19-20, 2023 (virtual)</a:t>
            </a:r>
          </a:p>
          <a:p>
            <a:r>
              <a:rPr lang="en-US" dirty="0"/>
              <a:t>65</a:t>
            </a:r>
            <a:r>
              <a:rPr lang="en-US" baseline="30000" dirty="0"/>
              <a:t>th</a:t>
            </a:r>
            <a:r>
              <a:rPr lang="en-US" dirty="0"/>
              <a:t> EVE IWG – October 11-12, 2023 (in-person – Ottawa, Canada)</a:t>
            </a:r>
          </a:p>
        </p:txBody>
      </p:sp>
    </p:spTree>
    <p:extLst>
      <p:ext uri="{BB962C8B-B14F-4D97-AF65-F5344CB8AC3E}">
        <p14:creationId xmlns:p14="http://schemas.microsoft.com/office/powerpoint/2010/main" val="182797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2A255-555E-4DC1-93B6-43E24401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481CD-8338-45A0-9984-EA8B3A0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7D13A-642A-4349-AD3F-9B517A6CECA1}"/>
              </a:ext>
            </a:extLst>
          </p:cNvPr>
          <p:cNvSpPr txBox="1"/>
          <p:nvPr/>
        </p:nvSpPr>
        <p:spPr>
          <a:xfrm>
            <a:off x="4965748" y="3505200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557B6-6E91-4DB4-9B8D-341CBA58D3A7}"/>
              </a:ext>
            </a:extLst>
          </p:cNvPr>
          <p:cNvSpPr txBox="1"/>
          <p:nvPr/>
        </p:nvSpPr>
        <p:spPr>
          <a:xfrm flipH="1">
            <a:off x="8534400" y="4214691"/>
            <a:ext cx="3048000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Michael Olechiw</a:t>
            </a:r>
          </a:p>
          <a:p>
            <a:r>
              <a:rPr lang="en-US" sz="1400" dirty="0"/>
              <a:t>EVE C0-chair</a:t>
            </a:r>
          </a:p>
          <a:p>
            <a:r>
              <a:rPr lang="en-US" sz="1400" dirty="0">
                <a:hlinkClick r:id="rId2"/>
              </a:rPr>
              <a:t>olechiw.michael@epa.gov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Penny Dilara</a:t>
            </a:r>
          </a:p>
          <a:p>
            <a:r>
              <a:rPr lang="en-US" sz="1400" dirty="0"/>
              <a:t>EVE  C0-chair</a:t>
            </a:r>
          </a:p>
          <a:p>
            <a:r>
              <a:rPr lang="en-US" sz="1400" dirty="0">
                <a:hlinkClick r:id="rId3"/>
              </a:rPr>
              <a:t>Panagiota.DILARA@ec.europa.eu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3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157-7EE9-4003-B389-118B087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EVE Meetings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719B-299C-4CD8-8630-ACEAC627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685F-EDC0-498B-BB26-F0FB932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68CCA-735B-4DDD-A4C2-ED0E1D0BDB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meetings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60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March 24 and 27, 2023</a:t>
            </a:r>
          </a:p>
          <a:p>
            <a:pPr lvl="1"/>
            <a:endParaRPr lang="en-US" dirty="0"/>
          </a:p>
          <a:p>
            <a:r>
              <a:rPr lang="en-US" dirty="0"/>
              <a:t>In –person meetings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61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April 25-26, 2023, in Ann Arbor, U.S.A.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May 30, 2023, concurrent with GRPE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D3360-F90E-0267-F74C-531BCB5B4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2819400"/>
            <a:ext cx="1066800" cy="14224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EDB6BF6-A724-E87C-130E-045C9CFB4612}"/>
              </a:ext>
            </a:extLst>
          </p:cNvPr>
          <p:cNvSpPr/>
          <p:nvPr/>
        </p:nvSpPr>
        <p:spPr>
          <a:xfrm>
            <a:off x="8077200" y="3429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96C4-09CD-DDB5-20F3-C6501B4262DA}"/>
              </a:ext>
            </a:extLst>
          </p:cNvPr>
          <p:cNvSpPr txBox="1"/>
          <p:nvPr/>
        </p:nvSpPr>
        <p:spPr>
          <a:xfrm>
            <a:off x="8534400" y="246578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“Go Blue!”</a:t>
            </a:r>
          </a:p>
        </p:txBody>
      </p:sp>
    </p:spTree>
    <p:extLst>
      <p:ext uri="{BB962C8B-B14F-4D97-AF65-F5344CB8AC3E}">
        <p14:creationId xmlns:p14="http://schemas.microsoft.com/office/powerpoint/2010/main" val="28745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Work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power determination (GTR-21)</a:t>
            </a:r>
          </a:p>
          <a:p>
            <a:pPr lvl="1"/>
            <a:r>
              <a:rPr lang="en-US" dirty="0"/>
              <a:t>EVE continuing to develop the GTR based on the experiences of stakeholders</a:t>
            </a:r>
          </a:p>
          <a:p>
            <a:r>
              <a:rPr lang="en-US" dirty="0"/>
              <a:t>In-vehicle battery durability (GTR-22) – Light-duty</a:t>
            </a:r>
          </a:p>
          <a:p>
            <a:pPr lvl="1"/>
            <a:r>
              <a:rPr lang="en-US" dirty="0"/>
              <a:t>Consider further development and refinement of GTR 22</a:t>
            </a:r>
          </a:p>
          <a:p>
            <a:r>
              <a:rPr lang="en-US" dirty="0"/>
              <a:t>New GTR for in-vehicle battery durability – Heavy-duty</a:t>
            </a:r>
          </a:p>
          <a:p>
            <a:pPr lvl="1"/>
            <a:r>
              <a:rPr lang="en-US" dirty="0"/>
              <a:t>Seeking authorization at 190</a:t>
            </a:r>
            <a:r>
              <a:rPr lang="en-US" baseline="30000" dirty="0"/>
              <a:t>th</a:t>
            </a:r>
            <a:r>
              <a:rPr lang="en-US" dirty="0"/>
              <a:t> WP.29 session</a:t>
            </a:r>
          </a:p>
          <a:p>
            <a:pPr lvl="1"/>
            <a:r>
              <a:rPr lang="en-US" dirty="0"/>
              <a:t>Building from GTR-22, shaping around unique circumstances of heavy-duty vehicles.</a:t>
            </a:r>
          </a:p>
        </p:txBody>
      </p:sp>
    </p:spTree>
    <p:extLst>
      <p:ext uri="{BB962C8B-B14F-4D97-AF65-F5344CB8AC3E}">
        <p14:creationId xmlns:p14="http://schemas.microsoft.com/office/powerpoint/2010/main" val="18965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F7B2-899C-46EE-8C5F-CEF7A194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GTR-21 Development: Hybrid Power Determination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265E-54C4-4D5C-BF3B-D3D64F07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FCF2B-91FB-4D9E-B423-82CFFA92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638A1-E7A3-4E64-8B92-DB2DED99D6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Efforts on GTR-21 are focused refining the text and test procedures</a:t>
            </a:r>
          </a:p>
          <a:p>
            <a:pPr lvl="1"/>
            <a:r>
              <a:rPr lang="en-US" dirty="0"/>
              <a:t>Consideration of CAN signals in place of direct measurement</a:t>
            </a:r>
          </a:p>
          <a:p>
            <a:pPr lvl="2"/>
            <a:r>
              <a:rPr lang="en-US" dirty="0"/>
              <a:t>Data analysis ongoing</a:t>
            </a:r>
          </a:p>
          <a:p>
            <a:pPr lvl="1"/>
            <a:r>
              <a:rPr lang="en-US" dirty="0"/>
              <a:t>Appropriate accuracy requirements</a:t>
            </a:r>
          </a:p>
          <a:p>
            <a:pPr lvl="2"/>
            <a:r>
              <a:rPr lang="en-US" dirty="0"/>
              <a:t>Reviewing the source of current values</a:t>
            </a:r>
          </a:p>
          <a:p>
            <a:pPr lvl="1"/>
            <a:r>
              <a:rPr lang="en-US" dirty="0"/>
              <a:t>Measurement alternatives for highly integrated systems</a:t>
            </a:r>
          </a:p>
          <a:p>
            <a:pPr lvl="2"/>
            <a:r>
              <a:rPr lang="en-US" dirty="0"/>
              <a:t>Considering the use of vehicle CAN signals in lieu of instrumented values</a:t>
            </a:r>
          </a:p>
          <a:p>
            <a:pPr lvl="2"/>
            <a:r>
              <a:rPr lang="en-US" dirty="0"/>
              <a:t>China provided additional test data this week</a:t>
            </a:r>
          </a:p>
          <a:p>
            <a:pPr lvl="1"/>
            <a:r>
              <a:rPr lang="en-US" dirty="0"/>
              <a:t>Considering alternative for system bench testing</a:t>
            </a:r>
          </a:p>
          <a:p>
            <a:pPr lvl="1"/>
            <a:r>
              <a:rPr lang="en-US" dirty="0"/>
              <a:t>Develop family concept</a:t>
            </a:r>
          </a:p>
          <a:p>
            <a:pPr lvl="2"/>
            <a:r>
              <a:rPr lang="en-US" dirty="0"/>
              <a:t>Proposal from Japan reflected in the current draft update</a:t>
            </a:r>
          </a:p>
          <a:p>
            <a:pPr lvl="1"/>
            <a:r>
              <a:rPr lang="en-US" dirty="0"/>
              <a:t>Need for Candidate Method – still on hold, may not be required</a:t>
            </a:r>
          </a:p>
        </p:txBody>
      </p:sp>
    </p:spTree>
    <p:extLst>
      <p:ext uri="{BB962C8B-B14F-4D97-AF65-F5344CB8AC3E}">
        <p14:creationId xmlns:p14="http://schemas.microsoft.com/office/powerpoint/2010/main" val="27434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E24-698F-472B-932F-58BFC6F6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GTR-22 Development: LDV Battery Durability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8FD4D-3F94-4B9B-99CC-92E9A2E3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6374-EE9E-446F-A5A9-67EC7ABF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F0CD3-817B-4524-9F99-DE3900D53C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GTR-22 was finalized in 2022</a:t>
            </a:r>
          </a:p>
          <a:p>
            <a:r>
              <a:rPr lang="en-US" dirty="0"/>
              <a:t>Gaining experience with the GTR </a:t>
            </a:r>
          </a:p>
          <a:p>
            <a:pPr lvl="1"/>
            <a:r>
              <a:rPr lang="en-US" dirty="0"/>
              <a:t>Included in the implementation of Euro 7</a:t>
            </a:r>
          </a:p>
          <a:p>
            <a:pPr lvl="1"/>
            <a:r>
              <a:rPr lang="en-US" dirty="0"/>
              <a:t>Included in the US EPA’s LMDV Multipollutant Standards for 2027+ MY proposed rulemaking</a:t>
            </a:r>
          </a:p>
          <a:p>
            <a:r>
              <a:rPr lang="en-US" dirty="0"/>
              <a:t>EVE is focused on several issues</a:t>
            </a:r>
          </a:p>
          <a:p>
            <a:pPr lvl="1"/>
            <a:r>
              <a:rPr lang="en-US" dirty="0"/>
              <a:t>Temperature data requirements and consideration of CARB requirements</a:t>
            </a:r>
          </a:p>
          <a:p>
            <a:pPr lvl="1"/>
            <a:r>
              <a:rPr lang="en-US" dirty="0"/>
              <a:t>Accounting for energy consumption not related to mobility, with focus on category-2 vehicles that may have ancillary, non-propulsion electrical loads</a:t>
            </a:r>
          </a:p>
          <a:p>
            <a:pPr lvl="2"/>
            <a:r>
              <a:rPr lang="en-US" dirty="0"/>
              <a:t>Verification procedure is required and open issue</a:t>
            </a:r>
          </a:p>
          <a:p>
            <a:pPr lvl="1"/>
            <a:r>
              <a:rPr lang="en-US" dirty="0"/>
              <a:t>Category-2 minimum performance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0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E24-698F-472B-932F-58BFC6F6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GTR-22 Development: LDV Battery Durability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8FD4D-3F94-4B9B-99CC-92E9A2E3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6374-EE9E-446F-A5A9-67EC7ABF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F0CD3-817B-4524-9F99-DE3900D53C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700" dirty="0"/>
              <a:t>MPR for Category 2 vehicles</a:t>
            </a:r>
            <a:endParaRPr lang="de-DE" sz="2700" dirty="0"/>
          </a:p>
          <a:p>
            <a:pPr marL="617220" lvl="1" indent="-342900">
              <a:buFont typeface="Symbol" panose="05050102010706020507" pitchFamily="18" charset="2"/>
              <a:buChar char=""/>
            </a:pPr>
            <a:r>
              <a:rPr lang="en-US" sz="1800" dirty="0"/>
              <a:t>OICA presented slides at EVE 61 on energy throughput in order to show options for the MPR</a:t>
            </a:r>
            <a:endParaRPr lang="de-DE" sz="1800" dirty="0"/>
          </a:p>
          <a:p>
            <a:pPr marL="617220" lvl="1" indent="-342900">
              <a:buFont typeface="Symbol" panose="05050102010706020507" pitchFamily="18" charset="2"/>
              <a:buChar char=""/>
            </a:pPr>
            <a:r>
              <a:rPr lang="en-US" sz="1800" dirty="0"/>
              <a:t>Main challenges for the energy throughput remain the determination of thresholds for the MPR and energy throughput verification </a:t>
            </a:r>
          </a:p>
          <a:p>
            <a:pPr marL="617220" lvl="1" indent="-342900">
              <a:buFont typeface="Symbol" panose="05050102010706020507" pitchFamily="18" charset="2"/>
              <a:buChar char=""/>
            </a:pPr>
            <a:r>
              <a:rPr lang="en-US" sz="1800" dirty="0"/>
              <a:t>The European Commission made a proposal to change the V2X concept </a:t>
            </a:r>
          </a:p>
          <a:p>
            <a:pPr marL="891540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ea typeface="Calibri" panose="020F0502020204030204" pitchFamily="34" charset="0"/>
              </a:rPr>
              <a:t>All Energy not used for traction is accounted for in the virtual mileage</a:t>
            </a:r>
          </a:p>
          <a:p>
            <a:pPr marL="61722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</a:rPr>
              <a:t>The group agreed to the proposal and the GTR-22 draft has been revised accordingly</a:t>
            </a:r>
            <a:endParaRPr lang="de-DE" sz="2000" dirty="0">
              <a:ea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7FF82-4400-C3F8-CC46-74A4D59EDC63}"/>
              </a:ext>
            </a:extLst>
          </p:cNvPr>
          <p:cNvSpPr/>
          <p:nvPr/>
        </p:nvSpPr>
        <p:spPr>
          <a:xfrm>
            <a:off x="609600" y="3983498"/>
            <a:ext cx="10685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3.25.	“Total discharge energy for non-traction purposes” means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total amount of energy in 		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discharged from the battery for purposes other than traction to support the particular 		use case of a Category-2 vehicle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and do not include air conditioning/heating for the cabin 		or other uses already present in categories 1-1 and 1-2.</a:t>
            </a:r>
            <a:endParaRPr lang="de-DE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E3E33-EDE8-D21B-BDFE-DD6D8789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3" y="5339727"/>
            <a:ext cx="935485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536E-D336-4267-BDD2-401B9762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Heavy-duty Durability GTR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A744A-A0BF-4EA2-A3A0-A9182FC9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B1D2-9650-4E91-B4CA-D7A9F138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E7D3D-7AAB-486F-B4A8-506B743783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Heavy-duty in-vehicle battery durability is now the most significant work being performed by the EVE IWG</a:t>
            </a:r>
          </a:p>
          <a:p>
            <a:r>
              <a:rPr lang="en-US" dirty="0"/>
              <a:t>While the overall framework of GTR-22 is helpful, there is limited technical similarity</a:t>
            </a:r>
          </a:p>
          <a:p>
            <a:pPr lvl="1"/>
            <a:r>
              <a:rPr lang="en-US" dirty="0"/>
              <a:t>Light-duty test procedures with respect to electrified vehicles are more mature</a:t>
            </a:r>
          </a:p>
          <a:p>
            <a:pPr lvl="1"/>
            <a:r>
              <a:rPr lang="en-US" dirty="0"/>
              <a:t>Light-duty vehicle activity is relatively homogenous </a:t>
            </a:r>
          </a:p>
          <a:p>
            <a:pPr lvl="1"/>
            <a:r>
              <a:rPr lang="en-US" dirty="0"/>
              <a:t>Heavy-duty vehicle activity and energy demands can vary significantly between applications (e.g. PTO, non-traction loading)</a:t>
            </a:r>
          </a:p>
          <a:p>
            <a:r>
              <a:rPr lang="en-US" dirty="0"/>
              <a:t>Potential common elements: </a:t>
            </a:r>
            <a:r>
              <a:rPr lang="en-US" dirty="0" err="1"/>
              <a:t>SoH</a:t>
            </a:r>
            <a:r>
              <a:rPr lang="en-US" dirty="0"/>
              <a:t> monitor, test procedure for verifying the monitor, initial battery condition, in-use assessments and minimum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920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0A19-26AA-76D1-517A-5AC0CD5E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LDV vs HDV Durability Comparison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2FC0E-1C60-E0E9-752D-CE93B29E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AA203-7E83-F129-B206-4D386167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2BB86-CB62-0EC3-5BFB-E2B242BC3BEA}"/>
              </a:ext>
            </a:extLst>
          </p:cNvPr>
          <p:cNvSpPr/>
          <p:nvPr/>
        </p:nvSpPr>
        <p:spPr>
          <a:xfrm>
            <a:off x="1318661" y="2868109"/>
            <a:ext cx="152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89833B-35E6-B386-DB11-E8C21C6614EE}"/>
              </a:ext>
            </a:extLst>
          </p:cNvPr>
          <p:cNvSpPr/>
          <p:nvPr/>
        </p:nvSpPr>
        <p:spPr>
          <a:xfrm>
            <a:off x="1318661" y="3782508"/>
            <a:ext cx="1524000" cy="10354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 Traveled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46FD7-53B9-A8AD-718C-A636EF7E404E}"/>
              </a:ext>
            </a:extLst>
          </p:cNvPr>
          <p:cNvSpPr/>
          <p:nvPr/>
        </p:nvSpPr>
        <p:spPr>
          <a:xfrm>
            <a:off x="3071261" y="1905793"/>
            <a:ext cx="1828800" cy="609600"/>
          </a:xfrm>
          <a:prstGeom prst="rect">
            <a:avLst/>
          </a:prstGeom>
          <a:solidFill>
            <a:srgbClr val="92D050"/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Light-duty Vehicles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EE6091-69D4-896E-0E29-AA780ECB863A}"/>
              </a:ext>
            </a:extLst>
          </p:cNvPr>
          <p:cNvSpPr/>
          <p:nvPr/>
        </p:nvSpPr>
        <p:spPr>
          <a:xfrm>
            <a:off x="3071261" y="2868109"/>
            <a:ext cx="1828800" cy="1949803"/>
          </a:xfrm>
          <a:prstGeom prst="rect">
            <a:avLst/>
          </a:prstGeom>
          <a:solidFill>
            <a:srgbClr val="92D050"/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State of Health % of retained usable battery energy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(SOCE)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D9EBB-662A-D6B6-172B-7128ECB4F738}"/>
              </a:ext>
            </a:extLst>
          </p:cNvPr>
          <p:cNvSpPr/>
          <p:nvPr/>
        </p:nvSpPr>
        <p:spPr>
          <a:xfrm>
            <a:off x="8915400" y="2887580"/>
            <a:ext cx="1524000" cy="540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DB9407-D74B-9C2E-3BFD-E22F27349E4E}"/>
              </a:ext>
            </a:extLst>
          </p:cNvPr>
          <p:cNvSpPr/>
          <p:nvPr/>
        </p:nvSpPr>
        <p:spPr>
          <a:xfrm>
            <a:off x="8915400" y="3433635"/>
            <a:ext cx="1524000" cy="729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 Traveled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B2857E-7287-E82F-2B1B-4AA3C04CF8BC}"/>
              </a:ext>
            </a:extLst>
          </p:cNvPr>
          <p:cNvSpPr/>
          <p:nvPr/>
        </p:nvSpPr>
        <p:spPr>
          <a:xfrm>
            <a:off x="6822707" y="1905793"/>
            <a:ext cx="1828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Heavy-duty Vehicles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39C1F4-6B0D-2C8E-90E6-F068058F8A56}"/>
              </a:ext>
            </a:extLst>
          </p:cNvPr>
          <p:cNvSpPr/>
          <p:nvPr/>
        </p:nvSpPr>
        <p:spPr>
          <a:xfrm>
            <a:off x="6822707" y="2868106"/>
            <a:ext cx="1828800" cy="20192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of Health % of retained energy or capacity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1DD4BD-6C5A-B1BC-9F56-F7DC45FB5898}"/>
              </a:ext>
            </a:extLst>
          </p:cNvPr>
          <p:cNvSpPr/>
          <p:nvPr/>
        </p:nvSpPr>
        <p:spPr>
          <a:xfrm>
            <a:off x="8915400" y="4163208"/>
            <a:ext cx="1524000" cy="729573"/>
          </a:xfrm>
          <a:prstGeom prst="rect">
            <a:avLst/>
          </a:prstGeom>
          <a:solidFill>
            <a:srgbClr val="7A5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Battery Throughput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D05B0-43FB-89FA-DBFD-F2524540E6DA}"/>
              </a:ext>
            </a:extLst>
          </p:cNvPr>
          <p:cNvSpPr/>
          <p:nvPr/>
        </p:nvSpPr>
        <p:spPr>
          <a:xfrm>
            <a:off x="3080084" y="5030935"/>
            <a:ext cx="1828800" cy="1166890"/>
          </a:xfrm>
          <a:prstGeom prst="rect">
            <a:avLst/>
          </a:prstGeom>
          <a:solidFill>
            <a:srgbClr val="92D050"/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Supported by existing LD test procedures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B34E87-2713-663E-6005-BA1D48E7E38C}"/>
              </a:ext>
            </a:extLst>
          </p:cNvPr>
          <p:cNvSpPr/>
          <p:nvPr/>
        </p:nvSpPr>
        <p:spPr>
          <a:xfrm rot="16200000">
            <a:off x="64467" y="3565642"/>
            <a:ext cx="1949802" cy="55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MPR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FA0A3A-A8D3-B68D-DAA7-DC4A30E9DDCA}"/>
              </a:ext>
            </a:extLst>
          </p:cNvPr>
          <p:cNvSpPr/>
          <p:nvPr/>
        </p:nvSpPr>
        <p:spPr>
          <a:xfrm rot="5400000">
            <a:off x="9707130" y="3600376"/>
            <a:ext cx="2019276" cy="55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MPR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BFD669-DAAA-B30D-B377-4745094B42D0}"/>
              </a:ext>
            </a:extLst>
          </p:cNvPr>
          <p:cNvSpPr/>
          <p:nvPr/>
        </p:nvSpPr>
        <p:spPr>
          <a:xfrm>
            <a:off x="6822707" y="5030935"/>
            <a:ext cx="1828800" cy="11668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likely new or revised test procedure(s) required</a:t>
            </a: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093ADDE2-F2FE-C448-22B0-0613F25EF103}"/>
              </a:ext>
            </a:extLst>
          </p:cNvPr>
          <p:cNvSpPr/>
          <p:nvPr/>
        </p:nvSpPr>
        <p:spPr>
          <a:xfrm>
            <a:off x="5034814" y="3581400"/>
            <a:ext cx="1653140" cy="8382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42D025-3A94-E211-D237-CFDEB916A745}"/>
              </a:ext>
            </a:extLst>
          </p:cNvPr>
          <p:cNvSpPr txBox="1"/>
          <p:nvPr/>
        </p:nvSpPr>
        <p:spPr>
          <a:xfrm>
            <a:off x="2091890" y="136538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GTR-22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1C6E2-E585-FBE3-6F54-2F549D037C62}"/>
              </a:ext>
            </a:extLst>
          </p:cNvPr>
          <p:cNvSpPr txBox="1"/>
          <p:nvPr/>
        </p:nvSpPr>
        <p:spPr>
          <a:xfrm>
            <a:off x="7750743" y="1404609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HDV GTR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3F3D8694-68DD-D1D6-B4F9-16FFF87B2949}"/>
              </a:ext>
            </a:extLst>
          </p:cNvPr>
          <p:cNvSpPr/>
          <p:nvPr/>
        </p:nvSpPr>
        <p:spPr>
          <a:xfrm>
            <a:off x="6955054" y="2918884"/>
            <a:ext cx="360145" cy="281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C9C3D7A-5C03-3DF2-BDBE-28462FF2AB3F}"/>
              </a:ext>
            </a:extLst>
          </p:cNvPr>
          <p:cNvSpPr/>
          <p:nvPr/>
        </p:nvSpPr>
        <p:spPr>
          <a:xfrm>
            <a:off x="8915400" y="4181085"/>
            <a:ext cx="360145" cy="281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36DF99C6-671D-035B-0AD8-C2FEAE577DBF}"/>
              </a:ext>
            </a:extLst>
          </p:cNvPr>
          <p:cNvSpPr/>
          <p:nvPr/>
        </p:nvSpPr>
        <p:spPr>
          <a:xfrm>
            <a:off x="6822707" y="5867400"/>
            <a:ext cx="360145" cy="281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FD52B8DE-9F5F-D443-B983-B636848976B5}"/>
              </a:ext>
            </a:extLst>
          </p:cNvPr>
          <p:cNvSpPr/>
          <p:nvPr/>
        </p:nvSpPr>
        <p:spPr>
          <a:xfrm>
            <a:off x="10523220" y="4278842"/>
            <a:ext cx="360145" cy="281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5EE63439-825E-C54D-5156-699366605FEC}"/>
              </a:ext>
            </a:extLst>
          </p:cNvPr>
          <p:cNvSpPr/>
          <p:nvPr/>
        </p:nvSpPr>
        <p:spPr>
          <a:xfrm>
            <a:off x="9100908" y="5911308"/>
            <a:ext cx="360145" cy="2815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71F838-5241-3F4D-9285-CAB5ED06438B}"/>
              </a:ext>
            </a:extLst>
          </p:cNvPr>
          <p:cNvSpPr txBox="1"/>
          <p:nvPr/>
        </p:nvSpPr>
        <p:spPr>
          <a:xfrm>
            <a:off x="9401295" y="586740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significant effort</a:t>
            </a:r>
          </a:p>
        </p:txBody>
      </p:sp>
    </p:spTree>
    <p:extLst>
      <p:ext uri="{BB962C8B-B14F-4D97-AF65-F5344CB8AC3E}">
        <p14:creationId xmlns:p14="http://schemas.microsoft.com/office/powerpoint/2010/main" val="239057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03679-A8D9-4F50-8108-D3E2BB2973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43800" y="2017776"/>
            <a:ext cx="4237736" cy="3809840"/>
          </a:xfrm>
        </p:spPr>
        <p:txBody>
          <a:bodyPr>
            <a:normAutofit/>
          </a:bodyPr>
          <a:lstStyle/>
          <a:p>
            <a:r>
              <a:rPr lang="en-US" sz="2400" dirty="0"/>
              <a:t>Summary of alternatives presented by OICA</a:t>
            </a:r>
          </a:p>
          <a:p>
            <a:r>
              <a:rPr lang="en-US" sz="2400" dirty="0"/>
              <a:t>Each alternative has pluses and minuses</a:t>
            </a:r>
          </a:p>
          <a:p>
            <a:r>
              <a:rPr lang="en-US" sz="2400" dirty="0"/>
              <a:t>Goals</a:t>
            </a:r>
          </a:p>
          <a:p>
            <a:pPr lvl="1"/>
            <a:r>
              <a:rPr lang="en-US" sz="1600" dirty="0"/>
              <a:t>Identical procedure for Reference Test and In-service Test</a:t>
            </a:r>
          </a:p>
          <a:p>
            <a:pPr lvl="1"/>
            <a:r>
              <a:rPr lang="en-US" sz="1600" dirty="0"/>
              <a:t>Leverage experience and existing capabilities of manufacturers and regulatory authorities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4B364-E8DD-4249-9AB0-919051E1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1787"/>
            <a:ext cx="6773049" cy="3809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29DD3-1C85-4F27-9050-70A05BB0074D}"/>
              </a:ext>
            </a:extLst>
          </p:cNvPr>
          <p:cNvSpPr txBox="1"/>
          <p:nvPr/>
        </p:nvSpPr>
        <p:spPr>
          <a:xfrm>
            <a:off x="2743903" y="1560077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EVE-57-10-Rev1a</a:t>
            </a:r>
          </a:p>
        </p:txBody>
      </p:sp>
    </p:spTree>
    <p:extLst>
      <p:ext uri="{BB962C8B-B14F-4D97-AF65-F5344CB8AC3E}">
        <p14:creationId xmlns:p14="http://schemas.microsoft.com/office/powerpoint/2010/main" val="168534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acccb6d4-dbe5-46d2-b4d3-5733603d8cc6">
      <Terms xmlns="http://schemas.microsoft.com/office/infopath/2007/PartnerControls"/>
    </lcf76f155ced4ddcb4097134ff3c332f>
  </documentManagement>
</p:properties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16F2B92-9301-45D4-A065-FA3633C54FB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85ec44e-1bab-4c0b-9df0-6ba128686fc9"/>
    <ds:schemaRef ds:uri="acccb6d4-dbe5-46d2-b4d3-5733603d8cc6"/>
    <ds:schemaRef ds:uri="4b4a1c0d-4a69-4996-a84a-fc699b9f49de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B1AA88D7-04AD-4BA0-84CA-62D29BAA357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9C63644-207C-4D08-8E5F-4CD6E19FB8A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928156D-96F6-4AA5-A92C-52DFC0F0624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676C2A0-E263-44DD-911D-2B506B6D870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D79B784-32D4-4BE3-B66C-D3D4E7BBD77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DDAFD44-3EB2-451E-805B-808916D639D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513F230-9B04-4F77-9950-BAC2A73E365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72DCF48-8B29-4732-8B21-6E82ABC5DB0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B51BEA0-4381-462B-9C15-B1EF95E36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6DAA21EB-1E6A-46D9-A0D0-EBA6F4307EE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</TotalTime>
  <Words>1044</Words>
  <Application>Microsoft Office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Georgia</vt:lpstr>
      <vt:lpstr>Symbol</vt:lpstr>
      <vt:lpstr>Times New Roman</vt:lpstr>
      <vt:lpstr>Wingdings</vt:lpstr>
      <vt:lpstr>Wingdings 2</vt:lpstr>
      <vt:lpstr>Civic</vt:lpstr>
      <vt:lpstr>Electric Vehicles and the Environment  (EVE IWG)</vt:lpstr>
      <vt:lpstr>Recent EVE Meetings</vt:lpstr>
      <vt:lpstr>Current Work</vt:lpstr>
      <vt:lpstr>GTR-21 Development: Hybrid Power Determination</vt:lpstr>
      <vt:lpstr>GTR-22 Development: LDV Battery Durability</vt:lpstr>
      <vt:lpstr>GTR-22 Development: LDV Battery Durability</vt:lpstr>
      <vt:lpstr>Heavy-duty Durability GTR </vt:lpstr>
      <vt:lpstr>LDV vs HDV Durability Comparison</vt:lpstr>
      <vt:lpstr>Heavy-duty Durability GTR</vt:lpstr>
      <vt:lpstr>Heavy-duty Durability GTR</vt:lpstr>
      <vt:lpstr>Current Timeline</vt:lpstr>
      <vt:lpstr>Proposed Future EVE Meetings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 and the Environment (EVE IWG)</dc:title>
  <dc:creator>Michael Olechiw</dc:creator>
  <cp:lastModifiedBy>Francois Cuenot</cp:lastModifiedBy>
  <cp:revision>513</cp:revision>
  <dcterms:created xsi:type="dcterms:W3CDTF">2014-06-05T20:11:34Z</dcterms:created>
  <dcterms:modified xsi:type="dcterms:W3CDTF">2023-06-01T08:56:02Z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ediaServiceImageTags">
    <vt:lpwstr/>
  </property>
  <property fmtid="{D5CDD505-2E9C-101B-9397-08002B2CF9AE}" pid="4" name="Office_x0020_of_x0020_Origin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  <property fmtid="{D5CDD505-2E9C-101B-9397-08002B2CF9AE}" pid="7" name="MSIP_Label_b1c9b508-7c6e-42bd-bedf-808292653d6c_Enabled">
    <vt:lpwstr>true</vt:lpwstr>
  </property>
  <property fmtid="{D5CDD505-2E9C-101B-9397-08002B2CF9AE}" pid="8" name="MSIP_Label_b1c9b508-7c6e-42bd-bedf-808292653d6c_SetDate">
    <vt:lpwstr>2023-05-31T15:17:16Z</vt:lpwstr>
  </property>
  <property fmtid="{D5CDD505-2E9C-101B-9397-08002B2CF9AE}" pid="9" name="MSIP_Label_b1c9b508-7c6e-42bd-bedf-808292653d6c_Method">
    <vt:lpwstr>Standard</vt:lpwstr>
  </property>
  <property fmtid="{D5CDD505-2E9C-101B-9397-08002B2CF9AE}" pid="10" name="MSIP_Label_b1c9b508-7c6e-42bd-bedf-808292653d6c_Name">
    <vt:lpwstr>b1c9b508-7c6e-42bd-bedf-808292653d6c</vt:lpwstr>
  </property>
  <property fmtid="{D5CDD505-2E9C-101B-9397-08002B2CF9AE}" pid="11" name="MSIP_Label_b1c9b508-7c6e-42bd-bedf-808292653d6c_SiteId">
    <vt:lpwstr>2882be50-2012-4d88-ac86-544124e120c8</vt:lpwstr>
  </property>
  <property fmtid="{D5CDD505-2E9C-101B-9397-08002B2CF9AE}" pid="12" name="MSIP_Label_b1c9b508-7c6e-42bd-bedf-808292653d6c_ActionId">
    <vt:lpwstr>78ec998b-c5bd-4701-b519-f53278eff013</vt:lpwstr>
  </property>
  <property fmtid="{D5CDD505-2E9C-101B-9397-08002B2CF9AE}" pid="13" name="MSIP_Label_b1c9b508-7c6e-42bd-bedf-808292653d6c_ContentBits">
    <vt:lpwstr>3</vt:lpwstr>
  </property>
</Properties>
</file>