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9"/>
  </p:notesMasterIdLst>
  <p:handoutMasterIdLst>
    <p:handoutMasterId r:id="rId10"/>
  </p:handout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ser, Matthias (059)" initials="ESSERMA" lastIdx="0" clrIdx="0">
    <p:extLst>
      <p:ext uri="{19B8F6BF-5375-455C-9EA6-DF929625EA0E}">
        <p15:presenceInfo xmlns:p15="http://schemas.microsoft.com/office/powerpoint/2012/main" userId="Esser, Matthias (059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12251F-7006-4127-9A8F-C9ED7C0C3359}" v="2" dt="2023-05-04T12:48:37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37" autoAdjust="0"/>
  </p:normalViewPr>
  <p:slideViewPr>
    <p:cSldViewPr>
      <p:cViewPr varScale="1">
        <p:scale>
          <a:sx n="82" d="100"/>
          <a:sy n="82" d="100"/>
        </p:scale>
        <p:origin x="60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ueller" userId="b8b87b2b-eda4-44e0-9f77-97a24730064b" providerId="ADAL" clId="{2B12251F-7006-4127-9A8F-C9ED7C0C3359}"/>
    <pc:docChg chg="custSel modSld">
      <pc:chgData name="Laura Mueller" userId="b8b87b2b-eda4-44e0-9f77-97a24730064b" providerId="ADAL" clId="{2B12251F-7006-4127-9A8F-C9ED7C0C3359}" dt="2023-05-04T12:50:11.315" v="172" actId="1076"/>
      <pc:docMkLst>
        <pc:docMk/>
      </pc:docMkLst>
      <pc:sldChg chg="addSp modSp mod">
        <pc:chgData name="Laura Mueller" userId="b8b87b2b-eda4-44e0-9f77-97a24730064b" providerId="ADAL" clId="{2B12251F-7006-4127-9A8F-C9ED7C0C3359}" dt="2023-05-04T12:50:11.315" v="172" actId="1076"/>
        <pc:sldMkLst>
          <pc:docMk/>
          <pc:sldMk cId="0" sldId="256"/>
        </pc:sldMkLst>
        <pc:spChg chg="add mod">
          <ac:chgData name="Laura Mueller" userId="b8b87b2b-eda4-44e0-9f77-97a24730064b" providerId="ADAL" clId="{2B12251F-7006-4127-9A8F-C9ED7C0C3359}" dt="2023-05-04T12:49:18.986" v="154" actId="1076"/>
          <ac:spMkLst>
            <pc:docMk/>
            <pc:sldMk cId="0" sldId="256"/>
            <ac:spMk id="2" creationId="{EEAF13F2-288D-820D-EB58-5E626DCA8F18}"/>
          </ac:spMkLst>
        </pc:spChg>
        <pc:spChg chg="add mod">
          <ac:chgData name="Laura Mueller" userId="b8b87b2b-eda4-44e0-9f77-97a24730064b" providerId="ADAL" clId="{2B12251F-7006-4127-9A8F-C9ED7C0C3359}" dt="2023-05-04T12:50:11.315" v="172" actId="1076"/>
          <ac:spMkLst>
            <pc:docMk/>
            <pc:sldMk cId="0" sldId="256"/>
            <ac:spMk id="3" creationId="{8CD05E69-EB7F-A581-B49B-A5F43C2EA3D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04/05/2023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1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74211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CF181AD-2138-4110-A5E2-8649EDB84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946646"/>
          </a:xfrm>
        </p:spPr>
        <p:txBody>
          <a:bodyPr/>
          <a:lstStyle/>
          <a:p>
            <a:r>
              <a:rPr lang="fr-FR" sz="4000" dirty="0" err="1"/>
              <a:t>Industry</a:t>
            </a:r>
            <a:r>
              <a:rPr lang="fr-FR" sz="4000" dirty="0"/>
              <a:t> </a:t>
            </a:r>
            <a:r>
              <a:rPr lang="fr-FR" sz="4000" dirty="0" err="1"/>
              <a:t>views</a:t>
            </a:r>
            <a:r>
              <a:rPr lang="fr-FR" sz="4000" dirty="0"/>
              <a:t> on </a:t>
            </a:r>
            <a:r>
              <a:rPr lang="fr-FR" sz="4000" dirty="0" err="1"/>
              <a:t>assessment</a:t>
            </a:r>
            <a:r>
              <a:rPr lang="fr-FR" sz="4000" dirty="0"/>
              <a:t> </a:t>
            </a:r>
            <a:r>
              <a:rPr lang="fr-FR" sz="4000" dirty="0" err="1"/>
              <a:t>activities</a:t>
            </a:r>
            <a:r>
              <a:rPr lang="fr-FR" sz="4000" dirty="0"/>
              <a:t> </a:t>
            </a:r>
            <a:r>
              <a:rPr lang="fr-FR" sz="4000" dirty="0" err="1"/>
              <a:t>towards</a:t>
            </a:r>
            <a:r>
              <a:rPr lang="fr-FR" sz="4000" dirty="0"/>
              <a:t> </a:t>
            </a:r>
            <a:r>
              <a:rPr lang="fr-FR" sz="4000" dirty="0" err="1"/>
              <a:t>realising</a:t>
            </a:r>
            <a:r>
              <a:rPr lang="fr-FR" sz="4000" dirty="0"/>
              <a:t> a new </a:t>
            </a:r>
            <a:r>
              <a:rPr lang="en-US" sz="4000" dirty="0"/>
              <a:t>legal instrument for automated vehicles in traffic </a:t>
            </a:r>
            <a:endParaRPr lang="fr-FR" sz="4000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15054904-277D-4336-8282-11732B047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520" y="3990430"/>
            <a:ext cx="8534400" cy="1752600"/>
          </a:xfrm>
        </p:spPr>
        <p:txBody>
          <a:bodyPr/>
          <a:lstStyle/>
          <a:p>
            <a:r>
              <a:rPr lang="en-US" sz="2800" dirty="0"/>
              <a:t>(GE.3) Group of Experts, Global Forum for Road Traffic Safety, 4</a:t>
            </a:r>
            <a:r>
              <a:rPr lang="en-US" sz="2800" baseline="30000" dirty="0"/>
              <a:t>th</a:t>
            </a:r>
            <a:r>
              <a:rPr lang="en-US" sz="2800" dirty="0"/>
              <a:t>-5</a:t>
            </a:r>
            <a:r>
              <a:rPr lang="en-US" sz="2800" baseline="30000" dirty="0"/>
              <a:t>th</a:t>
            </a:r>
            <a:r>
              <a:rPr lang="en-US" sz="2800" dirty="0"/>
              <a:t> May 2022</a:t>
            </a:r>
            <a:endParaRPr lang="fr-FR" sz="2800" dirty="0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C9992616-B7C9-44E8-8E0A-9AD06569F7B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69" r="18587" b="16146"/>
          <a:stretch/>
        </p:blipFill>
        <p:spPr>
          <a:xfrm>
            <a:off x="9120336" y="0"/>
            <a:ext cx="3024336" cy="13407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AF13F2-288D-820D-EB58-5E626DCA8F18}"/>
              </a:ext>
            </a:extLst>
          </p:cNvPr>
          <p:cNvSpPr txBox="1"/>
          <p:nvPr/>
        </p:nvSpPr>
        <p:spPr>
          <a:xfrm>
            <a:off x="191344" y="1273932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 err="1"/>
              <a:t>Submitted</a:t>
            </a:r>
            <a:r>
              <a:rPr lang="fr-CH" sz="1200" dirty="0"/>
              <a:t> by the experts</a:t>
            </a:r>
          </a:p>
          <a:p>
            <a:r>
              <a:rPr lang="fr-CH" sz="1200" dirty="0" err="1"/>
              <a:t>from</a:t>
            </a:r>
            <a:r>
              <a:rPr lang="fr-CH" sz="1200" dirty="0"/>
              <a:t> CLEPA and OICA</a:t>
            </a:r>
            <a:endParaRPr lang="en-GB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D05E69-EB7F-A581-B49B-A5F43C2EA3DF}"/>
              </a:ext>
            </a:extLst>
          </p:cNvPr>
          <p:cNvSpPr txBox="1"/>
          <p:nvPr/>
        </p:nvSpPr>
        <p:spPr>
          <a:xfrm>
            <a:off x="9768408" y="120737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 err="1"/>
              <a:t>Presentation</a:t>
            </a:r>
            <a:r>
              <a:rPr lang="fr-CH" sz="1200" dirty="0"/>
              <a:t> 5</a:t>
            </a:r>
          </a:p>
          <a:p>
            <a:r>
              <a:rPr lang="fr-CH" sz="1200" dirty="0"/>
              <a:t>6th GE.3, 4-5 May 2023</a:t>
            </a:r>
          </a:p>
          <a:p>
            <a:r>
              <a:rPr lang="fr-CH" sz="1200" dirty="0" err="1"/>
              <a:t>Provisional</a:t>
            </a:r>
            <a:r>
              <a:rPr lang="fr-CH" sz="1200" dirty="0"/>
              <a:t> agenda item 5(b)</a:t>
            </a:r>
            <a:endParaRPr lang="en-GB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5440" y="235374"/>
            <a:ext cx="10972800" cy="1239607"/>
          </a:xfrm>
        </p:spPr>
        <p:txBody>
          <a:bodyPr/>
          <a:lstStyle/>
          <a:p>
            <a:pPr algn="l"/>
            <a:r>
              <a:rPr lang="en-US" sz="4000" dirty="0"/>
              <a:t>Key highlights from Industry submission in GE3 third session (May 2022)*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408225-E646-2452-CEB5-D285FA36161B}"/>
              </a:ext>
            </a:extLst>
          </p:cNvPr>
          <p:cNvSpPr txBox="1"/>
          <p:nvPr/>
        </p:nvSpPr>
        <p:spPr>
          <a:xfrm>
            <a:off x="1029594" y="1772816"/>
            <a:ext cx="10972800" cy="5113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/>
              <a:t>Facilitate cross-border traffic via mutual legal recognition between governments of AV safety and operating regimes.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/>
              <a:t>Provide legal certainty for operation of L4 and L3 systems by ensuring governments retain suitable legal frameworks.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/>
              <a:t>Flexibility in traffic rules enforcement in the context of ambiguous or conflicting traffic laws.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/>
              <a:t>Addressing traffic laws governing drivers beyond dynamic driving task provisions, impacting road safety.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/>
              <a:t>Avoid road safety risks emerging from nationally led operational design domains (ODDs) and allow manufacturers to set ODDs in alignment with the development of technology.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/>
              <a:t>Continued collaboration between WP.1 and WP.29 on areas of common responsibility and interest.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1C499F-0961-27AD-0EEA-68F9218320D7}"/>
              </a:ext>
            </a:extLst>
          </p:cNvPr>
          <p:cNvSpPr txBox="1"/>
          <p:nvPr/>
        </p:nvSpPr>
        <p:spPr>
          <a:xfrm>
            <a:off x="8328248" y="6603662"/>
            <a:ext cx="36741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50" i="1" dirty="0"/>
              <a:t>*Informal document No. 5 (GE.3-03-05)</a:t>
            </a:r>
            <a:endParaRPr lang="en-GB" sz="105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5440" y="235374"/>
            <a:ext cx="11136560" cy="1239607"/>
          </a:xfrm>
        </p:spPr>
        <p:txBody>
          <a:bodyPr/>
          <a:lstStyle/>
          <a:p>
            <a:pPr algn="l"/>
            <a:r>
              <a:rPr lang="en-US" sz="4000" dirty="0"/>
              <a:t>Additional industry considerations in the development of the new LIAV (Jan - Apr 2023)*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408225-E646-2452-CEB5-D285FA36161B}"/>
              </a:ext>
            </a:extLst>
          </p:cNvPr>
          <p:cNvSpPr txBox="1"/>
          <p:nvPr/>
        </p:nvSpPr>
        <p:spPr>
          <a:xfrm>
            <a:off x="1055440" y="1751996"/>
            <a:ext cx="10513168" cy="5113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/>
              <a:t>Clarification of provisions when addressing automated vehicles with a driver vs when addressing automated vehicles without a driver.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/>
              <a:t>Re-assess the need for new regimes seeking cross-border legal assistance over and above existing regimes and procedures for investigation purposes.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/>
              <a:t>Concerns on inclusion of roles and responsibilities which may conflict with existing national frameworks and technical regulations.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/>
              <a:t>Provisions on government structures to be set up for AV approval to be streamlined to avoid the development of too many authorities within one jurisdiction.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/>
              <a:t>Concerns on inclusion of provisions for remote driving and remote assistance prior to the complete development and exchange at WP.1 and subsidiary forums.</a:t>
            </a:r>
          </a:p>
          <a:p>
            <a:pPr>
              <a:lnSpc>
                <a:spcPct val="150000"/>
              </a:lnSpc>
            </a:pPr>
            <a:endParaRPr lang="en-GB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7D0B7E-D753-E5AE-C864-52100B3E06F0}"/>
              </a:ext>
            </a:extLst>
          </p:cNvPr>
          <p:cNvSpPr txBox="1"/>
          <p:nvPr/>
        </p:nvSpPr>
        <p:spPr>
          <a:xfrm>
            <a:off x="8328248" y="6603662"/>
            <a:ext cx="36741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50" i="1" dirty="0"/>
              <a:t>*Comments during drafting activities</a:t>
            </a:r>
            <a:endParaRPr lang="en-GB" sz="1050" i="1" dirty="0"/>
          </a:p>
        </p:txBody>
      </p:sp>
    </p:spTree>
    <p:extLst>
      <p:ext uri="{BB962C8B-B14F-4D97-AF65-F5344CB8AC3E}">
        <p14:creationId xmlns:p14="http://schemas.microsoft.com/office/powerpoint/2010/main" val="83062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5440" y="235374"/>
            <a:ext cx="10972800" cy="1239607"/>
          </a:xfrm>
        </p:spPr>
        <p:txBody>
          <a:bodyPr/>
          <a:lstStyle/>
          <a:p>
            <a:pPr algn="l"/>
            <a:r>
              <a:rPr lang="en-US" sz="4000" dirty="0"/>
              <a:t>Industry views on assessment activities towards developing the new LIAV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408225-E646-2452-CEB5-D285FA36161B}"/>
              </a:ext>
            </a:extLst>
          </p:cNvPr>
          <p:cNvSpPr txBox="1"/>
          <p:nvPr/>
        </p:nvSpPr>
        <p:spPr>
          <a:xfrm>
            <a:off x="1027609" y="1628800"/>
            <a:ext cx="10513168" cy="5113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/>
              <a:t>Gap assessment can be categorised into three -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dirty="0"/>
              <a:t>With existing international conventions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dirty="0"/>
              <a:t>With existing national frameworks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dirty="0"/>
              <a:t>With Output documents from FRAV as well as VMAD/other technical workstreams. For example, provisions for a safety management system; data collection central repository in the New Assessment Test Methods (NATM) document.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/>
              <a:t>Development of a “go-to baseline document” containing the assessment of gaps and outcome of this assessment to achieve cross-border traffic and mutual recognition.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/>
              <a:t>Enlist and prioritise traffic rules beyond dynamic driving task affecting road traffic safety to address as part of the new LIAV.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/>
              <a:t> Enabling continued exchange and input between WP.1 and WP.29 as key stakeholders.</a:t>
            </a:r>
          </a:p>
        </p:txBody>
      </p:sp>
    </p:spTree>
    <p:extLst>
      <p:ext uri="{BB962C8B-B14F-4D97-AF65-F5344CB8AC3E}">
        <p14:creationId xmlns:p14="http://schemas.microsoft.com/office/powerpoint/2010/main" val="2601095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39816" y="2809197"/>
            <a:ext cx="3168352" cy="763820"/>
          </a:xfrm>
        </p:spPr>
        <p:txBody>
          <a:bodyPr/>
          <a:lstStyle/>
          <a:p>
            <a:pPr algn="l"/>
            <a:r>
              <a:rPr lang="en-US" sz="4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62866624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4317CE-02E3-4891-9182-4575999B22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A77C98-B480-45F1-911E-48F846F91A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753</TotalTime>
  <Words>459</Words>
  <Application>Microsoft Office PowerPoint</Application>
  <PresentationFormat>Widescreen</PresentationFormat>
  <Paragraphs>32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Masque présentation OICA</vt:lpstr>
      <vt:lpstr>Industry views on assessment activities towards realising a new legal instrument for automated vehicles in traffic </vt:lpstr>
      <vt:lpstr>Key highlights from Industry submission in GE3 third session (May 2022)*</vt:lpstr>
      <vt:lpstr>Additional industry considerations in the development of the new LIAV (Jan - Apr 2023)*</vt:lpstr>
      <vt:lpstr>Industry views on assessment activities towards developing the new LIAV</vt:lpstr>
      <vt:lpstr>THANK YOU</vt:lpstr>
    </vt:vector>
  </TitlesOfParts>
  <Company>Daimler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views on a future legal instrument on the use of automated vehicles in traffic</dc:title>
  <dc:creator>Esser, Matthias (059)</dc:creator>
  <cp:lastModifiedBy>Laura Mueller</cp:lastModifiedBy>
  <cp:revision>79</cp:revision>
  <dcterms:created xsi:type="dcterms:W3CDTF">2022-05-13T06:27:59Z</dcterms:created>
  <dcterms:modified xsi:type="dcterms:W3CDTF">2023-05-04T12:50:18Z</dcterms:modified>
</cp:coreProperties>
</file>