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sldIdLst>
    <p:sldId id="256" r:id="rId4"/>
    <p:sldId id="266" r:id="rId5"/>
    <p:sldId id="267" r:id="rId6"/>
    <p:sldId id="258" r:id="rId7"/>
    <p:sldId id="261" r:id="rId8"/>
    <p:sldId id="262" r:id="rId9"/>
    <p:sldId id="263" r:id="rId10"/>
    <p:sldId id="264" r:id="rId11"/>
    <p:sldId id="260" r:id="rId12"/>
    <p:sldId id="268" r:id="rId13"/>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360CA4-AF75-4CCD-9347-20C5B82D8492}" v="2" dt="2023-05-01T09:27:18.4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5" d="100"/>
          <a:sy n="55" d="100"/>
        </p:scale>
        <p:origin x="87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microsoft.com/office/2016/11/relationships/changesInfo" Target="changesInfos/changesInfo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19"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Mueller" userId="b8b87b2b-eda4-44e0-9f77-97a24730064b" providerId="ADAL" clId="{55360CA4-AF75-4CCD-9347-20C5B82D8492}"/>
    <pc:docChg chg="custSel modSld">
      <pc:chgData name="Laura Mueller" userId="b8b87b2b-eda4-44e0-9f77-97a24730064b" providerId="ADAL" clId="{55360CA4-AF75-4CCD-9347-20C5B82D8492}" dt="2023-05-02T13:55:11.932" v="30" actId="20577"/>
      <pc:docMkLst>
        <pc:docMk/>
      </pc:docMkLst>
      <pc:sldChg chg="addSp delSp modSp mod">
        <pc:chgData name="Laura Mueller" userId="b8b87b2b-eda4-44e0-9f77-97a24730064b" providerId="ADAL" clId="{55360CA4-AF75-4CCD-9347-20C5B82D8492}" dt="2023-05-02T13:55:11.932" v="30" actId="20577"/>
        <pc:sldMkLst>
          <pc:docMk/>
          <pc:sldMk cId="836378069" sldId="256"/>
        </pc:sldMkLst>
        <pc:spChg chg="mod">
          <ac:chgData name="Laura Mueller" userId="b8b87b2b-eda4-44e0-9f77-97a24730064b" providerId="ADAL" clId="{55360CA4-AF75-4CCD-9347-20C5B82D8492}" dt="2023-05-02T13:55:11.932" v="30" actId="20577"/>
          <ac:spMkLst>
            <pc:docMk/>
            <pc:sldMk cId="836378069" sldId="256"/>
            <ac:spMk id="2" creationId="{00000000-0000-0000-0000-000000000000}"/>
          </ac:spMkLst>
        </pc:spChg>
        <pc:spChg chg="del">
          <ac:chgData name="Laura Mueller" userId="b8b87b2b-eda4-44e0-9f77-97a24730064b" providerId="ADAL" clId="{55360CA4-AF75-4CCD-9347-20C5B82D8492}" dt="2023-05-01T07:55:05.804" v="0" actId="478"/>
          <ac:spMkLst>
            <pc:docMk/>
            <pc:sldMk cId="836378069" sldId="256"/>
            <ac:spMk id="4" creationId="{00000000-0000-0000-0000-000000000000}"/>
          </ac:spMkLst>
        </pc:spChg>
        <pc:spChg chg="add mod">
          <ac:chgData name="Laura Mueller" userId="b8b87b2b-eda4-44e0-9f77-97a24730064b" providerId="ADAL" clId="{55360CA4-AF75-4CCD-9347-20C5B82D8492}" dt="2023-05-01T07:55:20.876" v="27" actId="20577"/>
          <ac:spMkLst>
            <pc:docMk/>
            <pc:sldMk cId="836378069" sldId="256"/>
            <ac:spMk id="5" creationId="{111C4659-20F4-63CA-EAF0-1D6817F2E7CD}"/>
          </ac:spMkLst>
        </pc:spChg>
        <pc:spChg chg="add mod">
          <ac:chgData name="Laura Mueller" userId="b8b87b2b-eda4-44e0-9f77-97a24730064b" providerId="ADAL" clId="{55360CA4-AF75-4CCD-9347-20C5B82D8492}" dt="2023-05-01T07:55:06.130" v="1"/>
          <ac:spMkLst>
            <pc:docMk/>
            <pc:sldMk cId="836378069" sldId="256"/>
            <ac:spMk id="6" creationId="{4FC8A478-7C2D-FCC6-755D-7398A967A2E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p:txBody>
          <a:bodyPr/>
          <a:lstStyle/>
          <a:p>
            <a:fld id="{93E71745-A361-4B3C-9636-D651C9FF4672}" type="datetimeFigureOut">
              <a:rPr lang="fi-FI" smtClean="0"/>
              <a:t>2.5.2023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824B272-968E-46AC-BFA6-787EA7331ED1}" type="slidenum">
              <a:rPr lang="fi-FI" smtClean="0"/>
              <a:t>‹#›</a:t>
            </a:fld>
            <a:endParaRPr lang="fi-FI"/>
          </a:p>
        </p:txBody>
      </p:sp>
    </p:spTree>
    <p:extLst>
      <p:ext uri="{BB962C8B-B14F-4D97-AF65-F5344CB8AC3E}">
        <p14:creationId xmlns:p14="http://schemas.microsoft.com/office/powerpoint/2010/main" val="562836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93E71745-A361-4B3C-9636-D651C9FF4672}" type="datetimeFigureOut">
              <a:rPr lang="fi-FI" smtClean="0"/>
              <a:t>2.5.2023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824B272-968E-46AC-BFA6-787EA7331ED1}" type="slidenum">
              <a:rPr lang="fi-FI" smtClean="0"/>
              <a:t>‹#›</a:t>
            </a:fld>
            <a:endParaRPr lang="fi-FI"/>
          </a:p>
        </p:txBody>
      </p:sp>
    </p:spTree>
    <p:extLst>
      <p:ext uri="{BB962C8B-B14F-4D97-AF65-F5344CB8AC3E}">
        <p14:creationId xmlns:p14="http://schemas.microsoft.com/office/powerpoint/2010/main" val="2816064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93E71745-A361-4B3C-9636-D651C9FF4672}" type="datetimeFigureOut">
              <a:rPr lang="fi-FI" smtClean="0"/>
              <a:t>2.5.2023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824B272-968E-46AC-BFA6-787EA7331ED1}" type="slidenum">
              <a:rPr lang="fi-FI" smtClean="0"/>
              <a:t>‹#›</a:t>
            </a:fld>
            <a:endParaRPr lang="fi-FI"/>
          </a:p>
        </p:txBody>
      </p:sp>
    </p:spTree>
    <p:extLst>
      <p:ext uri="{BB962C8B-B14F-4D97-AF65-F5344CB8AC3E}">
        <p14:creationId xmlns:p14="http://schemas.microsoft.com/office/powerpoint/2010/main" val="3865806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93E71745-A361-4B3C-9636-D651C9FF4672}" type="datetimeFigureOut">
              <a:rPr lang="fi-FI" smtClean="0"/>
              <a:t>2.5.2023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824B272-968E-46AC-BFA6-787EA7331ED1}" type="slidenum">
              <a:rPr lang="fi-FI" smtClean="0"/>
              <a:t>‹#›</a:t>
            </a:fld>
            <a:endParaRPr lang="fi-FI"/>
          </a:p>
        </p:txBody>
      </p:sp>
    </p:spTree>
    <p:extLst>
      <p:ext uri="{BB962C8B-B14F-4D97-AF65-F5344CB8AC3E}">
        <p14:creationId xmlns:p14="http://schemas.microsoft.com/office/powerpoint/2010/main" val="761218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a:t>
            </a:r>
          </a:p>
        </p:txBody>
      </p:sp>
      <p:sp>
        <p:nvSpPr>
          <p:cNvPr id="4" name="Päivämäärän paikkamerkki 3"/>
          <p:cNvSpPr>
            <a:spLocks noGrp="1"/>
          </p:cNvSpPr>
          <p:nvPr>
            <p:ph type="dt" sz="half" idx="10"/>
          </p:nvPr>
        </p:nvSpPr>
        <p:spPr/>
        <p:txBody>
          <a:bodyPr/>
          <a:lstStyle/>
          <a:p>
            <a:fld id="{93E71745-A361-4B3C-9636-D651C9FF4672}" type="datetimeFigureOut">
              <a:rPr lang="fi-FI" smtClean="0"/>
              <a:t>2.5.2023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824B272-968E-46AC-BFA6-787EA7331ED1}" type="slidenum">
              <a:rPr lang="fi-FI" smtClean="0"/>
              <a:t>‹#›</a:t>
            </a:fld>
            <a:endParaRPr lang="fi-FI"/>
          </a:p>
        </p:txBody>
      </p:sp>
    </p:spTree>
    <p:extLst>
      <p:ext uri="{BB962C8B-B14F-4D97-AF65-F5344CB8AC3E}">
        <p14:creationId xmlns:p14="http://schemas.microsoft.com/office/powerpoint/2010/main" val="3427848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93E71745-A361-4B3C-9636-D651C9FF4672}" type="datetimeFigureOut">
              <a:rPr lang="fi-FI" smtClean="0"/>
              <a:t>2.5.2023</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6824B272-968E-46AC-BFA6-787EA7331ED1}" type="slidenum">
              <a:rPr lang="fi-FI" smtClean="0"/>
              <a:t>‹#›</a:t>
            </a:fld>
            <a:endParaRPr lang="fi-FI"/>
          </a:p>
        </p:txBody>
      </p:sp>
    </p:spTree>
    <p:extLst>
      <p:ext uri="{BB962C8B-B14F-4D97-AF65-F5344CB8AC3E}">
        <p14:creationId xmlns:p14="http://schemas.microsoft.com/office/powerpoint/2010/main" val="3290166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93E71745-A361-4B3C-9636-D651C9FF4672}" type="datetimeFigureOut">
              <a:rPr lang="fi-FI" smtClean="0"/>
              <a:t>2.5.2023</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6824B272-968E-46AC-BFA6-787EA7331ED1}" type="slidenum">
              <a:rPr lang="fi-FI" smtClean="0"/>
              <a:t>‹#›</a:t>
            </a:fld>
            <a:endParaRPr lang="fi-FI"/>
          </a:p>
        </p:txBody>
      </p:sp>
    </p:spTree>
    <p:extLst>
      <p:ext uri="{BB962C8B-B14F-4D97-AF65-F5344CB8AC3E}">
        <p14:creationId xmlns:p14="http://schemas.microsoft.com/office/powerpoint/2010/main" val="1285847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93E71745-A361-4B3C-9636-D651C9FF4672}" type="datetimeFigureOut">
              <a:rPr lang="fi-FI" smtClean="0"/>
              <a:t>2.5.2023</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6824B272-968E-46AC-BFA6-787EA7331ED1}" type="slidenum">
              <a:rPr lang="fi-FI" smtClean="0"/>
              <a:t>‹#›</a:t>
            </a:fld>
            <a:endParaRPr lang="fi-FI"/>
          </a:p>
        </p:txBody>
      </p:sp>
    </p:spTree>
    <p:extLst>
      <p:ext uri="{BB962C8B-B14F-4D97-AF65-F5344CB8AC3E}">
        <p14:creationId xmlns:p14="http://schemas.microsoft.com/office/powerpoint/2010/main" val="2478682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93E71745-A361-4B3C-9636-D651C9FF4672}" type="datetimeFigureOut">
              <a:rPr lang="fi-FI" smtClean="0"/>
              <a:t>2.5.2023</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6824B272-968E-46AC-BFA6-787EA7331ED1}" type="slidenum">
              <a:rPr lang="fi-FI" smtClean="0"/>
              <a:t>‹#›</a:t>
            </a:fld>
            <a:endParaRPr lang="fi-FI"/>
          </a:p>
        </p:txBody>
      </p:sp>
    </p:spTree>
    <p:extLst>
      <p:ext uri="{BB962C8B-B14F-4D97-AF65-F5344CB8AC3E}">
        <p14:creationId xmlns:p14="http://schemas.microsoft.com/office/powerpoint/2010/main" val="2490170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p:cNvSpPr>
            <a:spLocks noGrp="1"/>
          </p:cNvSpPr>
          <p:nvPr>
            <p:ph type="dt" sz="half" idx="10"/>
          </p:nvPr>
        </p:nvSpPr>
        <p:spPr/>
        <p:txBody>
          <a:bodyPr/>
          <a:lstStyle/>
          <a:p>
            <a:fld id="{93E71745-A361-4B3C-9636-D651C9FF4672}" type="datetimeFigureOut">
              <a:rPr lang="fi-FI" smtClean="0"/>
              <a:t>2.5.2023</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6824B272-968E-46AC-BFA6-787EA7331ED1}" type="slidenum">
              <a:rPr lang="fi-FI" smtClean="0"/>
              <a:t>‹#›</a:t>
            </a:fld>
            <a:endParaRPr lang="fi-FI"/>
          </a:p>
        </p:txBody>
      </p:sp>
    </p:spTree>
    <p:extLst>
      <p:ext uri="{BB962C8B-B14F-4D97-AF65-F5344CB8AC3E}">
        <p14:creationId xmlns:p14="http://schemas.microsoft.com/office/powerpoint/2010/main" val="41726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p:cNvSpPr>
            <a:spLocks noGrp="1"/>
          </p:cNvSpPr>
          <p:nvPr>
            <p:ph type="dt" sz="half" idx="10"/>
          </p:nvPr>
        </p:nvSpPr>
        <p:spPr/>
        <p:txBody>
          <a:bodyPr/>
          <a:lstStyle/>
          <a:p>
            <a:fld id="{93E71745-A361-4B3C-9636-D651C9FF4672}" type="datetimeFigureOut">
              <a:rPr lang="fi-FI" smtClean="0"/>
              <a:t>2.5.2023</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6824B272-968E-46AC-BFA6-787EA7331ED1}" type="slidenum">
              <a:rPr lang="fi-FI" smtClean="0"/>
              <a:t>‹#›</a:t>
            </a:fld>
            <a:endParaRPr lang="fi-FI"/>
          </a:p>
        </p:txBody>
      </p:sp>
    </p:spTree>
    <p:extLst>
      <p:ext uri="{BB962C8B-B14F-4D97-AF65-F5344CB8AC3E}">
        <p14:creationId xmlns:p14="http://schemas.microsoft.com/office/powerpoint/2010/main" val="1165913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E71745-A361-4B3C-9636-D651C9FF4672}" type="datetimeFigureOut">
              <a:rPr lang="fi-FI" smtClean="0"/>
              <a:t>2.5.2023</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24B272-968E-46AC-BFA6-787EA7331ED1}" type="slidenum">
              <a:rPr lang="fi-FI" smtClean="0"/>
              <a:t>‹#›</a:t>
            </a:fld>
            <a:endParaRPr lang="fi-FI"/>
          </a:p>
        </p:txBody>
      </p:sp>
    </p:spTree>
    <p:extLst>
      <p:ext uri="{BB962C8B-B14F-4D97-AF65-F5344CB8AC3E}">
        <p14:creationId xmlns:p14="http://schemas.microsoft.com/office/powerpoint/2010/main" val="1412089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775854"/>
            <a:ext cx="9144000" cy="4008581"/>
          </a:xfrm>
        </p:spPr>
        <p:txBody>
          <a:bodyPr>
            <a:normAutofit fontScale="90000"/>
          </a:bodyPr>
          <a:lstStyle/>
          <a:p>
            <a:br>
              <a:rPr lang="en-US" sz="4400" dirty="0"/>
            </a:br>
            <a:br>
              <a:rPr lang="en-US" sz="4400" dirty="0"/>
            </a:br>
            <a:br>
              <a:rPr lang="en-US" sz="4400" dirty="0"/>
            </a:br>
            <a:br>
              <a:rPr lang="en-US" sz="4400" dirty="0"/>
            </a:br>
            <a:r>
              <a:rPr lang="en-US" sz="4900" b="1" dirty="0">
                <a:solidFill>
                  <a:srgbClr val="0070C0"/>
                </a:solidFill>
              </a:rPr>
              <a:t>Assessment of the </a:t>
            </a:r>
            <a:r>
              <a:rPr lang="en-US" sz="4900" b="1">
                <a:solidFill>
                  <a:srgbClr val="0070C0"/>
                </a:solidFill>
              </a:rPr>
              <a:t>gaps in </a:t>
            </a:r>
            <a:r>
              <a:rPr lang="en-US" sz="4900" b="1" dirty="0">
                <a:solidFill>
                  <a:srgbClr val="0070C0"/>
                </a:solidFill>
              </a:rPr>
              <a:t>the Conventions and Resolutions under the auspices of WP.1 and identification of the issues to be addressed</a:t>
            </a:r>
            <a:br>
              <a:rPr lang="en-US" sz="4400" dirty="0"/>
            </a:br>
            <a:endParaRPr lang="fi-FI" dirty="0"/>
          </a:p>
        </p:txBody>
      </p:sp>
      <p:sp>
        <p:nvSpPr>
          <p:cNvPr id="3" name="Alaotsikko 2"/>
          <p:cNvSpPr>
            <a:spLocks noGrp="1"/>
          </p:cNvSpPr>
          <p:nvPr>
            <p:ph type="subTitle" idx="1"/>
          </p:nvPr>
        </p:nvSpPr>
        <p:spPr>
          <a:xfrm>
            <a:off x="1524000" y="4285528"/>
            <a:ext cx="9144000" cy="1655762"/>
          </a:xfrm>
        </p:spPr>
        <p:txBody>
          <a:bodyPr/>
          <a:lstStyle/>
          <a:p>
            <a:r>
              <a:rPr lang="en-US" sz="4000" dirty="0"/>
              <a:t>– A scoping draft approach</a:t>
            </a:r>
            <a:endParaRPr lang="fi-FI" sz="4000" dirty="0"/>
          </a:p>
          <a:p>
            <a:endParaRPr lang="fi-FI" dirty="0"/>
          </a:p>
          <a:p>
            <a:endParaRPr lang="fi-FI" dirty="0"/>
          </a:p>
        </p:txBody>
      </p:sp>
      <p:sp>
        <p:nvSpPr>
          <p:cNvPr id="5" name="TextBox 4">
            <a:extLst>
              <a:ext uri="{FF2B5EF4-FFF2-40B4-BE49-F238E27FC236}">
                <a16:creationId xmlns:a16="http://schemas.microsoft.com/office/drawing/2014/main" id="{111C4659-20F4-63CA-EAF0-1D6817F2E7CD}"/>
              </a:ext>
            </a:extLst>
          </p:cNvPr>
          <p:cNvSpPr txBox="1"/>
          <p:nvPr/>
        </p:nvSpPr>
        <p:spPr>
          <a:xfrm>
            <a:off x="9256262" y="201020"/>
            <a:ext cx="2626745" cy="8309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defTabSz="914400" rtl="0" fontAlgn="auto" latinLnBrk="0" hangingPunct="0">
              <a:lnSpc>
                <a:spcPct val="100000"/>
              </a:lnSpc>
              <a:spcBef>
                <a:spcPts val="0"/>
              </a:spcBef>
              <a:spcAft>
                <a:spcPts val="0"/>
              </a:spcAft>
              <a:buClrTx/>
              <a:buSzTx/>
              <a:buFontTx/>
              <a:buNone/>
              <a:tabLst/>
            </a:pPr>
            <a:r>
              <a:rPr lang="en-US" dirty="0">
                <a:solidFill>
                  <a:srgbClr val="000000"/>
                </a:solidFill>
                <a:latin typeface="+mj-lt"/>
                <a:cs typeface="Times New Roman" panose="02020603050405020304" pitchFamily="18" charset="0"/>
                <a:sym typeface="Arial"/>
              </a:rPr>
              <a:t>Presentation 3</a:t>
            </a:r>
          </a:p>
          <a:p>
            <a:pPr marL="0" marR="0" indent="0" defTabSz="914400" rtl="0" fontAlgn="auto" latinLnBrk="0" hangingPunct="0">
              <a:lnSpc>
                <a:spcPct val="100000"/>
              </a:lnSpc>
              <a:spcBef>
                <a:spcPts val="0"/>
              </a:spcBef>
              <a:spcAft>
                <a:spcPts val="0"/>
              </a:spcAft>
              <a:buClrTx/>
              <a:buSzTx/>
              <a:buFontTx/>
              <a:buNone/>
              <a:tabLst/>
            </a:pPr>
            <a:r>
              <a:rPr lang="en-US" dirty="0">
                <a:solidFill>
                  <a:srgbClr val="000000"/>
                </a:solidFill>
                <a:latin typeface="+mj-lt"/>
                <a:cs typeface="Times New Roman" panose="02020603050405020304" pitchFamily="18" charset="0"/>
                <a:sym typeface="Arial"/>
              </a:rPr>
              <a:t>6</a:t>
            </a:r>
            <a:r>
              <a:rPr kumimoji="0" lang="en-US" b="0" i="0" u="none" strike="noStrike" cap="none" spc="0" normalizeH="0" baseline="30000" dirty="0">
                <a:ln>
                  <a:noFill/>
                </a:ln>
                <a:solidFill>
                  <a:srgbClr val="000000"/>
                </a:solidFill>
                <a:effectLst/>
                <a:uFillTx/>
                <a:latin typeface="+mj-lt"/>
                <a:cs typeface="Times New Roman" panose="02020603050405020304" pitchFamily="18" charset="0"/>
                <a:sym typeface="Arial"/>
              </a:rPr>
              <a:t>th</a:t>
            </a:r>
            <a:r>
              <a:rPr kumimoji="0" lang="en-US" b="0" i="0" u="none" strike="noStrike" cap="none" spc="0" normalizeH="0" baseline="0" dirty="0">
                <a:ln>
                  <a:noFill/>
                </a:ln>
                <a:solidFill>
                  <a:srgbClr val="000000"/>
                </a:solidFill>
                <a:effectLst/>
                <a:uFillTx/>
                <a:latin typeface="+mj-lt"/>
                <a:cs typeface="Times New Roman" panose="02020603050405020304" pitchFamily="18" charset="0"/>
                <a:sym typeface="Arial"/>
              </a:rPr>
              <a:t> GE.3, 4-5 May 2023</a:t>
            </a:r>
            <a:br>
              <a:rPr kumimoji="0" lang="en-US" b="0" i="0" u="none" strike="noStrike" cap="none" spc="0" normalizeH="0" baseline="0" dirty="0">
                <a:ln>
                  <a:noFill/>
                </a:ln>
                <a:solidFill>
                  <a:srgbClr val="000000"/>
                </a:solidFill>
                <a:effectLst/>
                <a:uFillTx/>
                <a:latin typeface="+mj-lt"/>
                <a:cs typeface="Times New Roman" panose="02020603050405020304" pitchFamily="18" charset="0"/>
                <a:sym typeface="Arial"/>
              </a:rPr>
            </a:br>
            <a:r>
              <a:rPr kumimoji="0" lang="en-US" b="0" i="0" u="none" strike="noStrike" cap="none" spc="0" normalizeH="0" baseline="0" dirty="0">
                <a:ln>
                  <a:noFill/>
                </a:ln>
                <a:solidFill>
                  <a:srgbClr val="000000"/>
                </a:solidFill>
                <a:effectLst/>
                <a:uFillTx/>
                <a:latin typeface="+mj-lt"/>
                <a:cs typeface="Times New Roman" panose="02020603050405020304" pitchFamily="18" charset="0"/>
                <a:sym typeface="Arial"/>
              </a:rPr>
              <a:t>Provisional agenda item 5(a)</a:t>
            </a:r>
          </a:p>
        </p:txBody>
      </p:sp>
      <p:sp>
        <p:nvSpPr>
          <p:cNvPr id="6" name="TextBox 5">
            <a:extLst>
              <a:ext uri="{FF2B5EF4-FFF2-40B4-BE49-F238E27FC236}">
                <a16:creationId xmlns:a16="http://schemas.microsoft.com/office/drawing/2014/main" id="{4FC8A478-7C2D-FCC6-755D-7398A967A2EF}"/>
              </a:ext>
            </a:extLst>
          </p:cNvPr>
          <p:cNvSpPr txBox="1"/>
          <p:nvPr/>
        </p:nvSpPr>
        <p:spPr>
          <a:xfrm>
            <a:off x="375020" y="201020"/>
            <a:ext cx="3616118"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defTabSz="914400" rtl="0" fontAlgn="auto" latinLnBrk="0" hangingPunct="0">
              <a:lnSpc>
                <a:spcPct val="100000"/>
              </a:lnSpc>
              <a:spcBef>
                <a:spcPts val="0"/>
              </a:spcBef>
              <a:spcAft>
                <a:spcPts val="0"/>
              </a:spcAft>
              <a:buClrTx/>
              <a:buSzTx/>
              <a:buFontTx/>
              <a:buNone/>
              <a:tabLst/>
            </a:pPr>
            <a:r>
              <a:rPr lang="en-US" dirty="0">
                <a:solidFill>
                  <a:srgbClr val="000000"/>
                </a:solidFill>
                <a:latin typeface="+mj-lt"/>
                <a:cs typeface="Times New Roman" panose="02020603050405020304" pitchFamily="18" charset="0"/>
                <a:sym typeface="Arial"/>
              </a:rPr>
              <a:t>Submitted by the experts from Finland </a:t>
            </a:r>
          </a:p>
          <a:p>
            <a:pPr marL="0" marR="0" indent="0" defTabSz="914400" rtl="0" fontAlgn="auto" latinLnBrk="0" hangingPunct="0">
              <a:lnSpc>
                <a:spcPct val="100000"/>
              </a:lnSpc>
              <a:spcBef>
                <a:spcPts val="0"/>
              </a:spcBef>
              <a:spcAft>
                <a:spcPts val="0"/>
              </a:spcAft>
              <a:buClrTx/>
              <a:buSzTx/>
              <a:buFontTx/>
              <a:buNone/>
              <a:tabLst/>
            </a:pPr>
            <a:r>
              <a:rPr lang="en-US" dirty="0">
                <a:solidFill>
                  <a:srgbClr val="000000"/>
                </a:solidFill>
                <a:latin typeface="+mj-lt"/>
                <a:cs typeface="Times New Roman" panose="02020603050405020304" pitchFamily="18" charset="0"/>
                <a:sym typeface="Arial"/>
              </a:rPr>
              <a:t>and the Netherlands</a:t>
            </a:r>
            <a:endParaRPr kumimoji="0" lang="en-US" b="0" i="0" u="none" strike="noStrike" cap="none" spc="0" normalizeH="0" baseline="0" dirty="0">
              <a:ln>
                <a:noFill/>
              </a:ln>
              <a:solidFill>
                <a:srgbClr val="000000"/>
              </a:solidFill>
              <a:effectLst/>
              <a:uFillTx/>
              <a:latin typeface="+mj-lt"/>
              <a:cs typeface="Times New Roman" panose="02020603050405020304" pitchFamily="18" charset="0"/>
              <a:sym typeface="Arial"/>
            </a:endParaRPr>
          </a:p>
        </p:txBody>
      </p:sp>
    </p:spTree>
    <p:extLst>
      <p:ext uri="{BB962C8B-B14F-4D97-AF65-F5344CB8AC3E}">
        <p14:creationId xmlns:p14="http://schemas.microsoft.com/office/powerpoint/2010/main" val="836378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b="1" dirty="0" err="1">
                <a:solidFill>
                  <a:srgbClr val="0070C0"/>
                </a:solidFill>
              </a:rPr>
              <a:t>Possible</a:t>
            </a:r>
            <a:r>
              <a:rPr lang="fi-FI" b="1" dirty="0">
                <a:solidFill>
                  <a:srgbClr val="0070C0"/>
                </a:solidFill>
              </a:rPr>
              <a:t> </a:t>
            </a:r>
            <a:r>
              <a:rPr lang="fi-FI" b="1" dirty="0" err="1">
                <a:solidFill>
                  <a:srgbClr val="0070C0"/>
                </a:solidFill>
              </a:rPr>
              <a:t>next</a:t>
            </a:r>
            <a:r>
              <a:rPr lang="fi-FI" b="1" dirty="0">
                <a:solidFill>
                  <a:srgbClr val="0070C0"/>
                </a:solidFill>
              </a:rPr>
              <a:t> </a:t>
            </a:r>
            <a:r>
              <a:rPr lang="fi-FI" b="1" dirty="0" err="1">
                <a:solidFill>
                  <a:srgbClr val="0070C0"/>
                </a:solidFill>
              </a:rPr>
              <a:t>steps</a:t>
            </a:r>
            <a:endParaRPr lang="fi-FI" b="1" dirty="0">
              <a:solidFill>
                <a:srgbClr val="0070C0"/>
              </a:solidFill>
            </a:endParaRPr>
          </a:p>
        </p:txBody>
      </p:sp>
      <p:sp>
        <p:nvSpPr>
          <p:cNvPr id="3" name="Sisällön paikkamerkki 2"/>
          <p:cNvSpPr>
            <a:spLocks noGrp="1"/>
          </p:cNvSpPr>
          <p:nvPr>
            <p:ph idx="1"/>
          </p:nvPr>
        </p:nvSpPr>
        <p:spPr/>
        <p:txBody>
          <a:bodyPr>
            <a:normAutofit/>
          </a:bodyPr>
          <a:lstStyle/>
          <a:p>
            <a:r>
              <a:rPr lang="fi-FI" u="sng" dirty="0"/>
              <a:t>Second </a:t>
            </a:r>
            <a:r>
              <a:rPr lang="fi-FI" u="sng" dirty="0" err="1"/>
              <a:t>step</a:t>
            </a:r>
            <a:r>
              <a:rPr lang="fi-FI" u="sng" dirty="0"/>
              <a:t> in </a:t>
            </a:r>
            <a:r>
              <a:rPr lang="fi-FI" u="sng" dirty="0" err="1"/>
              <a:t>the</a:t>
            </a:r>
            <a:r>
              <a:rPr lang="fi-FI" u="sng" dirty="0"/>
              <a:t> </a:t>
            </a:r>
            <a:r>
              <a:rPr lang="fi-FI" u="sng" dirty="0" err="1"/>
              <a:t>verifications</a:t>
            </a:r>
            <a:r>
              <a:rPr lang="fi-FI" u="sng" dirty="0"/>
              <a:t> </a:t>
            </a:r>
            <a:r>
              <a:rPr lang="fi-FI" u="sng" dirty="0" err="1"/>
              <a:t>phase</a:t>
            </a:r>
            <a:r>
              <a:rPr lang="fi-FI" dirty="0"/>
              <a:t>: </a:t>
            </a:r>
            <a:r>
              <a:rPr lang="fi-FI" dirty="0" err="1"/>
              <a:t>The</a:t>
            </a:r>
            <a:r>
              <a:rPr lang="fi-FI" dirty="0"/>
              <a:t> </a:t>
            </a:r>
            <a:r>
              <a:rPr lang="fi-FI" dirty="0" err="1"/>
              <a:t>scoping</a:t>
            </a:r>
            <a:r>
              <a:rPr lang="fi-FI" dirty="0"/>
              <a:t> </a:t>
            </a:r>
            <a:r>
              <a:rPr lang="fi-FI" dirty="0" err="1"/>
              <a:t>draft</a:t>
            </a:r>
            <a:r>
              <a:rPr lang="fi-FI" dirty="0"/>
              <a:t> </a:t>
            </a:r>
            <a:r>
              <a:rPr lang="fi-FI" dirty="0" err="1"/>
              <a:t>could</a:t>
            </a:r>
            <a:r>
              <a:rPr lang="fi-FI" dirty="0"/>
              <a:t> </a:t>
            </a:r>
            <a:r>
              <a:rPr lang="fi-FI" dirty="0" err="1"/>
              <a:t>be</a:t>
            </a:r>
            <a:r>
              <a:rPr lang="fi-FI" dirty="0"/>
              <a:t> </a:t>
            </a:r>
            <a:r>
              <a:rPr lang="fi-FI" dirty="0" err="1"/>
              <a:t>scrutinised</a:t>
            </a:r>
            <a:r>
              <a:rPr lang="fi-FI" dirty="0"/>
              <a:t> </a:t>
            </a:r>
            <a:r>
              <a:rPr lang="fi-FI" dirty="0" err="1"/>
              <a:t>closer</a:t>
            </a:r>
            <a:r>
              <a:rPr lang="fi-FI" dirty="0"/>
              <a:t> in </a:t>
            </a:r>
            <a:r>
              <a:rPr lang="fi-FI" dirty="0" err="1"/>
              <a:t>order</a:t>
            </a:r>
            <a:r>
              <a:rPr lang="fi-FI" dirty="0"/>
              <a:t> to </a:t>
            </a:r>
            <a:r>
              <a:rPr lang="fi-FI" dirty="0" err="1"/>
              <a:t>have</a:t>
            </a:r>
            <a:r>
              <a:rPr lang="fi-FI" dirty="0"/>
              <a:t> a </a:t>
            </a:r>
            <a:r>
              <a:rPr lang="fi-FI" dirty="0" err="1"/>
              <a:t>better</a:t>
            </a:r>
            <a:r>
              <a:rPr lang="fi-FI" dirty="0"/>
              <a:t> </a:t>
            </a:r>
            <a:r>
              <a:rPr lang="fi-FI" dirty="0" err="1"/>
              <a:t>understanding</a:t>
            </a:r>
            <a:r>
              <a:rPr lang="fi-FI" dirty="0"/>
              <a:t> of </a:t>
            </a:r>
            <a:r>
              <a:rPr lang="fi-FI" dirty="0" err="1"/>
              <a:t>the</a:t>
            </a:r>
            <a:r>
              <a:rPr lang="fi-FI" dirty="0"/>
              <a:t> </a:t>
            </a:r>
            <a:r>
              <a:rPr lang="fi-FI" dirty="0" err="1"/>
              <a:t>issues</a:t>
            </a:r>
            <a:r>
              <a:rPr lang="fi-FI" dirty="0"/>
              <a:t> to </a:t>
            </a:r>
            <a:r>
              <a:rPr lang="fi-FI" dirty="0" err="1"/>
              <a:t>be</a:t>
            </a:r>
            <a:r>
              <a:rPr lang="fi-FI" dirty="0"/>
              <a:t> </a:t>
            </a:r>
            <a:r>
              <a:rPr lang="fi-FI" dirty="0" err="1"/>
              <a:t>addressed</a:t>
            </a:r>
            <a:r>
              <a:rPr lang="fi-FI" dirty="0"/>
              <a:t> </a:t>
            </a:r>
          </a:p>
          <a:p>
            <a:r>
              <a:rPr lang="fi-FI" sz="2800" dirty="0" err="1"/>
              <a:t>This</a:t>
            </a:r>
            <a:r>
              <a:rPr lang="fi-FI" sz="2800" dirty="0"/>
              <a:t> </a:t>
            </a:r>
            <a:r>
              <a:rPr lang="fi-FI" sz="2800" dirty="0" err="1"/>
              <a:t>scrutiny</a:t>
            </a:r>
            <a:r>
              <a:rPr lang="fi-FI" sz="2800" dirty="0"/>
              <a:t> </a:t>
            </a:r>
            <a:r>
              <a:rPr lang="fi-FI" sz="2800" dirty="0" err="1"/>
              <a:t>could</a:t>
            </a:r>
            <a:r>
              <a:rPr lang="fi-FI" sz="2800" dirty="0"/>
              <a:t> </a:t>
            </a:r>
            <a:r>
              <a:rPr lang="fi-FI" sz="2800" dirty="0" err="1"/>
              <a:t>be</a:t>
            </a:r>
            <a:r>
              <a:rPr lang="fi-FI" sz="2800" dirty="0"/>
              <a:t> </a:t>
            </a:r>
            <a:r>
              <a:rPr lang="fi-FI" sz="2800" dirty="0" err="1"/>
              <a:t>carried</a:t>
            </a:r>
            <a:r>
              <a:rPr lang="fi-FI" sz="2800" dirty="0"/>
              <a:t> out by </a:t>
            </a:r>
            <a:r>
              <a:rPr lang="fi-FI" sz="2800" dirty="0" err="1"/>
              <a:t>organising</a:t>
            </a:r>
            <a:r>
              <a:rPr lang="fi-FI" sz="2800" dirty="0"/>
              <a:t> </a:t>
            </a:r>
            <a:r>
              <a:rPr lang="fi-FI" sz="2800" dirty="0" err="1"/>
              <a:t>interviews</a:t>
            </a:r>
            <a:r>
              <a:rPr lang="fi-FI" sz="2800" dirty="0"/>
              <a:t> </a:t>
            </a:r>
            <a:r>
              <a:rPr lang="fi-FI" sz="2800" dirty="0" err="1"/>
              <a:t>amongst</a:t>
            </a:r>
            <a:r>
              <a:rPr lang="fi-FI" sz="2800" dirty="0"/>
              <a:t> </a:t>
            </a:r>
            <a:r>
              <a:rPr lang="fi-FI" sz="2800" dirty="0" err="1"/>
              <a:t>the</a:t>
            </a:r>
            <a:r>
              <a:rPr lang="fi-FI" sz="2800" dirty="0"/>
              <a:t> GE.3 </a:t>
            </a:r>
            <a:r>
              <a:rPr lang="fi-FI" sz="2800" dirty="0" err="1"/>
              <a:t>members</a:t>
            </a:r>
            <a:r>
              <a:rPr lang="fi-FI" sz="2800" dirty="0"/>
              <a:t>, </a:t>
            </a:r>
            <a:r>
              <a:rPr lang="fi-FI" sz="2800" dirty="0" err="1"/>
              <a:t>industry</a:t>
            </a:r>
            <a:r>
              <a:rPr lang="fi-FI" sz="2800" dirty="0"/>
              <a:t> and </a:t>
            </a:r>
            <a:r>
              <a:rPr lang="fi-FI" sz="2800" dirty="0" err="1"/>
              <a:t>academia</a:t>
            </a:r>
            <a:r>
              <a:rPr lang="fi-FI" sz="2800" dirty="0"/>
              <a:t> and by </a:t>
            </a:r>
            <a:r>
              <a:rPr lang="fi-FI" sz="2800" dirty="0" err="1"/>
              <a:t>asking</a:t>
            </a:r>
            <a:r>
              <a:rPr lang="fi-FI" sz="2800" dirty="0"/>
              <a:t> for </a:t>
            </a:r>
            <a:r>
              <a:rPr lang="fi-FI" sz="2800" dirty="0" err="1"/>
              <a:t>written</a:t>
            </a:r>
            <a:r>
              <a:rPr lang="fi-FI" sz="2800" dirty="0"/>
              <a:t> </a:t>
            </a:r>
            <a:r>
              <a:rPr lang="fi-FI" sz="2800" dirty="0" err="1"/>
              <a:t>comments</a:t>
            </a:r>
            <a:r>
              <a:rPr lang="fi-FI" sz="2800" dirty="0"/>
              <a:t> </a:t>
            </a:r>
            <a:r>
              <a:rPr lang="fi-FI" sz="2800" dirty="0" err="1"/>
              <a:t>from</a:t>
            </a:r>
            <a:r>
              <a:rPr lang="fi-FI" sz="2800" dirty="0"/>
              <a:t> </a:t>
            </a:r>
            <a:r>
              <a:rPr lang="fi-FI" sz="2800" dirty="0" err="1"/>
              <a:t>these</a:t>
            </a:r>
            <a:r>
              <a:rPr lang="fi-FI" sz="2800" dirty="0"/>
              <a:t> </a:t>
            </a:r>
            <a:r>
              <a:rPr lang="fi-FI" sz="2800" dirty="0" err="1"/>
              <a:t>parties</a:t>
            </a:r>
            <a:endParaRPr lang="fi-FI" sz="2800" dirty="0"/>
          </a:p>
          <a:p>
            <a:r>
              <a:rPr lang="fi-FI" u="sng" dirty="0"/>
              <a:t>Third </a:t>
            </a:r>
            <a:r>
              <a:rPr lang="fi-FI" u="sng" dirty="0" err="1"/>
              <a:t>step</a:t>
            </a:r>
            <a:r>
              <a:rPr lang="fi-FI" u="sng" dirty="0"/>
              <a:t> in </a:t>
            </a:r>
            <a:r>
              <a:rPr lang="fi-FI" u="sng" dirty="0" err="1"/>
              <a:t>the</a:t>
            </a:r>
            <a:r>
              <a:rPr lang="fi-FI" u="sng" dirty="0"/>
              <a:t> </a:t>
            </a:r>
            <a:r>
              <a:rPr lang="fi-FI" u="sng" dirty="0" err="1"/>
              <a:t>verification</a:t>
            </a:r>
            <a:r>
              <a:rPr lang="fi-FI" u="sng" dirty="0"/>
              <a:t> </a:t>
            </a:r>
            <a:r>
              <a:rPr lang="fi-FI" u="sng" dirty="0" err="1"/>
              <a:t>phase</a:t>
            </a:r>
            <a:r>
              <a:rPr lang="fi-FI" dirty="0"/>
              <a:t>: </a:t>
            </a:r>
            <a:r>
              <a:rPr lang="fi-FI" dirty="0" err="1"/>
              <a:t>Organising</a:t>
            </a:r>
            <a:r>
              <a:rPr lang="fi-FI" dirty="0"/>
              <a:t> a </a:t>
            </a:r>
            <a:r>
              <a:rPr lang="fi-FI" dirty="0" err="1"/>
              <a:t>series</a:t>
            </a:r>
            <a:r>
              <a:rPr lang="fi-FI" dirty="0"/>
              <a:t> of </a:t>
            </a:r>
            <a:r>
              <a:rPr lang="fi-FI" dirty="0" err="1"/>
              <a:t>informal</a:t>
            </a:r>
            <a:r>
              <a:rPr lang="fi-FI" dirty="0"/>
              <a:t> on-</a:t>
            </a:r>
            <a:r>
              <a:rPr lang="fi-FI" dirty="0" err="1"/>
              <a:t>line</a:t>
            </a:r>
            <a:r>
              <a:rPr lang="fi-FI" dirty="0"/>
              <a:t> </a:t>
            </a:r>
            <a:r>
              <a:rPr lang="fi-FI" dirty="0" err="1"/>
              <a:t>meetings</a:t>
            </a:r>
            <a:r>
              <a:rPr lang="fi-FI" dirty="0"/>
              <a:t>/</a:t>
            </a:r>
            <a:r>
              <a:rPr lang="fi-FI" dirty="0" err="1"/>
              <a:t>discussions</a:t>
            </a:r>
            <a:r>
              <a:rPr lang="fi-FI" dirty="0"/>
              <a:t> </a:t>
            </a:r>
            <a:r>
              <a:rPr lang="fi-FI" dirty="0" err="1"/>
              <a:t>that</a:t>
            </a:r>
            <a:r>
              <a:rPr lang="fi-FI" dirty="0"/>
              <a:t> </a:t>
            </a:r>
            <a:r>
              <a:rPr lang="fi-FI" dirty="0" err="1"/>
              <a:t>are</a:t>
            </a:r>
            <a:r>
              <a:rPr lang="fi-FI" dirty="0"/>
              <a:t> open to </a:t>
            </a:r>
            <a:r>
              <a:rPr lang="fi-FI" dirty="0" err="1"/>
              <a:t>all</a:t>
            </a:r>
            <a:r>
              <a:rPr lang="fi-FI" dirty="0"/>
              <a:t> GE.3 </a:t>
            </a:r>
            <a:r>
              <a:rPr lang="fi-FI" dirty="0" err="1"/>
              <a:t>members</a:t>
            </a:r>
            <a:r>
              <a:rPr lang="fi-FI" dirty="0"/>
              <a:t> to </a:t>
            </a:r>
            <a:r>
              <a:rPr lang="fi-FI" dirty="0" err="1"/>
              <a:t>build</a:t>
            </a:r>
            <a:r>
              <a:rPr lang="fi-FI" dirty="0"/>
              <a:t> </a:t>
            </a:r>
            <a:r>
              <a:rPr lang="fi-FI" dirty="0" err="1"/>
              <a:t>the</a:t>
            </a:r>
            <a:r>
              <a:rPr lang="fi-FI" dirty="0"/>
              <a:t> </a:t>
            </a:r>
            <a:r>
              <a:rPr lang="fi-FI" dirty="0" err="1"/>
              <a:t>common</a:t>
            </a:r>
            <a:r>
              <a:rPr lang="fi-FI" dirty="0"/>
              <a:t> </a:t>
            </a:r>
            <a:r>
              <a:rPr lang="fi-FI" dirty="0" err="1"/>
              <a:t>understanding</a:t>
            </a:r>
            <a:r>
              <a:rPr lang="fi-FI" dirty="0"/>
              <a:t> and to </a:t>
            </a:r>
            <a:r>
              <a:rPr lang="fi-FI" dirty="0" err="1"/>
              <a:t>discuss</a:t>
            </a:r>
            <a:r>
              <a:rPr lang="fi-FI" dirty="0"/>
              <a:t> </a:t>
            </a:r>
            <a:r>
              <a:rPr lang="fi-FI" dirty="0" err="1"/>
              <a:t>the</a:t>
            </a:r>
            <a:r>
              <a:rPr lang="fi-FI" dirty="0"/>
              <a:t> </a:t>
            </a:r>
            <a:r>
              <a:rPr lang="fi-FI" dirty="0" err="1"/>
              <a:t>proposals</a:t>
            </a:r>
            <a:r>
              <a:rPr lang="fi-FI" dirty="0"/>
              <a:t> </a:t>
            </a:r>
          </a:p>
        </p:txBody>
      </p:sp>
    </p:spTree>
    <p:extLst>
      <p:ext uri="{BB962C8B-B14F-4D97-AF65-F5344CB8AC3E}">
        <p14:creationId xmlns:p14="http://schemas.microsoft.com/office/powerpoint/2010/main" val="1070996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b="1" dirty="0" err="1">
                <a:solidFill>
                  <a:srgbClr val="0070C0"/>
                </a:solidFill>
              </a:rPr>
              <a:t>Paradigm</a:t>
            </a:r>
            <a:r>
              <a:rPr lang="fi-FI" b="1" dirty="0">
                <a:solidFill>
                  <a:srgbClr val="0070C0"/>
                </a:solidFill>
              </a:rPr>
              <a:t> </a:t>
            </a:r>
            <a:r>
              <a:rPr lang="fi-FI" b="1" dirty="0" err="1">
                <a:solidFill>
                  <a:srgbClr val="0070C0"/>
                </a:solidFill>
              </a:rPr>
              <a:t>shift</a:t>
            </a:r>
            <a:endParaRPr lang="fi-FI" b="1" dirty="0">
              <a:solidFill>
                <a:srgbClr val="0070C0"/>
              </a:solidFill>
            </a:endParaRPr>
          </a:p>
        </p:txBody>
      </p:sp>
      <p:sp>
        <p:nvSpPr>
          <p:cNvPr id="3" name="Sisällön paikkamerkki 2"/>
          <p:cNvSpPr>
            <a:spLocks noGrp="1"/>
          </p:cNvSpPr>
          <p:nvPr>
            <p:ph idx="1"/>
          </p:nvPr>
        </p:nvSpPr>
        <p:spPr/>
        <p:txBody>
          <a:bodyPr>
            <a:normAutofit/>
          </a:bodyPr>
          <a:lstStyle/>
          <a:p>
            <a:r>
              <a:rPr lang="fi-FI" dirty="0" err="1"/>
              <a:t>Existing</a:t>
            </a:r>
            <a:r>
              <a:rPr lang="fi-FI" dirty="0"/>
              <a:t> </a:t>
            </a:r>
            <a:r>
              <a:rPr lang="fi-FI" dirty="0" err="1"/>
              <a:t>Conventions</a:t>
            </a:r>
            <a:r>
              <a:rPr lang="fi-FI" dirty="0"/>
              <a:t> and </a:t>
            </a:r>
            <a:r>
              <a:rPr lang="fi-FI" dirty="0" err="1"/>
              <a:t>national</a:t>
            </a:r>
            <a:r>
              <a:rPr lang="fi-FI" dirty="0"/>
              <a:t> </a:t>
            </a:r>
            <a:r>
              <a:rPr lang="fi-FI" dirty="0" err="1"/>
              <a:t>legislation</a:t>
            </a:r>
            <a:r>
              <a:rPr lang="fi-FI" dirty="0"/>
              <a:t> </a:t>
            </a:r>
            <a:r>
              <a:rPr lang="fi-FI" dirty="0" err="1"/>
              <a:t>stemming</a:t>
            </a:r>
            <a:r>
              <a:rPr lang="fi-FI" dirty="0"/>
              <a:t> </a:t>
            </a:r>
            <a:r>
              <a:rPr lang="fi-FI" dirty="0" err="1"/>
              <a:t>from</a:t>
            </a:r>
            <a:r>
              <a:rPr lang="fi-FI" dirty="0"/>
              <a:t> </a:t>
            </a:r>
            <a:r>
              <a:rPr lang="fi-FI" dirty="0" err="1"/>
              <a:t>those</a:t>
            </a:r>
            <a:r>
              <a:rPr lang="fi-FI" dirty="0"/>
              <a:t> </a:t>
            </a:r>
            <a:r>
              <a:rPr lang="fi-FI" dirty="0" err="1"/>
              <a:t>Conventions</a:t>
            </a:r>
            <a:r>
              <a:rPr lang="fi-FI" dirty="0"/>
              <a:t> </a:t>
            </a:r>
            <a:r>
              <a:rPr lang="fi-FI" dirty="0" err="1"/>
              <a:t>are</a:t>
            </a:r>
            <a:r>
              <a:rPr lang="fi-FI" dirty="0"/>
              <a:t> </a:t>
            </a:r>
            <a:r>
              <a:rPr lang="fi-FI" dirty="0" err="1"/>
              <a:t>based</a:t>
            </a:r>
            <a:r>
              <a:rPr lang="fi-FI" dirty="0"/>
              <a:t> on </a:t>
            </a:r>
            <a:r>
              <a:rPr lang="fi-FI" dirty="0" err="1"/>
              <a:t>the</a:t>
            </a:r>
            <a:r>
              <a:rPr lang="fi-FI" dirty="0"/>
              <a:t> </a:t>
            </a:r>
            <a:r>
              <a:rPr lang="fi-FI" dirty="0" err="1"/>
              <a:t>concept</a:t>
            </a:r>
            <a:r>
              <a:rPr lang="fi-FI" dirty="0"/>
              <a:t> of ”</a:t>
            </a:r>
            <a:r>
              <a:rPr lang="fi-FI" dirty="0" err="1"/>
              <a:t>driver</a:t>
            </a:r>
            <a:r>
              <a:rPr lang="fi-FI" dirty="0"/>
              <a:t> </a:t>
            </a:r>
            <a:r>
              <a:rPr lang="fi-FI" dirty="0" err="1"/>
              <a:t>responsibility</a:t>
            </a:r>
            <a:r>
              <a:rPr lang="fi-FI" dirty="0"/>
              <a:t>”</a:t>
            </a:r>
          </a:p>
          <a:p>
            <a:pPr lvl="1">
              <a:buFont typeface="Wingdings" panose="05000000000000000000" pitchFamily="2" charset="2"/>
              <a:buChar char="Ø"/>
            </a:pPr>
            <a:r>
              <a:rPr lang="fi-FI" sz="2800" dirty="0"/>
              <a:t>T</a:t>
            </a:r>
            <a:r>
              <a:rPr lang="en-US" sz="2800" dirty="0"/>
              <a:t>he core responsibilities have been </a:t>
            </a:r>
            <a:r>
              <a:rPr lang="en-US" sz="2800" dirty="0" err="1"/>
              <a:t>centred</a:t>
            </a:r>
            <a:r>
              <a:rPr lang="en-US" sz="2800" dirty="0"/>
              <a:t> on the driver, who is responsible for ensuring the safe </a:t>
            </a:r>
            <a:r>
              <a:rPr lang="en-US" sz="2800" dirty="0" err="1"/>
              <a:t>behaviour</a:t>
            </a:r>
            <a:r>
              <a:rPr lang="en-US" sz="2800" dirty="0"/>
              <a:t> of a vehicle in traffic</a:t>
            </a:r>
          </a:p>
          <a:p>
            <a:r>
              <a:rPr lang="en-US" dirty="0"/>
              <a:t>This has to change when the ADS has the dynamic control, as the driver can not affect on how the vehicle behaves</a:t>
            </a:r>
          </a:p>
          <a:p>
            <a:r>
              <a:rPr lang="en-US" dirty="0"/>
              <a:t>Conclusion: The assessment of needs and the issues to be addressed can not be found simply by examining the existing Conventions. An alternative approach is needed</a:t>
            </a:r>
            <a:endParaRPr lang="fi-FI" dirty="0"/>
          </a:p>
        </p:txBody>
      </p:sp>
    </p:spTree>
    <p:extLst>
      <p:ext uri="{BB962C8B-B14F-4D97-AF65-F5344CB8AC3E}">
        <p14:creationId xmlns:p14="http://schemas.microsoft.com/office/powerpoint/2010/main" val="3609437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b="1" dirty="0" err="1">
                <a:solidFill>
                  <a:srgbClr val="0070C0"/>
                </a:solidFill>
              </a:rPr>
              <a:t>Tool</a:t>
            </a:r>
            <a:r>
              <a:rPr lang="fi-FI" b="1" dirty="0">
                <a:solidFill>
                  <a:srgbClr val="0070C0"/>
                </a:solidFill>
              </a:rPr>
              <a:t> for </a:t>
            </a:r>
            <a:r>
              <a:rPr lang="fi-FI" b="1" dirty="0" err="1">
                <a:solidFill>
                  <a:srgbClr val="0070C0"/>
                </a:solidFill>
              </a:rPr>
              <a:t>discussion</a:t>
            </a:r>
            <a:endParaRPr lang="fi-FI" b="1" dirty="0">
              <a:solidFill>
                <a:srgbClr val="0070C0"/>
              </a:solidFill>
            </a:endParaRPr>
          </a:p>
        </p:txBody>
      </p:sp>
      <p:sp>
        <p:nvSpPr>
          <p:cNvPr id="3" name="Sisällön paikkamerkki 2"/>
          <p:cNvSpPr>
            <a:spLocks noGrp="1"/>
          </p:cNvSpPr>
          <p:nvPr>
            <p:ph idx="1"/>
          </p:nvPr>
        </p:nvSpPr>
        <p:spPr/>
        <p:txBody>
          <a:bodyPr>
            <a:normAutofit/>
          </a:bodyPr>
          <a:lstStyle/>
          <a:p>
            <a:pPr marL="0" indent="0">
              <a:buNone/>
            </a:pPr>
            <a:r>
              <a:rPr lang="fi-FI" sz="3600" dirty="0" err="1"/>
              <a:t>Aim</a:t>
            </a:r>
            <a:r>
              <a:rPr lang="fi-FI" sz="3600" dirty="0"/>
              <a:t> of </a:t>
            </a:r>
            <a:r>
              <a:rPr lang="fi-FI" sz="3600" dirty="0" err="1"/>
              <a:t>the</a:t>
            </a:r>
            <a:r>
              <a:rPr lang="fi-FI" sz="3600" dirty="0"/>
              <a:t> </a:t>
            </a:r>
            <a:r>
              <a:rPr lang="fi-FI" sz="3600" dirty="0" err="1"/>
              <a:t>Scoping</a:t>
            </a:r>
            <a:r>
              <a:rPr lang="fi-FI" sz="3600" dirty="0"/>
              <a:t> </a:t>
            </a:r>
            <a:r>
              <a:rPr lang="fi-FI" sz="3600" dirty="0" err="1"/>
              <a:t>Draft</a:t>
            </a:r>
            <a:r>
              <a:rPr lang="fi-FI" sz="3600" dirty="0"/>
              <a:t>: To </a:t>
            </a:r>
            <a:r>
              <a:rPr lang="fi-FI" sz="3600" dirty="0" err="1"/>
              <a:t>be</a:t>
            </a:r>
            <a:r>
              <a:rPr lang="fi-FI" sz="3600" dirty="0"/>
              <a:t> a </a:t>
            </a:r>
            <a:r>
              <a:rPr lang="fi-FI" sz="3600" dirty="0" err="1"/>
              <a:t>tool</a:t>
            </a:r>
            <a:r>
              <a:rPr lang="fi-FI" sz="3600" dirty="0"/>
              <a:t> for </a:t>
            </a:r>
            <a:r>
              <a:rPr lang="fi-FI" sz="3600" dirty="0" err="1"/>
              <a:t>discussion</a:t>
            </a:r>
            <a:r>
              <a:rPr lang="fi-FI" sz="3600" dirty="0"/>
              <a:t>, </a:t>
            </a:r>
            <a:r>
              <a:rPr lang="fi-FI" sz="3600" dirty="0" err="1"/>
              <a:t>which</a:t>
            </a:r>
            <a:r>
              <a:rPr lang="fi-FI" sz="3600" dirty="0"/>
              <a:t> </a:t>
            </a:r>
            <a:r>
              <a:rPr lang="fi-FI" sz="3600" dirty="0" err="1"/>
              <a:t>can</a:t>
            </a:r>
            <a:r>
              <a:rPr lang="fi-FI" sz="3600" dirty="0"/>
              <a:t> help to:</a:t>
            </a:r>
          </a:p>
          <a:p>
            <a:pPr lvl="1"/>
            <a:r>
              <a:rPr lang="fi-FI" sz="3600" dirty="0" err="1"/>
              <a:t>Assess</a:t>
            </a:r>
            <a:r>
              <a:rPr lang="fi-FI" sz="3600" dirty="0"/>
              <a:t> </a:t>
            </a:r>
            <a:r>
              <a:rPr lang="fi-FI" sz="3600" dirty="0" err="1"/>
              <a:t>the</a:t>
            </a:r>
            <a:r>
              <a:rPr lang="fi-FI" sz="3600" dirty="0"/>
              <a:t> </a:t>
            </a:r>
            <a:r>
              <a:rPr lang="fi-FI" sz="3600" dirty="0" err="1"/>
              <a:t>gaps</a:t>
            </a:r>
            <a:r>
              <a:rPr lang="fi-FI" sz="3600" dirty="0"/>
              <a:t> in </a:t>
            </a:r>
            <a:r>
              <a:rPr lang="fi-FI" sz="3600" dirty="0" err="1"/>
              <a:t>the</a:t>
            </a:r>
            <a:r>
              <a:rPr lang="fi-FI" sz="3600" dirty="0"/>
              <a:t> </a:t>
            </a:r>
            <a:r>
              <a:rPr lang="fi-FI" sz="3600" dirty="0" err="1"/>
              <a:t>existing</a:t>
            </a:r>
            <a:r>
              <a:rPr lang="fi-FI" sz="3600" dirty="0"/>
              <a:t> </a:t>
            </a:r>
            <a:r>
              <a:rPr lang="fi-FI" sz="3600" dirty="0" err="1"/>
              <a:t>conventions</a:t>
            </a:r>
            <a:r>
              <a:rPr lang="fi-FI" sz="3600" dirty="0"/>
              <a:t> and </a:t>
            </a:r>
            <a:r>
              <a:rPr lang="fi-FI" sz="3600" dirty="0" err="1"/>
              <a:t>resolutions</a:t>
            </a:r>
            <a:r>
              <a:rPr lang="fi-FI" sz="3600" dirty="0"/>
              <a:t> </a:t>
            </a:r>
            <a:r>
              <a:rPr lang="fi-FI" sz="3600" dirty="0" err="1"/>
              <a:t>under</a:t>
            </a:r>
            <a:r>
              <a:rPr lang="fi-FI" sz="3600" dirty="0"/>
              <a:t> WP.1 </a:t>
            </a:r>
            <a:r>
              <a:rPr lang="fi-FI" sz="3600" dirty="0" err="1"/>
              <a:t>auspices</a:t>
            </a:r>
            <a:r>
              <a:rPr lang="fi-FI" sz="3600" dirty="0"/>
              <a:t> (ITC </a:t>
            </a:r>
            <a:r>
              <a:rPr lang="fi-FI" sz="3600" dirty="0" err="1"/>
              <a:t>decision</a:t>
            </a:r>
            <a:r>
              <a:rPr lang="fi-FI" sz="3600" dirty="0"/>
              <a:t> a)(i)), and</a:t>
            </a:r>
          </a:p>
          <a:p>
            <a:pPr lvl="1"/>
            <a:r>
              <a:rPr lang="fi-FI" sz="3600" dirty="0" err="1"/>
              <a:t>Identify</a:t>
            </a:r>
            <a:r>
              <a:rPr lang="fi-FI" sz="3600" dirty="0"/>
              <a:t> </a:t>
            </a:r>
            <a:r>
              <a:rPr lang="fi-FI" sz="3600" dirty="0" err="1"/>
              <a:t>the</a:t>
            </a:r>
            <a:r>
              <a:rPr lang="fi-FI" sz="3600" dirty="0"/>
              <a:t> </a:t>
            </a:r>
            <a:r>
              <a:rPr lang="fi-FI" sz="3600" dirty="0" err="1"/>
              <a:t>issues</a:t>
            </a:r>
            <a:r>
              <a:rPr lang="fi-FI" sz="3600" dirty="0"/>
              <a:t> to </a:t>
            </a:r>
            <a:r>
              <a:rPr lang="fi-FI" sz="3600" dirty="0" err="1"/>
              <a:t>be</a:t>
            </a:r>
            <a:r>
              <a:rPr lang="fi-FI" sz="3600" dirty="0"/>
              <a:t> </a:t>
            </a:r>
            <a:r>
              <a:rPr lang="fi-FI" sz="3600" dirty="0" err="1"/>
              <a:t>addressed</a:t>
            </a:r>
            <a:r>
              <a:rPr lang="fi-FI" sz="3600" dirty="0"/>
              <a:t> </a:t>
            </a:r>
            <a:br>
              <a:rPr lang="fi-FI" sz="3600" dirty="0"/>
            </a:br>
            <a:r>
              <a:rPr lang="fi-FI" sz="3600" dirty="0"/>
              <a:t>(ITC </a:t>
            </a:r>
            <a:r>
              <a:rPr lang="fi-FI" sz="3600" dirty="0" err="1"/>
              <a:t>decision</a:t>
            </a:r>
            <a:r>
              <a:rPr lang="fi-FI" sz="3600" dirty="0"/>
              <a:t> a)(ii))</a:t>
            </a:r>
          </a:p>
        </p:txBody>
      </p:sp>
    </p:spTree>
    <p:extLst>
      <p:ext uri="{BB962C8B-B14F-4D97-AF65-F5344CB8AC3E}">
        <p14:creationId xmlns:p14="http://schemas.microsoft.com/office/powerpoint/2010/main" val="793352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b="1" dirty="0" err="1">
                <a:solidFill>
                  <a:srgbClr val="0070C0"/>
                </a:solidFill>
              </a:rPr>
              <a:t>Previous</a:t>
            </a:r>
            <a:r>
              <a:rPr lang="fi-FI" b="1" dirty="0">
                <a:solidFill>
                  <a:srgbClr val="0070C0"/>
                </a:solidFill>
              </a:rPr>
              <a:t> GE.3 </a:t>
            </a:r>
            <a:r>
              <a:rPr lang="fi-FI" b="1" dirty="0" err="1">
                <a:solidFill>
                  <a:srgbClr val="0070C0"/>
                </a:solidFill>
              </a:rPr>
              <a:t>work</a:t>
            </a:r>
            <a:r>
              <a:rPr lang="fi-FI" b="1" dirty="0">
                <a:solidFill>
                  <a:srgbClr val="0070C0"/>
                </a:solidFill>
              </a:rPr>
              <a:t> on </a:t>
            </a:r>
            <a:r>
              <a:rPr lang="fi-FI" b="1" dirty="0" err="1">
                <a:solidFill>
                  <a:srgbClr val="0070C0"/>
                </a:solidFill>
              </a:rPr>
              <a:t>the</a:t>
            </a:r>
            <a:r>
              <a:rPr lang="fi-FI" b="1" dirty="0">
                <a:solidFill>
                  <a:srgbClr val="0070C0"/>
                </a:solidFill>
              </a:rPr>
              <a:t> </a:t>
            </a:r>
            <a:r>
              <a:rPr lang="fi-FI" b="1" dirty="0" err="1">
                <a:solidFill>
                  <a:srgbClr val="0070C0"/>
                </a:solidFill>
              </a:rPr>
              <a:t>assessment</a:t>
            </a:r>
            <a:r>
              <a:rPr lang="fi-FI" b="1" dirty="0">
                <a:solidFill>
                  <a:srgbClr val="0070C0"/>
                </a:solidFill>
              </a:rPr>
              <a:t> </a:t>
            </a:r>
            <a:br>
              <a:rPr lang="fi-FI" b="1" dirty="0">
                <a:solidFill>
                  <a:srgbClr val="0070C0"/>
                </a:solidFill>
              </a:rPr>
            </a:br>
            <a:r>
              <a:rPr lang="fi-FI" b="1" dirty="0">
                <a:solidFill>
                  <a:srgbClr val="0070C0"/>
                </a:solidFill>
              </a:rPr>
              <a:t>of </a:t>
            </a:r>
            <a:r>
              <a:rPr lang="fi-FI" b="1" dirty="0" err="1">
                <a:solidFill>
                  <a:srgbClr val="0070C0"/>
                </a:solidFill>
              </a:rPr>
              <a:t>the</a:t>
            </a:r>
            <a:r>
              <a:rPr lang="fi-FI" b="1" dirty="0">
                <a:solidFill>
                  <a:srgbClr val="0070C0"/>
                </a:solidFill>
              </a:rPr>
              <a:t> </a:t>
            </a:r>
            <a:r>
              <a:rPr lang="fi-FI" b="1" dirty="0" err="1">
                <a:solidFill>
                  <a:srgbClr val="0070C0"/>
                </a:solidFill>
              </a:rPr>
              <a:t>needs</a:t>
            </a:r>
            <a:endParaRPr lang="fi-FI" b="1" dirty="0">
              <a:solidFill>
                <a:srgbClr val="0070C0"/>
              </a:solidFill>
            </a:endParaRPr>
          </a:p>
        </p:txBody>
      </p:sp>
      <p:sp>
        <p:nvSpPr>
          <p:cNvPr id="3" name="Sisällön paikkamerkki 2"/>
          <p:cNvSpPr>
            <a:spLocks noGrp="1"/>
          </p:cNvSpPr>
          <p:nvPr>
            <p:ph idx="1"/>
          </p:nvPr>
        </p:nvSpPr>
        <p:spPr/>
        <p:txBody>
          <a:bodyPr/>
          <a:lstStyle/>
          <a:p>
            <a:pPr marL="0" indent="0">
              <a:buNone/>
            </a:pPr>
            <a:r>
              <a:rPr lang="en-US" dirty="0"/>
              <a:t>The survey conducted by Canada and Sweden amongst the GE.3 members identified the following top three road safety risks related to automated vehicles:</a:t>
            </a:r>
          </a:p>
          <a:p>
            <a:pPr marL="514350" indent="-514350">
              <a:buFont typeface="+mj-lt"/>
              <a:buAutoNum type="arabicPeriod"/>
            </a:pPr>
            <a:r>
              <a:rPr lang="en-US" dirty="0"/>
              <a:t>Risks related to the lack of clarity on roles and responsibilities;</a:t>
            </a:r>
          </a:p>
          <a:p>
            <a:pPr marL="514350" indent="-514350">
              <a:buFont typeface="+mj-lt"/>
              <a:buAutoNum type="arabicPeriod"/>
            </a:pPr>
            <a:r>
              <a:rPr lang="en-US" dirty="0"/>
              <a:t>Risks related to take over requests, fallback user expectations during transition demands; and</a:t>
            </a:r>
          </a:p>
          <a:p>
            <a:pPr marL="514350" indent="-514350">
              <a:buFont typeface="+mj-lt"/>
              <a:buAutoNum type="arabicPeriod"/>
            </a:pPr>
            <a:r>
              <a:rPr lang="en-US" dirty="0"/>
              <a:t>Risks related to technical performance and skill of the vehicle automation, risks related to mode awareness, and risks related to data protection and hacking.</a:t>
            </a:r>
          </a:p>
          <a:p>
            <a:endParaRPr lang="fi-FI" dirty="0"/>
          </a:p>
        </p:txBody>
      </p:sp>
    </p:spTree>
    <p:extLst>
      <p:ext uri="{BB962C8B-B14F-4D97-AF65-F5344CB8AC3E}">
        <p14:creationId xmlns:p14="http://schemas.microsoft.com/office/powerpoint/2010/main" val="3482308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b="1" dirty="0" err="1">
                <a:solidFill>
                  <a:srgbClr val="0070C0"/>
                </a:solidFill>
              </a:rPr>
              <a:t>Comparing</a:t>
            </a:r>
            <a:r>
              <a:rPr lang="fi-FI" b="1" dirty="0">
                <a:solidFill>
                  <a:srgbClr val="0070C0"/>
                </a:solidFill>
              </a:rPr>
              <a:t> </a:t>
            </a:r>
            <a:r>
              <a:rPr lang="fi-FI" b="1" dirty="0" err="1">
                <a:solidFill>
                  <a:srgbClr val="0070C0"/>
                </a:solidFill>
              </a:rPr>
              <a:t>the</a:t>
            </a:r>
            <a:r>
              <a:rPr lang="fi-FI" b="1" dirty="0">
                <a:solidFill>
                  <a:srgbClr val="0070C0"/>
                </a:solidFill>
              </a:rPr>
              <a:t> </a:t>
            </a:r>
            <a:r>
              <a:rPr lang="fi-FI" b="1" dirty="0" err="1">
                <a:solidFill>
                  <a:srgbClr val="0070C0"/>
                </a:solidFill>
              </a:rPr>
              <a:t>risks</a:t>
            </a:r>
            <a:r>
              <a:rPr lang="fi-FI" b="1" dirty="0">
                <a:solidFill>
                  <a:srgbClr val="0070C0"/>
                </a:solidFill>
              </a:rPr>
              <a:t> and </a:t>
            </a:r>
            <a:r>
              <a:rPr lang="fi-FI" b="1" dirty="0" err="1">
                <a:solidFill>
                  <a:srgbClr val="0070C0"/>
                </a:solidFill>
              </a:rPr>
              <a:t>questions</a:t>
            </a:r>
            <a:r>
              <a:rPr lang="fi-FI" b="1" dirty="0">
                <a:solidFill>
                  <a:srgbClr val="0070C0"/>
                </a:solidFill>
              </a:rPr>
              <a:t> </a:t>
            </a:r>
            <a:r>
              <a:rPr lang="fi-FI" b="1" dirty="0" err="1">
                <a:solidFill>
                  <a:srgbClr val="0070C0"/>
                </a:solidFill>
              </a:rPr>
              <a:t>identified</a:t>
            </a:r>
            <a:r>
              <a:rPr lang="fi-FI" b="1" dirty="0">
                <a:solidFill>
                  <a:srgbClr val="0070C0"/>
                </a:solidFill>
              </a:rPr>
              <a:t> </a:t>
            </a:r>
          </a:p>
        </p:txBody>
      </p:sp>
      <p:sp>
        <p:nvSpPr>
          <p:cNvPr id="3" name="Sisällön paikkamerkki 2"/>
          <p:cNvSpPr>
            <a:spLocks noGrp="1"/>
          </p:cNvSpPr>
          <p:nvPr>
            <p:ph idx="1"/>
          </p:nvPr>
        </p:nvSpPr>
        <p:spPr/>
        <p:txBody>
          <a:bodyPr>
            <a:normAutofit lnSpcReduction="10000"/>
          </a:bodyPr>
          <a:lstStyle/>
          <a:p>
            <a:pPr marL="0" indent="0">
              <a:buNone/>
            </a:pPr>
            <a:r>
              <a:rPr lang="en-US" dirty="0"/>
              <a:t>1. Risks related to the lack of clarity on roles and responsibilities</a:t>
            </a:r>
          </a:p>
          <a:p>
            <a:pPr lvl="1">
              <a:buFont typeface="Wingdings" panose="05000000000000000000" pitchFamily="2" charset="2"/>
              <a:buChar char="Ø"/>
            </a:pPr>
            <a:r>
              <a:rPr lang="en-US" dirty="0"/>
              <a:t>How can it be determined who has or had responsibility for the dynamic control of the automated vehicle at any given time?</a:t>
            </a:r>
          </a:p>
          <a:p>
            <a:pPr lvl="1">
              <a:buFont typeface="Wingdings" panose="05000000000000000000" pitchFamily="2" charset="2"/>
              <a:buChar char="Ø"/>
            </a:pPr>
            <a:r>
              <a:rPr lang="en-US" dirty="0"/>
              <a:t>What are the role and responsibilities of the driver when the ADS is engaged, if there still is a driver in the vehicle?</a:t>
            </a:r>
          </a:p>
          <a:p>
            <a:pPr lvl="1">
              <a:buFont typeface="Wingdings" panose="05000000000000000000" pitchFamily="2" charset="2"/>
              <a:buChar char="Ø"/>
            </a:pPr>
            <a:r>
              <a:rPr lang="en-US" dirty="0"/>
              <a:t>If some or all of the responsibilities normally attributed to the driver are not borne by the driver anymore, then who should bear these responsibilities as the ADS does not have legal personhood?</a:t>
            </a:r>
          </a:p>
          <a:p>
            <a:pPr lvl="1">
              <a:buFont typeface="Wingdings" panose="05000000000000000000" pitchFamily="2" charset="2"/>
              <a:buChar char="Ø"/>
            </a:pPr>
            <a:r>
              <a:rPr lang="en-US" dirty="0"/>
              <a:t>How do we support the determination of liabilities in an accident involving an automated vehicle on national level?</a:t>
            </a:r>
          </a:p>
          <a:p>
            <a:pPr lvl="1">
              <a:buFont typeface="Wingdings" panose="05000000000000000000" pitchFamily="2" charset="2"/>
              <a:buChar char="Ø"/>
            </a:pPr>
            <a:r>
              <a:rPr lang="en-US" dirty="0"/>
              <a:t>Is there a need to define new concepts/terms?</a:t>
            </a:r>
          </a:p>
          <a:p>
            <a:pPr lvl="1">
              <a:buFont typeface="Wingdings" panose="05000000000000000000" pitchFamily="2" charset="2"/>
              <a:buChar char="Ø"/>
            </a:pPr>
            <a:r>
              <a:rPr lang="en-US" dirty="0"/>
              <a:t>How to support international cooperation and data sharing especially between relevant authorities? </a:t>
            </a:r>
            <a:endParaRPr lang="fi-FI" dirty="0"/>
          </a:p>
        </p:txBody>
      </p:sp>
    </p:spTree>
    <p:extLst>
      <p:ext uri="{BB962C8B-B14F-4D97-AF65-F5344CB8AC3E}">
        <p14:creationId xmlns:p14="http://schemas.microsoft.com/office/powerpoint/2010/main" val="2265460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en-US" b="1" dirty="0">
                <a:solidFill>
                  <a:srgbClr val="0070C0"/>
                </a:solidFill>
              </a:rPr>
              <a:t>Comparing the risks and questions identified </a:t>
            </a:r>
            <a:endParaRPr lang="fi-FI" b="1" dirty="0">
              <a:solidFill>
                <a:srgbClr val="0070C0"/>
              </a:solidFill>
            </a:endParaRPr>
          </a:p>
        </p:txBody>
      </p:sp>
      <p:sp>
        <p:nvSpPr>
          <p:cNvPr id="3" name="Sisällön paikkamerkki 2"/>
          <p:cNvSpPr>
            <a:spLocks noGrp="1"/>
          </p:cNvSpPr>
          <p:nvPr>
            <p:ph idx="1"/>
          </p:nvPr>
        </p:nvSpPr>
        <p:spPr/>
        <p:txBody>
          <a:bodyPr/>
          <a:lstStyle/>
          <a:p>
            <a:pPr marL="0" indent="0">
              <a:buNone/>
            </a:pPr>
            <a:r>
              <a:rPr lang="en-US" dirty="0"/>
              <a:t>2. Risks related to take over requests, fallback user expectations during transition demands</a:t>
            </a:r>
          </a:p>
          <a:p>
            <a:pPr lvl="1">
              <a:buFont typeface="Wingdings" panose="05000000000000000000" pitchFamily="2" charset="2"/>
              <a:buChar char="Ø"/>
            </a:pPr>
            <a:r>
              <a:rPr lang="en-US" dirty="0"/>
              <a:t>What are the role and responsibilities of the driver when the ADS is engaged, if there is still a driver in the vehicle?</a:t>
            </a:r>
          </a:p>
          <a:p>
            <a:pPr lvl="1">
              <a:buFont typeface="Wingdings" panose="05000000000000000000" pitchFamily="2" charset="2"/>
              <a:buChar char="Ø"/>
            </a:pPr>
            <a:r>
              <a:rPr lang="en-US" dirty="0"/>
              <a:t>Compare with at least Articles 2(e), 5(2), 6(1)(d), 10, 11, 12, 13, 14, 15, 16 of the Scoping Draft</a:t>
            </a:r>
            <a:endParaRPr lang="fi-FI" dirty="0"/>
          </a:p>
        </p:txBody>
      </p:sp>
    </p:spTree>
    <p:extLst>
      <p:ext uri="{BB962C8B-B14F-4D97-AF65-F5344CB8AC3E}">
        <p14:creationId xmlns:p14="http://schemas.microsoft.com/office/powerpoint/2010/main" val="3557187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en-US" b="1" dirty="0">
                <a:solidFill>
                  <a:srgbClr val="0070C0"/>
                </a:solidFill>
              </a:rPr>
              <a:t>Comparing the risks and questions identified </a:t>
            </a:r>
            <a:endParaRPr lang="fi-FI" b="1" dirty="0">
              <a:solidFill>
                <a:srgbClr val="0070C0"/>
              </a:solidFill>
            </a:endParaRPr>
          </a:p>
        </p:txBody>
      </p:sp>
      <p:sp>
        <p:nvSpPr>
          <p:cNvPr id="3" name="Sisällön paikkamerkki 2"/>
          <p:cNvSpPr>
            <a:spLocks noGrp="1"/>
          </p:cNvSpPr>
          <p:nvPr>
            <p:ph idx="1"/>
          </p:nvPr>
        </p:nvSpPr>
        <p:spPr/>
        <p:txBody>
          <a:bodyPr>
            <a:normAutofit fontScale="92500" lnSpcReduction="10000"/>
          </a:bodyPr>
          <a:lstStyle/>
          <a:p>
            <a:pPr marL="0" indent="0">
              <a:buNone/>
            </a:pPr>
            <a:r>
              <a:rPr lang="en-US" dirty="0"/>
              <a:t>3. Risks related to technical performance and skill of the vehicle automation, risks related to mode awareness, and risks related to data protection and hacking.</a:t>
            </a:r>
          </a:p>
          <a:p>
            <a:pPr lvl="1">
              <a:buFont typeface="Wingdings" panose="05000000000000000000" pitchFamily="2" charset="2"/>
              <a:buChar char="Ø"/>
            </a:pPr>
            <a:r>
              <a:rPr lang="en-US" dirty="0"/>
              <a:t>Are there any conditions for when the driver can delegate the dynamic control to the Automated Driving System (ADS)?</a:t>
            </a:r>
          </a:p>
          <a:p>
            <a:pPr lvl="1">
              <a:buFont typeface="Wingdings" panose="05000000000000000000" pitchFamily="2" charset="2"/>
              <a:buChar char="Ø"/>
            </a:pPr>
            <a:r>
              <a:rPr lang="en-US" dirty="0"/>
              <a:t>What are the role and responsibilities of the driver when the ADS is engaged, if there still is a driver in the vehicle?</a:t>
            </a:r>
          </a:p>
          <a:p>
            <a:pPr lvl="1">
              <a:buFont typeface="Wingdings" panose="05000000000000000000" pitchFamily="2" charset="2"/>
              <a:buChar char="Ø"/>
            </a:pPr>
            <a:r>
              <a:rPr lang="en-US" dirty="0"/>
              <a:t>How do we identify possible new entities which bear responsibilities normally attributed to the driver?</a:t>
            </a:r>
          </a:p>
          <a:p>
            <a:pPr lvl="1">
              <a:buFont typeface="Wingdings" panose="05000000000000000000" pitchFamily="2" charset="2"/>
              <a:buChar char="Ø"/>
            </a:pPr>
            <a:r>
              <a:rPr lang="en-US" dirty="0"/>
              <a:t>How do we make the necessary information about these entities available between different jurisdictions to enable enforcement of traffic rules?</a:t>
            </a:r>
          </a:p>
          <a:p>
            <a:pPr lvl="1">
              <a:buFont typeface="Wingdings" panose="05000000000000000000" pitchFamily="2" charset="2"/>
              <a:buChar char="Ø"/>
            </a:pPr>
            <a:r>
              <a:rPr lang="en-US" dirty="0"/>
              <a:t>Who has responsibilities for vehicles where there is no driver in the vehicle? How can their safety in operation be ensured?</a:t>
            </a:r>
          </a:p>
          <a:p>
            <a:endParaRPr lang="fi-FI" dirty="0"/>
          </a:p>
        </p:txBody>
      </p:sp>
    </p:spTree>
    <p:extLst>
      <p:ext uri="{BB962C8B-B14F-4D97-AF65-F5344CB8AC3E}">
        <p14:creationId xmlns:p14="http://schemas.microsoft.com/office/powerpoint/2010/main" val="558883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b="1" dirty="0" err="1">
                <a:solidFill>
                  <a:srgbClr val="0070C0"/>
                </a:solidFill>
              </a:rPr>
              <a:t>Contents</a:t>
            </a:r>
            <a:r>
              <a:rPr lang="fi-FI" b="1" dirty="0">
                <a:solidFill>
                  <a:srgbClr val="0070C0"/>
                </a:solidFill>
              </a:rPr>
              <a:t> of </a:t>
            </a:r>
            <a:r>
              <a:rPr lang="fi-FI" b="1" dirty="0" err="1">
                <a:solidFill>
                  <a:srgbClr val="0070C0"/>
                </a:solidFill>
              </a:rPr>
              <a:t>the</a:t>
            </a:r>
            <a:r>
              <a:rPr lang="fi-FI" b="1" dirty="0">
                <a:solidFill>
                  <a:srgbClr val="0070C0"/>
                </a:solidFill>
              </a:rPr>
              <a:t> </a:t>
            </a:r>
            <a:r>
              <a:rPr lang="fi-FI" b="1" dirty="0" err="1">
                <a:solidFill>
                  <a:srgbClr val="0070C0"/>
                </a:solidFill>
              </a:rPr>
              <a:t>scoping</a:t>
            </a:r>
            <a:r>
              <a:rPr lang="fi-FI" b="1" dirty="0">
                <a:solidFill>
                  <a:srgbClr val="0070C0"/>
                </a:solidFill>
              </a:rPr>
              <a:t> </a:t>
            </a:r>
            <a:r>
              <a:rPr lang="fi-FI" b="1" dirty="0" err="1">
                <a:solidFill>
                  <a:srgbClr val="0070C0"/>
                </a:solidFill>
              </a:rPr>
              <a:t>draft</a:t>
            </a:r>
            <a:endParaRPr lang="fi-FI" b="1" dirty="0">
              <a:solidFill>
                <a:srgbClr val="0070C0"/>
              </a:solidFill>
            </a:endParaRPr>
          </a:p>
        </p:txBody>
      </p:sp>
      <p:sp>
        <p:nvSpPr>
          <p:cNvPr id="3" name="Sisällön paikkamerkki 2"/>
          <p:cNvSpPr>
            <a:spLocks noGrp="1"/>
          </p:cNvSpPr>
          <p:nvPr>
            <p:ph idx="1"/>
          </p:nvPr>
        </p:nvSpPr>
        <p:spPr/>
        <p:txBody>
          <a:bodyPr>
            <a:normAutofit fontScale="92500" lnSpcReduction="20000"/>
          </a:bodyPr>
          <a:lstStyle/>
          <a:p>
            <a:r>
              <a:rPr lang="fi-FI" sz="3500" dirty="0" err="1"/>
              <a:t>Chapter</a:t>
            </a:r>
            <a:r>
              <a:rPr lang="fi-FI" sz="3500" dirty="0"/>
              <a:t> I: General </a:t>
            </a:r>
            <a:r>
              <a:rPr lang="fi-FI" sz="3500" dirty="0" err="1"/>
              <a:t>provisions</a:t>
            </a:r>
            <a:endParaRPr lang="fi-FI" sz="3500" dirty="0"/>
          </a:p>
          <a:p>
            <a:r>
              <a:rPr lang="en-US" sz="3500" dirty="0"/>
              <a:t>Chapter II: Safe </a:t>
            </a:r>
            <a:r>
              <a:rPr lang="en-US" sz="3500" dirty="0" err="1"/>
              <a:t>behaviour</a:t>
            </a:r>
            <a:r>
              <a:rPr lang="en-US" sz="3500" dirty="0"/>
              <a:t> of automated vehicles in road traffic</a:t>
            </a:r>
          </a:p>
          <a:p>
            <a:r>
              <a:rPr lang="en-US" sz="3500" dirty="0"/>
              <a:t>Chapter III: Automated vehicles with a driver in the vehicle</a:t>
            </a:r>
          </a:p>
          <a:p>
            <a:r>
              <a:rPr lang="en-US" sz="3500" dirty="0"/>
              <a:t>Chapter IV: Entities responsible for automated driving</a:t>
            </a:r>
          </a:p>
          <a:p>
            <a:r>
              <a:rPr lang="en-US" sz="3500" dirty="0"/>
              <a:t>Chapter V: Automated vehicles without the driver in the vehicle </a:t>
            </a:r>
          </a:p>
          <a:p>
            <a:r>
              <a:rPr lang="en-US" sz="3500" dirty="0"/>
              <a:t>Chapter VI: Final provisions</a:t>
            </a:r>
          </a:p>
          <a:p>
            <a:pPr marL="0" indent="0">
              <a:buNone/>
            </a:pPr>
            <a:endParaRPr lang="en-US" dirty="0"/>
          </a:p>
          <a:p>
            <a:pPr marL="0" indent="0">
              <a:buNone/>
            </a:pPr>
            <a:r>
              <a:rPr lang="en-US" dirty="0"/>
              <a:t> </a:t>
            </a:r>
          </a:p>
          <a:p>
            <a:endParaRPr lang="en-US" dirty="0"/>
          </a:p>
          <a:p>
            <a:endParaRPr lang="en-US" dirty="0"/>
          </a:p>
          <a:p>
            <a:endParaRPr lang="en-US" dirty="0"/>
          </a:p>
          <a:p>
            <a:endParaRPr lang="fi-FI" dirty="0"/>
          </a:p>
          <a:p>
            <a:endParaRPr lang="fi-FI" dirty="0"/>
          </a:p>
        </p:txBody>
      </p:sp>
    </p:spTree>
    <p:extLst>
      <p:ext uri="{BB962C8B-B14F-4D97-AF65-F5344CB8AC3E}">
        <p14:creationId xmlns:p14="http://schemas.microsoft.com/office/powerpoint/2010/main" val="2901722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en-US" b="1" dirty="0">
                <a:solidFill>
                  <a:srgbClr val="0070C0"/>
                </a:solidFill>
              </a:rPr>
              <a:t>Possible next steps</a:t>
            </a:r>
            <a:endParaRPr lang="fi-FI" b="1" dirty="0"/>
          </a:p>
        </p:txBody>
      </p:sp>
      <p:sp>
        <p:nvSpPr>
          <p:cNvPr id="3" name="Sisällön paikkamerkki 2"/>
          <p:cNvSpPr>
            <a:spLocks noGrp="1"/>
          </p:cNvSpPr>
          <p:nvPr>
            <p:ph idx="1"/>
          </p:nvPr>
        </p:nvSpPr>
        <p:spPr/>
        <p:txBody>
          <a:bodyPr>
            <a:normAutofit/>
          </a:bodyPr>
          <a:lstStyle/>
          <a:p>
            <a:r>
              <a:rPr lang="en-US" u="sng" dirty="0"/>
              <a:t>First step in the verification phase</a:t>
            </a:r>
            <a:r>
              <a:rPr lang="en-US" dirty="0"/>
              <a:t>: Informal document (including the scoping draft) could be scrutinized to develop our common understanding of the gaps and issues to be addressed and to develop consensus on how they should be addressed </a:t>
            </a:r>
          </a:p>
          <a:p>
            <a:r>
              <a:rPr lang="en-US" dirty="0"/>
              <a:t>This scrutiny could be carried out in a format of a survey (questionnaire) that would engage all the GE.3 members</a:t>
            </a:r>
          </a:p>
          <a:p>
            <a:pPr lvl="1">
              <a:buFont typeface="Wingdings" panose="05000000000000000000" pitchFamily="2" charset="2"/>
              <a:buChar char="Ø"/>
            </a:pPr>
            <a:r>
              <a:rPr lang="en-US" dirty="0"/>
              <a:t>The survey could be conducted following the example set by Canada and Sweden earlier on</a:t>
            </a:r>
          </a:p>
          <a:p>
            <a:pPr lvl="1">
              <a:buFont typeface="Wingdings" panose="05000000000000000000" pitchFamily="2" charset="2"/>
              <a:buChar char="Ø"/>
            </a:pPr>
            <a:r>
              <a:rPr lang="en-US" dirty="0"/>
              <a:t>The survey would offer a possibility for all the GE.3 members to express their views and hence work collectively together</a:t>
            </a:r>
          </a:p>
        </p:txBody>
      </p:sp>
    </p:spTree>
    <p:extLst>
      <p:ext uri="{BB962C8B-B14F-4D97-AF65-F5344CB8AC3E}">
        <p14:creationId xmlns:p14="http://schemas.microsoft.com/office/powerpoint/2010/main" val="208044329"/>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DED0165-71FF-4984-AA6E-247165A73C02}">
  <ds:schemaRefs>
    <ds:schemaRef ds:uri="http://schemas.microsoft.com/sharepoint/v3/contenttype/forms"/>
  </ds:schemaRefs>
</ds:datastoreItem>
</file>

<file path=customXml/itemProps2.xml><?xml version="1.0" encoding="utf-8"?>
<ds:datastoreItem xmlns:ds="http://schemas.openxmlformats.org/officeDocument/2006/customXml" ds:itemID="{CCAF4CAD-74C6-4ED5-97BC-9642A3B973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2989</TotalTime>
  <Words>925</Words>
  <Application>Microsoft Office PowerPoint</Application>
  <PresentationFormat>Widescreen</PresentationFormat>
  <Paragraphs>60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Office-teema</vt:lpstr>
      <vt:lpstr>    Assessment of the gaps in the Conventions and Resolutions under the auspices of WP.1 and identification of the issues to be addressed </vt:lpstr>
      <vt:lpstr>Paradigm shift</vt:lpstr>
      <vt:lpstr>Tool for discussion</vt:lpstr>
      <vt:lpstr>Previous GE.3 work on the assessment  of the needs</vt:lpstr>
      <vt:lpstr>Comparing the risks and questions identified </vt:lpstr>
      <vt:lpstr>Comparing the risks and questions identified </vt:lpstr>
      <vt:lpstr>Comparing the risks and questions identified </vt:lpstr>
      <vt:lpstr>Contents of the scoping draft</vt:lpstr>
      <vt:lpstr>Possible next steps</vt:lpstr>
      <vt:lpstr>Possible next steps</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Presentation3</dc:title>
  <dc:creator>Miettinen Kirsi (LVM)</dc:creator>
  <cp:lastModifiedBy>Laura Mueller</cp:lastModifiedBy>
  <cp:revision>34</cp:revision>
  <dcterms:created xsi:type="dcterms:W3CDTF">2023-04-26T09:37:58Z</dcterms:created>
  <dcterms:modified xsi:type="dcterms:W3CDTF">2023-05-02T13:55:13Z</dcterms:modified>
</cp:coreProperties>
</file>