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60" r:id="rId5"/>
    <p:sldId id="275" r:id="rId6"/>
    <p:sldId id="259" r:id="rId7"/>
    <p:sldId id="279" r:id="rId8"/>
    <p:sldId id="264" r:id="rId9"/>
    <p:sldId id="269" r:id="rId10"/>
    <p:sldId id="272" r:id="rId11"/>
    <p:sldId id="276" r:id="rId12"/>
    <p:sldId id="262" r:id="rId13"/>
    <p:sldId id="274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31A7-DF21-4DCB-AB27-64A5A1194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DB0D7-47AF-501B-648E-A54DDEA7C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4B9D7-F823-B5A9-FE65-26B3D4109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D07A5-DF60-2FD5-9225-6BDFF147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9FD1A-3DD4-F7B1-D7C4-B3767809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64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42228-4F1A-0BB2-CE1E-AA0840259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5B7E9-E287-A75D-4316-84FA6A6BF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F79EC-10D4-6B73-A9B1-5E2637F4B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3E399-E726-E8F3-F356-7D646D22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03D18-5609-92A0-0775-E00BCF72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6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13ADAB-355C-DBB4-86BB-5922017C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1B653-CB60-1176-B15A-8347FC1BC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27FF9-B69E-C145-C8A0-AC29DC0C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CC035-62FA-0186-2B6B-C920FAA7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B73-DE2A-3A0C-8F3C-6697F8003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2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EF169-51AA-7076-7B52-D9C24297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92F5F-4403-31F5-333E-6DEC57C04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7FDAC-E3AD-A035-4EAC-EBE1E368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D7B25-D924-0439-3044-2C53378E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A457E-1823-EFA6-8BA1-9CE0E2DC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3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E296-22C6-794C-ECBB-E685DEDF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782B3-10D1-2074-060E-11D4BCD9D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653D2-5598-3FB7-1E00-52C13D96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BB613-D94B-0445-81C6-4DD93207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17AD-49C9-4792-AA6F-485CB49F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01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339FB-4376-27F3-1CF7-D32C0724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C1C88-B36C-03A7-04C9-89A98B20E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95AC0-4165-89E6-9FA8-92CC4AF99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26CA7-2D04-1406-1D21-E0B4FE934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124AC-47FE-6F91-4E39-B7024C855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964AB-2EA6-04D6-0A81-916C1B84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E2BC-8B94-E7E0-3D86-BFB48E4A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F4ADD-8F3B-A779-735F-4D14444CF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E23A5-D1A1-2FEB-99E5-604611A72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B1740-E38B-CAE8-554D-5C51DBE3A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39CE8-DE2E-3226-1111-AD8370B48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B8D767-D941-E66C-6E62-4E83097C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431724-EA38-B46A-E68E-7BB504D3D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9F4029-59E2-41A8-E701-5C4BFAF5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4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B2CF0-158C-6522-7D56-16F63A9B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EB0A1-FA4E-732D-BE2D-18F468E3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140E1-BBDE-8071-C140-11AB23F9E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45F53-AEBF-AA40-EDC5-F700D9F9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EEF3D7-B766-AD2D-B258-36C1D39A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D960CE-064A-B336-A3A9-934BBD1F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D1777-FA7D-DDC6-EF33-B3E4D8F3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64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E599D-2FEF-6899-4AB3-E3400912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1B0F-3BEF-4466-C4D8-B56ECBC8B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3D1F4-ABE7-9713-3E81-27607C58E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8A960-75C1-A282-567F-3D534785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20592-A514-CB56-4BE2-ADFEAD92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C80C9-FCC7-6ED4-B276-8E82E5AC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52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A928-6820-E4A6-F11D-792A9442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6F58A-182F-9C8B-5C25-3A5F909CD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10025-4914-B469-D8C1-7CCFCD93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760CB-2BDF-F896-297A-8503E2EB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631FA-25A8-13DD-7A64-EB3F89A9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FBC0A-015E-CDA5-8FAB-99CED670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8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ECD9F-2608-E2E9-C534-F8340766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66569-8A5A-D4DD-F305-D7C43FE7E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C196D-F3A2-BC20-1684-DF1E84359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5CBC-97E6-48E5-815B-CECA30324250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A79CA-39DA-923C-5DCF-7FA28F0B7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48303-C711-C2A3-AFDA-9CAB9AE4C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E2797-9115-4939-9BEA-E7154D28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0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EC83-2F0C-E020-43B8-F3E9E5A27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The UNECE ESD Reporting Framework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2021–2030</a:t>
            </a:r>
            <a:br>
              <a:rPr lang="en-GB" sz="3600" dirty="0">
                <a:effectLst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18F13-9E1D-8A9E-256E-197DFD7C4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144450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sz="2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UNECE Steering Committee on ESD</a:t>
            </a:r>
            <a:br>
              <a:rPr lang="en-GB" sz="2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GB" sz="2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25-26 May 2023 (Agenda Item 4)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Dr Paul Vare</a:t>
            </a:r>
          </a:p>
          <a:p>
            <a:r>
              <a:rPr lang="en-GB" dirty="0"/>
              <a:t>Academia Representative on UNECE Steering Committee on ESD</a:t>
            </a:r>
          </a:p>
          <a:p>
            <a:r>
              <a:rPr lang="en-GB" dirty="0"/>
              <a:t>(Co-author of UNECE Strategy for ESD 2003-2005)</a:t>
            </a:r>
          </a:p>
        </p:txBody>
      </p:sp>
    </p:spTree>
    <p:extLst>
      <p:ext uri="{BB962C8B-B14F-4D97-AF65-F5344CB8AC3E}">
        <p14:creationId xmlns:p14="http://schemas.microsoft.com/office/powerpoint/2010/main" val="8380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35A17-3530-91F6-27F6-35A3B8E5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Data may also be used for reporting 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491D6-7B8E-38C3-00E1-7F4ADC636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234" y="2026347"/>
            <a:ext cx="11104756" cy="4351338"/>
          </a:xfrm>
        </p:spPr>
        <p:txBody>
          <a:bodyPr>
            <a:normAutofit/>
          </a:bodyPr>
          <a:lstStyle/>
          <a:p>
            <a:pPr lvl="1">
              <a:lnSpc>
                <a:spcPts val="1200"/>
              </a:lnSpc>
              <a:buFontTx/>
              <a:buChar char="-"/>
            </a:pPr>
            <a:r>
              <a:rPr lang="en-GB" sz="3200" b="1" dirty="0">
                <a:effectLst/>
                <a:ea typeface="Times New Roman" panose="02020603050405020304" pitchFamily="18" charset="0"/>
              </a:rPr>
              <a:t>UNESCO’s ‘ESD for 2030’ framework</a:t>
            </a:r>
            <a:br>
              <a:rPr lang="en-GB" sz="3200" b="1" dirty="0">
                <a:effectLst/>
                <a:ea typeface="Times New Roman" panose="02020603050405020304" pitchFamily="18" charset="0"/>
              </a:rPr>
            </a:br>
            <a:br>
              <a:rPr lang="en-GB" sz="3200" b="1" dirty="0">
                <a:effectLst/>
                <a:ea typeface="Times New Roman" panose="02020603050405020304" pitchFamily="18" charset="0"/>
              </a:rPr>
            </a:br>
            <a:br>
              <a:rPr lang="en-GB" sz="3200" b="1" dirty="0">
                <a:effectLst/>
                <a:ea typeface="Times New Roman" panose="02020603050405020304" pitchFamily="18" charset="0"/>
              </a:rPr>
            </a:br>
            <a:br>
              <a:rPr lang="en-GB" sz="3200" b="1" dirty="0">
                <a:effectLst/>
                <a:ea typeface="Times New Roman" panose="02020603050405020304" pitchFamily="18" charset="0"/>
              </a:rPr>
            </a:br>
            <a:endParaRPr lang="en-GB" sz="3200" b="1" dirty="0">
              <a:effectLst/>
              <a:ea typeface="Times New Roman" panose="02020603050405020304" pitchFamily="18" charset="0"/>
            </a:endParaRPr>
          </a:p>
          <a:p>
            <a:pPr lvl="1">
              <a:lnSpc>
                <a:spcPts val="1200"/>
              </a:lnSpc>
              <a:buFontTx/>
              <a:buChar char="-"/>
            </a:pPr>
            <a:r>
              <a:rPr lang="en-GB" sz="3200" dirty="0">
                <a:effectLst/>
                <a:ea typeface="Times New Roman" panose="02020603050405020304" pitchFamily="18" charset="0"/>
              </a:rPr>
              <a:t>The EU Framework on ESD and the </a:t>
            </a:r>
            <a:r>
              <a:rPr lang="en-GB" sz="3200" dirty="0" err="1">
                <a:effectLst/>
                <a:ea typeface="Times New Roman" panose="02020603050405020304" pitchFamily="18" charset="0"/>
              </a:rPr>
              <a:t>GreenComp</a:t>
            </a:r>
            <a:br>
              <a:rPr lang="en-GB" sz="3200" dirty="0">
                <a:effectLst/>
                <a:ea typeface="Times New Roman" panose="02020603050405020304" pitchFamily="18" charset="0"/>
              </a:rPr>
            </a:br>
            <a:br>
              <a:rPr lang="en-GB" sz="3200" dirty="0">
                <a:effectLst/>
                <a:ea typeface="Times New Roman" panose="02020603050405020304" pitchFamily="18" charset="0"/>
              </a:rPr>
            </a:br>
            <a:br>
              <a:rPr lang="en-GB" sz="3200" dirty="0">
                <a:effectLst/>
                <a:ea typeface="Times New Roman" panose="02020603050405020304" pitchFamily="18" charset="0"/>
              </a:rPr>
            </a:br>
            <a:br>
              <a:rPr lang="en-GB" sz="3200" dirty="0">
                <a:effectLst/>
                <a:ea typeface="Times New Roman" panose="02020603050405020304" pitchFamily="18" charset="0"/>
              </a:rPr>
            </a:br>
            <a:endParaRPr lang="en-GB" sz="3200" dirty="0">
              <a:ea typeface="Times New Roman" panose="02020603050405020304" pitchFamily="18" charset="0"/>
            </a:endParaRPr>
          </a:p>
          <a:p>
            <a:pPr lvl="1">
              <a:lnSpc>
                <a:spcPts val="1200"/>
              </a:lnSpc>
              <a:buFontTx/>
              <a:buChar char="-"/>
            </a:pPr>
            <a:r>
              <a:rPr lang="en-GB" sz="3200" dirty="0">
                <a:effectLst/>
                <a:ea typeface="Times New Roman" panose="02020603050405020304" pitchFamily="18" charset="0"/>
              </a:rPr>
              <a:t>Reporting on SDG’s and specifically on SDG 4 and SDG 4.7</a:t>
            </a:r>
            <a:br>
              <a:rPr lang="en-GB" sz="3200" dirty="0">
                <a:effectLst/>
                <a:ea typeface="Times New Roman" panose="02020603050405020304" pitchFamily="18" charset="0"/>
              </a:rPr>
            </a:br>
            <a:br>
              <a:rPr lang="en-GB" sz="3200" dirty="0">
                <a:effectLst/>
                <a:ea typeface="Times New Roman" panose="02020603050405020304" pitchFamily="18" charset="0"/>
              </a:rPr>
            </a:br>
            <a:br>
              <a:rPr lang="en-GB" sz="3200" dirty="0">
                <a:effectLst/>
                <a:ea typeface="Times New Roman" panose="02020603050405020304" pitchFamily="18" charset="0"/>
              </a:rPr>
            </a:br>
            <a:br>
              <a:rPr lang="en-GB" sz="3200" dirty="0">
                <a:effectLst/>
                <a:ea typeface="Times New Roman" panose="02020603050405020304" pitchFamily="18" charset="0"/>
              </a:rPr>
            </a:br>
            <a:endParaRPr lang="en-GB" sz="3200" dirty="0">
              <a:ea typeface="Times New Roman" panose="02020603050405020304" pitchFamily="18" charset="0"/>
            </a:endParaRPr>
          </a:p>
          <a:p>
            <a:pPr lvl="1">
              <a:lnSpc>
                <a:spcPts val="1200"/>
              </a:lnSpc>
              <a:buFontTx/>
              <a:buChar char="-"/>
            </a:pPr>
            <a:r>
              <a:rPr lang="en-GB" sz="3200" dirty="0"/>
              <a:t>Reporting on Global Education, specifically Recommendation</a:t>
            </a: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1974 concerning Education for International Understanding, </a:t>
            </a: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Co-operation and Peace and Education relating to Human </a:t>
            </a: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Rights and Fundamental Freedoms</a:t>
            </a:r>
          </a:p>
        </p:txBody>
      </p:sp>
    </p:spTree>
    <p:extLst>
      <p:ext uri="{BB962C8B-B14F-4D97-AF65-F5344CB8AC3E}">
        <p14:creationId xmlns:p14="http://schemas.microsoft.com/office/powerpoint/2010/main" val="115402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EAB02-592C-76D8-F97A-447D619C9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4D804D-69F1-D6C2-5845-515860F32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484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1B0B-FCB9-1F4C-5EE0-32800E38B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9168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Proposal for guidelines and workshops to support the UNECE ESD strategy 2021-2030 Monitoring and Evaluation (M&amp;E) process</a:t>
            </a:r>
            <a:endParaRPr lang="en-GB" sz="32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A34D7-D416-341A-CE7B-3F8C4504C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1652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a M&amp;E Support Group (experts and experienced National Focal Points) to provide: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workshops (October 2023) guidance how to answer the questionnaire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(sub)regional ‘face to face’ workshop (2-3 days – January 2024) for several National Focal Points to advise as above plus more in-depth support on developing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M&amp;E process in each country including data collection and research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country-specific workshop (2-3 days) to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advise the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NFP (and their team) through the above process plus the interpretation of the country’s questionnaire, i.e. targeted on the specific situation in the country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 to be discussed between UNECE and the countries involved.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B0A65B-741C-5F7B-5D6C-E1143FFC1E0F}"/>
              </a:ext>
            </a:extLst>
          </p:cNvPr>
          <p:cNvSpPr txBox="1"/>
          <p:nvPr/>
        </p:nvSpPr>
        <p:spPr>
          <a:xfrm>
            <a:off x="747252" y="0"/>
            <a:ext cx="3569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Agenda Item 6</a:t>
            </a:r>
          </a:p>
        </p:txBody>
      </p:sp>
    </p:spTree>
    <p:extLst>
      <p:ext uri="{BB962C8B-B14F-4D97-AF65-F5344CB8AC3E}">
        <p14:creationId xmlns:p14="http://schemas.microsoft.com/office/powerpoint/2010/main" val="1000052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EAB02-592C-76D8-F97A-447D619C9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4D804D-69F1-D6C2-5845-515860F32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5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25DD-DA45-490E-8638-678E9EDA4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39" y="-149014"/>
            <a:ext cx="1110996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Strengths of UNECE reporting</a:t>
            </a:r>
            <a:endParaRPr lang="en-GB" sz="4000" dirty="0">
              <a:solidFill>
                <a:srgbClr val="0000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8524A-4173-942E-863D-1ACB7F280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39" y="1048215"/>
            <a:ext cx="11935521" cy="580978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+mn-lt"/>
                <a:cs typeface="Times New Roman" panose="02020603050405020304" pitchFamily="18" charset="0"/>
              </a:rPr>
              <a:t>The National Implementation Report (NIR)…</a:t>
            </a:r>
          </a:p>
          <a:p>
            <a:pPr marL="0" indent="0">
              <a:buNone/>
            </a:pPr>
            <a:endParaRPr lang="en-GB" sz="3200" dirty="0">
              <a:latin typeface="+mn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“…is not meant for ‘benchmarking’ countries performance, but mainly </a:t>
            </a:r>
            <a:r>
              <a:rPr lang="en-GB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learn </a:t>
            </a:r>
          </a:p>
          <a:p>
            <a:pPr marL="0" indent="0">
              <a:buNone/>
            </a:pPr>
            <a:r>
              <a:rPr lang="en-GB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each other and give inspiration</a:t>
            </a:r>
            <a:r>
              <a:rPr lang="en-GB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each other, e.g. by offering good practices.”</a:t>
            </a:r>
          </a:p>
          <a:p>
            <a:pPr marL="0" indent="0">
              <a:buNone/>
            </a:pPr>
            <a:endParaRPr lang="en-GB" sz="3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200" dirty="0">
                <a:cs typeface="Times New Roman" panose="02020603050405020304" pitchFamily="18" charset="0"/>
              </a:rPr>
              <a:t>National Focal Points are “advised to form a ‘</a:t>
            </a:r>
            <a:r>
              <a:rPr lang="en-GB" sz="3200" b="1" dirty="0">
                <a:cs typeface="Times New Roman" panose="02020603050405020304" pitchFamily="18" charset="0"/>
              </a:rPr>
              <a:t>working group</a:t>
            </a:r>
            <a:r>
              <a:rPr lang="en-GB" sz="3200" dirty="0">
                <a:cs typeface="Times New Roman" panose="02020603050405020304" pitchFamily="18" charset="0"/>
              </a:rPr>
              <a:t>’… …</a:t>
            </a:r>
            <a:r>
              <a:rPr lang="en-GB" sz="3200" dirty="0">
                <a:effectLst/>
                <a:ea typeface="Times New Roman" panose="02020603050405020304" pitchFamily="18" charset="0"/>
              </a:rPr>
              <a:t>to have informants from </a:t>
            </a:r>
            <a:r>
              <a:rPr lang="en-GB" sz="3200" b="1" dirty="0">
                <a:effectLst/>
                <a:ea typeface="Times New Roman" panose="02020603050405020304" pitchFamily="18" charset="0"/>
              </a:rPr>
              <a:t>all levels of education</a:t>
            </a:r>
            <a:r>
              <a:rPr lang="en-GB" sz="3200" b="1" dirty="0">
                <a:ea typeface="Times New Roman" panose="02020603050405020304" pitchFamily="18" charset="0"/>
              </a:rPr>
              <a:t>…</a:t>
            </a:r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effectLst/>
                <a:ea typeface="Times New Roman" panose="02020603050405020304" pitchFamily="18" charset="0"/>
              </a:rPr>
              <a:t>…to also have a </a:t>
            </a:r>
            <a:r>
              <a:rPr lang="en-GB" sz="3200" b="1" dirty="0">
                <a:effectLst/>
                <a:ea typeface="Times New Roman" panose="02020603050405020304" pitchFamily="18" charset="0"/>
              </a:rPr>
              <a:t>multi-stakeholder approach</a:t>
            </a:r>
            <a:r>
              <a:rPr lang="en-GB" sz="3200" dirty="0">
                <a:effectLst/>
                <a:ea typeface="Times New Roman" panose="02020603050405020304" pitchFamily="18" charset="0"/>
              </a:rPr>
              <a:t> in the working group…”</a:t>
            </a:r>
          </a:p>
          <a:p>
            <a:pPr marL="0" indent="0">
              <a:buNone/>
            </a:pPr>
            <a:endParaRPr lang="en-GB" sz="3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200" dirty="0">
                <a:ea typeface="Times New Roman" panose="02020603050405020304" pitchFamily="18" charset="0"/>
              </a:rPr>
              <a:t>“…the journey is as exciting as the destination – the </a:t>
            </a:r>
            <a:r>
              <a:rPr lang="en-GB" sz="3200" b="1" dirty="0">
                <a:ea typeface="Times New Roman" panose="02020603050405020304" pitchFamily="18" charset="0"/>
              </a:rPr>
              <a:t>process</a:t>
            </a:r>
            <a:r>
              <a:rPr lang="en-GB" sz="3200" dirty="0">
                <a:ea typeface="Times New Roman" panose="02020603050405020304" pitchFamily="18" charset="0"/>
              </a:rPr>
              <a:t> is as important to the implementation process itself and not just for reporting.”</a:t>
            </a:r>
          </a:p>
          <a:p>
            <a:pPr marL="0" indent="0">
              <a:buNone/>
            </a:pPr>
            <a:endParaRPr lang="en-GB" sz="32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200" dirty="0">
                <a:ea typeface="Times New Roman" panose="02020603050405020304" pitchFamily="18" charset="0"/>
              </a:rPr>
              <a:t>The reporting format has adapted over time to meet emerging priorities.</a:t>
            </a:r>
          </a:p>
        </p:txBody>
      </p:sp>
    </p:spTree>
    <p:extLst>
      <p:ext uri="{BB962C8B-B14F-4D97-AF65-F5344CB8AC3E}">
        <p14:creationId xmlns:p14="http://schemas.microsoft.com/office/powerpoint/2010/main" val="206080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25DD-DA45-490E-8638-678E9EDA4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39" y="-149014"/>
            <a:ext cx="1110996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Challenges of UNECE reporting</a:t>
            </a:r>
            <a:endParaRPr lang="en-GB" sz="4000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8524A-4173-942E-863D-1ACB7F280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39" y="1260088"/>
            <a:ext cx="11935521" cy="580978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NIRs have different level of detail – varies from insufficient qualitative data (open-ended items) to clarify quantitative responses to detailed information and lengthy explanations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all countries participate (34 our of 56 Member States reported in the fourth cycle)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Different number of reporting countries from each region and disparity in the country size make international comparisons difficult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Adaptations over time make temporal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comparisons difficult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42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F0B83-902F-336F-CD41-C753020B0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Contents of the new reporting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60A0-A17D-CC35-D48D-2A4851147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1257"/>
            <a:ext cx="10515600" cy="2776655"/>
          </a:xfrm>
        </p:spPr>
        <p:txBody>
          <a:bodyPr/>
          <a:lstStyle/>
          <a:p>
            <a:pPr marL="0" indent="0">
              <a:lnSpc>
                <a:spcPts val="1200"/>
              </a:lnSpc>
              <a:spcAft>
                <a:spcPts val="600"/>
              </a:spcAft>
              <a:buNone/>
              <a:tabLst>
                <a:tab pos="539750" algn="r"/>
                <a:tab pos="989965" algn="l"/>
                <a:tab pos="1259840" algn="l"/>
                <a:tab pos="5669915" algn="l"/>
                <a:tab pos="6120130" algn="r"/>
              </a:tabLst>
            </a:pPr>
            <a:r>
              <a:rPr lang="en-GB" sz="3600" dirty="0">
                <a:ea typeface="Times New Roman" panose="02020603050405020304" pitchFamily="18" charset="0"/>
              </a:rPr>
              <a:t>P</a:t>
            </a:r>
            <a:r>
              <a:rPr lang="en-GB" sz="3600" dirty="0">
                <a:effectLst/>
                <a:ea typeface="Times New Roman" panose="02020603050405020304" pitchFamily="18" charset="0"/>
              </a:rPr>
              <a:t>art 1 refers to the UNECE strategy 2005</a:t>
            </a:r>
          </a:p>
          <a:p>
            <a:pPr marL="742950" indent="-742950">
              <a:lnSpc>
                <a:spcPts val="1200"/>
              </a:lnSpc>
              <a:spcAft>
                <a:spcPts val="600"/>
              </a:spcAft>
              <a:buAutoNum type="alphaLcParenR"/>
              <a:tabLst>
                <a:tab pos="539750" algn="r"/>
                <a:tab pos="989965" algn="l"/>
                <a:tab pos="1259840" algn="l"/>
                <a:tab pos="5669915" algn="l"/>
                <a:tab pos="6120130" algn="r"/>
              </a:tabLst>
            </a:pPr>
            <a:endParaRPr lang="en-GB" sz="3600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spcAft>
                <a:spcPts val="600"/>
              </a:spcAft>
              <a:buNone/>
              <a:tabLst>
                <a:tab pos="539750" algn="r"/>
                <a:tab pos="989965" algn="l"/>
                <a:tab pos="1259840" algn="l"/>
                <a:tab pos="5669915" algn="l"/>
                <a:tab pos="6120130" algn="r"/>
              </a:tabLst>
            </a:pPr>
            <a:r>
              <a:rPr lang="en-GB" sz="3600" dirty="0">
                <a:effectLst/>
                <a:ea typeface="Times New Roman" panose="02020603050405020304" pitchFamily="18" charset="0"/>
              </a:rPr>
              <a:t>Part 2 refers to the Framework 2021-2030</a:t>
            </a:r>
          </a:p>
          <a:p>
            <a:pPr marL="0" indent="0">
              <a:lnSpc>
                <a:spcPts val="1200"/>
              </a:lnSpc>
              <a:spcAft>
                <a:spcPts val="600"/>
              </a:spcAft>
              <a:buNone/>
              <a:tabLst>
                <a:tab pos="539750" algn="r"/>
                <a:tab pos="989965" algn="l"/>
                <a:tab pos="1259840" algn="l"/>
                <a:tab pos="5669915" algn="l"/>
                <a:tab pos="6120130" algn="r"/>
              </a:tabLst>
            </a:pPr>
            <a:endParaRPr lang="en-GB" sz="3600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spcAft>
                <a:spcPts val="600"/>
              </a:spcAft>
              <a:buNone/>
              <a:tabLst>
                <a:tab pos="539750" algn="r"/>
                <a:tab pos="989965" algn="l"/>
                <a:tab pos="1259840" algn="l"/>
                <a:tab pos="5669915" algn="l"/>
                <a:tab pos="6120130" algn="r"/>
              </a:tabLst>
            </a:pPr>
            <a:r>
              <a:rPr lang="en-GB" sz="3600" dirty="0">
                <a:effectLst/>
                <a:ea typeface="Times New Roman" panose="02020603050405020304" pitchFamily="18" charset="0"/>
              </a:rPr>
              <a:t>Part 3 summary and self-assessment by countries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94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892BCB-E2E7-3B4A-3F4E-2C203D832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153" y="0"/>
            <a:ext cx="122343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7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9495-43B8-5D0E-1EA8-DD5720DC0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Part 2 comprises our four priority action areas for 2021-2030: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1FFA3-2421-5BCD-23A4-C19D5D039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ffectLst/>
                <a:ea typeface="Times New Roman" panose="02020603050405020304" pitchFamily="18" charset="0"/>
              </a:rPr>
              <a:t>Strand 1: Quality Education and ESD</a:t>
            </a:r>
          </a:p>
          <a:p>
            <a:endParaRPr lang="en-GB" dirty="0">
              <a:effectLst/>
              <a:ea typeface="Times New Roman" panose="02020603050405020304" pitchFamily="18" charset="0"/>
            </a:endParaRPr>
          </a:p>
          <a:p>
            <a:r>
              <a:rPr lang="en-GB" dirty="0">
                <a:effectLst/>
                <a:ea typeface="Times New Roman" panose="02020603050405020304" pitchFamily="18" charset="0"/>
              </a:rPr>
              <a:t>Strand 2: Whole Institution Approach / Whole School Approach and communities of transformational learning</a:t>
            </a:r>
          </a:p>
          <a:p>
            <a:endParaRPr lang="en-GB" dirty="0">
              <a:effectLst/>
              <a:ea typeface="Times New Roman" panose="02020603050405020304" pitchFamily="18" charset="0"/>
            </a:endParaRPr>
          </a:p>
          <a:p>
            <a:r>
              <a:rPr lang="en-GB" dirty="0">
                <a:effectLst/>
                <a:ea typeface="Times New Roman" panose="02020603050405020304" pitchFamily="18" charset="0"/>
              </a:rPr>
              <a:t>Strand 3: Digital Education, information and communication technology and ESD</a:t>
            </a:r>
          </a:p>
          <a:p>
            <a:endParaRPr lang="en-GB" dirty="0">
              <a:effectLst/>
              <a:ea typeface="Times New Roman" panose="02020603050405020304" pitchFamily="18" charset="0"/>
            </a:endParaRPr>
          </a:p>
          <a:p>
            <a:r>
              <a:rPr lang="en-GB" dirty="0">
                <a:effectLst/>
                <a:ea typeface="Times New Roman" panose="02020603050405020304" pitchFamily="18" charset="0"/>
              </a:rPr>
              <a:t>Strand 4: Entrepreneurship, employment, innovation and ESD</a:t>
            </a:r>
          </a:p>
          <a:p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90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329FF0-6C51-2E9B-0E8C-245F2912A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77" y="-1226634"/>
            <a:ext cx="15658759" cy="88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72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85D5E7-7EA9-30C5-C479-18E423751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2489" y="-696069"/>
            <a:ext cx="14756686" cy="830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2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CB125-ADD6-ADCA-AA32-0FEAC68C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The reporting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A760F-AE81-84C9-0202-9363697C5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716" y="197310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ts val="1200"/>
              </a:lnSpc>
              <a:spcAft>
                <a:spcPts val="600"/>
              </a:spcAft>
              <a:buNone/>
            </a:pPr>
            <a:r>
              <a:rPr lang="en-GB" dirty="0"/>
              <a:t>Paragraph 16 of the reporting format states: </a:t>
            </a:r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</a:pPr>
            <a:r>
              <a:rPr lang="en-GB" dirty="0"/>
              <a:t>(c) The deadline for submission of reports to the secretariat for the reporting phase in 2024 will take into account United Nations document management procedures and is: </a:t>
            </a:r>
            <a:br>
              <a:rPr lang="en-GB" dirty="0"/>
            </a:br>
            <a:r>
              <a:rPr lang="en-GB" b="1" dirty="0"/>
              <a:t>30 November 2024</a:t>
            </a:r>
            <a:r>
              <a:rPr lang="en-GB" dirty="0"/>
              <a:t>;</a:t>
            </a:r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</a:pPr>
            <a:r>
              <a:rPr lang="en-GB" dirty="0"/>
              <a:t>(d)	The ECE secretariat will post the reports and case studies on its website;</a:t>
            </a:r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</a:pPr>
            <a:r>
              <a:rPr lang="en-GB" dirty="0"/>
              <a:t>(e)	The ECE secretariat will prepare a final synthesis report for 2026 … the first draft of the progress report will be presented at the Steering Committee’s nineteenth meeting in 2025.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070C1-28EA-DF4F-5606-85F0D3B3B559}"/>
              </a:ext>
            </a:extLst>
          </p:cNvPr>
          <p:cNvSpPr txBox="1"/>
          <p:nvPr/>
        </p:nvSpPr>
        <p:spPr>
          <a:xfrm>
            <a:off x="747252" y="0"/>
            <a:ext cx="3569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For Agenda Item 5</a:t>
            </a:r>
          </a:p>
        </p:txBody>
      </p:sp>
    </p:spTree>
    <p:extLst>
      <p:ext uri="{BB962C8B-B14F-4D97-AF65-F5344CB8AC3E}">
        <p14:creationId xmlns:p14="http://schemas.microsoft.com/office/powerpoint/2010/main" val="218614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2F79B5BE87D40B73359BB004DC9B5" ma:contentTypeVersion="17" ma:contentTypeDescription="Create a new document." ma:contentTypeScope="" ma:versionID="df91b42384f9acd0dc9c7b2b0ca5a4fb">
  <xsd:schema xmlns:xsd="http://www.w3.org/2001/XMLSchema" xmlns:xs="http://www.w3.org/2001/XMLSchema" xmlns:p="http://schemas.microsoft.com/office/2006/metadata/properties" xmlns:ns2="99a2c2c3-fdcf-4e63-9c12-39b3de610a76" xmlns:ns3="a20aa909-956d-4941-9e8e-d4bf2c5fe97e" xmlns:ns4="985ec44e-1bab-4c0b-9df0-6ba128686fc9" targetNamespace="http://schemas.microsoft.com/office/2006/metadata/properties" ma:root="true" ma:fieldsID="5bdeaf74bd075ed71d0bb4235c38229e" ns2:_="" ns3:_="" ns4:_="">
    <xsd:import namespace="99a2c2c3-fdcf-4e63-9c12-39b3de610a76"/>
    <xsd:import namespace="a20aa909-956d-4941-9e8e-d4bf2c5fe97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2c2c3-fdcf-4e63-9c12-39b3de610a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andtime" ma:index="20" nillable="true" ma:displayName="Date and time" ma:format="DateOnly" ma:internalName="Dateandtim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aa909-956d-4941-9e8e-d4bf2c5fe9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cb577e23-b539-4cbb-a753-31a04c3d9a02}" ma:internalName="TaxCatchAll" ma:showField="CatchAllData" ma:web="a20aa909-956d-4941-9e8e-d4bf2c5fe9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786020-7D51-48E4-B812-E01472245D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86DC31-0047-42D1-814D-F0F503AA61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a2c2c3-fdcf-4e63-9c12-39b3de610a76"/>
    <ds:schemaRef ds:uri="a20aa909-956d-4941-9e8e-d4bf2c5fe97e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659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The UNECE ESD Reporting Framework 2021–2030 </vt:lpstr>
      <vt:lpstr>Strengths of UNECE reporting</vt:lpstr>
      <vt:lpstr>Challenges of UNECE reporting</vt:lpstr>
      <vt:lpstr>Contents of the new reporting format</vt:lpstr>
      <vt:lpstr>PowerPoint Presentation</vt:lpstr>
      <vt:lpstr>Part 2 comprises our four priority action areas for 2021-2030:</vt:lpstr>
      <vt:lpstr>PowerPoint Presentation</vt:lpstr>
      <vt:lpstr>PowerPoint Presentation</vt:lpstr>
      <vt:lpstr>The reporting timeline</vt:lpstr>
      <vt:lpstr>Data may also be used for reporting on…</vt:lpstr>
      <vt:lpstr>Questions?</vt:lpstr>
      <vt:lpstr>Proposal for guidelines and workshops to support the UNECE ESD strategy 2021-2030 Monitoring and Evaluation (M&amp;E) process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UNECE ESD Indicators</dc:title>
  <dc:creator>VARE, Paul (Dr)</dc:creator>
  <cp:lastModifiedBy>Nona Iliukhina</cp:lastModifiedBy>
  <cp:revision>14</cp:revision>
  <dcterms:created xsi:type="dcterms:W3CDTF">2023-03-06T20:48:58Z</dcterms:created>
  <dcterms:modified xsi:type="dcterms:W3CDTF">2023-05-24T17:11:44Z</dcterms:modified>
</cp:coreProperties>
</file>