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3"/>
    <p:sldMasterId id="2147484138" r:id="rId4"/>
  </p:sldMasterIdLst>
  <p:notesMasterIdLst>
    <p:notesMasterId r:id="rId10"/>
  </p:notesMasterIdLst>
  <p:sldIdLst>
    <p:sldId id="281" r:id="rId5"/>
    <p:sldId id="283" r:id="rId6"/>
    <p:sldId id="353" r:id="rId7"/>
    <p:sldId id="354" r:id="rId8"/>
    <p:sldId id="296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AD18"/>
    <a:srgbClr val="F3B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AA67BB-A5F2-4C38-A971-AA156BC227D6}" v="1" dt="2023-05-22T08:28:42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842" autoAdjust="0"/>
  </p:normalViewPr>
  <p:slideViewPr>
    <p:cSldViewPr snapToGrid="0">
      <p:cViewPr varScale="1">
        <p:scale>
          <a:sx n="110" d="100"/>
          <a:sy n="110" d="100"/>
        </p:scale>
        <p:origin x="4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DEAA67BB-A5F2-4C38-A971-AA156BC227D6}"/>
    <pc:docChg chg="modSld">
      <pc:chgData name="Laura Mueller" userId="b8b87b2b-eda4-44e0-9f77-97a24730064b" providerId="ADAL" clId="{DEAA67BB-A5F2-4C38-A971-AA156BC227D6}" dt="2023-05-22T08:27:35.473" v="21" actId="20577"/>
      <pc:docMkLst>
        <pc:docMk/>
      </pc:docMkLst>
      <pc:sldChg chg="modSp mod">
        <pc:chgData name="Laura Mueller" userId="b8b87b2b-eda4-44e0-9f77-97a24730064b" providerId="ADAL" clId="{DEAA67BB-A5F2-4C38-A971-AA156BC227D6}" dt="2023-05-22T08:27:35.473" v="21" actId="20577"/>
        <pc:sldMkLst>
          <pc:docMk/>
          <pc:sldMk cId="528249545" sldId="281"/>
        </pc:sldMkLst>
        <pc:spChg chg="mod">
          <ac:chgData name="Laura Mueller" userId="b8b87b2b-eda4-44e0-9f77-97a24730064b" providerId="ADAL" clId="{DEAA67BB-A5F2-4C38-A971-AA156BC227D6}" dt="2023-05-22T08:27:35.473" v="21" actId="20577"/>
          <ac:spMkLst>
            <pc:docMk/>
            <pc:sldMk cId="528249545" sldId="28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4E7F-540B-4657-B523-E85D8B4575F9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4012-FBFD-417F-BC9F-563E3CD29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0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53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76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27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727B-679D-4922-879E-A51487129BB9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4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207D-A4F6-46AC-A98D-1B3470FB1196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2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A383-7A61-4BDE-A272-A72CBE7DD27C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7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B3A3-C04B-457B-B548-EAD6F805E3DA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0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5323"/>
            <a:ext cx="10058400" cy="1450757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7" y="1876214"/>
            <a:ext cx="1005840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A1DB-B1B9-4699-8F44-59D366596EFC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37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328-B8A6-4BCC-B8EF-127BD5B0AE62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1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1FF2-AF9F-430D-AC48-3BC632117230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8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0B64-647F-4EDC-8939-569667C4F55B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4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2472-AECC-466D-80D2-368BCF30907F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39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D8D-4849-4E53-AEB6-AB2EB10BEF63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15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51CB71-5E17-44EC-8640-EEC5E69892D5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7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31A-E4A5-4333-8473-235C72DA4FFF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2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CCB5-F348-4F23-BCFC-5713AC1446D2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93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AE57-2392-4AE1-8650-41AB18FD5059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518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4A4B-2C4C-461F-8136-E27B9BE0C0CF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AFAA-EF8B-40C9-96C1-5FB901643676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FE1E-79EA-47E2-939D-B02C2E3E04BD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4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374-EFAD-438C-A7F1-C658CC2E04E0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27A7-0D61-4C38-B1ED-A2213B149EA5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5AC-060B-45E5-9E28-4738016F9993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1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8FF3-722F-4841-9B21-CDC2BA8ADB22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8943-F2A4-4C4F-877E-5C63AB352277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0E573C-88F2-481B-9D04-902DE2BB7073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74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58C93-FA00-4803-9BAA-2337245478F9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59785"/>
            <a:ext cx="42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6237" y="1204857"/>
            <a:ext cx="10346891" cy="310896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</a:t>
            </a:r>
            <a:b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Working Group on </a:t>
            </a:r>
            <a:r>
              <a:rPr kumimoji="1" lang="it-IT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Acceleration Control for Pedal Error (</a:t>
            </a: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ACPE)</a:t>
            </a:r>
            <a:endParaRPr kumimoji="1" lang="ja-JP" altLang="en-US" sz="6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</a:p>
          <a:p>
            <a:endParaRPr kumimoji="1" lang="en-US" altLang="ja-JP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63280" y="0"/>
            <a:ext cx="372872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GRVA-16-36</a:t>
            </a:r>
          </a:p>
          <a:p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r>
              <a:rPr lang="en-US" altLang="ja-JP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GRVA, 22-26 May 2023, Provisional ag</a:t>
            </a:r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enda item 6(c)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16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376FD3-0E87-49E3-9D0F-2AFAF91C75C6}"/>
              </a:ext>
            </a:extLst>
          </p:cNvPr>
          <p:cNvSpPr txBox="1"/>
          <p:nvPr/>
        </p:nvSpPr>
        <p:spPr>
          <a:xfrm>
            <a:off x="584462" y="4607341"/>
            <a:ext cx="110139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items on 1</a:t>
            </a:r>
            <a:r>
              <a:rPr lang="en-US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2</a:t>
            </a:r>
            <a:r>
              <a:rPr lang="en-US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informal meeting</a:t>
            </a:r>
          </a:p>
        </p:txBody>
      </p:sp>
    </p:spTree>
    <p:extLst>
      <p:ext uri="{BB962C8B-B14F-4D97-AF65-F5344CB8AC3E}">
        <p14:creationId xmlns:p14="http://schemas.microsoft.com/office/powerpoint/2010/main" val="52824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16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4353" y="816453"/>
            <a:ext cx="10804212" cy="1877437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 1st meeting in web (24, 27 March 2023):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Confirmation of TOR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Accident data , existing technologies and state of the art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items</a:t>
            </a:r>
          </a:p>
          <a:p>
            <a:pPr marL="1076325">
              <a:tabLst>
                <a:tab pos="1344613" algn="l"/>
              </a:tabLst>
            </a:pP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 of ACPE, Vehicle categories, Collision obstacle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3595F9-6D72-4869-AE98-5888785EA470}"/>
              </a:ext>
            </a:extLst>
          </p:cNvPr>
          <p:cNvSpPr/>
          <p:nvPr/>
        </p:nvSpPr>
        <p:spPr>
          <a:xfrm>
            <a:off x="844353" y="3112281"/>
            <a:ext cx="10804212" cy="2739211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 2nd meeting in web (15, 16, 17 May 2023):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Confirmation of accident data 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items (ACPE-02-09r2)</a:t>
            </a:r>
          </a:p>
          <a:p>
            <a:pPr marL="1347788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 of ACPE, Vehicle categories, Collision obstacle, Requirements, </a:t>
            </a:r>
          </a:p>
          <a:p>
            <a:pPr marL="1347788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Distance from obstacle, Velocity (e.g. below 10km/h), </a:t>
            </a:r>
          </a:p>
          <a:p>
            <a:pPr marL="1347788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 interaction, Control strategies (e.g. activation, deactivation), </a:t>
            </a:r>
          </a:p>
          <a:p>
            <a:pPr marL="1347788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Trigger (e.g. after collision, after Risk Mitigation Function), </a:t>
            </a:r>
          </a:p>
          <a:p>
            <a:pPr marL="1347788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Confirmation of consistency with Vienna convention and Geneva convention</a:t>
            </a:r>
          </a:p>
        </p:txBody>
      </p:sp>
    </p:spTree>
    <p:extLst>
      <p:ext uri="{BB962C8B-B14F-4D97-AF65-F5344CB8AC3E}">
        <p14:creationId xmlns:p14="http://schemas.microsoft.com/office/powerpoint/2010/main" val="153106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DE478B-8537-41F3-AA6E-A233D80A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604276-DB82-48EF-90FF-6936CAD5B97E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 - Discussion items on 1</a:t>
            </a:r>
            <a:r>
              <a:rPr kumimoji="1" lang="en-US" altLang="ja-JP" sz="2800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2</a:t>
            </a:r>
            <a:r>
              <a:rPr kumimoji="1" lang="en-US" altLang="ja-JP" sz="2800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meeting-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A093E9-2B6D-4A25-9C2F-8F2B6C0D9E6E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16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F1AEEE-9693-4C6B-9C45-C658B7C49338}"/>
              </a:ext>
            </a:extLst>
          </p:cNvPr>
          <p:cNvSpPr txBox="1"/>
          <p:nvPr/>
        </p:nvSpPr>
        <p:spPr>
          <a:xfrm>
            <a:off x="-641687" y="612844"/>
            <a:ext cx="1270101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 of ACPE</a:t>
            </a:r>
          </a:p>
          <a:p>
            <a:pPr marL="1344613"/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 is a system to control an unintended acceleration when a [potential] pedal error is detected</a:t>
            </a:r>
          </a:p>
          <a:p>
            <a:pPr marL="1344613"/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74738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 categories</a:t>
            </a:r>
          </a:p>
          <a:p>
            <a:pPr marL="1344613"/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 agreed to apply M1 category, and N1 continue to discuss in the next IWG. About the vehicle of M3 Class I, IWG will make a decision at the end to potentially open the scope for voluntary approvals if requested by the OEM, provided the M1 / [N1] requirements would directly fit to this category.</a:t>
            </a:r>
          </a:p>
          <a:p>
            <a:pPr marL="1344613"/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74738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Requirements</a:t>
            </a:r>
          </a:p>
          <a:p>
            <a:pPr marL="134461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can prevent unintended acceleration.</a:t>
            </a:r>
          </a:p>
          <a:p>
            <a:pPr marL="134461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74738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Velocity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4461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0 - [30] km/h, Need further investigation on technology feasibility and test method</a:t>
            </a:r>
          </a:p>
        </p:txBody>
      </p:sp>
    </p:spTree>
    <p:extLst>
      <p:ext uri="{BB962C8B-B14F-4D97-AF65-F5344CB8AC3E}">
        <p14:creationId xmlns:p14="http://schemas.microsoft.com/office/powerpoint/2010/main" val="128826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D7E9A6-E85F-4FF6-B842-4CB7C2FF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1363C6-C98C-4A6D-B083-BAF5D48EAAB1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16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2FEBFF-20FB-4647-93A8-BBC96ABEE07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Next Step -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6B1CCC-2FBF-1764-5D65-C2F81E0EFAC4}"/>
              </a:ext>
            </a:extLst>
          </p:cNvPr>
          <p:cNvSpPr/>
          <p:nvPr/>
        </p:nvSpPr>
        <p:spPr>
          <a:xfrm>
            <a:off x="2105168" y="1578715"/>
            <a:ext cx="91242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meetings  3</a:t>
            </a:r>
            <a:r>
              <a:rPr lang="en-GB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meeting in </a:t>
            </a:r>
            <a:r>
              <a:rPr lang="en-GB" altLang="ja-JP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BASt</a:t>
            </a:r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(Germany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r"/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19, 20, 21 September 2023</a:t>
            </a:r>
          </a:p>
          <a:p>
            <a:pPr algn="r"/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(Start at 13.00 pm on 19</a:t>
            </a:r>
            <a:r>
              <a:rPr lang="en-US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September)</a:t>
            </a:r>
          </a:p>
          <a:p>
            <a:pPr algn="r"/>
            <a:endParaRPr lang="en-US" altLang="ja-JP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fix the schedule of 4</a:t>
            </a:r>
            <a:r>
              <a:rPr lang="en-US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IWG on the end of July.</a:t>
            </a:r>
          </a:p>
          <a:p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IWG meetings  4</a:t>
            </a:r>
            <a:r>
              <a:rPr lang="en-GB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meeting in Tokyo (Japan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r"/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21, 22, 24 November 2023</a:t>
            </a:r>
            <a:endParaRPr lang="en-US" altLang="ja-JP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en-GB" altLang="ja-JP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EDCEA8-022B-EF1E-3554-5B1646D6F286}"/>
              </a:ext>
            </a:extLst>
          </p:cNvPr>
          <p:cNvSpPr/>
          <p:nvPr/>
        </p:nvSpPr>
        <p:spPr>
          <a:xfrm>
            <a:off x="748425" y="993940"/>
            <a:ext cx="49054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Schedule of meetings: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2A2D1E-7B43-7D19-5F16-DAB337F9D8CD}"/>
              </a:ext>
            </a:extLst>
          </p:cNvPr>
          <p:cNvSpPr/>
          <p:nvPr/>
        </p:nvSpPr>
        <p:spPr>
          <a:xfrm>
            <a:off x="608575" y="884432"/>
            <a:ext cx="11230983" cy="3416451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30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805" y="1734056"/>
            <a:ext cx="11926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</a:t>
            </a:r>
          </a:p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your attention</a:t>
            </a:r>
            <a:endParaRPr kumimoji="1" lang="ja-JP" altLang="en-US" sz="9600" b="1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16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4194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B81EE3-D950-4AEA-B6EC-EC1107F1F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7A026A-8378-48C0-B50B-6720EF6AB5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10330</TotalTime>
  <Words>428</Words>
  <Application>Microsoft Office PowerPoint</Application>
  <PresentationFormat>Widescreen</PresentationFormat>
  <Paragraphs>56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Tahoma</vt:lpstr>
      <vt:lpstr>Wingdings 2</vt:lpstr>
      <vt:lpstr>HDOfficeLightV0</vt:lpstr>
      <vt:lpstr>レトロスペクト</vt:lpstr>
      <vt:lpstr>Report from the  Informal Working Group on Acceleration Control for Pedal Error (ACPE)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GRVA-16-36</dc:title>
  <dc:creator>hiroset</dc:creator>
  <cp:lastModifiedBy>Laura Mueller</cp:lastModifiedBy>
  <cp:revision>295</cp:revision>
  <dcterms:created xsi:type="dcterms:W3CDTF">2018-08-19T04:38:41Z</dcterms:created>
  <dcterms:modified xsi:type="dcterms:W3CDTF">2023-05-22T08:28:52Z</dcterms:modified>
</cp:coreProperties>
</file>