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9"/>
  </p:notesMasterIdLst>
  <p:sldIdLst>
    <p:sldId id="256" r:id="rId5"/>
    <p:sldId id="550" r:id="rId6"/>
    <p:sldId id="257" r:id="rId7"/>
    <p:sldId id="544" r:id="rId8"/>
    <p:sldId id="547" r:id="rId9"/>
    <p:sldId id="301" r:id="rId10"/>
    <p:sldId id="546" r:id="rId11"/>
    <p:sldId id="545" r:id="rId12"/>
    <p:sldId id="548" r:id="rId13"/>
    <p:sldId id="549" r:id="rId14"/>
    <p:sldId id="552" r:id="rId15"/>
    <p:sldId id="551" r:id="rId16"/>
    <p:sldId id="543" r:id="rId17"/>
    <p:sldId id="300" r:id="rId18"/>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8" autoAdjust="0"/>
    <p:restoredTop sz="94660"/>
  </p:normalViewPr>
  <p:slideViewPr>
    <p:cSldViewPr snapToGrid="0">
      <p:cViewPr varScale="1">
        <p:scale>
          <a:sx n="126" d="100"/>
          <a:sy n="126" d="100"/>
        </p:scale>
        <p:origin x="1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1FAF79C1-B71D-40C1-A351-71B26FB36474}"/>
    <pc:docChg chg="modSld">
      <pc:chgData name="Laura Mueller" userId="b8b87b2b-eda4-44e0-9f77-97a24730064b" providerId="ADAL" clId="{1FAF79C1-B71D-40C1-A351-71B26FB36474}" dt="2023-05-17T09:57:21.385" v="5" actId="20577"/>
      <pc:docMkLst>
        <pc:docMk/>
      </pc:docMkLst>
      <pc:sldChg chg="modSp mod">
        <pc:chgData name="Laura Mueller" userId="b8b87b2b-eda4-44e0-9f77-97a24730064b" providerId="ADAL" clId="{1FAF79C1-B71D-40C1-A351-71B26FB36474}" dt="2023-05-17T09:57:21.385" v="5" actId="20577"/>
        <pc:sldMkLst>
          <pc:docMk/>
          <pc:sldMk cId="1587566103" sldId="256"/>
        </pc:sldMkLst>
        <pc:spChg chg="mod">
          <ac:chgData name="Laura Mueller" userId="b8b87b2b-eda4-44e0-9f77-97a24730064b" providerId="ADAL" clId="{1FAF79C1-B71D-40C1-A351-71B26FB36474}" dt="2023-05-17T09:57:21.385" v="5" actId="20577"/>
          <ac:spMkLst>
            <pc:docMk/>
            <pc:sldMk cId="1587566103" sldId="256"/>
            <ac:spMk id="8" creationId="{D379EFF7-8752-4EF6-8D35-2C65929525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17.05.2023</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17.05.2023</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17.05.2023</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17.05.2023</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17.05.2023</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17.05.2023</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17.05.2023</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17.05.2023</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17.05.2023</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17.05.2023</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17.05.2023</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17.05.2023</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17.05.2023</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3048815"/>
            <a:ext cx="9144000" cy="2387600"/>
          </a:xfrm>
        </p:spPr>
        <p:txBody>
          <a:bodyPr>
            <a:normAutofit fontScale="90000"/>
          </a:bodyPr>
          <a:lstStyle/>
          <a:p>
            <a:r>
              <a:rPr lang="en-GB" dirty="0"/>
              <a:t>Assessment of UN Regulations Under the Purview of GRVA With Regards to the Use </a:t>
            </a:r>
            <a:br>
              <a:rPr lang="en-GB" dirty="0"/>
            </a:br>
            <a:r>
              <a:rPr lang="en-GB" dirty="0"/>
              <a:t>of the </a:t>
            </a:r>
            <a:r>
              <a:rPr lang="en-US" dirty="0"/>
              <a:t>Unique Identifier</a:t>
            </a:r>
            <a:r>
              <a:rPr lang="en-GB" dirty="0"/>
              <a:t> (UI)</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561364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expert</a:t>
            </a:r>
            <a:br>
              <a:rPr lang="en-US" sz="1800" dirty="0"/>
            </a:br>
            <a:r>
              <a:rPr lang="en-US" sz="1800" dirty="0"/>
              <a:t>from the Russian Federation</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8859915" y="278280"/>
            <a:ext cx="3238871"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a:t>
            </a:r>
            <a:r>
              <a:rPr lang="en-US" sz="1800" u="sng"/>
              <a:t>document </a:t>
            </a:r>
            <a:r>
              <a:rPr lang="en-US" sz="1800" b="1"/>
              <a:t>GRVA-16-20</a:t>
            </a:r>
            <a:endParaRPr lang="en-US" sz="1800" b="1" dirty="0"/>
          </a:p>
          <a:p>
            <a:pPr algn="l">
              <a:spcBef>
                <a:spcPts val="0"/>
              </a:spcBef>
            </a:pPr>
            <a:r>
              <a:rPr lang="en-US" sz="1800" dirty="0"/>
              <a:t>16</a:t>
            </a:r>
            <a:r>
              <a:rPr lang="en-US" sz="1800" baseline="30000" dirty="0"/>
              <a:t>th</a:t>
            </a:r>
            <a:r>
              <a:rPr lang="en-US" sz="1800" dirty="0"/>
              <a:t> GRVA, 22-26 May 2023</a:t>
            </a:r>
          </a:p>
          <a:p>
            <a:pPr algn="l">
              <a:spcBef>
                <a:spcPts val="0"/>
              </a:spcBef>
            </a:pPr>
            <a:r>
              <a:rPr lang="en-US" sz="1800" dirty="0"/>
              <a:t>Agenda item 12(a)</a:t>
            </a:r>
            <a:endParaRPr lang="ru-RU" sz="1800" dirty="0"/>
          </a:p>
        </p:txBody>
      </p:sp>
    </p:spTree>
    <p:extLst>
      <p:ext uri="{BB962C8B-B14F-4D97-AF65-F5344CB8AC3E}">
        <p14:creationId xmlns:p14="http://schemas.microsoft.com/office/powerpoint/2010/main" val="158756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10</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293503"/>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Assessment of UN Regulations Under the Purview </a:t>
            </a:r>
            <a:br>
              <a:rPr lang="en-GB" dirty="0"/>
            </a:br>
            <a:r>
              <a:rPr lang="en-GB" dirty="0"/>
              <a:t>of GRVA With Regards to the Use of the UI</a:t>
            </a:r>
            <a:endParaRPr lang="ru-RU" dirty="0"/>
          </a:p>
        </p:txBody>
      </p:sp>
      <p:graphicFrame>
        <p:nvGraphicFramePr>
          <p:cNvPr id="9" name="Таблица 8">
            <a:extLst>
              <a:ext uri="{FF2B5EF4-FFF2-40B4-BE49-F238E27FC236}">
                <a16:creationId xmlns:a16="http://schemas.microsoft.com/office/drawing/2014/main" id="{EB59E8EC-23BC-EB86-9D58-09EB6F3AE56B}"/>
              </a:ext>
            </a:extLst>
          </p:cNvPr>
          <p:cNvGraphicFramePr>
            <a:graphicFrameLocks noGrp="1"/>
          </p:cNvGraphicFramePr>
          <p:nvPr>
            <p:extLst>
              <p:ext uri="{D42A27DB-BD31-4B8C-83A1-F6EECF244321}">
                <p14:modId xmlns:p14="http://schemas.microsoft.com/office/powerpoint/2010/main" val="3786335351"/>
              </p:ext>
            </p:extLst>
          </p:nvPr>
        </p:nvGraphicFramePr>
        <p:xfrm>
          <a:off x="629574" y="2157275"/>
          <a:ext cx="10724226" cy="4246396"/>
        </p:xfrm>
        <a:graphic>
          <a:graphicData uri="http://schemas.openxmlformats.org/drawingml/2006/table">
            <a:tbl>
              <a:tblPr firstRow="1" firstCol="1" bandRow="1">
                <a:tableStyleId>{5940675A-B579-460E-94D1-54222C63F5DA}</a:tableStyleId>
              </a:tblPr>
              <a:tblGrid>
                <a:gridCol w="1229917">
                  <a:extLst>
                    <a:ext uri="{9D8B030D-6E8A-4147-A177-3AD203B41FA5}">
                      <a16:colId xmlns:a16="http://schemas.microsoft.com/office/drawing/2014/main" val="3443846425"/>
                    </a:ext>
                  </a:extLst>
                </a:gridCol>
                <a:gridCol w="923870">
                  <a:extLst>
                    <a:ext uri="{9D8B030D-6E8A-4147-A177-3AD203B41FA5}">
                      <a16:colId xmlns:a16="http://schemas.microsoft.com/office/drawing/2014/main" val="1052020669"/>
                    </a:ext>
                  </a:extLst>
                </a:gridCol>
                <a:gridCol w="2416275">
                  <a:extLst>
                    <a:ext uri="{9D8B030D-6E8A-4147-A177-3AD203B41FA5}">
                      <a16:colId xmlns:a16="http://schemas.microsoft.com/office/drawing/2014/main" val="2048643656"/>
                    </a:ext>
                  </a:extLst>
                </a:gridCol>
                <a:gridCol w="973158">
                  <a:extLst>
                    <a:ext uri="{9D8B030D-6E8A-4147-A177-3AD203B41FA5}">
                      <a16:colId xmlns:a16="http://schemas.microsoft.com/office/drawing/2014/main" val="3842897547"/>
                    </a:ext>
                  </a:extLst>
                </a:gridCol>
                <a:gridCol w="2428883">
                  <a:extLst>
                    <a:ext uri="{9D8B030D-6E8A-4147-A177-3AD203B41FA5}">
                      <a16:colId xmlns:a16="http://schemas.microsoft.com/office/drawing/2014/main" val="651098477"/>
                    </a:ext>
                  </a:extLst>
                </a:gridCol>
                <a:gridCol w="2752123">
                  <a:extLst>
                    <a:ext uri="{9D8B030D-6E8A-4147-A177-3AD203B41FA5}">
                      <a16:colId xmlns:a16="http://schemas.microsoft.com/office/drawing/2014/main" val="3644432506"/>
                    </a:ext>
                  </a:extLst>
                </a:gridCol>
              </a:tblGrid>
              <a:tr h="741263">
                <a:tc>
                  <a:txBody>
                    <a:bodyPr/>
                    <a:lstStyle/>
                    <a:p>
                      <a:pPr algn="ctr">
                        <a:lnSpc>
                          <a:spcPct val="100000"/>
                        </a:lnSpc>
                        <a:spcBef>
                          <a:spcPts val="50"/>
                        </a:spcBef>
                        <a:spcAft>
                          <a:spcPts val="50"/>
                        </a:spcAft>
                      </a:pPr>
                      <a:r>
                        <a:rPr lang="en-US" sz="1400" dirty="0">
                          <a:effectLst/>
                        </a:rPr>
                        <a:t>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Use of UI prohibited</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gridSpan="3">
                  <a:txBody>
                    <a:bodyPr/>
                    <a:lstStyle/>
                    <a:p>
                      <a:pPr marL="1270" algn="ctr">
                        <a:lnSpc>
                          <a:spcPct val="100000"/>
                        </a:lnSpc>
                        <a:spcBef>
                          <a:spcPts val="50"/>
                        </a:spcBef>
                        <a:spcAft>
                          <a:spcPts val="50"/>
                        </a:spcAft>
                      </a:pPr>
                      <a:r>
                        <a:rPr lang="en-US" sz="1400" dirty="0">
                          <a:effectLst/>
                        </a:rPr>
                        <a:t>Use of UI possible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a:txBody>
                    <a:bodyPr/>
                    <a:lstStyle/>
                    <a:p>
                      <a:pPr algn="ctr">
                        <a:lnSpc>
                          <a:spcPct val="100000"/>
                        </a:lnSpc>
                        <a:spcBef>
                          <a:spcPts val="50"/>
                        </a:spcBef>
                        <a:spcAft>
                          <a:spcPts val="50"/>
                        </a:spcAft>
                      </a:pPr>
                      <a:r>
                        <a:rPr lang="en-US" sz="1400" dirty="0">
                          <a:effectLst/>
                        </a:rPr>
                        <a:t>Remarks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3238094"/>
                  </a:ext>
                </a:extLst>
              </a:tr>
              <a:tr h="1191197">
                <a:tc>
                  <a:txBody>
                    <a:bodyPr/>
                    <a:lstStyle/>
                    <a:p>
                      <a:pPr algn="ctr">
                        <a:lnSpc>
                          <a:spcPct val="100000"/>
                        </a:lnSpc>
                        <a:spcBef>
                          <a:spcPts val="50"/>
                        </a:spcBef>
                        <a:spcAft>
                          <a:spcPts val="50"/>
                        </a:spcAft>
                      </a:pPr>
                      <a:r>
                        <a:rPr lang="en-US" sz="1400" dirty="0">
                          <a:effectLst/>
                        </a:rPr>
                        <a:t>UN Regulations under the purview of GRVA</a:t>
                      </a:r>
                      <a:endParaRPr lang="ru-RU" sz="1400" dirty="0">
                        <a:effectLst/>
                        <a:latin typeface="Times New Roman" panose="02020603050405020304" pitchFamily="18" charset="0"/>
                        <a:ea typeface="Times New Roman" panose="02020603050405020304" pitchFamily="18" charset="0"/>
                      </a:endParaRPr>
                    </a:p>
                  </a:txBody>
                  <a:tcPr marL="36000" marR="36000" marT="0" marB="0" anchor="ctr"/>
                </a:tc>
                <a:tc>
                  <a:txBody>
                    <a:bodyPr/>
                    <a:lstStyle/>
                    <a:p>
                      <a:pPr algn="ctr">
                        <a:lnSpc>
                          <a:spcPct val="100000"/>
                        </a:lnSpc>
                        <a:spcBef>
                          <a:spcPts val="50"/>
                        </a:spcBef>
                        <a:spcAft>
                          <a:spcPts val="50"/>
                        </a:spcAft>
                      </a:pPr>
                      <a:r>
                        <a:rPr lang="en-US" sz="1400">
                          <a:effectLst/>
                        </a:rPr>
                        <a:t> </a:t>
                      </a:r>
                      <a:endParaRPr lang="ru-RU"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Is there additional information required in the approval mark</a:t>
                      </a:r>
                      <a:br>
                        <a:rPr lang="en-US" sz="1400" dirty="0">
                          <a:effectLst/>
                        </a:rPr>
                      </a:br>
                      <a:r>
                        <a:rPr lang="en-US" sz="1400" dirty="0">
                          <a:effectLst/>
                        </a:rPr>
                        <a:t>(Yes/No)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Summary document necessary (Yes/No)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270" algn="ctr">
                        <a:lnSpc>
                          <a:spcPct val="100000"/>
                        </a:lnSpc>
                        <a:spcBef>
                          <a:spcPts val="50"/>
                        </a:spcBef>
                        <a:spcAft>
                          <a:spcPts val="50"/>
                        </a:spcAft>
                      </a:pPr>
                      <a:r>
                        <a:rPr lang="en-US" sz="1400" dirty="0">
                          <a:effectLst/>
                        </a:rPr>
                        <a:t>Should additional physical marking remain on the product (Yes/No)?</a:t>
                      </a:r>
                      <a:endParaRPr lang="ru-RU" sz="1400" dirty="0">
                        <a:effectLst/>
                      </a:endParaRPr>
                    </a:p>
                    <a:p>
                      <a:pPr marL="1270" algn="ctr">
                        <a:lnSpc>
                          <a:spcPct val="100000"/>
                        </a:lnSpc>
                        <a:spcBef>
                          <a:spcPts val="50"/>
                        </a:spcBef>
                        <a:spcAft>
                          <a:spcPts val="50"/>
                        </a:spcAft>
                      </a:pPr>
                      <a:r>
                        <a:rPr lang="en-US" sz="1400" dirty="0">
                          <a:effectLst/>
                        </a:rPr>
                        <a:t>In case of yes, which one(s)?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E.g. justifications for additional physical markings that must remain on the product</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7233017"/>
                  </a:ext>
                </a:extLst>
              </a:tr>
              <a:tr h="1156968">
                <a:tc>
                  <a:txBody>
                    <a:bodyPr/>
                    <a:lstStyle/>
                    <a:p>
                      <a:pPr marL="36195" marR="0" lvl="0" indent="0" algn="l" defTabSz="914400" rtl="0" eaLnBrk="1" fontAlgn="auto" latinLnBrk="0" hangingPunct="1">
                        <a:lnSpc>
                          <a:spcPct val="100000"/>
                        </a:lnSpc>
                        <a:spcBef>
                          <a:spcPts val="50"/>
                        </a:spcBef>
                        <a:spcAft>
                          <a:spcPts val="50"/>
                        </a:spcAft>
                        <a:buClrTx/>
                        <a:buSzTx/>
                        <a:buFontTx/>
                        <a:buNone/>
                        <a:tabLst/>
                        <a:defRPr/>
                      </a:pPr>
                      <a:r>
                        <a:rPr lang="fr-CH" sz="1800" dirty="0">
                          <a:solidFill>
                            <a:srgbClr val="000000"/>
                          </a:solidFill>
                          <a:effectLst/>
                          <a:latin typeface="+mn-lt"/>
                          <a:ea typeface="Times New Roman" panose="02020603050405020304" pitchFamily="18" charset="0"/>
                          <a:cs typeface="Times New Roman" panose="02020603050405020304" pitchFamily="18" charset="0"/>
                        </a:rPr>
                        <a:t>UN R 13H-00</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N/A</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 </a:t>
                      </a:r>
                      <a:r>
                        <a:rPr lang="en-US" sz="1800" dirty="0">
                          <a:effectLst/>
                          <a:latin typeface="+mn-lt"/>
                          <a:ea typeface="Times New Roman" panose="02020603050405020304" pitchFamily="18" charset="0"/>
                        </a:rPr>
                        <a:t>either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the approval mark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or the UI marking</a:t>
                      </a:r>
                      <a:endParaRPr lang="ru-RU" sz="1800" dirty="0">
                        <a:effectLst/>
                        <a:latin typeface="+mn-lt"/>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r>
                        <a:rPr lang="en-US" sz="1800" kern="1200" dirty="0">
                          <a:solidFill>
                            <a:schemeClr val="tx1"/>
                          </a:solidFill>
                          <a:effectLst/>
                          <a:latin typeface="+mn-lt"/>
                          <a:ea typeface="+mn-ea"/>
                          <a:cs typeface="+mn-cs"/>
                        </a:rPr>
                        <a:t>No additional information is needed on the product in the case if UI is marked.</a:t>
                      </a:r>
                      <a:endParaRPr lang="ru-RU" sz="1400" dirty="0">
                        <a:effectLst/>
                        <a:latin typeface="Times New Roman" panose="02020603050405020304" pitchFamily="18" charset="0"/>
                        <a:ea typeface="Times New Roman" panose="02020603050405020304" pitchFamily="18" charset="0"/>
                      </a:endParaRPr>
                    </a:p>
                  </a:txBody>
                  <a:tcPr marL="36000" marR="0" marT="0" marB="0" anchor="ctr"/>
                </a:tc>
                <a:extLst>
                  <a:ext uri="{0D108BD9-81ED-4DB2-BD59-A6C34878D82A}">
                    <a16:rowId xmlns:a16="http://schemas.microsoft.com/office/drawing/2014/main" val="2910830350"/>
                  </a:ext>
                </a:extLst>
              </a:tr>
              <a:tr h="1156968">
                <a:tc>
                  <a:txBody>
                    <a:bodyPr/>
                    <a:lstStyle/>
                    <a:p>
                      <a:pPr marL="36195">
                        <a:lnSpc>
                          <a:spcPct val="100000"/>
                        </a:lnSpc>
                        <a:spcBef>
                          <a:spcPts val="50"/>
                        </a:spcBef>
                        <a:spcAft>
                          <a:spcPts val="50"/>
                        </a:spcAft>
                      </a:pPr>
                      <a:r>
                        <a:rPr lang="fr-CH" sz="1800" dirty="0">
                          <a:solidFill>
                            <a:srgbClr val="000000"/>
                          </a:solidFill>
                          <a:effectLst/>
                          <a:latin typeface="+mn-lt"/>
                          <a:ea typeface="Times New Roman" panose="02020603050405020304" pitchFamily="18" charset="0"/>
                          <a:cs typeface="Times New Roman" panose="02020603050405020304" pitchFamily="18" charset="0"/>
                        </a:rPr>
                        <a:t>UN R 152</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N/A</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 </a:t>
                      </a:r>
                      <a:r>
                        <a:rPr lang="en-US" sz="1800" dirty="0">
                          <a:effectLst/>
                          <a:latin typeface="+mn-lt"/>
                          <a:ea typeface="Times New Roman" panose="02020603050405020304" pitchFamily="18" charset="0"/>
                        </a:rPr>
                        <a:t>either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the approval mark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or the UI marking</a:t>
                      </a:r>
                      <a:endParaRPr lang="ru-RU" sz="1800" dirty="0">
                        <a:effectLst/>
                        <a:latin typeface="+mn-lt"/>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r>
                        <a:rPr lang="en-US" sz="1800" kern="1200" dirty="0">
                          <a:solidFill>
                            <a:schemeClr val="tx1"/>
                          </a:solidFill>
                          <a:effectLst/>
                          <a:latin typeface="+mn-lt"/>
                          <a:ea typeface="+mn-ea"/>
                          <a:cs typeface="+mn-cs"/>
                        </a:rPr>
                        <a:t>No additional information is needed on the product in the case if UI is marked.</a:t>
                      </a:r>
                      <a:endParaRPr lang="ru-RU" sz="1400" dirty="0">
                        <a:effectLst/>
                        <a:latin typeface="Times New Roman" panose="02020603050405020304" pitchFamily="18" charset="0"/>
                        <a:ea typeface="Times New Roman" panose="02020603050405020304" pitchFamily="18" charset="0"/>
                      </a:endParaRPr>
                    </a:p>
                  </a:txBody>
                  <a:tcPr marL="36000" marR="0" marT="0" marB="0" anchor="ctr"/>
                </a:tc>
                <a:extLst>
                  <a:ext uri="{0D108BD9-81ED-4DB2-BD59-A6C34878D82A}">
                    <a16:rowId xmlns:a16="http://schemas.microsoft.com/office/drawing/2014/main" val="975790185"/>
                  </a:ext>
                </a:extLst>
              </a:tr>
            </a:tbl>
          </a:graphicData>
        </a:graphic>
      </p:graphicFrame>
      <p:sp>
        <p:nvSpPr>
          <p:cNvPr id="10" name="Rectangle 4">
            <a:extLst>
              <a:ext uri="{FF2B5EF4-FFF2-40B4-BE49-F238E27FC236}">
                <a16:creationId xmlns:a16="http://schemas.microsoft.com/office/drawing/2014/main" id="{D9A497C4-691A-3F3B-DDAD-D6E3B585D70A}"/>
              </a:ext>
            </a:extLst>
          </p:cNvPr>
          <p:cNvSpPr>
            <a:spLocks noChangeArrowheads="1"/>
          </p:cNvSpPr>
          <p:nvPr/>
        </p:nvSpPr>
        <p:spPr bwMode="auto">
          <a:xfrm>
            <a:off x="3125788" y="3316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8224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11</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136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Schedule 5 to the 1958 Agreement – </a:t>
            </a:r>
            <a:r>
              <a:rPr lang="en-GB" dirty="0"/>
              <a:t>Circulation of Approval Documentation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705488"/>
            <a:ext cx="10835936" cy="465086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nSpc>
                <a:spcPct val="100000"/>
              </a:lnSpc>
              <a:buNone/>
            </a:pPr>
            <a:r>
              <a:rPr lang="ru-RU" dirty="0">
                <a:latin typeface="Calibri" panose="020F0502020204030204" pitchFamily="34" charset="0"/>
                <a:ea typeface="Calibri" panose="020F0502020204030204" pitchFamily="34" charset="0"/>
                <a:cs typeface="Times New Roman" panose="02020603050405020304" pitchFamily="18" charset="0"/>
              </a:rPr>
              <a:t>«</a:t>
            </a:r>
            <a:r>
              <a:rPr lang="ru-RU" dirty="0">
                <a:effectLst/>
                <a:latin typeface="Calibri" panose="020F0502020204030204" pitchFamily="34" charset="0"/>
                <a:ea typeface="Calibri" panose="020F0502020204030204" pitchFamily="34" charset="0"/>
                <a:cs typeface="Times New Roman" panose="02020603050405020304" pitchFamily="18" charset="0"/>
              </a:rPr>
              <a:t>4</a:t>
            </a: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0000CC"/>
                </a:solidFill>
                <a:latin typeface="Calibri" panose="020F0502020204030204" pitchFamily="34" charset="0"/>
                <a:cs typeface="Times New Roman" panose="02020603050405020304" pitchFamily="18" charset="0"/>
              </a:rPr>
              <a:t>All Contracting Parties </a:t>
            </a:r>
            <a:r>
              <a:rPr lang="en-GB" dirty="0">
                <a:latin typeface="Calibri" panose="020F0502020204030204" pitchFamily="34" charset="0"/>
                <a:cs typeface="Times New Roman" panose="02020603050405020304" pitchFamily="18" charset="0"/>
              </a:rPr>
              <a:t>applying a UN Regulation </a:t>
            </a:r>
            <a:r>
              <a:rPr lang="en-GB" dirty="0">
                <a:solidFill>
                  <a:srgbClr val="0000CC"/>
                </a:solidFill>
                <a:latin typeface="Calibri" panose="020F0502020204030204" pitchFamily="34" charset="0"/>
                <a:cs typeface="Times New Roman" panose="02020603050405020304" pitchFamily="18" charset="0"/>
              </a:rPr>
              <a:t>shall have access to the information </a:t>
            </a:r>
            <a:r>
              <a:rPr lang="en-GB" dirty="0">
                <a:latin typeface="Calibri" panose="020F0502020204030204" pitchFamily="34" charset="0"/>
                <a:cs typeface="Times New Roman" panose="02020603050405020304" pitchFamily="18" charset="0"/>
              </a:rPr>
              <a:t>for that UN Regulation </a:t>
            </a:r>
            <a:r>
              <a:rPr lang="en-GB" dirty="0">
                <a:solidFill>
                  <a:srgbClr val="0000CC"/>
                </a:solidFill>
                <a:latin typeface="Calibri" panose="020F0502020204030204" pitchFamily="34" charset="0"/>
                <a:cs typeface="Times New Roman" panose="02020603050405020304" pitchFamily="18" charset="0"/>
              </a:rPr>
              <a:t>contained in the database </a:t>
            </a:r>
            <a:r>
              <a:rPr lang="en-GB" dirty="0">
                <a:latin typeface="Calibri" panose="020F0502020204030204" pitchFamily="34" charset="0"/>
                <a:cs typeface="Times New Roman" panose="02020603050405020304" pitchFamily="18" charset="0"/>
              </a:rPr>
              <a:t>by using the Unique Identifier and this will provide access to the relevant information relating to the specific approval(s).</a:t>
            </a:r>
            <a:r>
              <a:rPr lang="ru-RU" dirty="0">
                <a:effectLst/>
                <a:latin typeface="Calibri" panose="020F0502020204030204" pitchFamily="34" charset="0"/>
                <a:ea typeface="Calibri" panose="020F0502020204030204" pitchFamily="34" charset="0"/>
                <a:cs typeface="Times New Roman" panose="02020603050405020304" pitchFamily="18" charset="0"/>
              </a:rPr>
              <a:t>»</a:t>
            </a:r>
            <a:r>
              <a:rPr lang="en-GB" dirty="0">
                <a:effectLst/>
                <a:latin typeface="Calibri" panose="020F0502020204030204" pitchFamily="34" charset="0"/>
                <a:ea typeface="Calibri" panose="020F0502020204030204" pitchFamily="34" charset="0"/>
                <a:cs typeface="Times New Roman" panose="02020603050405020304" pitchFamily="18" charset="0"/>
              </a:rPr>
              <a:t>.</a:t>
            </a:r>
          </a:p>
          <a:p>
            <a:pPr marL="0" indent="-540000">
              <a:lnSpc>
                <a:spcPct val="100000"/>
              </a:lnSpc>
              <a:buNone/>
            </a:pPr>
            <a:r>
              <a:rPr lang="en-US" b="1" dirty="0"/>
              <a:t>Consequences:</a:t>
            </a:r>
          </a:p>
          <a:p>
            <a:pPr marL="540000" indent="-540000">
              <a:lnSpc>
                <a:spcPct val="100000"/>
              </a:lnSpc>
            </a:pPr>
            <a:r>
              <a:rPr lang="en-US" dirty="0">
                <a:solidFill>
                  <a:srgbClr val="0000CC"/>
                </a:solidFill>
              </a:rPr>
              <a:t>The UI concept would work only if interested entities of a Contracting Party have an access to the database</a:t>
            </a:r>
          </a:p>
          <a:p>
            <a:pPr marL="540000" indent="-540000">
              <a:lnSpc>
                <a:spcPct val="100000"/>
              </a:lnSpc>
            </a:pPr>
            <a:r>
              <a:rPr lang="en-US" dirty="0">
                <a:solidFill>
                  <a:srgbClr val="0000CC"/>
                </a:solidFill>
              </a:rPr>
              <a:t>Such entities should have an access to the database.</a:t>
            </a:r>
          </a:p>
          <a:p>
            <a:pPr marL="540000" indent="-540000">
              <a:lnSpc>
                <a:spcPct val="100000"/>
              </a:lnSpc>
            </a:pPr>
            <a:r>
              <a:rPr lang="en-US" dirty="0">
                <a:solidFill>
                  <a:srgbClr val="0000CC"/>
                </a:solidFill>
              </a:rPr>
              <a:t>Each set of approval documentation pursuant to each UN Regulation shall include the summary document available for the access of </a:t>
            </a:r>
            <a:r>
              <a:rPr lang="en-US" u="sng" dirty="0">
                <a:solidFill>
                  <a:srgbClr val="0000CC"/>
                </a:solidFill>
              </a:rPr>
              <a:t>general users </a:t>
            </a:r>
            <a:r>
              <a:rPr lang="en-US" dirty="0">
                <a:solidFill>
                  <a:srgbClr val="0000CC"/>
                </a:solidFill>
              </a:rPr>
              <a:t>of the DETA database. </a:t>
            </a:r>
          </a:p>
          <a:p>
            <a:pPr marL="997200" lvl="1" indent="-540000">
              <a:lnSpc>
                <a:spcPct val="100000"/>
              </a:lnSpc>
            </a:pPr>
            <a:r>
              <a:rPr lang="en-US" sz="2800" dirty="0">
                <a:solidFill>
                  <a:srgbClr val="0000CC"/>
                </a:solidFill>
              </a:rPr>
              <a:t>The category of general users should be specified, and may include, e.g., local offices of the roadworthiness inspection and market surveillance authorities.</a:t>
            </a:r>
          </a:p>
          <a:p>
            <a:pPr marL="0" indent="-540000">
              <a:lnSpc>
                <a:spcPct val="100000"/>
              </a:lnSpc>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978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293503"/>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Assessment of UN Regulations Under the Purview </a:t>
            </a:r>
            <a:br>
              <a:rPr lang="en-GB" dirty="0"/>
            </a:br>
            <a:r>
              <a:rPr lang="en-GB" dirty="0"/>
              <a:t>of GRVA With Regards to the Use of the UI</a:t>
            </a:r>
            <a:endParaRPr lang="ru-RU" dirty="0"/>
          </a:p>
        </p:txBody>
      </p:sp>
      <p:graphicFrame>
        <p:nvGraphicFramePr>
          <p:cNvPr id="9" name="Таблица 8">
            <a:extLst>
              <a:ext uri="{FF2B5EF4-FFF2-40B4-BE49-F238E27FC236}">
                <a16:creationId xmlns:a16="http://schemas.microsoft.com/office/drawing/2014/main" id="{EB59E8EC-23BC-EB86-9D58-09EB6F3AE56B}"/>
              </a:ext>
            </a:extLst>
          </p:cNvPr>
          <p:cNvGraphicFramePr>
            <a:graphicFrameLocks noGrp="1"/>
          </p:cNvGraphicFramePr>
          <p:nvPr>
            <p:extLst>
              <p:ext uri="{D42A27DB-BD31-4B8C-83A1-F6EECF244321}">
                <p14:modId xmlns:p14="http://schemas.microsoft.com/office/powerpoint/2010/main" val="1458380565"/>
              </p:ext>
            </p:extLst>
          </p:nvPr>
        </p:nvGraphicFramePr>
        <p:xfrm>
          <a:off x="629574" y="1884286"/>
          <a:ext cx="10724226" cy="3089428"/>
        </p:xfrm>
        <a:graphic>
          <a:graphicData uri="http://schemas.openxmlformats.org/drawingml/2006/table">
            <a:tbl>
              <a:tblPr firstRow="1" firstCol="1" bandRow="1">
                <a:tableStyleId>{5940675A-B579-460E-94D1-54222C63F5DA}</a:tableStyleId>
              </a:tblPr>
              <a:tblGrid>
                <a:gridCol w="1229917">
                  <a:extLst>
                    <a:ext uri="{9D8B030D-6E8A-4147-A177-3AD203B41FA5}">
                      <a16:colId xmlns:a16="http://schemas.microsoft.com/office/drawing/2014/main" val="3443846425"/>
                    </a:ext>
                  </a:extLst>
                </a:gridCol>
                <a:gridCol w="923870">
                  <a:extLst>
                    <a:ext uri="{9D8B030D-6E8A-4147-A177-3AD203B41FA5}">
                      <a16:colId xmlns:a16="http://schemas.microsoft.com/office/drawing/2014/main" val="1052020669"/>
                    </a:ext>
                  </a:extLst>
                </a:gridCol>
                <a:gridCol w="2416275">
                  <a:extLst>
                    <a:ext uri="{9D8B030D-6E8A-4147-A177-3AD203B41FA5}">
                      <a16:colId xmlns:a16="http://schemas.microsoft.com/office/drawing/2014/main" val="2048643656"/>
                    </a:ext>
                  </a:extLst>
                </a:gridCol>
                <a:gridCol w="973158">
                  <a:extLst>
                    <a:ext uri="{9D8B030D-6E8A-4147-A177-3AD203B41FA5}">
                      <a16:colId xmlns:a16="http://schemas.microsoft.com/office/drawing/2014/main" val="3842897547"/>
                    </a:ext>
                  </a:extLst>
                </a:gridCol>
                <a:gridCol w="2428883">
                  <a:extLst>
                    <a:ext uri="{9D8B030D-6E8A-4147-A177-3AD203B41FA5}">
                      <a16:colId xmlns:a16="http://schemas.microsoft.com/office/drawing/2014/main" val="651098477"/>
                    </a:ext>
                  </a:extLst>
                </a:gridCol>
                <a:gridCol w="2752123">
                  <a:extLst>
                    <a:ext uri="{9D8B030D-6E8A-4147-A177-3AD203B41FA5}">
                      <a16:colId xmlns:a16="http://schemas.microsoft.com/office/drawing/2014/main" val="3644432506"/>
                    </a:ext>
                  </a:extLst>
                </a:gridCol>
              </a:tblGrid>
              <a:tr h="741263">
                <a:tc>
                  <a:txBody>
                    <a:bodyPr/>
                    <a:lstStyle/>
                    <a:p>
                      <a:pPr algn="ctr">
                        <a:lnSpc>
                          <a:spcPct val="100000"/>
                        </a:lnSpc>
                        <a:spcBef>
                          <a:spcPts val="50"/>
                        </a:spcBef>
                        <a:spcAft>
                          <a:spcPts val="50"/>
                        </a:spcAft>
                      </a:pPr>
                      <a:r>
                        <a:rPr lang="en-US" sz="1400" dirty="0">
                          <a:effectLst/>
                        </a:rPr>
                        <a:t>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Use of UI prohibited</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gridSpan="3">
                  <a:txBody>
                    <a:bodyPr/>
                    <a:lstStyle/>
                    <a:p>
                      <a:pPr marL="1270" algn="ctr">
                        <a:lnSpc>
                          <a:spcPct val="100000"/>
                        </a:lnSpc>
                        <a:spcBef>
                          <a:spcPts val="50"/>
                        </a:spcBef>
                        <a:spcAft>
                          <a:spcPts val="50"/>
                        </a:spcAft>
                      </a:pPr>
                      <a:r>
                        <a:rPr lang="en-US" sz="1400" dirty="0">
                          <a:effectLst/>
                        </a:rPr>
                        <a:t>Use of UI possible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a:txBody>
                    <a:bodyPr/>
                    <a:lstStyle/>
                    <a:p>
                      <a:pPr algn="ctr">
                        <a:lnSpc>
                          <a:spcPct val="100000"/>
                        </a:lnSpc>
                        <a:spcBef>
                          <a:spcPts val="50"/>
                        </a:spcBef>
                        <a:spcAft>
                          <a:spcPts val="50"/>
                        </a:spcAft>
                      </a:pPr>
                      <a:r>
                        <a:rPr lang="en-US" sz="1400" dirty="0">
                          <a:effectLst/>
                        </a:rPr>
                        <a:t>Remarks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3238094"/>
                  </a:ext>
                </a:extLst>
              </a:tr>
              <a:tr h="1191197">
                <a:tc>
                  <a:txBody>
                    <a:bodyPr/>
                    <a:lstStyle/>
                    <a:p>
                      <a:pPr algn="ctr">
                        <a:lnSpc>
                          <a:spcPct val="100000"/>
                        </a:lnSpc>
                        <a:spcBef>
                          <a:spcPts val="50"/>
                        </a:spcBef>
                        <a:spcAft>
                          <a:spcPts val="50"/>
                        </a:spcAft>
                      </a:pPr>
                      <a:r>
                        <a:rPr lang="en-US" sz="1400" dirty="0">
                          <a:effectLst/>
                        </a:rPr>
                        <a:t>UN Regulations under the purview of GRVA</a:t>
                      </a:r>
                      <a:endParaRPr lang="ru-RU" sz="1400" dirty="0">
                        <a:effectLst/>
                        <a:latin typeface="Times New Roman" panose="02020603050405020304" pitchFamily="18" charset="0"/>
                        <a:ea typeface="Times New Roman" panose="02020603050405020304" pitchFamily="18" charset="0"/>
                      </a:endParaRPr>
                    </a:p>
                  </a:txBody>
                  <a:tcPr marL="36000" marR="36000" marT="0" marB="0" anchor="ctr"/>
                </a:tc>
                <a:tc>
                  <a:txBody>
                    <a:bodyPr/>
                    <a:lstStyle/>
                    <a:p>
                      <a:pPr algn="ctr">
                        <a:lnSpc>
                          <a:spcPct val="100000"/>
                        </a:lnSpc>
                        <a:spcBef>
                          <a:spcPts val="50"/>
                        </a:spcBef>
                        <a:spcAft>
                          <a:spcPts val="50"/>
                        </a:spcAft>
                      </a:pPr>
                      <a:r>
                        <a:rPr lang="en-US" sz="1400">
                          <a:effectLst/>
                        </a:rPr>
                        <a:t> </a:t>
                      </a:r>
                      <a:endParaRPr lang="ru-RU"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Is there additional information required in the approval mark</a:t>
                      </a:r>
                      <a:br>
                        <a:rPr lang="en-US" sz="1400" dirty="0">
                          <a:effectLst/>
                        </a:rPr>
                      </a:br>
                      <a:r>
                        <a:rPr lang="en-US" sz="1400" dirty="0">
                          <a:effectLst/>
                        </a:rPr>
                        <a:t>(Yes/No)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Summary document necessary (Yes/No)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270" algn="ctr">
                        <a:lnSpc>
                          <a:spcPct val="100000"/>
                        </a:lnSpc>
                        <a:spcBef>
                          <a:spcPts val="50"/>
                        </a:spcBef>
                        <a:spcAft>
                          <a:spcPts val="50"/>
                        </a:spcAft>
                      </a:pPr>
                      <a:r>
                        <a:rPr lang="en-US" sz="1400" dirty="0">
                          <a:effectLst/>
                        </a:rPr>
                        <a:t>Should additional physical marking remain on the product (Yes/No)?</a:t>
                      </a:r>
                      <a:endParaRPr lang="ru-RU" sz="1400" dirty="0">
                        <a:effectLst/>
                      </a:endParaRPr>
                    </a:p>
                    <a:p>
                      <a:pPr marL="1270" algn="ctr">
                        <a:lnSpc>
                          <a:spcPct val="100000"/>
                        </a:lnSpc>
                        <a:spcBef>
                          <a:spcPts val="50"/>
                        </a:spcBef>
                        <a:spcAft>
                          <a:spcPts val="50"/>
                        </a:spcAft>
                      </a:pPr>
                      <a:r>
                        <a:rPr lang="en-US" sz="1400" dirty="0">
                          <a:effectLst/>
                        </a:rPr>
                        <a:t>In case of yes, which one(s)?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E.g. justifications for additional physical markings that must remain on the product</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7233017"/>
                  </a:ext>
                </a:extLst>
              </a:tr>
              <a:tr h="1156968">
                <a:tc>
                  <a:txBody>
                    <a:bodyPr/>
                    <a:lstStyle/>
                    <a:p>
                      <a:pPr marL="36195" marR="0" lvl="0" indent="0" algn="l" defTabSz="914400" rtl="0" eaLnBrk="1" fontAlgn="auto" latinLnBrk="0" hangingPunct="1">
                        <a:lnSpc>
                          <a:spcPct val="100000"/>
                        </a:lnSpc>
                        <a:spcBef>
                          <a:spcPts val="50"/>
                        </a:spcBef>
                        <a:spcAft>
                          <a:spcPts val="50"/>
                        </a:spcAft>
                        <a:buClrTx/>
                        <a:buSzTx/>
                        <a:buFontTx/>
                        <a:buNone/>
                        <a:tabLst/>
                        <a:defRPr/>
                      </a:pPr>
                      <a:r>
                        <a:rPr lang="fr-CH" sz="1800" dirty="0">
                          <a:solidFill>
                            <a:srgbClr val="000000"/>
                          </a:solidFill>
                          <a:effectLst/>
                          <a:latin typeface="+mn-lt"/>
                          <a:ea typeface="Times New Roman" panose="02020603050405020304" pitchFamily="18" charset="0"/>
                          <a:cs typeface="Times New Roman" panose="02020603050405020304" pitchFamily="18" charset="0"/>
                        </a:rPr>
                        <a:t>All, except UN R 90</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rPr>
                        <a:t>Yes* </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36000" marR="0" marT="0" marB="0" anchor="ctr"/>
                </a:tc>
                <a:extLst>
                  <a:ext uri="{0D108BD9-81ED-4DB2-BD59-A6C34878D82A}">
                    <a16:rowId xmlns:a16="http://schemas.microsoft.com/office/drawing/2014/main" val="2910830350"/>
                  </a:ext>
                </a:extLst>
              </a:tr>
            </a:tbl>
          </a:graphicData>
        </a:graphic>
      </p:graphicFrame>
      <p:sp>
        <p:nvSpPr>
          <p:cNvPr id="10" name="Rectangle 4">
            <a:extLst>
              <a:ext uri="{FF2B5EF4-FFF2-40B4-BE49-F238E27FC236}">
                <a16:creationId xmlns:a16="http://schemas.microsoft.com/office/drawing/2014/main" id="{D9A497C4-691A-3F3B-DDAD-D6E3B585D70A}"/>
              </a:ext>
            </a:extLst>
          </p:cNvPr>
          <p:cNvSpPr>
            <a:spLocks noChangeArrowheads="1"/>
          </p:cNvSpPr>
          <p:nvPr/>
        </p:nvSpPr>
        <p:spPr bwMode="auto">
          <a:xfrm>
            <a:off x="3125788" y="3316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2" name="Подзаголовок 2">
            <a:extLst>
              <a:ext uri="{FF2B5EF4-FFF2-40B4-BE49-F238E27FC236}">
                <a16:creationId xmlns:a16="http://schemas.microsoft.com/office/drawing/2014/main" id="{5643C3BE-87EA-E55D-E56E-E0BD61B79290}"/>
              </a:ext>
            </a:extLst>
          </p:cNvPr>
          <p:cNvSpPr txBox="1">
            <a:spLocks/>
          </p:cNvSpPr>
          <p:nvPr/>
        </p:nvSpPr>
        <p:spPr>
          <a:xfrm>
            <a:off x="629574" y="5307496"/>
            <a:ext cx="10724226" cy="9898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5000"/>
              </a:lnSpc>
            </a:pPr>
            <a:r>
              <a:rPr lang="en-US" sz="1800" dirty="0"/>
              <a:t>* The summary document can be based on the form of communication on type approval with the addition of other relevant information, e.g., type of the test undergone per UN R 13.</a:t>
            </a:r>
            <a:endParaRPr lang="ru-RU" sz="1800" dirty="0"/>
          </a:p>
        </p:txBody>
      </p:sp>
    </p:spTree>
    <p:extLst>
      <p:ext uri="{BB962C8B-B14F-4D97-AF65-F5344CB8AC3E}">
        <p14:creationId xmlns:p14="http://schemas.microsoft.com/office/powerpoint/2010/main" val="1867273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13</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136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Reflection on the Combined Use </a:t>
            </a:r>
            <a:br>
              <a:rPr lang="en-US" dirty="0"/>
            </a:br>
            <a:r>
              <a:rPr lang="en-US" dirty="0"/>
              <a:t>(for Several Approvals) of One UI</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705488"/>
            <a:ext cx="10835936" cy="465086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nSpc>
                <a:spcPct val="100000"/>
              </a:lnSpc>
              <a:buNone/>
            </a:pPr>
            <a:r>
              <a:rPr lang="en-US" dirty="0">
                <a:latin typeface="Calibri" panose="020F0502020204030204" pitchFamily="34" charset="0"/>
                <a:cs typeface="Times New Roman" panose="02020603050405020304" pitchFamily="18" charset="0"/>
              </a:rPr>
              <a:t>The GRs were invited to reflect on the possibility to combine several markings with one Unique Identifier and discuss if details should be added to the UN Regulations.</a:t>
            </a:r>
            <a:endParaRPr lang="en-GB" dirty="0">
              <a:latin typeface="Calibri" panose="020F0502020204030204" pitchFamily="34" charset="0"/>
              <a:cs typeface="Times New Roman" panose="02020603050405020304" pitchFamily="18" charset="0"/>
            </a:endParaRPr>
          </a:p>
          <a:p>
            <a:pPr marL="0" indent="-540000">
              <a:lnSpc>
                <a:spcPct val="100000"/>
              </a:lnSpc>
              <a:buNone/>
            </a:pPr>
            <a:r>
              <a:rPr lang="en-US" b="1" dirty="0"/>
              <a:t>Proposal:</a:t>
            </a:r>
          </a:p>
          <a:p>
            <a:pPr marL="540000" indent="-540000">
              <a:lnSpc>
                <a:spcPct val="100000"/>
              </a:lnSpc>
              <a:spcAft>
                <a:spcPts val="600"/>
              </a:spcAft>
            </a:pPr>
            <a:r>
              <a:rPr lang="en-US" dirty="0"/>
              <a:t>The allocation of one UI to several approvals should be possible for the product of the same type (according to the product type definition).</a:t>
            </a:r>
            <a:endParaRPr lang="ru-RU" dirty="0"/>
          </a:p>
          <a:p>
            <a:pPr marL="540000" indent="-540000">
              <a:lnSpc>
                <a:spcPct val="100000"/>
              </a:lnSpc>
              <a:spcAft>
                <a:spcPts val="600"/>
              </a:spcAft>
            </a:pPr>
            <a:r>
              <a:rPr lang="en-US" dirty="0"/>
              <a:t>Considering the UN Regulations under the purview of GRVA, the same vehicle type could have the approvals granted pursuant to UN Regulations Nos. 13, 79, 130, 131, 155, 156. Another combination of approvals under the same UI could include UN Regulations Nos. 13-H-01, 79, 139, 140, 152, 155, 156. Approvals pursuant to other UN Regulations under purview of other GRs could be added to the same UI, as well.</a:t>
            </a:r>
          </a:p>
          <a:p>
            <a:pPr marL="540000" indent="-540000">
              <a:lnSpc>
                <a:spcPct val="100000"/>
              </a:lnSpc>
              <a:spcAft>
                <a:spcPts val="600"/>
              </a:spcAft>
            </a:pPr>
            <a:r>
              <a:rPr lang="en-US" dirty="0"/>
              <a:t>The updates of the specific approvals (e.g., extensions) should change the UI according to the guidelines established by the IWG on DETA. </a:t>
            </a:r>
          </a:p>
          <a:p>
            <a:pPr marL="997200" lvl="1" indent="-540000">
              <a:lnSpc>
                <a:spcPct val="100000"/>
              </a:lnSpc>
              <a:spcAft>
                <a:spcPts val="600"/>
              </a:spcAft>
            </a:pPr>
            <a:r>
              <a:rPr lang="en-US" dirty="0"/>
              <a:t>Referring to the specific UI should open an access to the actual set of approvals.</a:t>
            </a:r>
            <a:endParaRPr lang="ru-RU" dirty="0"/>
          </a:p>
          <a:p>
            <a:pPr marL="540000" indent="-540000">
              <a:lnSpc>
                <a:spcPct val="100000"/>
              </a:lnSpc>
            </a:pPr>
            <a:endParaRPr lang="en-US" dirty="0">
              <a:solidFill>
                <a:srgbClr val="0000CC"/>
              </a:solidFill>
            </a:endParaRPr>
          </a:p>
          <a:p>
            <a:pPr marL="0" indent="-540000">
              <a:lnSpc>
                <a:spcPct val="100000"/>
              </a:lnSpc>
              <a:buNone/>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740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14</a:t>
            </a:fld>
            <a:endParaRPr lang="ru-RU"/>
          </a:p>
        </p:txBody>
      </p:sp>
    </p:spTree>
    <p:extLst>
      <p:ext uri="{BB962C8B-B14F-4D97-AF65-F5344CB8AC3E}">
        <p14:creationId xmlns:p14="http://schemas.microsoft.com/office/powerpoint/2010/main" val="11239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293503"/>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Assessment of UN Regulations Under the Purview </a:t>
            </a:r>
            <a:br>
              <a:rPr lang="en-GB" dirty="0"/>
            </a:br>
            <a:r>
              <a:rPr lang="en-GB" dirty="0"/>
              <a:t>of GRVA With Regards to the Use of the UI</a:t>
            </a:r>
            <a:endParaRPr lang="ru-RU" dirty="0"/>
          </a:p>
        </p:txBody>
      </p:sp>
      <p:graphicFrame>
        <p:nvGraphicFramePr>
          <p:cNvPr id="9" name="Таблица 8">
            <a:extLst>
              <a:ext uri="{FF2B5EF4-FFF2-40B4-BE49-F238E27FC236}">
                <a16:creationId xmlns:a16="http://schemas.microsoft.com/office/drawing/2014/main" id="{EB59E8EC-23BC-EB86-9D58-09EB6F3AE56B}"/>
              </a:ext>
            </a:extLst>
          </p:cNvPr>
          <p:cNvGraphicFramePr>
            <a:graphicFrameLocks noGrp="1"/>
          </p:cNvGraphicFramePr>
          <p:nvPr>
            <p:extLst>
              <p:ext uri="{D42A27DB-BD31-4B8C-83A1-F6EECF244321}">
                <p14:modId xmlns:p14="http://schemas.microsoft.com/office/powerpoint/2010/main" val="3214497396"/>
              </p:ext>
            </p:extLst>
          </p:nvPr>
        </p:nvGraphicFramePr>
        <p:xfrm>
          <a:off x="629574" y="2068498"/>
          <a:ext cx="10724226" cy="3089428"/>
        </p:xfrm>
        <a:graphic>
          <a:graphicData uri="http://schemas.openxmlformats.org/drawingml/2006/table">
            <a:tbl>
              <a:tblPr firstRow="1" firstCol="1" bandRow="1">
                <a:tableStyleId>{5940675A-B579-460E-94D1-54222C63F5DA}</a:tableStyleId>
              </a:tblPr>
              <a:tblGrid>
                <a:gridCol w="1229917">
                  <a:extLst>
                    <a:ext uri="{9D8B030D-6E8A-4147-A177-3AD203B41FA5}">
                      <a16:colId xmlns:a16="http://schemas.microsoft.com/office/drawing/2014/main" val="3443846425"/>
                    </a:ext>
                  </a:extLst>
                </a:gridCol>
                <a:gridCol w="923870">
                  <a:extLst>
                    <a:ext uri="{9D8B030D-6E8A-4147-A177-3AD203B41FA5}">
                      <a16:colId xmlns:a16="http://schemas.microsoft.com/office/drawing/2014/main" val="1052020669"/>
                    </a:ext>
                  </a:extLst>
                </a:gridCol>
                <a:gridCol w="2416275">
                  <a:extLst>
                    <a:ext uri="{9D8B030D-6E8A-4147-A177-3AD203B41FA5}">
                      <a16:colId xmlns:a16="http://schemas.microsoft.com/office/drawing/2014/main" val="2048643656"/>
                    </a:ext>
                  </a:extLst>
                </a:gridCol>
                <a:gridCol w="973158">
                  <a:extLst>
                    <a:ext uri="{9D8B030D-6E8A-4147-A177-3AD203B41FA5}">
                      <a16:colId xmlns:a16="http://schemas.microsoft.com/office/drawing/2014/main" val="3842897547"/>
                    </a:ext>
                  </a:extLst>
                </a:gridCol>
                <a:gridCol w="2428883">
                  <a:extLst>
                    <a:ext uri="{9D8B030D-6E8A-4147-A177-3AD203B41FA5}">
                      <a16:colId xmlns:a16="http://schemas.microsoft.com/office/drawing/2014/main" val="651098477"/>
                    </a:ext>
                  </a:extLst>
                </a:gridCol>
                <a:gridCol w="2752123">
                  <a:extLst>
                    <a:ext uri="{9D8B030D-6E8A-4147-A177-3AD203B41FA5}">
                      <a16:colId xmlns:a16="http://schemas.microsoft.com/office/drawing/2014/main" val="3644432506"/>
                    </a:ext>
                  </a:extLst>
                </a:gridCol>
              </a:tblGrid>
              <a:tr h="741263">
                <a:tc>
                  <a:txBody>
                    <a:bodyPr/>
                    <a:lstStyle/>
                    <a:p>
                      <a:pPr algn="ctr">
                        <a:lnSpc>
                          <a:spcPct val="100000"/>
                        </a:lnSpc>
                        <a:spcBef>
                          <a:spcPts val="50"/>
                        </a:spcBef>
                        <a:spcAft>
                          <a:spcPts val="50"/>
                        </a:spcAft>
                      </a:pPr>
                      <a:r>
                        <a:rPr lang="en-US" sz="1400" dirty="0">
                          <a:effectLst/>
                        </a:rPr>
                        <a:t>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Use of UI prohibited</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gridSpan="3">
                  <a:txBody>
                    <a:bodyPr/>
                    <a:lstStyle/>
                    <a:p>
                      <a:pPr marL="1270" algn="ctr">
                        <a:lnSpc>
                          <a:spcPct val="100000"/>
                        </a:lnSpc>
                        <a:spcBef>
                          <a:spcPts val="50"/>
                        </a:spcBef>
                        <a:spcAft>
                          <a:spcPts val="50"/>
                        </a:spcAft>
                      </a:pPr>
                      <a:r>
                        <a:rPr lang="en-US" sz="1400" dirty="0">
                          <a:effectLst/>
                        </a:rPr>
                        <a:t>Use of UI possible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a:txBody>
                    <a:bodyPr/>
                    <a:lstStyle/>
                    <a:p>
                      <a:pPr algn="ctr">
                        <a:lnSpc>
                          <a:spcPct val="100000"/>
                        </a:lnSpc>
                        <a:spcBef>
                          <a:spcPts val="50"/>
                        </a:spcBef>
                        <a:spcAft>
                          <a:spcPts val="50"/>
                        </a:spcAft>
                      </a:pPr>
                      <a:r>
                        <a:rPr lang="en-US" sz="1400" dirty="0">
                          <a:effectLst/>
                        </a:rPr>
                        <a:t>Remarks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3238094"/>
                  </a:ext>
                </a:extLst>
              </a:tr>
              <a:tr h="1191197">
                <a:tc>
                  <a:txBody>
                    <a:bodyPr/>
                    <a:lstStyle/>
                    <a:p>
                      <a:pPr algn="ctr">
                        <a:lnSpc>
                          <a:spcPct val="100000"/>
                        </a:lnSpc>
                        <a:spcBef>
                          <a:spcPts val="50"/>
                        </a:spcBef>
                        <a:spcAft>
                          <a:spcPts val="50"/>
                        </a:spcAft>
                      </a:pPr>
                      <a:r>
                        <a:rPr lang="en-US" sz="1400" dirty="0">
                          <a:effectLst/>
                        </a:rPr>
                        <a:t>UN Regulations under the purview of GRVA</a:t>
                      </a:r>
                      <a:endParaRPr lang="ru-RU" sz="1400" dirty="0">
                        <a:effectLst/>
                        <a:latin typeface="Times New Roman" panose="02020603050405020304" pitchFamily="18" charset="0"/>
                        <a:ea typeface="Times New Roman" panose="02020603050405020304" pitchFamily="18" charset="0"/>
                      </a:endParaRPr>
                    </a:p>
                  </a:txBody>
                  <a:tcPr marL="36000" marR="36000" marT="0" marB="0" anchor="ctr"/>
                </a:tc>
                <a:tc>
                  <a:txBody>
                    <a:bodyPr/>
                    <a:lstStyle/>
                    <a:p>
                      <a:pPr algn="ctr">
                        <a:lnSpc>
                          <a:spcPct val="100000"/>
                        </a:lnSpc>
                        <a:spcBef>
                          <a:spcPts val="50"/>
                        </a:spcBef>
                        <a:spcAft>
                          <a:spcPts val="50"/>
                        </a:spcAft>
                      </a:pPr>
                      <a:r>
                        <a:rPr lang="en-US" sz="1400">
                          <a:effectLst/>
                        </a:rPr>
                        <a:t> </a:t>
                      </a:r>
                      <a:endParaRPr lang="ru-RU"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Is there additional information required in the approval mark</a:t>
                      </a:r>
                      <a:br>
                        <a:rPr lang="en-US" sz="1400" dirty="0">
                          <a:effectLst/>
                        </a:rPr>
                      </a:br>
                      <a:r>
                        <a:rPr lang="en-US" sz="1400" dirty="0">
                          <a:effectLst/>
                        </a:rPr>
                        <a:t>(Yes/No)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Summary document necessary (Yes/No)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270" algn="ctr">
                        <a:lnSpc>
                          <a:spcPct val="100000"/>
                        </a:lnSpc>
                        <a:spcBef>
                          <a:spcPts val="50"/>
                        </a:spcBef>
                        <a:spcAft>
                          <a:spcPts val="50"/>
                        </a:spcAft>
                      </a:pPr>
                      <a:r>
                        <a:rPr lang="en-US" sz="1400" dirty="0">
                          <a:effectLst/>
                        </a:rPr>
                        <a:t>Should additional physical marking remain on the product (Yes/No)?</a:t>
                      </a:r>
                      <a:endParaRPr lang="ru-RU" sz="1400" dirty="0">
                        <a:effectLst/>
                      </a:endParaRPr>
                    </a:p>
                    <a:p>
                      <a:pPr marL="1270" algn="ctr">
                        <a:lnSpc>
                          <a:spcPct val="100000"/>
                        </a:lnSpc>
                        <a:spcBef>
                          <a:spcPts val="50"/>
                        </a:spcBef>
                        <a:spcAft>
                          <a:spcPts val="50"/>
                        </a:spcAft>
                      </a:pPr>
                      <a:r>
                        <a:rPr lang="en-US" sz="1400" dirty="0">
                          <a:effectLst/>
                        </a:rPr>
                        <a:t>In case of yes, which one(s)?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E.g. justifications for additional physical markings that must remain on the product</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7233017"/>
                  </a:ext>
                </a:extLst>
              </a:tr>
              <a:tr h="1156968">
                <a:tc>
                  <a:txBody>
                    <a:bodyPr/>
                    <a:lstStyle/>
                    <a:p>
                      <a:pPr marL="36195" algn="ctr">
                        <a:lnSpc>
                          <a:spcPct val="100000"/>
                        </a:lnSpc>
                        <a:spcBef>
                          <a:spcPts val="50"/>
                        </a:spcBef>
                        <a:spcAft>
                          <a:spcPts val="50"/>
                        </a:spcAft>
                      </a:pPr>
                      <a:endParaRPr lang="ru-RU" sz="1800" kern="1200" dirty="0">
                        <a:solidFill>
                          <a:schemeClr val="tx1"/>
                        </a:solidFill>
                        <a:effectLst/>
                        <a:latin typeface="+mn-lt"/>
                        <a:ea typeface="+mn-ea"/>
                        <a:cs typeface="+mn-cs"/>
                      </a:endParaRPr>
                    </a:p>
                  </a:txBody>
                  <a:tcPr marL="0" marR="0" marT="0" marB="0" anchor="ctr"/>
                </a:tc>
                <a:tc>
                  <a:txBody>
                    <a:bodyPr/>
                    <a:lstStyle/>
                    <a:p>
                      <a:pPr algn="ctr">
                        <a:lnSpc>
                          <a:spcPct val="100000"/>
                        </a:lnSpc>
                        <a:spcBef>
                          <a:spcPts val="50"/>
                        </a:spcBef>
                        <a:spcAft>
                          <a:spcPts val="50"/>
                        </a:spcAft>
                      </a:pPr>
                      <a:endParaRPr lang="ru-RU" sz="1800" kern="1200" dirty="0">
                        <a:solidFill>
                          <a:schemeClr val="tx1"/>
                        </a:solidFill>
                        <a:effectLst/>
                        <a:latin typeface="+mn-lt"/>
                        <a:ea typeface="+mn-ea"/>
                        <a:cs typeface="+mn-cs"/>
                      </a:endParaRPr>
                    </a:p>
                  </a:txBody>
                  <a:tcPr marL="0" marR="0" marT="0" marB="0" anchor="ctr"/>
                </a:tc>
                <a:tc>
                  <a:txBody>
                    <a:bodyPr/>
                    <a:lstStyle/>
                    <a:p>
                      <a:pPr algn="ctr">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0010" marR="91440" algn="ctr">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75790185"/>
                  </a:ext>
                </a:extLst>
              </a:tr>
            </a:tbl>
          </a:graphicData>
        </a:graphic>
      </p:graphicFrame>
      <p:sp>
        <p:nvSpPr>
          <p:cNvPr id="10" name="Rectangle 4">
            <a:extLst>
              <a:ext uri="{FF2B5EF4-FFF2-40B4-BE49-F238E27FC236}">
                <a16:creationId xmlns:a16="http://schemas.microsoft.com/office/drawing/2014/main" id="{D9A497C4-691A-3F3B-DDAD-D6E3B585D70A}"/>
              </a:ext>
            </a:extLst>
          </p:cNvPr>
          <p:cNvSpPr>
            <a:spLocks noChangeArrowheads="1"/>
          </p:cNvSpPr>
          <p:nvPr/>
        </p:nvSpPr>
        <p:spPr bwMode="auto">
          <a:xfrm>
            <a:off x="3125788" y="3316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516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3</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1248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Schedule 5 to the 1958 Agreement – </a:t>
            </a:r>
            <a:r>
              <a:rPr lang="en-GB" dirty="0"/>
              <a:t>Circulation of Approval Documentation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386400"/>
            <a:ext cx="10515600" cy="533507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540000">
              <a:lnSpc>
                <a:spcPct val="100000"/>
              </a:lnSpc>
              <a:buNone/>
            </a:pPr>
            <a:r>
              <a:rPr lang="ru-RU" dirty="0">
                <a:latin typeface="Calibri" panose="020F0502020204030204" pitchFamily="34" charset="0"/>
                <a:ea typeface="Calibri" panose="020F0502020204030204" pitchFamily="34" charset="0"/>
                <a:cs typeface="Times New Roman" panose="02020603050405020304" pitchFamily="18" charset="0"/>
              </a:rPr>
              <a:t>«</a:t>
            </a:r>
            <a:r>
              <a:rPr lang="en-GB" dirty="0">
                <a:effectLst/>
                <a:latin typeface="Calibri" panose="020F0502020204030204" pitchFamily="34" charset="0"/>
                <a:ea typeface="Calibri" panose="020F0502020204030204" pitchFamily="34" charset="0"/>
                <a:cs typeface="Times New Roman" panose="02020603050405020304" pitchFamily="18" charset="0"/>
              </a:rPr>
              <a:t>3.	If the type approvals applicable to a wheeled vehicles, equipment or parts are stored on the secure internet database, then </a:t>
            </a:r>
            <a:r>
              <a:rPr lang="en-GB"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approval markings required by UN Regulations </a:t>
            </a: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may</a:t>
            </a:r>
            <a:r>
              <a:rPr lang="en-GB"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be replaced by a Unique Identifier (UI)</a:t>
            </a:r>
            <a:r>
              <a:rPr lang="en-GB" dirty="0">
                <a:effectLst/>
                <a:latin typeface="Calibri" panose="020F0502020204030204" pitchFamily="34" charset="0"/>
                <a:ea typeface="Calibri" panose="020F0502020204030204" pitchFamily="34" charset="0"/>
                <a:cs typeface="Times New Roman" panose="02020603050405020304" pitchFamily="18" charset="0"/>
              </a:rPr>
              <a:t> preceded by the symbol          , </a:t>
            </a:r>
            <a:r>
              <a:rPr lang="en-GB"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unless specified otherwise in the UN Regulations</a:t>
            </a:r>
            <a:r>
              <a:rPr lang="en-GB" dirty="0">
                <a:effectLst/>
                <a:latin typeface="Calibri" panose="020F0502020204030204" pitchFamily="34" charset="0"/>
                <a:ea typeface="Calibri" panose="020F0502020204030204" pitchFamily="34" charset="0"/>
                <a:cs typeface="Times New Roman" panose="02020603050405020304" pitchFamily="18" charset="0"/>
              </a:rPr>
              <a:t>. Such unique identifier shall be generated by the database automatically</a:t>
            </a:r>
            <a:r>
              <a:rPr lang="ru-RU" dirty="0">
                <a:effectLst/>
                <a:latin typeface="Calibri" panose="020F0502020204030204" pitchFamily="34" charset="0"/>
                <a:ea typeface="Calibri" panose="020F0502020204030204" pitchFamily="34" charset="0"/>
                <a:cs typeface="Times New Roman" panose="02020603050405020304" pitchFamily="18" charset="0"/>
              </a:rPr>
              <a:t>»</a:t>
            </a:r>
            <a:r>
              <a:rPr lang="en-GB" dirty="0">
                <a:effectLst/>
                <a:latin typeface="Calibri" panose="020F0502020204030204" pitchFamily="34" charset="0"/>
                <a:ea typeface="Calibri" panose="020F0502020204030204" pitchFamily="34" charset="0"/>
                <a:cs typeface="Times New Roman" panose="02020603050405020304" pitchFamily="18" charset="0"/>
              </a:rPr>
              <a:t>.</a:t>
            </a:r>
          </a:p>
          <a:p>
            <a:pPr marL="0" indent="-540000">
              <a:lnSpc>
                <a:spcPct val="100000"/>
              </a:lnSpc>
              <a:buNone/>
            </a:pPr>
            <a:r>
              <a:rPr lang="en-US" b="1" dirty="0"/>
              <a:t>Consequences:</a:t>
            </a:r>
          </a:p>
          <a:p>
            <a:pPr marL="540000" indent="-540000">
              <a:lnSpc>
                <a:spcPct val="100000"/>
              </a:lnSpc>
            </a:pPr>
            <a:r>
              <a:rPr lang="en-US" dirty="0">
                <a:solidFill>
                  <a:srgbClr val="FF0000"/>
                </a:solidFill>
              </a:rPr>
              <a:t>As the manufacturer is responsible for placing markings on the product, it is up to the manufacturer, which marking to place, </a:t>
            </a: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unless specified otherwise in UN Regulations</a:t>
            </a:r>
            <a:r>
              <a:rPr lang="en-US" dirty="0">
                <a:solidFill>
                  <a:srgbClr val="FF0000"/>
                </a:solidFill>
              </a:rPr>
              <a:t> </a:t>
            </a:r>
          </a:p>
          <a:p>
            <a:pPr marL="540000" indent="-540000">
              <a:lnSpc>
                <a:spcPct val="100000"/>
              </a:lnSpc>
            </a:pPr>
            <a:r>
              <a:rPr lang="en-US" dirty="0">
                <a:solidFill>
                  <a:srgbClr val="0000CC"/>
                </a:solidFill>
              </a:rPr>
              <a:t>Either </a:t>
            </a:r>
            <a:r>
              <a:rPr lang="en-GB"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approval markings </a:t>
            </a:r>
            <a:r>
              <a:rPr lang="en-GB" u="sng"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required</a:t>
            </a:r>
            <a:r>
              <a:rPr lang="en-GB"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by UN Regulations or a UI </a:t>
            </a:r>
            <a:r>
              <a:rPr lang="en-GB" u="sng"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must</a:t>
            </a:r>
            <a:r>
              <a:rPr lang="en-GB"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 be on the product</a:t>
            </a:r>
          </a:p>
          <a:p>
            <a:pPr marL="540000" indent="-540000">
              <a:lnSpc>
                <a:spcPct val="100000"/>
              </a:lnSpc>
            </a:pPr>
            <a:r>
              <a:rPr lang="en-GB" dirty="0">
                <a:solidFill>
                  <a:srgbClr val="00B050"/>
                </a:solidFill>
                <a:latin typeface="Calibri" panose="020F0502020204030204" pitchFamily="34" charset="0"/>
                <a:cs typeface="Times New Roman" panose="02020603050405020304" pitchFamily="18" charset="0"/>
              </a:rPr>
              <a:t>A UN Regulation may prohibit the use of UI</a:t>
            </a:r>
            <a:endParaRPr lang="en-US" dirty="0">
              <a:solidFill>
                <a:srgbClr val="00B050"/>
              </a:solidFill>
            </a:endParaRPr>
          </a:p>
        </p:txBody>
      </p:sp>
      <p:grpSp>
        <p:nvGrpSpPr>
          <p:cNvPr id="17" name="Groep 1">
            <a:extLst>
              <a:ext uri="{FF2B5EF4-FFF2-40B4-BE49-F238E27FC236}">
                <a16:creationId xmlns:a16="http://schemas.microsoft.com/office/drawing/2014/main" id="{F72DC260-151C-16DC-7452-6B04691B72CF}"/>
              </a:ext>
            </a:extLst>
          </p:cNvPr>
          <p:cNvGrpSpPr>
            <a:grpSpLocks/>
          </p:cNvGrpSpPr>
          <p:nvPr/>
        </p:nvGrpSpPr>
        <p:grpSpPr bwMode="auto">
          <a:xfrm>
            <a:off x="4247522" y="2464781"/>
            <a:ext cx="580560" cy="405583"/>
            <a:chOff x="1426" y="1702"/>
            <a:chExt cx="5102" cy="3137"/>
          </a:xfrm>
        </p:grpSpPr>
        <p:grpSp>
          <p:nvGrpSpPr>
            <p:cNvPr id="18" name="Group 6">
              <a:extLst>
                <a:ext uri="{FF2B5EF4-FFF2-40B4-BE49-F238E27FC236}">
                  <a16:creationId xmlns:a16="http://schemas.microsoft.com/office/drawing/2014/main" id="{6F02AB78-0829-1E5D-822C-63ABCB36A892}"/>
                </a:ext>
              </a:extLst>
            </p:cNvPr>
            <p:cNvGrpSpPr>
              <a:grpSpLocks/>
            </p:cNvGrpSpPr>
            <p:nvPr/>
          </p:nvGrpSpPr>
          <p:grpSpPr bwMode="auto">
            <a:xfrm>
              <a:off x="1426" y="1702"/>
              <a:ext cx="5102" cy="3137"/>
              <a:chOff x="1426" y="1702"/>
              <a:chExt cx="5102" cy="3137"/>
            </a:xfrm>
          </p:grpSpPr>
          <p:sp>
            <p:nvSpPr>
              <p:cNvPr id="20" name="Arc 7">
                <a:extLst>
                  <a:ext uri="{FF2B5EF4-FFF2-40B4-BE49-F238E27FC236}">
                    <a16:creationId xmlns:a16="http://schemas.microsoft.com/office/drawing/2014/main" id="{2B0CB676-871D-24B7-730C-92311C3A231C}"/>
                  </a:ext>
                </a:extLst>
              </p:cNvPr>
              <p:cNvSpPr>
                <a:spLocks noChangeAspect="1"/>
              </p:cNvSpPr>
              <p:nvPr/>
            </p:nvSpPr>
            <p:spPr bwMode="auto">
              <a:xfrm>
                <a:off x="5673" y="1704"/>
                <a:ext cx="852" cy="1687"/>
              </a:xfrm>
              <a:custGeom>
                <a:avLst/>
                <a:gdLst>
                  <a:gd name="T0" fmla="*/ 14 w 21600"/>
                  <a:gd name="T1" fmla="*/ 0 h 21600"/>
                  <a:gd name="T2" fmla="*/ 34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cxnSp>
            <p:nvCxnSpPr>
              <p:cNvPr id="21" name="Line 8">
                <a:extLst>
                  <a:ext uri="{FF2B5EF4-FFF2-40B4-BE49-F238E27FC236}">
                    <a16:creationId xmlns:a16="http://schemas.microsoft.com/office/drawing/2014/main" id="{9FAB4955-A341-C1FC-3020-FBFD020E7FBC}"/>
                  </a:ext>
                </a:extLst>
              </p:cNvPr>
              <p:cNvCxnSpPr>
                <a:cxnSpLocks noChangeShapeType="1"/>
              </p:cNvCxnSpPr>
              <p:nvPr/>
            </p:nvCxnSpPr>
            <p:spPr bwMode="auto">
              <a:xfrm>
                <a:off x="1919" y="1704"/>
                <a:ext cx="409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9">
                <a:extLst>
                  <a:ext uri="{FF2B5EF4-FFF2-40B4-BE49-F238E27FC236}">
                    <a16:creationId xmlns:a16="http://schemas.microsoft.com/office/drawing/2014/main" id="{F28394ED-D690-CFC5-9B8D-922738FB5FB3}"/>
                  </a:ext>
                </a:extLst>
              </p:cNvPr>
              <p:cNvCxnSpPr>
                <a:cxnSpLocks noChangeShapeType="1"/>
              </p:cNvCxnSpPr>
              <p:nvPr/>
            </p:nvCxnSpPr>
            <p:spPr bwMode="auto">
              <a:xfrm>
                <a:off x="1924" y="4837"/>
                <a:ext cx="4097"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3" name="Arc 10">
                <a:extLst>
                  <a:ext uri="{FF2B5EF4-FFF2-40B4-BE49-F238E27FC236}">
                    <a16:creationId xmlns:a16="http://schemas.microsoft.com/office/drawing/2014/main" id="{38041251-3202-0C66-9C5E-6BEB9CF6493F}"/>
                  </a:ext>
                </a:extLst>
              </p:cNvPr>
              <p:cNvSpPr>
                <a:spLocks noChangeAspect="1"/>
              </p:cNvSpPr>
              <p:nvPr/>
            </p:nvSpPr>
            <p:spPr bwMode="auto">
              <a:xfrm flipV="1">
                <a:off x="5661" y="3130"/>
                <a:ext cx="867" cy="1694"/>
              </a:xfrm>
              <a:custGeom>
                <a:avLst/>
                <a:gdLst>
                  <a:gd name="T0" fmla="*/ 15 w 21600"/>
                  <a:gd name="T1" fmla="*/ 0 h 21600"/>
                  <a:gd name="T2" fmla="*/ 35 w 21600"/>
                  <a:gd name="T3" fmla="*/ 146 h 21600"/>
                  <a:gd name="T4" fmla="*/ 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grpSp>
            <p:nvGrpSpPr>
              <p:cNvPr id="24" name="Group 11">
                <a:extLst>
                  <a:ext uri="{FF2B5EF4-FFF2-40B4-BE49-F238E27FC236}">
                    <a16:creationId xmlns:a16="http://schemas.microsoft.com/office/drawing/2014/main" id="{39573643-A241-3AE3-B0C2-39C5EEE14F5D}"/>
                  </a:ext>
                </a:extLst>
              </p:cNvPr>
              <p:cNvGrpSpPr>
                <a:grpSpLocks/>
              </p:cNvGrpSpPr>
              <p:nvPr/>
            </p:nvGrpSpPr>
            <p:grpSpPr bwMode="auto">
              <a:xfrm>
                <a:off x="1426" y="1702"/>
                <a:ext cx="850" cy="3127"/>
                <a:chOff x="1426" y="1702"/>
                <a:chExt cx="850" cy="3127"/>
              </a:xfrm>
            </p:grpSpPr>
            <p:sp>
              <p:nvSpPr>
                <p:cNvPr id="25" name="Arc 12">
                  <a:extLst>
                    <a:ext uri="{FF2B5EF4-FFF2-40B4-BE49-F238E27FC236}">
                      <a16:creationId xmlns:a16="http://schemas.microsoft.com/office/drawing/2014/main" id="{B847DC5A-A5A6-39AB-F945-AEB54A8F5745}"/>
                    </a:ext>
                  </a:extLst>
                </p:cNvPr>
                <p:cNvSpPr>
                  <a:spLocks noChangeAspect="1"/>
                </p:cNvSpPr>
                <p:nvPr/>
              </p:nvSpPr>
              <p:spPr bwMode="auto">
                <a:xfrm flipH="1">
                  <a:off x="1426" y="1702"/>
                  <a:ext cx="849" cy="1688"/>
                </a:xfrm>
                <a:custGeom>
                  <a:avLst/>
                  <a:gdLst>
                    <a:gd name="T0" fmla="*/ 14 w 21600"/>
                    <a:gd name="T1" fmla="*/ 0 h 21600"/>
                    <a:gd name="T2" fmla="*/ 33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26" name="Arc 13">
                  <a:extLst>
                    <a:ext uri="{FF2B5EF4-FFF2-40B4-BE49-F238E27FC236}">
                      <a16:creationId xmlns:a16="http://schemas.microsoft.com/office/drawing/2014/main" id="{BE674EB5-8D4E-3AAE-1990-9268B61C37A6}"/>
                    </a:ext>
                  </a:extLst>
                </p:cNvPr>
                <p:cNvSpPr>
                  <a:spLocks noChangeAspect="1"/>
                </p:cNvSpPr>
                <p:nvPr/>
              </p:nvSpPr>
              <p:spPr bwMode="auto">
                <a:xfrm flipH="1" flipV="1">
                  <a:off x="1428" y="3116"/>
                  <a:ext cx="848" cy="1713"/>
                </a:xfrm>
                <a:custGeom>
                  <a:avLst/>
                  <a:gdLst>
                    <a:gd name="T0" fmla="*/ 14 w 21600"/>
                    <a:gd name="T1" fmla="*/ 0 h 21600"/>
                    <a:gd name="T2" fmla="*/ 33 w 21600"/>
                    <a:gd name="T3" fmla="*/ 150 h 21600"/>
                    <a:gd name="T4" fmla="*/ 0 w 21600"/>
                    <a:gd name="T5" fmla="*/ 1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grpSp>
        </p:grpSp>
        <p:sp>
          <p:nvSpPr>
            <p:cNvPr id="19" name="Text Box 14">
              <a:extLst>
                <a:ext uri="{FF2B5EF4-FFF2-40B4-BE49-F238E27FC236}">
                  <a16:creationId xmlns:a16="http://schemas.microsoft.com/office/drawing/2014/main" id="{E44CA746-11C1-F21F-716D-106D6DA8033A}"/>
                </a:ext>
              </a:extLst>
            </p:cNvPr>
            <p:cNvSpPr txBox="1">
              <a:spLocks noChangeArrowheads="1"/>
            </p:cNvSpPr>
            <p:nvPr/>
          </p:nvSpPr>
          <p:spPr bwMode="auto">
            <a:xfrm>
              <a:off x="2218" y="1844"/>
              <a:ext cx="3580" cy="213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142" tIns="571" rIns="1142" bIns="571" anchor="t" anchorCtr="0" upright="1">
              <a:noAutofit/>
            </a:bodyPr>
            <a:lstStyle/>
            <a:p>
              <a:pPr algn="ctr">
                <a:lnSpc>
                  <a:spcPct val="107000"/>
                </a:lnSpc>
                <a:spcAft>
                  <a:spcPts val="8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UI</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15584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19" y="275835"/>
            <a:ext cx="10747159" cy="1002549"/>
          </a:xfrm>
        </p:spPr>
        <p:txBody>
          <a:bodyPr>
            <a:normAutofit fontScale="90000"/>
          </a:bodyPr>
          <a:lstStyle/>
          <a:p>
            <a:r>
              <a:rPr lang="en-US" dirty="0"/>
              <a:t>Who Are the Addressees of the Information Contained in the Approval Markings?</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4</a:t>
            </a:fld>
            <a:endParaRPr lang="ru-RU"/>
          </a:p>
        </p:txBody>
      </p:sp>
      <p:sp>
        <p:nvSpPr>
          <p:cNvPr id="9" name="Объект 2">
            <a:extLst>
              <a:ext uri="{FF2B5EF4-FFF2-40B4-BE49-F238E27FC236}">
                <a16:creationId xmlns:a16="http://schemas.microsoft.com/office/drawing/2014/main" id="{97BA0BD4-E1FB-2599-8E1A-EFA3A1622BFD}"/>
              </a:ext>
            </a:extLst>
          </p:cNvPr>
          <p:cNvSpPr>
            <a:spLocks noGrp="1"/>
          </p:cNvSpPr>
          <p:nvPr>
            <p:ph idx="1"/>
          </p:nvPr>
        </p:nvSpPr>
        <p:spPr>
          <a:xfrm>
            <a:off x="838200" y="1419314"/>
            <a:ext cx="10515600" cy="5061385"/>
          </a:xfrm>
        </p:spPr>
        <p:txBody>
          <a:bodyPr>
            <a:normAutofit lnSpcReduction="10000"/>
          </a:bodyPr>
          <a:lstStyle/>
          <a:p>
            <a:r>
              <a:rPr lang="en-US" dirty="0"/>
              <a:t>Inspectors of different entities:</a:t>
            </a:r>
          </a:p>
          <a:p>
            <a:pPr lvl="1"/>
            <a:r>
              <a:rPr lang="en-US" dirty="0"/>
              <a:t>Approval authorities – COP inspection</a:t>
            </a:r>
          </a:p>
          <a:p>
            <a:pPr lvl="1"/>
            <a:r>
              <a:rPr lang="en-GB" dirty="0"/>
              <a:t>Market surveillance</a:t>
            </a:r>
          </a:p>
          <a:p>
            <a:pPr lvl="1"/>
            <a:r>
              <a:rPr lang="en-GB" dirty="0"/>
              <a:t>Roadworthiness</a:t>
            </a:r>
          </a:p>
          <a:p>
            <a:pPr lvl="1"/>
            <a:r>
              <a:rPr lang="en-GB" dirty="0"/>
              <a:t>Road police. This entity needs quick access to the specific information without reaching the database. The part of the approval marking for quick verification by the road police should retain on the product. </a:t>
            </a:r>
            <a:r>
              <a:rPr lang="en-GB" dirty="0">
                <a:solidFill>
                  <a:srgbClr val="0000CC"/>
                </a:solidFill>
              </a:rPr>
              <a:t>This is the case of UN R 89 – vehicle approval.</a:t>
            </a:r>
          </a:p>
          <a:p>
            <a:r>
              <a:rPr lang="en-US" dirty="0"/>
              <a:t>General public – Consumers:</a:t>
            </a:r>
          </a:p>
          <a:p>
            <a:pPr lvl="1"/>
            <a:r>
              <a:rPr lang="en-US" dirty="0"/>
              <a:t>In some cases, the approval marking is considered as the evidence of product quality and safety (e.g., UN R 22 - motorcycle helmets)</a:t>
            </a:r>
          </a:p>
          <a:p>
            <a:pPr lvl="1"/>
            <a:r>
              <a:rPr lang="en-US" dirty="0"/>
              <a:t>In some cases, the approval marking contains specific product information (e.g., UN R 90 – replacement brake linings, disks and drums)</a:t>
            </a:r>
          </a:p>
          <a:p>
            <a:pPr marL="457200" lvl="1" indent="0">
              <a:buNone/>
            </a:pPr>
            <a:r>
              <a:rPr lang="en-US" dirty="0">
                <a:solidFill>
                  <a:srgbClr val="0000CC"/>
                </a:solidFill>
              </a:rPr>
              <a:t>For such cases, normally, the use of UI is prohibited by the respective UN R</a:t>
            </a:r>
          </a:p>
        </p:txBody>
      </p:sp>
    </p:spTree>
    <p:extLst>
      <p:ext uri="{BB962C8B-B14F-4D97-AF65-F5344CB8AC3E}">
        <p14:creationId xmlns:p14="http://schemas.microsoft.com/office/powerpoint/2010/main" val="102810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5</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293503"/>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Assessment of UN Regulations Under the Purview </a:t>
            </a:r>
            <a:br>
              <a:rPr lang="en-GB" dirty="0"/>
            </a:br>
            <a:r>
              <a:rPr lang="en-GB" dirty="0"/>
              <a:t>of GRVA With Regards to the Use of the UI</a:t>
            </a:r>
            <a:endParaRPr lang="ru-RU" dirty="0"/>
          </a:p>
        </p:txBody>
      </p:sp>
      <p:graphicFrame>
        <p:nvGraphicFramePr>
          <p:cNvPr id="9" name="Таблица 8">
            <a:extLst>
              <a:ext uri="{FF2B5EF4-FFF2-40B4-BE49-F238E27FC236}">
                <a16:creationId xmlns:a16="http://schemas.microsoft.com/office/drawing/2014/main" id="{EB59E8EC-23BC-EB86-9D58-09EB6F3AE56B}"/>
              </a:ext>
            </a:extLst>
          </p:cNvPr>
          <p:cNvGraphicFramePr>
            <a:graphicFrameLocks noGrp="1"/>
          </p:cNvGraphicFramePr>
          <p:nvPr>
            <p:extLst>
              <p:ext uri="{D42A27DB-BD31-4B8C-83A1-F6EECF244321}">
                <p14:modId xmlns:p14="http://schemas.microsoft.com/office/powerpoint/2010/main" val="3562423614"/>
              </p:ext>
            </p:extLst>
          </p:nvPr>
        </p:nvGraphicFramePr>
        <p:xfrm>
          <a:off x="629574" y="1970844"/>
          <a:ext cx="10724226" cy="4246396"/>
        </p:xfrm>
        <a:graphic>
          <a:graphicData uri="http://schemas.openxmlformats.org/drawingml/2006/table">
            <a:tbl>
              <a:tblPr firstRow="1" firstCol="1" bandRow="1">
                <a:tableStyleId>{5940675A-B579-460E-94D1-54222C63F5DA}</a:tableStyleId>
              </a:tblPr>
              <a:tblGrid>
                <a:gridCol w="1229917">
                  <a:extLst>
                    <a:ext uri="{9D8B030D-6E8A-4147-A177-3AD203B41FA5}">
                      <a16:colId xmlns:a16="http://schemas.microsoft.com/office/drawing/2014/main" val="3443846425"/>
                    </a:ext>
                  </a:extLst>
                </a:gridCol>
                <a:gridCol w="923870">
                  <a:extLst>
                    <a:ext uri="{9D8B030D-6E8A-4147-A177-3AD203B41FA5}">
                      <a16:colId xmlns:a16="http://schemas.microsoft.com/office/drawing/2014/main" val="1052020669"/>
                    </a:ext>
                  </a:extLst>
                </a:gridCol>
                <a:gridCol w="2416275">
                  <a:extLst>
                    <a:ext uri="{9D8B030D-6E8A-4147-A177-3AD203B41FA5}">
                      <a16:colId xmlns:a16="http://schemas.microsoft.com/office/drawing/2014/main" val="2048643656"/>
                    </a:ext>
                  </a:extLst>
                </a:gridCol>
                <a:gridCol w="973158">
                  <a:extLst>
                    <a:ext uri="{9D8B030D-6E8A-4147-A177-3AD203B41FA5}">
                      <a16:colId xmlns:a16="http://schemas.microsoft.com/office/drawing/2014/main" val="3842897547"/>
                    </a:ext>
                  </a:extLst>
                </a:gridCol>
                <a:gridCol w="2428883">
                  <a:extLst>
                    <a:ext uri="{9D8B030D-6E8A-4147-A177-3AD203B41FA5}">
                      <a16:colId xmlns:a16="http://schemas.microsoft.com/office/drawing/2014/main" val="651098477"/>
                    </a:ext>
                  </a:extLst>
                </a:gridCol>
                <a:gridCol w="2752123">
                  <a:extLst>
                    <a:ext uri="{9D8B030D-6E8A-4147-A177-3AD203B41FA5}">
                      <a16:colId xmlns:a16="http://schemas.microsoft.com/office/drawing/2014/main" val="3644432506"/>
                    </a:ext>
                  </a:extLst>
                </a:gridCol>
              </a:tblGrid>
              <a:tr h="741263">
                <a:tc>
                  <a:txBody>
                    <a:bodyPr/>
                    <a:lstStyle/>
                    <a:p>
                      <a:pPr algn="ctr">
                        <a:lnSpc>
                          <a:spcPct val="100000"/>
                        </a:lnSpc>
                        <a:spcBef>
                          <a:spcPts val="50"/>
                        </a:spcBef>
                        <a:spcAft>
                          <a:spcPts val="50"/>
                        </a:spcAft>
                      </a:pPr>
                      <a:r>
                        <a:rPr lang="en-US" sz="1400" dirty="0">
                          <a:effectLst/>
                        </a:rPr>
                        <a:t>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Use of UI prohibited</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gridSpan="3">
                  <a:txBody>
                    <a:bodyPr/>
                    <a:lstStyle/>
                    <a:p>
                      <a:pPr marL="1270" algn="ctr">
                        <a:lnSpc>
                          <a:spcPct val="100000"/>
                        </a:lnSpc>
                        <a:spcBef>
                          <a:spcPts val="50"/>
                        </a:spcBef>
                        <a:spcAft>
                          <a:spcPts val="50"/>
                        </a:spcAft>
                      </a:pPr>
                      <a:r>
                        <a:rPr lang="en-US" sz="1400" dirty="0">
                          <a:effectLst/>
                        </a:rPr>
                        <a:t>Use of UI possible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a:txBody>
                    <a:bodyPr/>
                    <a:lstStyle/>
                    <a:p>
                      <a:pPr algn="ctr">
                        <a:lnSpc>
                          <a:spcPct val="100000"/>
                        </a:lnSpc>
                        <a:spcBef>
                          <a:spcPts val="50"/>
                        </a:spcBef>
                        <a:spcAft>
                          <a:spcPts val="50"/>
                        </a:spcAft>
                      </a:pPr>
                      <a:r>
                        <a:rPr lang="en-US" sz="1400" dirty="0">
                          <a:effectLst/>
                        </a:rPr>
                        <a:t>Remarks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3238094"/>
                  </a:ext>
                </a:extLst>
              </a:tr>
              <a:tr h="1191197">
                <a:tc>
                  <a:txBody>
                    <a:bodyPr/>
                    <a:lstStyle/>
                    <a:p>
                      <a:pPr algn="ctr">
                        <a:lnSpc>
                          <a:spcPct val="100000"/>
                        </a:lnSpc>
                        <a:spcBef>
                          <a:spcPts val="50"/>
                        </a:spcBef>
                        <a:spcAft>
                          <a:spcPts val="50"/>
                        </a:spcAft>
                      </a:pPr>
                      <a:r>
                        <a:rPr lang="en-US" sz="1400" dirty="0">
                          <a:effectLst/>
                        </a:rPr>
                        <a:t>UN Regulations under the purview of GRVA</a:t>
                      </a:r>
                      <a:endParaRPr lang="ru-RU" sz="1400" dirty="0">
                        <a:effectLst/>
                        <a:latin typeface="Times New Roman" panose="02020603050405020304" pitchFamily="18" charset="0"/>
                        <a:ea typeface="Times New Roman" panose="02020603050405020304" pitchFamily="18" charset="0"/>
                      </a:endParaRPr>
                    </a:p>
                  </a:txBody>
                  <a:tcPr marL="36000" marR="36000" marT="0" marB="0" anchor="ctr"/>
                </a:tc>
                <a:tc>
                  <a:txBody>
                    <a:bodyPr/>
                    <a:lstStyle/>
                    <a:p>
                      <a:pPr algn="ctr">
                        <a:lnSpc>
                          <a:spcPct val="100000"/>
                        </a:lnSpc>
                        <a:spcBef>
                          <a:spcPts val="50"/>
                        </a:spcBef>
                        <a:spcAft>
                          <a:spcPts val="50"/>
                        </a:spcAft>
                      </a:pPr>
                      <a:r>
                        <a:rPr lang="en-US" sz="1400">
                          <a:effectLst/>
                        </a:rPr>
                        <a:t> </a:t>
                      </a:r>
                      <a:endParaRPr lang="ru-RU"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Is there additional information required in the approval mark</a:t>
                      </a:r>
                      <a:br>
                        <a:rPr lang="en-US" sz="1400" dirty="0">
                          <a:effectLst/>
                        </a:rPr>
                      </a:br>
                      <a:r>
                        <a:rPr lang="en-US" sz="1400" dirty="0">
                          <a:effectLst/>
                        </a:rPr>
                        <a:t>(Yes/No)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Summary document necessary (Yes/No)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270" algn="ctr">
                        <a:lnSpc>
                          <a:spcPct val="100000"/>
                        </a:lnSpc>
                        <a:spcBef>
                          <a:spcPts val="50"/>
                        </a:spcBef>
                        <a:spcAft>
                          <a:spcPts val="50"/>
                        </a:spcAft>
                      </a:pPr>
                      <a:r>
                        <a:rPr lang="en-US" sz="1400" dirty="0">
                          <a:effectLst/>
                        </a:rPr>
                        <a:t>Should additional physical marking remain on the product (Yes/No)?</a:t>
                      </a:r>
                      <a:endParaRPr lang="ru-RU" sz="1400" dirty="0">
                        <a:effectLst/>
                      </a:endParaRPr>
                    </a:p>
                    <a:p>
                      <a:pPr marL="1270" algn="ctr">
                        <a:lnSpc>
                          <a:spcPct val="100000"/>
                        </a:lnSpc>
                        <a:spcBef>
                          <a:spcPts val="50"/>
                        </a:spcBef>
                        <a:spcAft>
                          <a:spcPts val="50"/>
                        </a:spcAft>
                      </a:pPr>
                      <a:r>
                        <a:rPr lang="en-US" sz="1400" dirty="0">
                          <a:effectLst/>
                        </a:rPr>
                        <a:t>In case of yes, which one(s)?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E.g. justifications for additional physical markings that must remain on the product</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7233017"/>
                  </a:ext>
                </a:extLst>
              </a:tr>
              <a:tr h="1156968">
                <a:tc>
                  <a:txBody>
                    <a:bodyPr/>
                    <a:lstStyle/>
                    <a:p>
                      <a:pPr marL="36195" algn="ctr">
                        <a:lnSpc>
                          <a:spcPct val="100000"/>
                        </a:lnSpc>
                        <a:spcBef>
                          <a:spcPts val="50"/>
                        </a:spcBef>
                        <a:spcAft>
                          <a:spcPts val="50"/>
                        </a:spcAft>
                      </a:pPr>
                      <a:r>
                        <a:rPr lang="en-US" sz="1800" kern="1200" dirty="0">
                          <a:solidFill>
                            <a:schemeClr val="tx1"/>
                          </a:solidFill>
                          <a:effectLst/>
                          <a:latin typeface="+mn-lt"/>
                          <a:ea typeface="+mn-ea"/>
                          <a:cs typeface="+mn-cs"/>
                        </a:rPr>
                        <a:t>UN R 90</a:t>
                      </a:r>
                      <a:endParaRPr lang="ru-RU" sz="1800" kern="1200" dirty="0">
                        <a:solidFill>
                          <a:schemeClr val="tx1"/>
                        </a:solidFill>
                        <a:effectLst/>
                        <a:latin typeface="+mn-lt"/>
                        <a:ea typeface="+mn-ea"/>
                        <a:cs typeface="+mn-cs"/>
                      </a:endParaRPr>
                    </a:p>
                  </a:txBody>
                  <a:tcPr marL="0" marR="0" marT="0" marB="0" anchor="ctr"/>
                </a:tc>
                <a:tc>
                  <a:txBody>
                    <a:bodyPr/>
                    <a:lstStyle/>
                    <a:p>
                      <a:pPr algn="ctr">
                        <a:lnSpc>
                          <a:spcPct val="100000"/>
                        </a:lnSpc>
                        <a:spcBef>
                          <a:spcPts val="50"/>
                        </a:spcBef>
                        <a:spcAft>
                          <a:spcPts val="50"/>
                        </a:spcAft>
                      </a:pPr>
                      <a:r>
                        <a:rPr lang="en-US" sz="1800" kern="1200" dirty="0">
                          <a:solidFill>
                            <a:schemeClr val="tx1"/>
                          </a:solidFill>
                          <a:effectLst/>
                          <a:latin typeface="+mn-lt"/>
                          <a:ea typeface="+mn-ea"/>
                          <a:cs typeface="+mn-cs"/>
                        </a:rPr>
                        <a:t>Yes </a:t>
                      </a:r>
                      <a:endParaRPr lang="ru-RU" sz="1800" kern="1200" dirty="0">
                        <a:solidFill>
                          <a:schemeClr val="tx1"/>
                        </a:solidFill>
                        <a:effectLst/>
                        <a:latin typeface="+mn-lt"/>
                        <a:ea typeface="+mn-ea"/>
                        <a:cs typeface="+mn-cs"/>
                      </a:endParaRPr>
                    </a:p>
                  </a:txBody>
                  <a:tcPr marL="0" marR="0" marT="0" marB="0" anchor="ctr"/>
                </a:tc>
                <a:tc>
                  <a:txBody>
                    <a:bodyPr/>
                    <a:lstStyle/>
                    <a:p>
                      <a:pPr marL="0" marR="0" lvl="0" indent="0" algn="ctr" defTabSz="914400" rtl="0" eaLnBrk="1" fontAlgn="auto" latinLnBrk="0" hangingPunct="1">
                        <a:lnSpc>
                          <a:spcPct val="100000"/>
                        </a:lnSpc>
                        <a:spcBef>
                          <a:spcPts val="50"/>
                        </a:spcBef>
                        <a:spcAft>
                          <a:spcPts val="50"/>
                        </a:spcAft>
                        <a:buClrTx/>
                        <a:buSzTx/>
                        <a:buFontTx/>
                        <a:buNone/>
                        <a:tabLst/>
                        <a:defRPr/>
                      </a:pPr>
                      <a:r>
                        <a:rPr lang="en-US" sz="1800" kern="1200" dirty="0">
                          <a:solidFill>
                            <a:schemeClr val="tx1"/>
                          </a:solidFill>
                          <a:effectLst/>
                          <a:latin typeface="+mn-lt"/>
                          <a:ea typeface="+mn-ea"/>
                          <a:cs typeface="+mn-cs"/>
                        </a:rPr>
                        <a:t>N/A</a:t>
                      </a:r>
                      <a:endParaRPr lang="ru-RU" sz="1800" kern="1200" dirty="0">
                        <a:solidFill>
                          <a:schemeClr val="tx1"/>
                        </a:solidFill>
                        <a:effectLst/>
                        <a:latin typeface="+mn-lt"/>
                        <a:ea typeface="+mn-ea"/>
                        <a:cs typeface="+mn-cs"/>
                      </a:endParaRPr>
                    </a:p>
                  </a:txBody>
                  <a:tcPr marL="0" marR="0" marT="0" marB="0" anchor="ctr"/>
                </a:tc>
                <a:tc>
                  <a:txBody>
                    <a:bodyPr/>
                    <a:lstStyle/>
                    <a:p>
                      <a:pPr marL="0" marR="0" lvl="0" indent="0" algn="ctr" defTabSz="914400" rtl="0" eaLnBrk="1" fontAlgn="auto" latinLnBrk="0" hangingPunct="1">
                        <a:lnSpc>
                          <a:spcPct val="100000"/>
                        </a:lnSpc>
                        <a:spcBef>
                          <a:spcPts val="50"/>
                        </a:spcBef>
                        <a:spcAft>
                          <a:spcPts val="50"/>
                        </a:spcAft>
                        <a:buClrTx/>
                        <a:buSzTx/>
                        <a:buFontTx/>
                        <a:buNone/>
                        <a:tabLst/>
                        <a:defRPr/>
                      </a:pPr>
                      <a:r>
                        <a:rPr lang="en-US" sz="1800" kern="1200" dirty="0">
                          <a:solidFill>
                            <a:schemeClr val="tx1"/>
                          </a:solidFill>
                          <a:effectLst/>
                          <a:latin typeface="+mn-lt"/>
                          <a:ea typeface="+mn-ea"/>
                          <a:cs typeface="+mn-cs"/>
                        </a:rPr>
                        <a:t>N/A</a:t>
                      </a:r>
                      <a:endParaRPr lang="ru-RU" sz="1800" kern="1200" dirty="0">
                        <a:solidFill>
                          <a:schemeClr val="tx1"/>
                        </a:solidFill>
                        <a:effectLst/>
                        <a:latin typeface="+mn-lt"/>
                        <a:ea typeface="+mn-ea"/>
                        <a:cs typeface="+mn-cs"/>
                      </a:endParaRPr>
                    </a:p>
                  </a:txBody>
                  <a:tcPr marL="0" marR="0" marT="0" marB="0" anchor="ctr"/>
                </a:tc>
                <a:tc>
                  <a:txBody>
                    <a:bodyPr/>
                    <a:lstStyle/>
                    <a:p>
                      <a:pPr marL="80010" marR="91440" lvl="0" indent="0" algn="ctr" defTabSz="914400" rtl="0" eaLnBrk="1" fontAlgn="auto" latinLnBrk="0" hangingPunct="1">
                        <a:lnSpc>
                          <a:spcPct val="100000"/>
                        </a:lnSpc>
                        <a:spcBef>
                          <a:spcPts val="50"/>
                        </a:spcBef>
                        <a:spcAft>
                          <a:spcPts val="50"/>
                        </a:spcAft>
                        <a:buClrTx/>
                        <a:buSzTx/>
                        <a:buFontTx/>
                        <a:buNone/>
                        <a:tabLst/>
                        <a:defRPr/>
                      </a:pPr>
                      <a:r>
                        <a:rPr lang="en-US" sz="1800" kern="1200" dirty="0">
                          <a:solidFill>
                            <a:schemeClr val="tx1"/>
                          </a:solidFill>
                          <a:effectLst/>
                          <a:latin typeface="+mn-lt"/>
                          <a:ea typeface="+mn-ea"/>
                          <a:cs typeface="+mn-cs"/>
                        </a:rPr>
                        <a:t>N/A</a:t>
                      </a:r>
                      <a:endParaRPr lang="ru-RU" sz="1800" kern="1200" dirty="0">
                        <a:solidFill>
                          <a:schemeClr val="tx1"/>
                        </a:solidFill>
                        <a:effectLst/>
                        <a:latin typeface="+mn-lt"/>
                        <a:ea typeface="+mn-ea"/>
                        <a:cs typeface="+mn-cs"/>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528974383"/>
                  </a:ext>
                </a:extLst>
              </a:tr>
              <a:tr h="1156968">
                <a:tc>
                  <a:txBody>
                    <a:bodyPr/>
                    <a:lstStyle/>
                    <a:p>
                      <a:pPr marL="36195" algn="ctr">
                        <a:lnSpc>
                          <a:spcPct val="100000"/>
                        </a:lnSpc>
                        <a:spcBef>
                          <a:spcPts val="50"/>
                        </a:spcBef>
                        <a:spcAft>
                          <a:spcPts val="50"/>
                        </a:spcAft>
                      </a:pPr>
                      <a:r>
                        <a:rPr lang="en-US" sz="1800" kern="1200" dirty="0">
                          <a:solidFill>
                            <a:schemeClr val="tx1"/>
                          </a:solidFill>
                          <a:effectLst/>
                          <a:latin typeface="+mn-lt"/>
                          <a:ea typeface="+mn-ea"/>
                          <a:cs typeface="+mn-cs"/>
                        </a:rPr>
                        <a:t>All the rest</a:t>
                      </a:r>
                      <a:endParaRPr lang="ru-RU" sz="1800" kern="1200" dirty="0">
                        <a:solidFill>
                          <a:schemeClr val="tx1"/>
                        </a:solidFill>
                        <a:effectLst/>
                        <a:latin typeface="+mn-lt"/>
                        <a:ea typeface="+mn-ea"/>
                        <a:cs typeface="+mn-cs"/>
                      </a:endParaRPr>
                    </a:p>
                  </a:txBody>
                  <a:tcPr marL="0" marR="0" marT="0" marB="0" anchor="ctr"/>
                </a:tc>
                <a:tc>
                  <a:txBody>
                    <a:bodyPr/>
                    <a:lstStyle/>
                    <a:p>
                      <a:pPr algn="ctr">
                        <a:lnSpc>
                          <a:spcPct val="100000"/>
                        </a:lnSpc>
                        <a:spcBef>
                          <a:spcPts val="50"/>
                        </a:spcBef>
                        <a:spcAft>
                          <a:spcPts val="50"/>
                        </a:spcAft>
                      </a:pPr>
                      <a:r>
                        <a:rPr lang="en-US" sz="1800" kern="1200" dirty="0">
                          <a:solidFill>
                            <a:schemeClr val="tx1"/>
                          </a:solidFill>
                          <a:effectLst/>
                          <a:latin typeface="+mn-lt"/>
                          <a:ea typeface="+mn-ea"/>
                          <a:cs typeface="+mn-cs"/>
                        </a:rPr>
                        <a:t>N/A</a:t>
                      </a:r>
                      <a:endParaRPr lang="ru-RU" sz="1800" kern="1200" dirty="0">
                        <a:solidFill>
                          <a:schemeClr val="tx1"/>
                        </a:solidFill>
                        <a:effectLst/>
                        <a:latin typeface="+mn-lt"/>
                        <a:ea typeface="+mn-ea"/>
                        <a:cs typeface="+mn-cs"/>
                      </a:endParaRPr>
                    </a:p>
                  </a:txBody>
                  <a:tcPr marL="0" marR="0" marT="0" marB="0" anchor="ctr"/>
                </a:tc>
                <a:tc>
                  <a:txBody>
                    <a:bodyPr/>
                    <a:lstStyle/>
                    <a:p>
                      <a:pPr algn="ctr">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80010" marR="91440" algn="ctr">
                        <a:lnSpc>
                          <a:spcPct val="100000"/>
                        </a:lnSpc>
                        <a:spcBef>
                          <a:spcPts val="50"/>
                        </a:spcBef>
                        <a:spcAft>
                          <a:spcPts val="50"/>
                        </a:spcAft>
                      </a:pPr>
                      <a:r>
                        <a:rPr lang="en-US" sz="1800" dirty="0">
                          <a:effectLst/>
                        </a:rPr>
                        <a:t>Yes, either </a:t>
                      </a:r>
                      <a:br>
                        <a:rPr lang="en-US" sz="1800" dirty="0">
                          <a:effectLst/>
                        </a:rPr>
                      </a:br>
                      <a:r>
                        <a:rPr lang="en-US" sz="1800" dirty="0">
                          <a:effectLst/>
                        </a:rPr>
                        <a:t>the approval mark </a:t>
                      </a:r>
                      <a:br>
                        <a:rPr lang="en-US" sz="1800" dirty="0">
                          <a:effectLst/>
                        </a:rPr>
                      </a:br>
                      <a:r>
                        <a:rPr lang="en-US" sz="1800" dirty="0">
                          <a:effectLst/>
                        </a:rPr>
                        <a:t>or the UI marking</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75790185"/>
                  </a:ext>
                </a:extLst>
              </a:tr>
            </a:tbl>
          </a:graphicData>
        </a:graphic>
      </p:graphicFrame>
      <p:sp>
        <p:nvSpPr>
          <p:cNvPr id="10" name="Rectangle 4">
            <a:extLst>
              <a:ext uri="{FF2B5EF4-FFF2-40B4-BE49-F238E27FC236}">
                <a16:creationId xmlns:a16="http://schemas.microsoft.com/office/drawing/2014/main" id="{D9A497C4-691A-3F3B-DDAD-D6E3B585D70A}"/>
              </a:ext>
            </a:extLst>
          </p:cNvPr>
          <p:cNvSpPr>
            <a:spLocks noChangeArrowheads="1"/>
          </p:cNvSpPr>
          <p:nvPr/>
        </p:nvSpPr>
        <p:spPr bwMode="auto">
          <a:xfrm>
            <a:off x="3125788" y="3316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730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19" y="275835"/>
            <a:ext cx="10747159" cy="1002549"/>
          </a:xfrm>
        </p:spPr>
        <p:txBody>
          <a:bodyPr>
            <a:normAutofit/>
          </a:bodyPr>
          <a:lstStyle/>
          <a:p>
            <a:r>
              <a:rPr lang="en-US" dirty="0"/>
              <a:t>The Content of the Approval Markings</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a:xfrm>
            <a:off x="8610600" y="6311960"/>
            <a:ext cx="2743200" cy="365125"/>
          </a:xfrm>
        </p:spPr>
        <p:txBody>
          <a:bodyPr/>
          <a:lstStyle/>
          <a:p>
            <a:fld id="{2705717C-9100-4B67-BBBE-0E8CFF0344F7}" type="slidenum">
              <a:rPr lang="ru-RU" smtClean="0"/>
              <a:t>6</a:t>
            </a:fld>
            <a:endParaRPr lang="ru-RU"/>
          </a:p>
        </p:txBody>
      </p:sp>
      <p:graphicFrame>
        <p:nvGraphicFramePr>
          <p:cNvPr id="7" name="Объект 6">
            <a:extLst>
              <a:ext uri="{FF2B5EF4-FFF2-40B4-BE49-F238E27FC236}">
                <a16:creationId xmlns:a16="http://schemas.microsoft.com/office/drawing/2014/main" id="{E6F04DCE-07BA-CD58-DFBF-706DEA2B3C3C}"/>
              </a:ext>
            </a:extLst>
          </p:cNvPr>
          <p:cNvGraphicFramePr>
            <a:graphicFrameLocks noChangeAspect="1"/>
          </p:cNvGraphicFramePr>
          <p:nvPr>
            <p:extLst>
              <p:ext uri="{D42A27DB-BD31-4B8C-83A1-F6EECF244321}">
                <p14:modId xmlns:p14="http://schemas.microsoft.com/office/powerpoint/2010/main" val="2788313526"/>
              </p:ext>
            </p:extLst>
          </p:nvPr>
        </p:nvGraphicFramePr>
        <p:xfrm>
          <a:off x="1926455" y="3891252"/>
          <a:ext cx="6644196" cy="1799329"/>
        </p:xfrm>
        <a:graphic>
          <a:graphicData uri="http://schemas.openxmlformats.org/presentationml/2006/ole">
            <mc:AlternateContent xmlns:mc="http://schemas.openxmlformats.org/markup-compatibility/2006">
              <mc:Choice xmlns:v="urn:schemas-microsoft-com:vml" Requires="v">
                <p:oleObj name="Точечный рисунок" r:id="rId2" imgW="4686706" imgH="1303133" progId="Paint.Picture">
                  <p:embed/>
                </p:oleObj>
              </mc:Choice>
              <mc:Fallback>
                <p:oleObj name="Точечный рисунок" r:id="rId2" imgW="4686706" imgH="1303133" progId="Paint.Picture">
                  <p:embed/>
                  <p:pic>
                    <p:nvPicPr>
                      <p:cNvPr id="7" name="Объект 6">
                        <a:extLst>
                          <a:ext uri="{FF2B5EF4-FFF2-40B4-BE49-F238E27FC236}">
                            <a16:creationId xmlns:a16="http://schemas.microsoft.com/office/drawing/2014/main" id="{E6F04DCE-07BA-CD58-DFBF-706DEA2B3C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6455" y="3891252"/>
                        <a:ext cx="6644196" cy="1799329"/>
                      </a:xfrm>
                      <a:prstGeom prst="rect">
                        <a:avLst/>
                      </a:prstGeom>
                      <a:noFill/>
                    </p:spPr>
                  </p:pic>
                </p:oleObj>
              </mc:Fallback>
            </mc:AlternateContent>
          </a:graphicData>
        </a:graphic>
      </p:graphicFrame>
      <p:sp>
        <p:nvSpPr>
          <p:cNvPr id="8" name="Подзаголовок 2">
            <a:extLst>
              <a:ext uri="{FF2B5EF4-FFF2-40B4-BE49-F238E27FC236}">
                <a16:creationId xmlns:a16="http://schemas.microsoft.com/office/drawing/2014/main" id="{C05F60EC-9DD7-D76A-981E-6FC07A042F37}"/>
              </a:ext>
            </a:extLst>
          </p:cNvPr>
          <p:cNvSpPr txBox="1">
            <a:spLocks/>
          </p:cNvSpPr>
          <p:nvPr/>
        </p:nvSpPr>
        <p:spPr>
          <a:xfrm>
            <a:off x="387659" y="4494254"/>
            <a:ext cx="153879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UN R 13</a:t>
            </a:r>
            <a:endParaRPr lang="ru-RU" sz="2800" dirty="0"/>
          </a:p>
        </p:txBody>
      </p:sp>
      <p:sp>
        <p:nvSpPr>
          <p:cNvPr id="10" name="Прямоугольник 9">
            <a:extLst>
              <a:ext uri="{FF2B5EF4-FFF2-40B4-BE49-F238E27FC236}">
                <a16:creationId xmlns:a16="http://schemas.microsoft.com/office/drawing/2014/main" id="{5F55CEBB-FD95-47F9-08DE-4A01409DDE15}"/>
              </a:ext>
            </a:extLst>
          </p:cNvPr>
          <p:cNvSpPr/>
          <p:nvPr/>
        </p:nvSpPr>
        <p:spPr>
          <a:xfrm>
            <a:off x="5486401" y="4563885"/>
            <a:ext cx="381740" cy="52378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одзаголовок 2">
            <a:extLst>
              <a:ext uri="{FF2B5EF4-FFF2-40B4-BE49-F238E27FC236}">
                <a16:creationId xmlns:a16="http://schemas.microsoft.com/office/drawing/2014/main" id="{BC0E6877-47F0-0F37-8B84-C74303F942DD}"/>
              </a:ext>
            </a:extLst>
          </p:cNvPr>
          <p:cNvSpPr txBox="1">
            <a:spLocks/>
          </p:cNvSpPr>
          <p:nvPr/>
        </p:nvSpPr>
        <p:spPr>
          <a:xfrm>
            <a:off x="5702793" y="3335068"/>
            <a:ext cx="5888114" cy="80303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a:t>Additional information: </a:t>
            </a:r>
            <a:r>
              <a:rPr lang="en-US" sz="1800" dirty="0"/>
              <a:t>For vehicles of categories M2 and M3, the letter M in the approval mark means that the type of vehicle has undergone the Type-IIA test instead of Type-II test. </a:t>
            </a:r>
            <a:endParaRPr lang="ru-RU" sz="1800" dirty="0"/>
          </a:p>
        </p:txBody>
      </p:sp>
      <p:sp>
        <p:nvSpPr>
          <p:cNvPr id="20" name="Облачко с текстом: прямоугольное со скругленными углами 19">
            <a:extLst>
              <a:ext uri="{FF2B5EF4-FFF2-40B4-BE49-F238E27FC236}">
                <a16:creationId xmlns:a16="http://schemas.microsoft.com/office/drawing/2014/main" id="{08255811-E7B5-ABB7-C886-56660FC9FF65}"/>
              </a:ext>
            </a:extLst>
          </p:cNvPr>
          <p:cNvSpPr/>
          <p:nvPr/>
        </p:nvSpPr>
        <p:spPr>
          <a:xfrm>
            <a:off x="5566299" y="3244327"/>
            <a:ext cx="6161103" cy="1008233"/>
          </a:xfrm>
          <a:prstGeom prst="wedgeRoundRectCallout">
            <a:avLst>
              <a:gd name="adj1" fmla="val -47058"/>
              <a:gd name="adj2" fmla="val 81117"/>
              <a:gd name="adj3" fmla="val 1666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a:extLst>
              <a:ext uri="{FF2B5EF4-FFF2-40B4-BE49-F238E27FC236}">
                <a16:creationId xmlns:a16="http://schemas.microsoft.com/office/drawing/2014/main" id="{BBF04ECB-310F-59A8-44B6-541D12AF296A}"/>
              </a:ext>
            </a:extLst>
          </p:cNvPr>
          <p:cNvSpPr txBox="1"/>
          <p:nvPr/>
        </p:nvSpPr>
        <p:spPr>
          <a:xfrm>
            <a:off x="585924" y="1441947"/>
            <a:ext cx="11004983" cy="1323439"/>
          </a:xfrm>
          <a:prstGeom prst="rect">
            <a:avLst/>
          </a:prstGeom>
          <a:noFill/>
        </p:spPr>
        <p:txBody>
          <a:bodyPr wrap="square">
            <a:spAutoFit/>
          </a:bodyPr>
          <a:lstStyle/>
          <a:p>
            <a:r>
              <a:rPr lang="en-US" sz="2000" b="1" dirty="0"/>
              <a:t>“General” marking: </a:t>
            </a:r>
            <a:r>
              <a:rPr lang="en-US" sz="2000" dirty="0"/>
              <a:t>A circle surrounding the letter "E" followed by the distinguishing number of the country which has granted approval and the approval number: the number of this UN Regulation followed by the letter 'R' and the first two digits indicating the series of amendments to this UN Regulation in force at the time of issue of the approval.</a:t>
            </a:r>
            <a:endParaRPr lang="ru-RU" sz="2000" dirty="0"/>
          </a:p>
        </p:txBody>
      </p:sp>
      <p:sp>
        <p:nvSpPr>
          <p:cNvPr id="24" name="Прямоугольник: скругленные углы 23">
            <a:extLst>
              <a:ext uri="{FF2B5EF4-FFF2-40B4-BE49-F238E27FC236}">
                <a16:creationId xmlns:a16="http://schemas.microsoft.com/office/drawing/2014/main" id="{A8056939-3BE6-F6DC-EA31-EB0716C66C97}"/>
              </a:ext>
            </a:extLst>
          </p:cNvPr>
          <p:cNvSpPr/>
          <p:nvPr/>
        </p:nvSpPr>
        <p:spPr>
          <a:xfrm>
            <a:off x="387659" y="1353154"/>
            <a:ext cx="11401887" cy="1491687"/>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одзаголовок 2">
            <a:extLst>
              <a:ext uri="{FF2B5EF4-FFF2-40B4-BE49-F238E27FC236}">
                <a16:creationId xmlns:a16="http://schemas.microsoft.com/office/drawing/2014/main" id="{1DCAB617-3A20-4BF7-C24B-A998DBD72D49}"/>
              </a:ext>
            </a:extLst>
          </p:cNvPr>
          <p:cNvSpPr txBox="1">
            <a:spLocks/>
          </p:cNvSpPr>
          <p:nvPr/>
        </p:nvSpPr>
        <p:spPr>
          <a:xfrm>
            <a:off x="4245930" y="5366740"/>
            <a:ext cx="6771258" cy="129326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700" b="1" dirty="0"/>
              <a:t>Additional marking: </a:t>
            </a:r>
            <a:r>
              <a:rPr lang="en-GB" sz="1700" dirty="0"/>
              <a:t>Annex X to UN R 13 stipulates an additional marking for trailers showing the brake forces based on the load of the vehicle. This is quite critical marking, so that it cannot be removed. However, t</a:t>
            </a:r>
            <a:r>
              <a:rPr lang="en-US" sz="1700" dirty="0"/>
              <a:t>his marking is considered not to be the approval marking and not substituted by the UI. So, the marking per Annex X shall remain as it is. </a:t>
            </a:r>
            <a:endParaRPr lang="ru-RU" sz="1700" dirty="0"/>
          </a:p>
        </p:txBody>
      </p:sp>
      <p:sp>
        <p:nvSpPr>
          <p:cNvPr id="26" name="Прямоугольник: скругленные углы 25">
            <a:extLst>
              <a:ext uri="{FF2B5EF4-FFF2-40B4-BE49-F238E27FC236}">
                <a16:creationId xmlns:a16="http://schemas.microsoft.com/office/drawing/2014/main" id="{19D36B40-A896-ACAF-D125-80FFA7C1F2F3}"/>
              </a:ext>
            </a:extLst>
          </p:cNvPr>
          <p:cNvSpPr/>
          <p:nvPr/>
        </p:nvSpPr>
        <p:spPr>
          <a:xfrm>
            <a:off x="4245930" y="5366740"/>
            <a:ext cx="6673604" cy="131034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3430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19" y="275835"/>
            <a:ext cx="10747159" cy="1002549"/>
          </a:xfrm>
        </p:spPr>
        <p:txBody>
          <a:bodyPr>
            <a:normAutofit/>
          </a:bodyPr>
          <a:lstStyle/>
          <a:p>
            <a:r>
              <a:rPr lang="en-US" dirty="0"/>
              <a:t>The Content of the Approval Markings</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7</a:t>
            </a:fld>
            <a:endParaRPr lang="ru-RU"/>
          </a:p>
        </p:txBody>
      </p:sp>
      <p:sp>
        <p:nvSpPr>
          <p:cNvPr id="12" name="Облачко с текстом: прямоугольное со скругленными углами 11">
            <a:extLst>
              <a:ext uri="{FF2B5EF4-FFF2-40B4-BE49-F238E27FC236}">
                <a16:creationId xmlns:a16="http://schemas.microsoft.com/office/drawing/2014/main" id="{789E7E1E-C734-0841-F43A-4D9828B96714}"/>
              </a:ext>
            </a:extLst>
          </p:cNvPr>
          <p:cNvSpPr/>
          <p:nvPr/>
        </p:nvSpPr>
        <p:spPr>
          <a:xfrm>
            <a:off x="5948039" y="2015231"/>
            <a:ext cx="5931762" cy="2596084"/>
          </a:xfrm>
          <a:prstGeom prst="wedgeRoundRectCallout">
            <a:avLst>
              <a:gd name="adj1" fmla="val -40766"/>
              <a:gd name="adj2" fmla="val 72725"/>
              <a:gd name="adj3" fmla="val 1666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6" name="Group 3">
            <a:extLst>
              <a:ext uri="{FF2B5EF4-FFF2-40B4-BE49-F238E27FC236}">
                <a16:creationId xmlns:a16="http://schemas.microsoft.com/office/drawing/2014/main" id="{805FDC8B-E25D-65A8-7932-57945F027FBD}"/>
              </a:ext>
            </a:extLst>
          </p:cNvPr>
          <p:cNvGrpSpPr>
            <a:grpSpLocks/>
          </p:cNvGrpSpPr>
          <p:nvPr/>
        </p:nvGrpSpPr>
        <p:grpSpPr bwMode="auto">
          <a:xfrm>
            <a:off x="2288577" y="4796971"/>
            <a:ext cx="6755931" cy="1435327"/>
            <a:chOff x="1545" y="7686"/>
            <a:chExt cx="9906" cy="2160"/>
          </a:xfrm>
        </p:grpSpPr>
        <p:pic>
          <p:nvPicPr>
            <p:cNvPr id="3077" name="Picture 5">
              <a:extLst>
                <a:ext uri="{FF2B5EF4-FFF2-40B4-BE49-F238E27FC236}">
                  <a16:creationId xmlns:a16="http://schemas.microsoft.com/office/drawing/2014/main" id="{19F0341F-FD37-4C44-45AA-46B210794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 t="-235" r="57048" b="-235"/>
            <a:stretch>
              <a:fillRect/>
            </a:stretch>
          </p:blipFill>
          <p:spPr bwMode="auto">
            <a:xfrm>
              <a:off x="1545" y="7686"/>
              <a:ext cx="4015" cy="216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4">
              <a:extLst>
                <a:ext uri="{FF2B5EF4-FFF2-40B4-BE49-F238E27FC236}">
                  <a16:creationId xmlns:a16="http://schemas.microsoft.com/office/drawing/2014/main" id="{2982DF44-2FC3-741A-377A-52B77447F4A0}"/>
                </a:ext>
              </a:extLst>
            </p:cNvPr>
            <p:cNvSpPr txBox="1">
              <a:spLocks noChangeArrowheads="1"/>
            </p:cNvSpPr>
            <p:nvPr/>
          </p:nvSpPr>
          <p:spPr bwMode="auto">
            <a:xfrm>
              <a:off x="5957" y="8360"/>
              <a:ext cx="5494" cy="1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13HRESC-002439</a:t>
              </a:r>
              <a:r>
                <a:rPr kumimoji="0" lang="ru-RU" altLang="ru-RU"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ru-RU" altLang="ru-RU" sz="2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Wingdings 3" panose="05040102010807070707" pitchFamily="18" charset="2"/>
                </a:rPr>
                <a:t></a:t>
              </a:r>
              <a:r>
                <a:rPr kumimoji="0" lang="ru-RU" altLang="ru-RU" sz="1600" b="1" i="0" u="none" strike="noStrike" cap="none" normalizeH="0" baseline="0" dirty="0">
                  <a:ln>
                    <a:noFill/>
                  </a:ln>
                  <a:solidFill>
                    <a:schemeClr val="tx1"/>
                  </a:solidFill>
                  <a:effectLst/>
                  <a:ea typeface="Times New Roman" panose="02020603050405020304" pitchFamily="18" charset="0"/>
                </a:rPr>
                <a:t>a/3</a:t>
              </a:r>
              <a:endPar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Wingdings 3" panose="05040102010807070707" pitchFamily="18" charset="2"/>
              </a:endParaRPr>
            </a:p>
          </p:txBody>
        </p:sp>
      </p:grpSp>
      <p:sp>
        <p:nvSpPr>
          <p:cNvPr id="18" name="Подзаголовок 2">
            <a:extLst>
              <a:ext uri="{FF2B5EF4-FFF2-40B4-BE49-F238E27FC236}">
                <a16:creationId xmlns:a16="http://schemas.microsoft.com/office/drawing/2014/main" id="{BB54BA35-3759-EC72-1756-E605C63470FE}"/>
              </a:ext>
            </a:extLst>
          </p:cNvPr>
          <p:cNvSpPr txBox="1">
            <a:spLocks/>
          </p:cNvSpPr>
          <p:nvPr/>
        </p:nvSpPr>
        <p:spPr>
          <a:xfrm>
            <a:off x="230820" y="4800000"/>
            <a:ext cx="2057757" cy="1404593"/>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UN R 13-H</a:t>
            </a:r>
          </a:p>
          <a:p>
            <a:pPr algn="l"/>
            <a:r>
              <a:rPr lang="en-US" sz="2800" dirty="0"/>
              <a:t>00 series of amendments</a:t>
            </a:r>
            <a:endParaRPr lang="ru-RU" sz="2800" dirty="0"/>
          </a:p>
        </p:txBody>
      </p:sp>
      <p:sp>
        <p:nvSpPr>
          <p:cNvPr id="19" name="Прямоугольник 18">
            <a:extLst>
              <a:ext uri="{FF2B5EF4-FFF2-40B4-BE49-F238E27FC236}">
                <a16:creationId xmlns:a16="http://schemas.microsoft.com/office/drawing/2014/main" id="{61F41ADE-7B5F-A08F-AD6B-3085B63C753B}"/>
              </a:ext>
            </a:extLst>
          </p:cNvPr>
          <p:cNvSpPr/>
          <p:nvPr/>
        </p:nvSpPr>
        <p:spPr>
          <a:xfrm>
            <a:off x="6162581" y="5182111"/>
            <a:ext cx="646591" cy="52378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одзаголовок 2">
            <a:extLst>
              <a:ext uri="{FF2B5EF4-FFF2-40B4-BE49-F238E27FC236}">
                <a16:creationId xmlns:a16="http://schemas.microsoft.com/office/drawing/2014/main" id="{F24E2E17-CD92-67B0-84CF-8895E14B398A}"/>
              </a:ext>
            </a:extLst>
          </p:cNvPr>
          <p:cNvSpPr txBox="1">
            <a:spLocks/>
          </p:cNvSpPr>
          <p:nvPr/>
        </p:nvSpPr>
        <p:spPr>
          <a:xfrm>
            <a:off x="6095998" y="2175029"/>
            <a:ext cx="5560383" cy="243628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5000"/>
              </a:lnSpc>
            </a:pPr>
            <a:r>
              <a:rPr lang="en-US" sz="1800" b="1" dirty="0"/>
              <a:t>Additional information: </a:t>
            </a:r>
            <a:r>
              <a:rPr lang="en-US" sz="1800" dirty="0"/>
              <a:t>In the case of a vehicle complying with the Electronic Stability Control and Brake Assist System requirements of Annex 9 to this Regulation, the additional letters </a:t>
            </a:r>
            <a:r>
              <a:rPr lang="en-US" sz="1800" b="1" dirty="0">
                <a:solidFill>
                  <a:srgbClr val="0000CC"/>
                </a:solidFill>
              </a:rPr>
              <a:t>"ESC" </a:t>
            </a:r>
            <a:r>
              <a:rPr lang="en-US" sz="1800" dirty="0"/>
              <a:t>shall be placed immediately to the right of the letter 'R'. In the case of vehicles complying with the Vehicle Stability Function requirements of Annex 21 to Regulation No. 13 and the Brake Assist System requirements of Annex 9 to this Regulation, the additional letters </a:t>
            </a:r>
            <a:r>
              <a:rPr lang="en-US" sz="1800" b="1" dirty="0">
                <a:solidFill>
                  <a:srgbClr val="0000CC"/>
                </a:solidFill>
              </a:rPr>
              <a:t>"VSF" </a:t>
            </a:r>
            <a:r>
              <a:rPr lang="en-US" sz="1800" dirty="0"/>
              <a:t>shall be placed immediately to the right of the letter 'R'. </a:t>
            </a:r>
            <a:endParaRPr lang="ru-RU" sz="1800" dirty="0"/>
          </a:p>
        </p:txBody>
      </p:sp>
    </p:spTree>
    <p:extLst>
      <p:ext uri="{BB962C8B-B14F-4D97-AF65-F5344CB8AC3E}">
        <p14:creationId xmlns:p14="http://schemas.microsoft.com/office/powerpoint/2010/main" val="204742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19" y="275835"/>
            <a:ext cx="10747159" cy="1002549"/>
          </a:xfrm>
        </p:spPr>
        <p:txBody>
          <a:bodyPr>
            <a:normAutofit/>
          </a:bodyPr>
          <a:lstStyle/>
          <a:p>
            <a:r>
              <a:rPr lang="en-US" dirty="0"/>
              <a:t>The Content of the Approval Markings</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8</a:t>
            </a:fld>
            <a:endParaRPr lang="ru-RU"/>
          </a:p>
        </p:txBody>
      </p:sp>
      <p:sp>
        <p:nvSpPr>
          <p:cNvPr id="8" name="Подзаголовок 2">
            <a:extLst>
              <a:ext uri="{FF2B5EF4-FFF2-40B4-BE49-F238E27FC236}">
                <a16:creationId xmlns:a16="http://schemas.microsoft.com/office/drawing/2014/main" id="{C05F60EC-9DD7-D76A-981E-6FC07A042F37}"/>
              </a:ext>
            </a:extLst>
          </p:cNvPr>
          <p:cNvSpPr txBox="1">
            <a:spLocks/>
          </p:cNvSpPr>
          <p:nvPr/>
        </p:nvSpPr>
        <p:spPr>
          <a:xfrm>
            <a:off x="355844" y="2187478"/>
            <a:ext cx="1538796" cy="124152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spcBef>
                <a:spcPts val="0"/>
              </a:spcBef>
            </a:pPr>
            <a:r>
              <a:rPr lang="en-US" sz="2800" dirty="0"/>
              <a:t>UN R 89</a:t>
            </a:r>
          </a:p>
          <a:p>
            <a:pPr algn="l">
              <a:lnSpc>
                <a:spcPct val="110000"/>
              </a:lnSpc>
              <a:spcBef>
                <a:spcPts val="0"/>
              </a:spcBef>
            </a:pPr>
            <a:r>
              <a:rPr lang="en-US" sz="2800" dirty="0"/>
              <a:t>Vehicle</a:t>
            </a:r>
          </a:p>
          <a:p>
            <a:pPr algn="l">
              <a:lnSpc>
                <a:spcPct val="110000"/>
              </a:lnSpc>
              <a:spcBef>
                <a:spcPts val="0"/>
              </a:spcBef>
            </a:pPr>
            <a:r>
              <a:rPr lang="en-US" sz="2800" dirty="0"/>
              <a:t>approval</a:t>
            </a:r>
            <a:endParaRPr lang="ru-RU" sz="2800" dirty="0"/>
          </a:p>
        </p:txBody>
      </p:sp>
      <p:sp>
        <p:nvSpPr>
          <p:cNvPr id="12" name="Облачко с текстом: прямоугольное со скругленными углами 11">
            <a:extLst>
              <a:ext uri="{FF2B5EF4-FFF2-40B4-BE49-F238E27FC236}">
                <a16:creationId xmlns:a16="http://schemas.microsoft.com/office/drawing/2014/main" id="{789E7E1E-C734-0841-F43A-4D9828B96714}"/>
              </a:ext>
            </a:extLst>
          </p:cNvPr>
          <p:cNvSpPr/>
          <p:nvPr/>
        </p:nvSpPr>
        <p:spPr>
          <a:xfrm>
            <a:off x="5948040" y="3752402"/>
            <a:ext cx="5931762" cy="1114332"/>
          </a:xfrm>
          <a:prstGeom prst="wedgeRoundRectCallout">
            <a:avLst>
              <a:gd name="adj1" fmla="val -18915"/>
              <a:gd name="adj2" fmla="val 82623"/>
              <a:gd name="adj3" fmla="val 1666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6" name="Group 3">
            <a:extLst>
              <a:ext uri="{FF2B5EF4-FFF2-40B4-BE49-F238E27FC236}">
                <a16:creationId xmlns:a16="http://schemas.microsoft.com/office/drawing/2014/main" id="{805FDC8B-E25D-65A8-7932-57945F027FBD}"/>
              </a:ext>
            </a:extLst>
          </p:cNvPr>
          <p:cNvGrpSpPr>
            <a:grpSpLocks/>
          </p:cNvGrpSpPr>
          <p:nvPr/>
        </p:nvGrpSpPr>
        <p:grpSpPr bwMode="auto">
          <a:xfrm>
            <a:off x="2288577" y="4796971"/>
            <a:ext cx="7032825" cy="1435327"/>
            <a:chOff x="1545" y="7686"/>
            <a:chExt cx="10312" cy="2160"/>
          </a:xfrm>
        </p:grpSpPr>
        <p:pic>
          <p:nvPicPr>
            <p:cNvPr id="3077" name="Picture 5">
              <a:extLst>
                <a:ext uri="{FF2B5EF4-FFF2-40B4-BE49-F238E27FC236}">
                  <a16:creationId xmlns:a16="http://schemas.microsoft.com/office/drawing/2014/main" id="{19F0341F-FD37-4C44-45AA-46B210794F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 t="-235" r="57048" b="-235"/>
            <a:stretch>
              <a:fillRect/>
            </a:stretch>
          </p:blipFill>
          <p:spPr bwMode="auto">
            <a:xfrm>
              <a:off x="1545" y="7686"/>
              <a:ext cx="4015" cy="216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4">
              <a:extLst>
                <a:ext uri="{FF2B5EF4-FFF2-40B4-BE49-F238E27FC236}">
                  <a16:creationId xmlns:a16="http://schemas.microsoft.com/office/drawing/2014/main" id="{2982DF44-2FC3-741A-377A-52B77447F4A0}"/>
                </a:ext>
              </a:extLst>
            </p:cNvPr>
            <p:cNvSpPr txBox="1">
              <a:spLocks noChangeArrowheads="1"/>
            </p:cNvSpPr>
            <p:nvPr/>
          </p:nvSpPr>
          <p:spPr bwMode="auto">
            <a:xfrm>
              <a:off x="5957" y="8360"/>
              <a:ext cx="5900" cy="11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a:t>
              </a:r>
              <a:r>
                <a:rPr kumimoji="0" lang="en-US"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52</a:t>
              </a:r>
              <a:r>
                <a:rPr kumimoji="0" lang="ru-RU"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a:t>
              </a:r>
              <a:r>
                <a:rPr lang="en-US" altLang="ru-RU" sz="2400" b="1" dirty="0">
                  <a:latin typeface="Arial" panose="020B0604020202020204" pitchFamily="34" charset="0"/>
                  <a:ea typeface="Times New Roman" panose="02020603050405020304" pitchFamily="18" charset="0"/>
                </a:rPr>
                <a:t> - </a:t>
              </a:r>
              <a:r>
                <a:rPr kumimoji="0" lang="ru-RU"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002439</a:t>
              </a:r>
              <a:r>
                <a:rPr kumimoji="0" lang="en-US" altLang="ru-RU"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CPB</a:t>
              </a:r>
              <a:r>
                <a:rPr kumimoji="0" lang="ru-RU" altLang="ru-RU"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en-US" altLang="ru-RU"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ru-RU" altLang="ru-RU" sz="2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Wingdings 3" panose="05040102010807070707" pitchFamily="18" charset="2"/>
                </a:rPr>
                <a:t></a:t>
              </a:r>
              <a:r>
                <a:rPr kumimoji="0" lang="ru-RU" altLang="ru-RU" sz="1600" b="1" i="0" u="none" strike="noStrike" cap="none" normalizeH="0" baseline="0" dirty="0">
                  <a:ln>
                    <a:noFill/>
                  </a:ln>
                  <a:solidFill>
                    <a:schemeClr val="tx1"/>
                  </a:solidFill>
                  <a:effectLst/>
                  <a:ea typeface="Times New Roman" panose="02020603050405020304" pitchFamily="18" charset="0"/>
                </a:rPr>
                <a:t>a/3</a:t>
              </a:r>
              <a:endPar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sym typeface="Wingdings 3" panose="05040102010807070707" pitchFamily="18" charset="2"/>
              </a:endParaRPr>
            </a:p>
          </p:txBody>
        </p:sp>
      </p:grpSp>
      <p:sp>
        <p:nvSpPr>
          <p:cNvPr id="18" name="Подзаголовок 2">
            <a:extLst>
              <a:ext uri="{FF2B5EF4-FFF2-40B4-BE49-F238E27FC236}">
                <a16:creationId xmlns:a16="http://schemas.microsoft.com/office/drawing/2014/main" id="{BB54BA35-3759-EC72-1756-E605C63470FE}"/>
              </a:ext>
            </a:extLst>
          </p:cNvPr>
          <p:cNvSpPr txBox="1">
            <a:spLocks/>
          </p:cNvSpPr>
          <p:nvPr/>
        </p:nvSpPr>
        <p:spPr>
          <a:xfrm>
            <a:off x="368049" y="5244846"/>
            <a:ext cx="1744093"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UN R 152</a:t>
            </a:r>
            <a:endParaRPr lang="ru-RU" sz="2800" dirty="0"/>
          </a:p>
        </p:txBody>
      </p:sp>
      <p:sp>
        <p:nvSpPr>
          <p:cNvPr id="19" name="Прямоугольник 18">
            <a:extLst>
              <a:ext uri="{FF2B5EF4-FFF2-40B4-BE49-F238E27FC236}">
                <a16:creationId xmlns:a16="http://schemas.microsoft.com/office/drawing/2014/main" id="{61F41ADE-7B5F-A08F-AD6B-3085B63C753B}"/>
              </a:ext>
            </a:extLst>
          </p:cNvPr>
          <p:cNvSpPr/>
          <p:nvPr/>
        </p:nvSpPr>
        <p:spPr>
          <a:xfrm>
            <a:off x="7467598" y="5222002"/>
            <a:ext cx="735369" cy="52378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одзаголовок 2">
            <a:extLst>
              <a:ext uri="{FF2B5EF4-FFF2-40B4-BE49-F238E27FC236}">
                <a16:creationId xmlns:a16="http://schemas.microsoft.com/office/drawing/2014/main" id="{F24E2E17-CD92-67B0-84CF-8895E14B398A}"/>
              </a:ext>
            </a:extLst>
          </p:cNvPr>
          <p:cNvSpPr txBox="1">
            <a:spLocks/>
          </p:cNvSpPr>
          <p:nvPr/>
        </p:nvSpPr>
        <p:spPr>
          <a:xfrm>
            <a:off x="5991687" y="3807111"/>
            <a:ext cx="5888114" cy="98986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5000"/>
              </a:lnSpc>
            </a:pPr>
            <a:r>
              <a:rPr lang="en-US" sz="1800" b="1" dirty="0"/>
              <a:t>Additional information: </a:t>
            </a:r>
            <a:r>
              <a:rPr lang="en-US" sz="1800" dirty="0"/>
              <a:t>A combination of letters C, P and B follows the “general” approval mark and identifies the tests had performed, respectively, car to Car, car to Pedestrian, car to Bicycle. </a:t>
            </a:r>
            <a:endParaRPr lang="ru-RU" sz="1800" dirty="0"/>
          </a:p>
        </p:txBody>
      </p:sp>
      <p:pic>
        <p:nvPicPr>
          <p:cNvPr id="5" name="Рисунок 4">
            <a:extLst>
              <a:ext uri="{FF2B5EF4-FFF2-40B4-BE49-F238E27FC236}">
                <a16:creationId xmlns:a16="http://schemas.microsoft.com/office/drawing/2014/main" id="{ADBF7CDD-2D96-4F41-B1B6-9F577074ABA0}"/>
              </a:ext>
            </a:extLst>
          </p:cNvPr>
          <p:cNvPicPr>
            <a:picLocks noChangeAspect="1"/>
          </p:cNvPicPr>
          <p:nvPr/>
        </p:nvPicPr>
        <p:blipFill>
          <a:blip r:embed="rId3"/>
          <a:stretch>
            <a:fillRect/>
          </a:stretch>
        </p:blipFill>
        <p:spPr>
          <a:xfrm>
            <a:off x="1894641" y="1714632"/>
            <a:ext cx="8836241" cy="1714367"/>
          </a:xfrm>
          <a:prstGeom prst="rect">
            <a:avLst/>
          </a:prstGeom>
        </p:spPr>
      </p:pic>
      <p:sp>
        <p:nvSpPr>
          <p:cNvPr id="10" name="Прямоугольник 9">
            <a:extLst>
              <a:ext uri="{FF2B5EF4-FFF2-40B4-BE49-F238E27FC236}">
                <a16:creationId xmlns:a16="http://schemas.microsoft.com/office/drawing/2014/main" id="{5F55CEBB-FD95-47F9-08DE-4A01409DDE15}"/>
              </a:ext>
            </a:extLst>
          </p:cNvPr>
          <p:cNvSpPr/>
          <p:nvPr/>
        </p:nvSpPr>
        <p:spPr>
          <a:xfrm>
            <a:off x="9112745" y="2329695"/>
            <a:ext cx="1184614" cy="77066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одзаголовок 2">
            <a:extLst>
              <a:ext uri="{FF2B5EF4-FFF2-40B4-BE49-F238E27FC236}">
                <a16:creationId xmlns:a16="http://schemas.microsoft.com/office/drawing/2014/main" id="{BC0E6877-47F0-0F37-8B84-C74303F942DD}"/>
              </a:ext>
            </a:extLst>
          </p:cNvPr>
          <p:cNvSpPr txBox="1">
            <a:spLocks/>
          </p:cNvSpPr>
          <p:nvPr/>
        </p:nvSpPr>
        <p:spPr>
          <a:xfrm>
            <a:off x="6049495" y="1278384"/>
            <a:ext cx="5888114" cy="80303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dirty="0"/>
              <a:t>Additional information: </a:t>
            </a:r>
            <a:r>
              <a:rPr lang="en-US" sz="1800" dirty="0"/>
              <a:t>A rectangle surrounding a figure (or a number of figures), expressing the set speed (or range of set speeds) in km/h (and mile/h if requested by the applicant).</a:t>
            </a:r>
            <a:endParaRPr lang="ru-RU" sz="1800" dirty="0"/>
          </a:p>
        </p:txBody>
      </p:sp>
      <p:sp>
        <p:nvSpPr>
          <p:cNvPr id="20" name="Облачко с текстом: прямоугольное со скругленными углами 19">
            <a:extLst>
              <a:ext uri="{FF2B5EF4-FFF2-40B4-BE49-F238E27FC236}">
                <a16:creationId xmlns:a16="http://schemas.microsoft.com/office/drawing/2014/main" id="{08255811-E7B5-ABB7-C886-56660FC9FF65}"/>
              </a:ext>
            </a:extLst>
          </p:cNvPr>
          <p:cNvSpPr/>
          <p:nvPr/>
        </p:nvSpPr>
        <p:spPr>
          <a:xfrm>
            <a:off x="5718698" y="1103338"/>
            <a:ext cx="6161103" cy="1008233"/>
          </a:xfrm>
          <a:prstGeom prst="wedgeRoundRectCallout">
            <a:avLst>
              <a:gd name="adj1" fmla="val 13749"/>
              <a:gd name="adj2" fmla="val 71431"/>
              <a:gd name="adj3" fmla="val 1666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1320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9</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293503"/>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Assessment of UN Regulations Under the Purview </a:t>
            </a:r>
            <a:br>
              <a:rPr lang="en-GB" dirty="0"/>
            </a:br>
            <a:r>
              <a:rPr lang="en-GB" dirty="0"/>
              <a:t>of GRVA With Regards to the Use of the UI</a:t>
            </a:r>
            <a:endParaRPr lang="ru-RU" dirty="0"/>
          </a:p>
        </p:txBody>
      </p:sp>
      <p:graphicFrame>
        <p:nvGraphicFramePr>
          <p:cNvPr id="9" name="Таблица 8">
            <a:extLst>
              <a:ext uri="{FF2B5EF4-FFF2-40B4-BE49-F238E27FC236}">
                <a16:creationId xmlns:a16="http://schemas.microsoft.com/office/drawing/2014/main" id="{EB59E8EC-23BC-EB86-9D58-09EB6F3AE56B}"/>
              </a:ext>
            </a:extLst>
          </p:cNvPr>
          <p:cNvGraphicFramePr>
            <a:graphicFrameLocks noGrp="1"/>
          </p:cNvGraphicFramePr>
          <p:nvPr>
            <p:extLst>
              <p:ext uri="{D42A27DB-BD31-4B8C-83A1-F6EECF244321}">
                <p14:modId xmlns:p14="http://schemas.microsoft.com/office/powerpoint/2010/main" val="63136191"/>
              </p:ext>
            </p:extLst>
          </p:nvPr>
        </p:nvGraphicFramePr>
        <p:xfrm>
          <a:off x="629574" y="1715610"/>
          <a:ext cx="10724226" cy="4461028"/>
        </p:xfrm>
        <a:graphic>
          <a:graphicData uri="http://schemas.openxmlformats.org/drawingml/2006/table">
            <a:tbl>
              <a:tblPr firstRow="1" firstCol="1" bandRow="1">
                <a:tableStyleId>{5940675A-B579-460E-94D1-54222C63F5DA}</a:tableStyleId>
              </a:tblPr>
              <a:tblGrid>
                <a:gridCol w="1229917">
                  <a:extLst>
                    <a:ext uri="{9D8B030D-6E8A-4147-A177-3AD203B41FA5}">
                      <a16:colId xmlns:a16="http://schemas.microsoft.com/office/drawing/2014/main" val="3443846425"/>
                    </a:ext>
                  </a:extLst>
                </a:gridCol>
                <a:gridCol w="923870">
                  <a:extLst>
                    <a:ext uri="{9D8B030D-6E8A-4147-A177-3AD203B41FA5}">
                      <a16:colId xmlns:a16="http://schemas.microsoft.com/office/drawing/2014/main" val="1052020669"/>
                    </a:ext>
                  </a:extLst>
                </a:gridCol>
                <a:gridCol w="2416275">
                  <a:extLst>
                    <a:ext uri="{9D8B030D-6E8A-4147-A177-3AD203B41FA5}">
                      <a16:colId xmlns:a16="http://schemas.microsoft.com/office/drawing/2014/main" val="2048643656"/>
                    </a:ext>
                  </a:extLst>
                </a:gridCol>
                <a:gridCol w="973158">
                  <a:extLst>
                    <a:ext uri="{9D8B030D-6E8A-4147-A177-3AD203B41FA5}">
                      <a16:colId xmlns:a16="http://schemas.microsoft.com/office/drawing/2014/main" val="3842897547"/>
                    </a:ext>
                  </a:extLst>
                </a:gridCol>
                <a:gridCol w="2428883">
                  <a:extLst>
                    <a:ext uri="{9D8B030D-6E8A-4147-A177-3AD203B41FA5}">
                      <a16:colId xmlns:a16="http://schemas.microsoft.com/office/drawing/2014/main" val="651098477"/>
                    </a:ext>
                  </a:extLst>
                </a:gridCol>
                <a:gridCol w="2752123">
                  <a:extLst>
                    <a:ext uri="{9D8B030D-6E8A-4147-A177-3AD203B41FA5}">
                      <a16:colId xmlns:a16="http://schemas.microsoft.com/office/drawing/2014/main" val="3644432506"/>
                    </a:ext>
                  </a:extLst>
                </a:gridCol>
              </a:tblGrid>
              <a:tr h="741263">
                <a:tc>
                  <a:txBody>
                    <a:bodyPr/>
                    <a:lstStyle/>
                    <a:p>
                      <a:pPr algn="ctr">
                        <a:lnSpc>
                          <a:spcPct val="100000"/>
                        </a:lnSpc>
                        <a:spcBef>
                          <a:spcPts val="50"/>
                        </a:spcBef>
                        <a:spcAft>
                          <a:spcPts val="50"/>
                        </a:spcAft>
                      </a:pPr>
                      <a:r>
                        <a:rPr lang="en-US" sz="1400" dirty="0">
                          <a:effectLst/>
                        </a:rPr>
                        <a:t>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Use of UI prohibited</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gridSpan="3">
                  <a:txBody>
                    <a:bodyPr/>
                    <a:lstStyle/>
                    <a:p>
                      <a:pPr marL="1270" algn="ctr">
                        <a:lnSpc>
                          <a:spcPct val="100000"/>
                        </a:lnSpc>
                        <a:spcBef>
                          <a:spcPts val="50"/>
                        </a:spcBef>
                        <a:spcAft>
                          <a:spcPts val="50"/>
                        </a:spcAft>
                      </a:pPr>
                      <a:r>
                        <a:rPr lang="en-US" sz="1400" dirty="0">
                          <a:effectLst/>
                        </a:rPr>
                        <a:t>Use of UI possible </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endParaRPr lang="ru-RU"/>
                    </a:p>
                  </a:txBody>
                  <a:tcPr/>
                </a:tc>
                <a:tc hMerge="1">
                  <a:txBody>
                    <a:bodyPr/>
                    <a:lstStyle/>
                    <a:p>
                      <a:endParaRPr lang="ru-RU"/>
                    </a:p>
                  </a:txBody>
                  <a:tcPr/>
                </a:tc>
                <a:tc>
                  <a:txBody>
                    <a:bodyPr/>
                    <a:lstStyle/>
                    <a:p>
                      <a:pPr algn="ctr">
                        <a:lnSpc>
                          <a:spcPct val="100000"/>
                        </a:lnSpc>
                        <a:spcBef>
                          <a:spcPts val="50"/>
                        </a:spcBef>
                        <a:spcAft>
                          <a:spcPts val="50"/>
                        </a:spcAft>
                      </a:pPr>
                      <a:r>
                        <a:rPr lang="en-US" sz="1400" dirty="0">
                          <a:effectLst/>
                        </a:rPr>
                        <a:t>Remarks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43238094"/>
                  </a:ext>
                </a:extLst>
              </a:tr>
              <a:tr h="1191197">
                <a:tc>
                  <a:txBody>
                    <a:bodyPr/>
                    <a:lstStyle/>
                    <a:p>
                      <a:pPr algn="ctr">
                        <a:lnSpc>
                          <a:spcPct val="100000"/>
                        </a:lnSpc>
                        <a:spcBef>
                          <a:spcPts val="50"/>
                        </a:spcBef>
                        <a:spcAft>
                          <a:spcPts val="50"/>
                        </a:spcAft>
                      </a:pPr>
                      <a:r>
                        <a:rPr lang="en-US" sz="1400" dirty="0">
                          <a:effectLst/>
                        </a:rPr>
                        <a:t>UN Regulations under the purview of GRVA</a:t>
                      </a:r>
                      <a:endParaRPr lang="ru-RU" sz="1400" dirty="0">
                        <a:effectLst/>
                        <a:latin typeface="Times New Roman" panose="02020603050405020304" pitchFamily="18" charset="0"/>
                        <a:ea typeface="Times New Roman" panose="02020603050405020304" pitchFamily="18" charset="0"/>
                      </a:endParaRPr>
                    </a:p>
                  </a:txBody>
                  <a:tcPr marL="36000" marR="36000" marT="0" marB="0" anchor="ctr"/>
                </a:tc>
                <a:tc>
                  <a:txBody>
                    <a:bodyPr/>
                    <a:lstStyle/>
                    <a:p>
                      <a:pPr algn="ctr">
                        <a:lnSpc>
                          <a:spcPct val="100000"/>
                        </a:lnSpc>
                        <a:spcBef>
                          <a:spcPts val="50"/>
                        </a:spcBef>
                        <a:spcAft>
                          <a:spcPts val="50"/>
                        </a:spcAft>
                      </a:pPr>
                      <a:r>
                        <a:rPr lang="en-US" sz="1400">
                          <a:effectLst/>
                        </a:rPr>
                        <a:t> </a:t>
                      </a:r>
                      <a:endParaRPr lang="ru-RU" sz="14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Is there additional information required in the approval mark</a:t>
                      </a:r>
                      <a:br>
                        <a:rPr lang="en-US" sz="1400" dirty="0">
                          <a:effectLst/>
                        </a:rPr>
                      </a:br>
                      <a:r>
                        <a:rPr lang="en-US" sz="1400" dirty="0">
                          <a:effectLst/>
                        </a:rPr>
                        <a:t>(Yes/No)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Summary document necessary (Yes/No)</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1270" algn="ctr">
                        <a:lnSpc>
                          <a:spcPct val="100000"/>
                        </a:lnSpc>
                        <a:spcBef>
                          <a:spcPts val="50"/>
                        </a:spcBef>
                        <a:spcAft>
                          <a:spcPts val="50"/>
                        </a:spcAft>
                      </a:pPr>
                      <a:r>
                        <a:rPr lang="en-US" sz="1400" dirty="0">
                          <a:effectLst/>
                        </a:rPr>
                        <a:t>Should additional physical marking remain on the product (Yes/No)?</a:t>
                      </a:r>
                      <a:endParaRPr lang="ru-RU" sz="1400" dirty="0">
                        <a:effectLst/>
                      </a:endParaRPr>
                    </a:p>
                    <a:p>
                      <a:pPr marL="1270" algn="ctr">
                        <a:lnSpc>
                          <a:spcPct val="100000"/>
                        </a:lnSpc>
                        <a:spcBef>
                          <a:spcPts val="50"/>
                        </a:spcBef>
                        <a:spcAft>
                          <a:spcPts val="50"/>
                        </a:spcAft>
                      </a:pPr>
                      <a:r>
                        <a:rPr lang="en-US" sz="1400" dirty="0">
                          <a:effectLst/>
                        </a:rPr>
                        <a:t>In case of yes, which one(s)?</a:t>
                      </a:r>
                      <a:endParaRPr lang="ru-RU" sz="14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400" dirty="0">
                          <a:effectLst/>
                        </a:rPr>
                        <a:t>E.g. justifications for additional physical markings that must remain on the product</a:t>
                      </a: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7233017"/>
                  </a:ext>
                </a:extLst>
              </a:tr>
              <a:tr h="1156968">
                <a:tc>
                  <a:txBody>
                    <a:bodyPr/>
                    <a:lstStyle/>
                    <a:p>
                      <a:pPr marL="36195">
                        <a:lnSpc>
                          <a:spcPct val="100000"/>
                        </a:lnSpc>
                        <a:spcBef>
                          <a:spcPts val="50"/>
                        </a:spcBef>
                        <a:spcAft>
                          <a:spcPts val="50"/>
                        </a:spcAft>
                      </a:pPr>
                      <a:r>
                        <a:rPr lang="en-US" sz="1800" dirty="0">
                          <a:effectLst/>
                          <a:latin typeface="+mn-lt"/>
                          <a:ea typeface="Times New Roman" panose="02020603050405020304" pitchFamily="18" charset="0"/>
                        </a:rPr>
                        <a:t>UN R 13</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N/A</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r>
                        <a:rPr lang="en-US" sz="1800" kern="1200" dirty="0">
                          <a:solidFill>
                            <a:schemeClr val="tx1"/>
                          </a:solidFill>
                          <a:effectLst/>
                          <a:latin typeface="+mn-lt"/>
                          <a:ea typeface="+mn-ea"/>
                          <a:cs typeface="+mn-cs"/>
                        </a:rPr>
                        <a:t>Yes, either </a:t>
                      </a:r>
                      <a:br>
                        <a:rPr lang="en-US" sz="1800" kern="1200" dirty="0">
                          <a:solidFill>
                            <a:schemeClr val="tx1"/>
                          </a:solidFill>
                          <a:effectLst/>
                          <a:latin typeface="+mn-lt"/>
                          <a:ea typeface="+mn-ea"/>
                          <a:cs typeface="+mn-cs"/>
                        </a:rPr>
                      </a:br>
                      <a:r>
                        <a:rPr lang="en-US" sz="1800" kern="1200" dirty="0">
                          <a:solidFill>
                            <a:schemeClr val="tx1"/>
                          </a:solidFill>
                          <a:effectLst/>
                          <a:latin typeface="+mn-lt"/>
                          <a:ea typeface="+mn-ea"/>
                          <a:cs typeface="+mn-cs"/>
                        </a:rPr>
                        <a:t>the approval mark </a:t>
                      </a:r>
                      <a:br>
                        <a:rPr lang="en-US" sz="1800" kern="1200" dirty="0">
                          <a:solidFill>
                            <a:schemeClr val="tx1"/>
                          </a:solidFill>
                          <a:effectLst/>
                          <a:latin typeface="+mn-lt"/>
                          <a:ea typeface="+mn-ea"/>
                          <a:cs typeface="+mn-cs"/>
                        </a:rPr>
                      </a:br>
                      <a:r>
                        <a:rPr lang="en-US" sz="1800" kern="1200" dirty="0">
                          <a:solidFill>
                            <a:schemeClr val="tx1"/>
                          </a:solidFill>
                          <a:effectLst/>
                          <a:latin typeface="+mn-lt"/>
                          <a:ea typeface="+mn-ea"/>
                          <a:cs typeface="+mn-cs"/>
                        </a:rPr>
                        <a:t>or the UI marking</a:t>
                      </a:r>
                      <a:endParaRPr lang="ru-RU" sz="1800" kern="1200" dirty="0">
                        <a:solidFill>
                          <a:schemeClr val="tx1"/>
                        </a:solidFill>
                        <a:effectLst/>
                        <a:latin typeface="+mn-lt"/>
                        <a:ea typeface="+mn-ea"/>
                        <a:cs typeface="+mn-cs"/>
                      </a:endParaRPr>
                    </a:p>
                    <a:p>
                      <a:pPr algn="ctr"/>
                      <a:r>
                        <a:rPr lang="en-US" sz="1800" kern="1200" dirty="0">
                          <a:solidFill>
                            <a:schemeClr val="tx1"/>
                          </a:solidFill>
                          <a:effectLst/>
                          <a:latin typeface="+mn-lt"/>
                          <a:ea typeface="+mn-ea"/>
                          <a:cs typeface="+mn-cs"/>
                        </a:rPr>
                        <a:t>plus marking </a:t>
                      </a:r>
                    </a:p>
                    <a:p>
                      <a:pPr algn="ctr"/>
                      <a:r>
                        <a:rPr lang="en-US" sz="1800" kern="1200" dirty="0">
                          <a:solidFill>
                            <a:schemeClr val="tx1"/>
                          </a:solidFill>
                          <a:effectLst/>
                          <a:latin typeface="+mn-lt"/>
                          <a:ea typeface="+mn-ea"/>
                          <a:cs typeface="+mn-cs"/>
                        </a:rPr>
                        <a:t>per Annex X to UN R 13</a:t>
                      </a:r>
                      <a:endParaRPr lang="ru-RU" sz="1800" dirty="0">
                        <a:effectLst/>
                        <a:latin typeface="+mn-lt"/>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66061929"/>
                  </a:ext>
                </a:extLst>
              </a:tr>
              <a:tr h="1156968">
                <a:tc>
                  <a:txBody>
                    <a:bodyPr/>
                    <a:lstStyle/>
                    <a:p>
                      <a:pPr marL="36195">
                        <a:lnSpc>
                          <a:spcPct val="100000"/>
                        </a:lnSpc>
                        <a:spcBef>
                          <a:spcPts val="50"/>
                        </a:spcBef>
                        <a:spcAft>
                          <a:spcPts val="50"/>
                        </a:spcAft>
                      </a:pPr>
                      <a:r>
                        <a:rPr lang="fr-CH" sz="1800" dirty="0">
                          <a:solidFill>
                            <a:srgbClr val="000000"/>
                          </a:solidFill>
                          <a:effectLst/>
                          <a:latin typeface="+mn-lt"/>
                          <a:ea typeface="Times New Roman" panose="02020603050405020304" pitchFamily="18" charset="0"/>
                          <a:cs typeface="Times New Roman" panose="02020603050405020304" pitchFamily="18" charset="0"/>
                        </a:rPr>
                        <a:t>UN R 89</a:t>
                      </a:r>
                      <a:endParaRPr lang="ru-RU" sz="1800" dirty="0">
                        <a:effectLst/>
                        <a:latin typeface="+mn-lt"/>
                        <a:ea typeface="Times New Roman" panose="02020603050405020304" pitchFamily="18" charset="0"/>
                      </a:endParaRPr>
                    </a:p>
                    <a:p>
                      <a:pPr marL="36195">
                        <a:lnSpc>
                          <a:spcPct val="100000"/>
                        </a:lnSpc>
                        <a:spcBef>
                          <a:spcPts val="50"/>
                        </a:spcBef>
                        <a:spcAft>
                          <a:spcPts val="50"/>
                        </a:spcAft>
                      </a:pPr>
                      <a:r>
                        <a:rPr lang="fr-CH" sz="1800" dirty="0">
                          <a:solidFill>
                            <a:srgbClr val="000000"/>
                          </a:solidFill>
                          <a:effectLst/>
                          <a:latin typeface="+mn-lt"/>
                          <a:ea typeface="Times New Roman" panose="02020603050405020304" pitchFamily="18" charset="0"/>
                          <a:cs typeface="Times New Roman" panose="02020603050405020304" pitchFamily="18" charset="0"/>
                        </a:rPr>
                        <a:t>vehicle approval</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N/A</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a:t>
                      </a: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endParaRPr lang="ru-RU" sz="1800" dirty="0">
                        <a:effectLst/>
                        <a:latin typeface="+mn-lt"/>
                        <a:ea typeface="Times New Roman" panose="02020603050405020304" pitchFamily="18" charset="0"/>
                      </a:endParaRPr>
                    </a:p>
                  </a:txBody>
                  <a:tcPr marL="0" marR="0" marT="0" marB="0" anchor="ctr"/>
                </a:tc>
                <a:tc>
                  <a:txBody>
                    <a:bodyPr/>
                    <a:lstStyle/>
                    <a:p>
                      <a:pPr algn="ctr">
                        <a:lnSpc>
                          <a:spcPct val="100000"/>
                        </a:lnSpc>
                        <a:spcBef>
                          <a:spcPts val="50"/>
                        </a:spcBef>
                        <a:spcAft>
                          <a:spcPts val="50"/>
                        </a:spcAft>
                      </a:pPr>
                      <a:r>
                        <a:rPr lang="en-US" sz="1800" dirty="0">
                          <a:effectLst/>
                          <a:latin typeface="+mn-lt"/>
                          <a:ea typeface="Times New Roman" panose="02020603050405020304" pitchFamily="18" charset="0"/>
                          <a:cs typeface="Times New Roman" panose="02020603050405020304" pitchFamily="18" charset="0"/>
                        </a:rPr>
                        <a:t>Yes, </a:t>
                      </a:r>
                      <a:r>
                        <a:rPr lang="en-US" sz="1800" dirty="0">
                          <a:effectLst/>
                          <a:latin typeface="+mn-lt"/>
                          <a:ea typeface="Times New Roman" panose="02020603050405020304" pitchFamily="18" charset="0"/>
                        </a:rPr>
                        <a:t>either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the approval mark </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rPr>
                        <a:t>or the UI marking</a:t>
                      </a:r>
                      <a:br>
                        <a:rPr lang="en-US" sz="1800" dirty="0">
                          <a:effectLst/>
                          <a:latin typeface="+mn-lt"/>
                          <a:ea typeface="Times New Roman" panose="02020603050405020304" pitchFamily="18" charset="0"/>
                        </a:rPr>
                      </a:br>
                      <a:r>
                        <a:rPr lang="en-US" sz="1800" dirty="0">
                          <a:effectLst/>
                          <a:latin typeface="+mn-lt"/>
                          <a:ea typeface="Times New Roman" panose="02020603050405020304" pitchFamily="18" charset="0"/>
                          <a:cs typeface="Times New Roman" panose="02020603050405020304" pitchFamily="18" charset="0"/>
                        </a:rPr>
                        <a:t>plus the set speed</a:t>
                      </a:r>
                      <a:endParaRPr lang="ru-RU" sz="1800" dirty="0">
                        <a:effectLst/>
                        <a:latin typeface="+mn-lt"/>
                        <a:ea typeface="Times New Roman" panose="02020603050405020304" pitchFamily="18" charset="0"/>
                      </a:endParaRPr>
                    </a:p>
                  </a:txBody>
                  <a:tcPr marL="0" marR="0" marT="0" marB="0" anchor="ctr"/>
                </a:tc>
                <a:tc>
                  <a:txBody>
                    <a:bodyPr/>
                    <a:lstStyle/>
                    <a:p>
                      <a:pPr marL="36195" marR="36195">
                        <a:lnSpc>
                          <a:spcPct val="100000"/>
                        </a:lnSpc>
                        <a:spcBef>
                          <a:spcPts val="50"/>
                        </a:spcBef>
                        <a:spcAft>
                          <a:spcPts val="50"/>
                        </a:spcAft>
                      </a:pPr>
                      <a:endParaRPr lang="ru-RU" sz="14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75790185"/>
                  </a:ext>
                </a:extLst>
              </a:tr>
            </a:tbl>
          </a:graphicData>
        </a:graphic>
      </p:graphicFrame>
      <p:sp>
        <p:nvSpPr>
          <p:cNvPr id="10" name="Rectangle 4">
            <a:extLst>
              <a:ext uri="{FF2B5EF4-FFF2-40B4-BE49-F238E27FC236}">
                <a16:creationId xmlns:a16="http://schemas.microsoft.com/office/drawing/2014/main" id="{D9A497C4-691A-3F3B-DDAD-D6E3B585D70A}"/>
              </a:ext>
            </a:extLst>
          </p:cNvPr>
          <p:cNvSpPr>
            <a:spLocks noChangeArrowheads="1"/>
          </p:cNvSpPr>
          <p:nvPr/>
        </p:nvSpPr>
        <p:spPr bwMode="auto">
          <a:xfrm>
            <a:off x="3125788" y="3316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5049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245B3C-00B4-4C4B-ABA5-4385E15D9476}">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4b4a1c0d-4a69-4996-a84a-fc699b9f49de"/>
    <ds:schemaRef ds:uri="http://purl.org/dc/elements/1.1/"/>
    <ds:schemaRef ds:uri="acccb6d4-dbe5-46d2-b4d3-5733603d8cc6"/>
    <ds:schemaRef ds:uri="985ec44e-1bab-4c0b-9df0-6ba128686fc9"/>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0FF62FC-2266-4661-BC04-D8A0D4633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BB4C44-10CB-4CAE-B468-518339FBC4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18498</TotalTime>
  <Words>1797</Words>
  <Application>Microsoft Office PowerPoint</Application>
  <PresentationFormat>Widescreen</PresentationFormat>
  <Paragraphs>165</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Тема Office</vt:lpstr>
      <vt:lpstr>Точечный рисунок</vt:lpstr>
      <vt:lpstr>Assessment of UN Regulations Under the Purview of GRVA With Regards to the Use  of the Unique Identifier (UI)</vt:lpstr>
      <vt:lpstr>PowerPoint Presentation</vt:lpstr>
      <vt:lpstr>PowerPoint Presentation</vt:lpstr>
      <vt:lpstr>Who Are the Addressees of the Information Contained in the Approval Markings?</vt:lpstr>
      <vt:lpstr>PowerPoint Presentation</vt:lpstr>
      <vt:lpstr>The Content of the Approval Markings</vt:lpstr>
      <vt:lpstr>The Content of the Approval Markings</vt:lpstr>
      <vt:lpstr>The Content of the Approval Markings</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GRVA-15-44</dc:title>
  <dc:creator>Bocharov</dc:creator>
  <cp:lastModifiedBy>Laura Mueller</cp:lastModifiedBy>
  <cp:revision>145</cp:revision>
  <cp:lastPrinted>2021-09-27T06:20:03Z</cp:lastPrinted>
  <dcterms:created xsi:type="dcterms:W3CDTF">2021-04-23T12:29:19Z</dcterms:created>
  <dcterms:modified xsi:type="dcterms:W3CDTF">2023-05-17T09:57:27Z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ies>
</file>