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359" r:id="rId4"/>
    <p:sldId id="362" r:id="rId5"/>
    <p:sldId id="363" r:id="rId6"/>
    <p:sldId id="364" r:id="rId7"/>
    <p:sldId id="361" r:id="rId8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F8695-21C8-4E25-BF08-0CDECAE79233}" v="11" dt="2023-05-10T09:34:54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54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4C0F8695-21C8-4E25-BF08-0CDECAE79233}"/>
    <pc:docChg chg="custSel modSld">
      <pc:chgData name="Laura Mueller" userId="b8b87b2b-eda4-44e0-9f77-97a24730064b" providerId="ADAL" clId="{4C0F8695-21C8-4E25-BF08-0CDECAE79233}" dt="2023-05-10T09:34:21.116" v="212" actId="1038"/>
      <pc:docMkLst>
        <pc:docMk/>
      </pc:docMkLst>
      <pc:sldChg chg="addSp modSp mod">
        <pc:chgData name="Laura Mueller" userId="b8b87b2b-eda4-44e0-9f77-97a24730064b" providerId="ADAL" clId="{4C0F8695-21C8-4E25-BF08-0CDECAE79233}" dt="2023-05-10T09:34:21.116" v="212" actId="1038"/>
        <pc:sldMkLst>
          <pc:docMk/>
          <pc:sldMk cId="3367679222" sldId="359"/>
        </pc:sldMkLst>
        <pc:spChg chg="mod">
          <ac:chgData name="Laura Mueller" userId="b8b87b2b-eda4-44e0-9f77-97a24730064b" providerId="ADAL" clId="{4C0F8695-21C8-4E25-BF08-0CDECAE79233}" dt="2023-05-10T09:34:13.016" v="208" actId="1035"/>
          <ac:spMkLst>
            <pc:docMk/>
            <pc:sldMk cId="3367679222" sldId="359"/>
            <ac:spMk id="2" creationId="{686C2012-0C3F-26DE-1AA4-9FD37E1A0EB2}"/>
          </ac:spMkLst>
        </pc:spChg>
        <pc:spChg chg="add mod">
          <ac:chgData name="Laura Mueller" userId="b8b87b2b-eda4-44e0-9f77-97a24730064b" providerId="ADAL" clId="{4C0F8695-21C8-4E25-BF08-0CDECAE79233}" dt="2023-05-10T09:34:21.116" v="212" actId="1038"/>
          <ac:spMkLst>
            <pc:docMk/>
            <pc:sldMk cId="3367679222" sldId="359"/>
            <ac:spMk id="3" creationId="{4845D18C-06A1-2CF2-212C-04CEF633FE83}"/>
          </ac:spMkLst>
        </pc:spChg>
        <pc:spChg chg="add mod">
          <ac:chgData name="Laura Mueller" userId="b8b87b2b-eda4-44e0-9f77-97a24730064b" providerId="ADAL" clId="{4C0F8695-21C8-4E25-BF08-0CDECAE79233}" dt="2023-05-10T09:34:18.306" v="210" actId="1037"/>
          <ac:spMkLst>
            <pc:docMk/>
            <pc:sldMk cId="3367679222" sldId="359"/>
            <ac:spMk id="5" creationId="{7C8BC347-BCBF-886B-5D43-954FB29E92E7}"/>
          </ac:spMkLst>
        </pc:spChg>
        <pc:picChg chg="mod">
          <ac:chgData name="Laura Mueller" userId="b8b87b2b-eda4-44e0-9f77-97a24730064b" providerId="ADAL" clId="{4C0F8695-21C8-4E25-BF08-0CDECAE79233}" dt="2023-05-10T09:32:13.845" v="7" actId="1076"/>
          <ac:picMkLst>
            <pc:docMk/>
            <pc:sldMk cId="3367679222" sldId="359"/>
            <ac:picMk id="4" creationId="{E8AAEF55-D77F-F98A-0083-5D143E5AD82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2012-0C3F-26DE-1AA4-9FD37E1A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900" y="2708920"/>
            <a:ext cx="10579099" cy="335650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4400" dirty="0"/>
              <a:t>UN-R79 ACSF A RCP-topic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Remote Controlled Parking RCP</a:t>
            </a:r>
            <a:br>
              <a:rPr lang="en-US" sz="4400" dirty="0"/>
            </a:br>
            <a:r>
              <a:rPr lang="en-US" sz="4400" dirty="0"/>
              <a:t>open up for </a:t>
            </a:r>
            <a:r>
              <a:rPr lang="en-US" sz="4400" b="1" dirty="0"/>
              <a:t>vehicle combinations</a:t>
            </a:r>
          </a:p>
        </p:txBody>
      </p:sp>
      <p:pic>
        <p:nvPicPr>
          <p:cNvPr id="4" name="Picture 2" descr="Image result for clepa">
            <a:extLst>
              <a:ext uri="{FF2B5EF4-FFF2-40B4-BE49-F238E27FC236}">
                <a16:creationId xmlns:a16="http://schemas.microsoft.com/office/drawing/2014/main" id="{E8AAEF55-D77F-F98A-0083-5D143E5AD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24" y="86987"/>
            <a:ext cx="2522258" cy="10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5D18C-06A1-2CF2-212C-04CEF633FE83}"/>
              </a:ext>
            </a:extLst>
          </p:cNvPr>
          <p:cNvSpPr txBox="1"/>
          <p:nvPr/>
        </p:nvSpPr>
        <p:spPr>
          <a:xfrm>
            <a:off x="111486" y="1210133"/>
            <a:ext cx="2456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err="1"/>
              <a:t>Submitted</a:t>
            </a:r>
            <a:r>
              <a:rPr lang="fr-CH" sz="1600" dirty="0"/>
              <a:t> by the experts</a:t>
            </a:r>
          </a:p>
          <a:p>
            <a:r>
              <a:rPr lang="fr-CH" sz="1600" dirty="0" err="1"/>
              <a:t>from</a:t>
            </a:r>
            <a:r>
              <a:rPr lang="fr-CH" sz="1600" dirty="0"/>
              <a:t> CLEPA and OICA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8BC347-BCBF-886B-5D43-954FB29E92E7}"/>
              </a:ext>
            </a:extLst>
          </p:cNvPr>
          <p:cNvSpPr txBox="1"/>
          <p:nvPr/>
        </p:nvSpPr>
        <p:spPr>
          <a:xfrm>
            <a:off x="8976320" y="1210133"/>
            <a:ext cx="3097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u="sng" dirty="0"/>
              <a:t>Informal document</a:t>
            </a:r>
            <a:r>
              <a:rPr lang="fr-CH" sz="1600" dirty="0"/>
              <a:t> </a:t>
            </a:r>
            <a:r>
              <a:rPr lang="fr-CH" sz="1600" b="1" dirty="0"/>
              <a:t>GRVA-16-09</a:t>
            </a:r>
          </a:p>
          <a:p>
            <a:r>
              <a:rPr lang="fr-CH" sz="1600" dirty="0"/>
              <a:t>16th GRVA, 22-26 May 2023</a:t>
            </a:r>
          </a:p>
          <a:p>
            <a:r>
              <a:rPr lang="fr-CH" sz="1600" dirty="0" err="1"/>
              <a:t>Provisional</a:t>
            </a:r>
            <a:r>
              <a:rPr lang="fr-CH" sz="1600" dirty="0"/>
              <a:t> agenda item 6(b)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6767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95400" y="1340768"/>
            <a:ext cx="101153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+mj-lt"/>
                <a:ea typeface="+mj-ea"/>
                <a:cs typeface="+mj-cs"/>
              </a:rPr>
              <a:t>Topic Motivation</a:t>
            </a:r>
            <a:br>
              <a:rPr lang="en-GB" sz="4400" dirty="0">
                <a:latin typeface="+mj-lt"/>
                <a:ea typeface="+mj-ea"/>
                <a:cs typeface="+mj-cs"/>
              </a:rPr>
            </a:br>
            <a:endParaRPr lang="en-GB" sz="4400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+mj-ea"/>
                <a:cs typeface="+mj-cs"/>
              </a:rPr>
              <a:t>For UN-ECE-R 79: Cat. A „Remote Controlled Parking RCP“ should be enabled also for vehicle combinations.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+mj-lt"/>
                <a:ea typeface="+mj-ea"/>
                <a:cs typeface="+mj-cs"/>
              </a:rPr>
              <a:t>Safety benefit due to the driver will be able to see </a:t>
            </a:r>
            <a:br>
              <a:rPr lang="en-GB" sz="2800" b="1" dirty="0">
                <a:latin typeface="+mj-lt"/>
                <a:ea typeface="+mj-ea"/>
                <a:cs typeface="+mj-cs"/>
              </a:rPr>
            </a:br>
            <a:r>
              <a:rPr lang="en-GB" sz="2800" b="1" dirty="0">
                <a:latin typeface="+mj-lt"/>
                <a:ea typeface="+mj-ea"/>
                <a:cs typeface="+mj-cs"/>
              </a:rPr>
              <a:t>what is behind the trailer.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+mj-ea"/>
                <a:cs typeface="+mj-cs"/>
              </a:rPr>
              <a:t>The function derives the steering angle of the wheels based on the chosen angle between motor vehicle and trailer.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  <a:ea typeface="+mj-ea"/>
                <a:cs typeface="+mj-cs"/>
              </a:rPr>
              <a:t>Sensors aim to avoid any collision (to be homologated with the motor vehicle).</a:t>
            </a:r>
          </a:p>
        </p:txBody>
      </p:sp>
    </p:spTree>
    <p:extLst>
      <p:ext uri="{BB962C8B-B14F-4D97-AF65-F5344CB8AC3E}">
        <p14:creationId xmlns:p14="http://schemas.microsoft.com/office/powerpoint/2010/main" val="248707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22301" y="225508"/>
            <a:ext cx="109050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+mj-lt"/>
                <a:ea typeface="+mj-ea"/>
                <a:cs typeface="+mj-cs"/>
              </a:rPr>
              <a:t>			Proposal</a:t>
            </a:r>
          </a:p>
          <a:p>
            <a:endParaRPr lang="en-US" dirty="0"/>
          </a:p>
          <a:p>
            <a:r>
              <a:rPr lang="en-US" dirty="0"/>
              <a:t>for a Supplement to the 03 and 04 series of amendments to UN Regulation No. 79 (Steering equipment). </a:t>
            </a:r>
          </a:p>
          <a:p>
            <a:endParaRPr lang="en-US" dirty="0"/>
          </a:p>
          <a:p>
            <a:r>
              <a:rPr lang="en-US" dirty="0"/>
              <a:t>Paragraph 2.4.8., amend to read (bold text added):</a:t>
            </a:r>
          </a:p>
          <a:p>
            <a:r>
              <a:rPr lang="en-US" dirty="0"/>
              <a:t>2.4.8. 	"Remote Controlled Parking (RCP)" means an ACSF of category A, actuated by the driver, providing parking or low speed </a:t>
            </a:r>
            <a:r>
              <a:rPr lang="en-US" dirty="0" err="1"/>
              <a:t>manoeuvring</a:t>
            </a:r>
            <a:r>
              <a:rPr lang="en-US" dirty="0"/>
              <a:t>. The actuation is made in close proximity to the vehicle </a:t>
            </a:r>
            <a:r>
              <a:rPr lang="en-US" b="1" dirty="0"/>
              <a:t>or the vehicle combination</a:t>
            </a:r>
            <a:r>
              <a:rPr lang="en-US" dirty="0"/>
              <a:t>.</a:t>
            </a:r>
          </a:p>
          <a:p>
            <a:r>
              <a:rPr lang="en-US" dirty="0"/>
              <a:t>2.4.9. 	"Specified maximum RCP operating range (</a:t>
            </a:r>
            <a:r>
              <a:rPr lang="en-US" dirty="0" err="1"/>
              <a:t>S</a:t>
            </a:r>
            <a:r>
              <a:rPr lang="en-US" baseline="-25000" dirty="0" err="1"/>
              <a:t>RCPmax</a:t>
            </a:r>
            <a:r>
              <a:rPr lang="en-US" dirty="0"/>
              <a:t>)" means the maximum distance between the nearest point of the motor vehicle </a:t>
            </a:r>
            <a:r>
              <a:rPr lang="en-US" b="1" dirty="0"/>
              <a:t>or of the contour of both vehicles in case of vehicle combination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the remote control device or alternatively the driver (for systems based on detection of driver position and</a:t>
            </a:r>
            <a:br>
              <a:rPr lang="en-US" dirty="0"/>
            </a:br>
            <a:r>
              <a:rPr lang="en-US" dirty="0"/>
              <a:t>movement), up to which ACSF is designed to operate. </a:t>
            </a:r>
          </a:p>
          <a:p>
            <a:endParaRPr lang="en-US" dirty="0"/>
          </a:p>
          <a:p>
            <a:r>
              <a:rPr lang="en-US" sz="4000" dirty="0">
                <a:latin typeface="+mj-lt"/>
                <a:ea typeface="+mj-ea"/>
                <a:cs typeface="+mj-cs"/>
              </a:rPr>
              <a:t>Requirement section remains unchanged, e.g.:</a:t>
            </a:r>
          </a:p>
          <a:p>
            <a:br>
              <a:rPr lang="en-US" dirty="0"/>
            </a:br>
            <a:r>
              <a:rPr lang="en-US" dirty="0"/>
              <a:t>5.6.1.1.4. In case the system includes accelerator and/or braking control of the vehicle, the vehicle shall be equipped with a means to detect an obstacle (e.g. vehicles, pedestrian) in the </a:t>
            </a:r>
            <a:r>
              <a:rPr lang="en-US" dirty="0" err="1"/>
              <a:t>manoeuvring</a:t>
            </a:r>
            <a:r>
              <a:rPr lang="en-US" dirty="0"/>
              <a:t> area and to bring the vehicle immediately to a stop to avoid a collision. </a:t>
            </a:r>
          </a:p>
        </p:txBody>
      </p:sp>
    </p:spTree>
    <p:extLst>
      <p:ext uri="{BB962C8B-B14F-4D97-AF65-F5344CB8AC3E}">
        <p14:creationId xmlns:p14="http://schemas.microsoft.com/office/powerpoint/2010/main" val="367790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27567" y="225508"/>
            <a:ext cx="114173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+mj-lt"/>
                <a:ea typeface="+mj-ea"/>
                <a:cs typeface="+mj-cs"/>
              </a:rPr>
              <a:t>			Justification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proposal aims to clarify the provisions for ACSF Cat. A "RCP" for vehicle combinations.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current definition  for RCP </a:t>
            </a:r>
            <a:r>
              <a:rPr lang="en-GB" dirty="0" err="1"/>
              <a:t>S</a:t>
            </a:r>
            <a:r>
              <a:rPr lang="en-GB" baseline="-25000" dirty="0" err="1"/>
              <a:t>RCPmax</a:t>
            </a:r>
            <a:r>
              <a:rPr lang="en-GB" dirty="0"/>
              <a:t> sets a maximum limit of 6 m distance to the motor vehicle, which is insufficient in situations where the operation is supervised by the driver located behind the vehicle combination.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reverse parking / manoeuvring-situations this condition offers safety advantages, as the driver can see what is behind the trailer better.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paragraphs providing requirements for a Remote Controlled Parking System remain unchanged and applicable to the vehicle combination.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Most notably, collision avoidance and obstacle detection in the manoeuvring area as required by paragraph 5.6.1.1.4 is to be proven during the approval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demonstration of safe system behaviour under fault and non-fault conditions remains to be subject to discussion and agreement between the manufacturer and the Technical Service and shall be described in the Annex 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See next slide a simplified illustration of the situation for the vehicle combination and the driver.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332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973984" y="2526474"/>
            <a:ext cx="6059318" cy="31683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>
            <a:off x="4518863" y="3768016"/>
            <a:ext cx="2969563" cy="688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3131262" y="4448065"/>
            <a:ext cx="1387601" cy="1104075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959536" y="5072969"/>
            <a:ext cx="7932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/>
              <a:t>Max. 6m </a:t>
            </a:r>
            <a:endParaRPr lang="de-DE" sz="2100" b="1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8"/>
          <a:stretch/>
        </p:blipFill>
        <p:spPr bwMode="auto">
          <a:xfrm>
            <a:off x="4518863" y="3759884"/>
            <a:ext cx="1176471" cy="69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537633" y="296069"/>
            <a:ext cx="110447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  <a:ea typeface="+mj-ea"/>
                <a:cs typeface="+mj-cs"/>
              </a:rPr>
              <a:t>			How does the function work ? </a:t>
            </a:r>
          </a:p>
          <a:p>
            <a:r>
              <a:rPr lang="en-US" sz="2800" dirty="0">
                <a:latin typeface="+mj-lt"/>
                <a:ea typeface="+mj-ea"/>
                <a:cs typeface="+mj-cs"/>
              </a:rPr>
              <a:t>What means "Specified maximum RCP operating range (S</a:t>
            </a:r>
            <a:r>
              <a:rPr lang="en-US" sz="2800" baseline="-25000" dirty="0">
                <a:latin typeface="+mj-lt"/>
                <a:ea typeface="+mj-ea"/>
                <a:cs typeface="+mj-cs"/>
              </a:rPr>
              <a:t>RCPmax</a:t>
            </a:r>
            <a:r>
              <a:rPr lang="en-US" sz="2800" dirty="0">
                <a:latin typeface="+mj-lt"/>
                <a:ea typeface="+mj-ea"/>
                <a:cs typeface="+mj-cs"/>
              </a:rPr>
              <a:t>)”</a:t>
            </a:r>
            <a:br>
              <a:rPr lang="en-US" sz="3200" dirty="0">
                <a:latin typeface="+mj-lt"/>
                <a:ea typeface="+mj-ea"/>
                <a:cs typeface="+mj-cs"/>
              </a:rPr>
            </a:br>
            <a:r>
              <a:rPr lang="en-US" sz="3200" dirty="0">
                <a:latin typeface="+mj-lt"/>
                <a:ea typeface="+mj-ea"/>
                <a:cs typeface="+mj-cs"/>
              </a:rPr>
              <a:t>in this case ?</a:t>
            </a:r>
          </a:p>
        </p:txBody>
      </p:sp>
      <p:pic>
        <p:nvPicPr>
          <p:cNvPr id="43" name="Picture 10" descr="http://www.bildburg.de/images/cartoon03007_51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37055">
            <a:off x="7878194" y="4754132"/>
            <a:ext cx="829063" cy="62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hteck 41"/>
          <p:cNvSpPr/>
          <p:nvPr/>
        </p:nvSpPr>
        <p:spPr>
          <a:xfrm>
            <a:off x="4355397" y="3375256"/>
            <a:ext cx="4156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Motor Vehicle        Trailer</a:t>
            </a:r>
          </a:p>
        </p:txBody>
      </p:sp>
      <p:sp>
        <p:nvSpPr>
          <p:cNvPr id="44" name="Rechteck 43"/>
          <p:cNvSpPr/>
          <p:nvPr/>
        </p:nvSpPr>
        <p:spPr>
          <a:xfrm>
            <a:off x="6772292" y="5931839"/>
            <a:ext cx="3716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/>
              <a:t>Responsible</a:t>
            </a:r>
            <a:r>
              <a:rPr lang="de-DE" b="1" dirty="0"/>
              <a:t> Driver </a:t>
            </a:r>
            <a:br>
              <a:rPr lang="de-DE" b="1" dirty="0"/>
            </a:br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 err="1"/>
              <a:t>key</a:t>
            </a:r>
            <a:r>
              <a:rPr lang="de-DE" b="1" dirty="0"/>
              <a:t> / remote </a:t>
            </a:r>
            <a:r>
              <a:rPr lang="de-DE" b="1" dirty="0" err="1"/>
              <a:t>control</a:t>
            </a:r>
            <a:endParaRPr 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6647470" y="3792787"/>
            <a:ext cx="288032" cy="6552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6163772" y="3884000"/>
            <a:ext cx="1217038" cy="456167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2628837" y="2011326"/>
            <a:ext cx="7211579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e-DE" b="1" dirty="0" err="1"/>
              <a:t>S</a:t>
            </a:r>
            <a:r>
              <a:rPr lang="de-DE" b="1" baseline="-25000" dirty="0" err="1"/>
              <a:t>RCPmax</a:t>
            </a:r>
            <a:r>
              <a:rPr lang="de-DE" b="1" dirty="0"/>
              <a:t> = 6m </a:t>
            </a:r>
            <a:r>
              <a:rPr lang="de-DE" b="1" dirty="0" err="1"/>
              <a:t>around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countour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 </a:t>
            </a:r>
            <a:r>
              <a:rPr lang="de-DE" b="1" dirty="0" err="1"/>
              <a:t>vehicle</a:t>
            </a:r>
            <a:r>
              <a:rPr lang="de-DE" b="1" dirty="0"/>
              <a:t> </a:t>
            </a:r>
            <a:r>
              <a:rPr lang="de-DE" b="1" dirty="0" err="1"/>
              <a:t>combination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7389855" y="3987290"/>
            <a:ext cx="98570" cy="26380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>
            <a:off x="8015434" y="3458715"/>
            <a:ext cx="1034438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/>
              <a:t>Sensor</a:t>
            </a:r>
          </a:p>
        </p:txBody>
      </p:sp>
      <p:cxnSp>
        <p:nvCxnSpPr>
          <p:cNvPr id="9" name="Gerade Verbindung mit Pfeil 8"/>
          <p:cNvCxnSpPr>
            <a:cxnSpLocks/>
            <a:stCxn id="49" idx="1"/>
            <a:endCxn id="47" idx="3"/>
          </p:cNvCxnSpPr>
          <p:nvPr/>
        </p:nvCxnSpPr>
        <p:spPr>
          <a:xfrm flipH="1">
            <a:off x="7488425" y="3643381"/>
            <a:ext cx="527009" cy="475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bgerundetes Rechteck 57"/>
          <p:cNvSpPr/>
          <p:nvPr/>
        </p:nvSpPr>
        <p:spPr>
          <a:xfrm>
            <a:off x="5711902" y="3987289"/>
            <a:ext cx="98570" cy="26380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5399938" y="4822776"/>
            <a:ext cx="112981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/>
              <a:t>Overall </a:t>
            </a:r>
            <a:r>
              <a:rPr lang="de-DE" b="1" dirty="0" err="1"/>
              <a:t>Contour</a:t>
            </a:r>
            <a:endParaRPr lang="de-DE" b="1" dirty="0"/>
          </a:p>
        </p:txBody>
      </p:sp>
      <p:cxnSp>
        <p:nvCxnSpPr>
          <p:cNvPr id="69" name="Gerade Verbindung mit Pfeil 68"/>
          <p:cNvCxnSpPr/>
          <p:nvPr/>
        </p:nvCxnSpPr>
        <p:spPr>
          <a:xfrm flipV="1">
            <a:off x="5984022" y="4456170"/>
            <a:ext cx="0" cy="363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2973985" y="4085382"/>
            <a:ext cx="1528308" cy="992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3563310" y="3800746"/>
            <a:ext cx="7608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/>
              <a:t>Max. 6m </a:t>
            </a:r>
            <a:endParaRPr lang="de-DE" sz="2100" b="1" dirty="0"/>
          </a:p>
        </p:txBody>
      </p:sp>
      <p:sp>
        <p:nvSpPr>
          <p:cNvPr id="76" name="Textfeld 75"/>
          <p:cNvSpPr txBox="1"/>
          <p:nvPr/>
        </p:nvSpPr>
        <p:spPr>
          <a:xfrm>
            <a:off x="6846985" y="5376773"/>
            <a:ext cx="7608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/>
              <a:t>Max. 6m </a:t>
            </a:r>
            <a:endParaRPr lang="de-DE" sz="2100" b="1" dirty="0"/>
          </a:p>
        </p:txBody>
      </p:sp>
      <p:sp>
        <p:nvSpPr>
          <p:cNvPr id="79" name="Rechteck 78"/>
          <p:cNvSpPr/>
          <p:nvPr/>
        </p:nvSpPr>
        <p:spPr>
          <a:xfrm>
            <a:off x="5607295" y="3048203"/>
            <a:ext cx="104017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b="1" dirty="0"/>
              <a:t>Sensor</a:t>
            </a:r>
          </a:p>
        </p:txBody>
      </p:sp>
      <p:cxnSp>
        <p:nvCxnSpPr>
          <p:cNvPr id="88" name="Gerader Verbinder 87"/>
          <p:cNvCxnSpPr>
            <a:stCxn id="58" idx="3"/>
            <a:endCxn id="2" idx="1"/>
          </p:cNvCxnSpPr>
          <p:nvPr/>
        </p:nvCxnSpPr>
        <p:spPr>
          <a:xfrm flipV="1">
            <a:off x="5810472" y="4112083"/>
            <a:ext cx="353300" cy="7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7504994" y="4126754"/>
            <a:ext cx="1528308" cy="992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8094319" y="3842118"/>
            <a:ext cx="7608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/>
              <a:t>Max. 6m </a:t>
            </a:r>
            <a:endParaRPr lang="de-DE" sz="2100" b="1" dirty="0"/>
          </a:p>
        </p:txBody>
      </p:sp>
      <p:cxnSp>
        <p:nvCxnSpPr>
          <p:cNvPr id="80" name="Gerade Verbindung mit Pfeil 79"/>
          <p:cNvCxnSpPr>
            <a:endCxn id="58" idx="0"/>
          </p:cNvCxnSpPr>
          <p:nvPr/>
        </p:nvCxnSpPr>
        <p:spPr>
          <a:xfrm flipH="1">
            <a:off x="5761187" y="3433600"/>
            <a:ext cx="242456" cy="553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6763659" y="4466019"/>
            <a:ext cx="8633" cy="121390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7311503" y="2542400"/>
            <a:ext cx="8633" cy="121390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227393" y="3253759"/>
            <a:ext cx="7608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/>
              <a:t>Max. 6m </a:t>
            </a:r>
            <a:endParaRPr lang="de-DE" sz="2100" b="1" dirty="0"/>
          </a:p>
        </p:txBody>
      </p:sp>
      <p:cxnSp>
        <p:nvCxnSpPr>
          <p:cNvPr id="36" name="Gerade Verbindung mit Pfeil 35"/>
          <p:cNvCxnSpPr>
            <a:cxnSpLocks/>
            <a:stCxn id="44" idx="0"/>
          </p:cNvCxnSpPr>
          <p:nvPr/>
        </p:nvCxnSpPr>
        <p:spPr>
          <a:xfrm flipH="1" flipV="1">
            <a:off x="8387847" y="5376774"/>
            <a:ext cx="242543" cy="555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7488426" y="2663942"/>
            <a:ext cx="1387601" cy="1104075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5262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C64E51-8E38-4862-A333-D50050AEF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F463FB-5D31-47F4-99FB-05D225B24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19</TotalTime>
  <Words>577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Masque présentation OICA</vt:lpstr>
      <vt:lpstr>UN-R79 ACSF A RCP-topic  Remote Controlled Parking RCP open up for vehicle combinations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GRVA-16-09</dc:title>
  <dc:creator>Olivier Fontaine</dc:creator>
  <cp:lastModifiedBy>Laura Mueller</cp:lastModifiedBy>
  <cp:revision>2</cp:revision>
  <dcterms:created xsi:type="dcterms:W3CDTF">2023-05-09T11:17:23Z</dcterms:created>
  <dcterms:modified xsi:type="dcterms:W3CDTF">2023-05-10T09:34:57Z</dcterms:modified>
</cp:coreProperties>
</file>