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7" r:id="rId5"/>
    <p:sldId id="292" r:id="rId6"/>
    <p:sldId id="291" r:id="rId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446" y="78"/>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8D9DE1D0-6A7E-4A7D-821B-CDFD4C31FF8C}"/>
    <pc:docChg chg="undo custSel modSld">
      <pc:chgData name="Edoardo Gianotti" userId="4490dee7-4f30-4172-b5ed-357d35e2ab2b" providerId="ADAL" clId="{8D9DE1D0-6A7E-4A7D-821B-CDFD4C31FF8C}" dt="2023-05-09T09:51:51.950" v="58" actId="20577"/>
      <pc:docMkLst>
        <pc:docMk/>
      </pc:docMkLst>
      <pc:sldChg chg="modSp mod">
        <pc:chgData name="Edoardo Gianotti" userId="4490dee7-4f30-4172-b5ed-357d35e2ab2b" providerId="ADAL" clId="{8D9DE1D0-6A7E-4A7D-821B-CDFD4C31FF8C}" dt="2023-05-09T09:51:51.950" v="58" actId="20577"/>
        <pc:sldMkLst>
          <pc:docMk/>
          <pc:sldMk cId="3664389315" sldId="291"/>
        </pc:sldMkLst>
        <pc:spChg chg="mod">
          <ac:chgData name="Edoardo Gianotti" userId="4490dee7-4f30-4172-b5ed-357d35e2ab2b" providerId="ADAL" clId="{8D9DE1D0-6A7E-4A7D-821B-CDFD4C31FF8C}" dt="2023-05-09T09:51:51.950" v="58" actId="20577"/>
          <ac:spMkLst>
            <pc:docMk/>
            <pc:sldMk cId="3664389315" sldId="291"/>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5/9/2023</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09/05/2023</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March 2023 session of WP.29</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a:t>
            </a:r>
            <a:r>
              <a:rPr lang="en-US" sz="1200">
                <a:solidFill>
                  <a:schemeClr val="bg1"/>
                </a:solidFill>
                <a:latin typeface="Times New Roman" pitchFamily="18" charset="0"/>
                <a:cs typeface="Times New Roman" pitchFamily="18" charset="0"/>
              </a:rPr>
              <a:t>document </a:t>
            </a:r>
            <a:r>
              <a:rPr lang="en-US" sz="1200" b="1">
                <a:solidFill>
                  <a:schemeClr val="bg1"/>
                </a:solidFill>
                <a:latin typeface="Times New Roman" pitchFamily="18" charset="0"/>
                <a:cs typeface="Times New Roman" pitchFamily="18" charset="0"/>
              </a:rPr>
              <a:t>GRSP-73-21</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73</a:t>
            </a:r>
            <a:r>
              <a:rPr lang="en-US" sz="1200" baseline="30000" dirty="0">
                <a:solidFill>
                  <a:schemeClr val="bg1"/>
                </a:solidFill>
                <a:latin typeface="Times New Roman" pitchFamily="18" charset="0"/>
                <a:cs typeface="Times New Roman" pitchFamily="18" charset="0"/>
              </a:rPr>
              <a:t>rd</a:t>
            </a:r>
            <a:r>
              <a:rPr lang="en-US" sz="1200" dirty="0">
                <a:solidFill>
                  <a:schemeClr val="bg1"/>
                </a:solidFill>
                <a:latin typeface="Times New Roman" pitchFamily="18" charset="0"/>
                <a:cs typeface="Times New Roman" pitchFamily="18" charset="0"/>
              </a:rPr>
              <a:t> GRSP, 5-9 December 2022</a:t>
            </a:r>
          </a:p>
          <a:p>
            <a:pPr algn="r" eaLnBrk="1" hangingPunct="1"/>
            <a:r>
              <a:rPr lang="en-US" sz="1200" dirty="0">
                <a:solidFill>
                  <a:schemeClr val="bg1"/>
                </a:solidFill>
                <a:latin typeface="Times New Roman" pitchFamily="18" charset="0"/>
                <a:cs typeface="Times New Roman" pitchFamily="18" charset="0"/>
              </a:rPr>
              <a:t>Agenda item 24(c)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dirty="0"/>
              <a:t>Highlights of WP.29 March 2023 session</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25949"/>
            <a:ext cx="9849544" cy="5229277"/>
          </a:xfrm>
        </p:spPr>
        <p:txBody>
          <a:bodyPr>
            <a:noAutofit/>
          </a:bodyPr>
          <a:lstStyle/>
          <a:p>
            <a:pPr>
              <a:spcBef>
                <a:spcPts val="0"/>
              </a:spcBef>
            </a:pPr>
            <a:r>
              <a:rPr lang="fr-FR" sz="2150" b="1" dirty="0"/>
              <a:t>Highlights of WP.29 March 2023 session</a:t>
            </a:r>
          </a:p>
          <a:p>
            <a:pPr>
              <a:spcBef>
                <a:spcPts val="0"/>
              </a:spcBef>
            </a:pPr>
            <a:r>
              <a:rPr lang="en-US" sz="1300" dirty="0"/>
              <a:t>The 189</a:t>
            </a:r>
            <a:r>
              <a:rPr lang="en-US" sz="1300" baseline="30000" dirty="0"/>
              <a:t>th</a:t>
            </a:r>
            <a:r>
              <a:rPr lang="en-US" sz="1300" dirty="0"/>
              <a:t> session of WP.29 was held in person only.</a:t>
            </a:r>
          </a:p>
          <a:p>
            <a:pPr>
              <a:spcBef>
                <a:spcPts val="0"/>
              </a:spcBef>
            </a:pPr>
            <a:endParaRPr lang="en-US" sz="1300" dirty="0"/>
          </a:p>
          <a:p>
            <a:pPr>
              <a:spcBef>
                <a:spcPts val="0"/>
              </a:spcBef>
            </a:pPr>
            <a:r>
              <a:rPr lang="en-US" sz="1300" dirty="0"/>
              <a:t>The World Forum endorsed the decision of GRSP to transform the ad-hoc group on Equitable Protection of Occupants into an Informal Working Group, pending adoption of the Terms of Reference (</a:t>
            </a:r>
            <a:r>
              <a:rPr lang="en-US" sz="1300" dirty="0" err="1"/>
              <a:t>ToR</a:t>
            </a:r>
            <a:r>
              <a:rPr lang="en-US" sz="1300" dirty="0"/>
              <a:t>) of the IWG (through the adoption of the report of the seventy-second session of GRSP), and parallel endorsement of the Executive Committee of the 1998 Agreement (AC.3).</a:t>
            </a:r>
          </a:p>
          <a:p>
            <a:pPr>
              <a:spcBef>
                <a:spcPts val="0"/>
              </a:spcBef>
            </a:pPr>
            <a:endParaRPr lang="en-US" sz="1300" dirty="0"/>
          </a:p>
          <a:p>
            <a:pPr>
              <a:spcBef>
                <a:spcPts val="0"/>
              </a:spcBef>
            </a:pPr>
            <a:r>
              <a:rPr lang="en-US" sz="1300" dirty="0"/>
              <a:t>The World Forum endorsed the request of GRSP Chair to postpone to the June session of the World Forum the outcome of results of its Task Force on Autonomous Vehicle Regulatory Screening.</a:t>
            </a:r>
          </a:p>
          <a:p>
            <a:pPr>
              <a:spcBef>
                <a:spcPts val="0"/>
              </a:spcBef>
            </a:pPr>
            <a:endParaRPr lang="en-US" sz="1300" dirty="0"/>
          </a:p>
          <a:p>
            <a:pPr>
              <a:spcBef>
                <a:spcPts val="0"/>
              </a:spcBef>
            </a:pPr>
            <a:r>
              <a:rPr lang="en-US" sz="1300" dirty="0"/>
              <a:t>. </a:t>
            </a:r>
          </a:p>
          <a:p>
            <a:pPr>
              <a:spcBef>
                <a:spcPts val="0"/>
              </a:spcBef>
            </a:pPr>
            <a:endParaRPr lang="en-US" sz="1300" dirty="0"/>
          </a:p>
          <a:p>
            <a:pPr>
              <a:spcBef>
                <a:spcPts val="0"/>
              </a:spcBef>
            </a:pPr>
            <a:r>
              <a:rPr lang="en-US" sz="1300" dirty="0"/>
              <a:t>On the subject of children left in cars WP.29 agreed to request GRSP to gather information and statistic on global extent as a first step to then identify the working group to develop a technical solution.</a:t>
            </a:r>
          </a:p>
          <a:p>
            <a:pPr>
              <a:spcBef>
                <a:spcPts val="0"/>
              </a:spcBef>
            </a:pPr>
            <a:endParaRPr lang="en-US" sz="1300" dirty="0"/>
          </a:p>
          <a:p>
            <a:pPr>
              <a:spcBef>
                <a:spcPts val="0"/>
              </a:spcBef>
            </a:pPr>
            <a:r>
              <a:rPr lang="en-US" sz="1300" dirty="0"/>
              <a:t>The Report of that WP.29 session is available on its website under the symbol ECE/TRANS/WP.29/1166 </a:t>
            </a:r>
            <a:endParaRPr lang="en-GB" sz="1300" dirty="0"/>
          </a:p>
          <a:p>
            <a:pPr>
              <a:spcBef>
                <a:spcPts val="0"/>
              </a:spcBef>
            </a:pPr>
            <a:endParaRPr lang="en-US" sz="215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March 2023 session of WP.29</a:t>
            </a:r>
            <a:endParaRPr lang="en-GB" sz="1800" b="1" dirty="0">
              <a:solidFill>
                <a:schemeClr val="bg1"/>
              </a:solidFill>
            </a:endParaRPr>
          </a:p>
        </p:txBody>
      </p:sp>
    </p:spTree>
    <p:extLst>
      <p:ext uri="{BB962C8B-B14F-4D97-AF65-F5344CB8AC3E}">
        <p14:creationId xmlns:p14="http://schemas.microsoft.com/office/powerpoint/2010/main" val="204104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47061"/>
            <a:ext cx="9849544" cy="5410940"/>
          </a:xfrm>
        </p:spPr>
        <p:txBody>
          <a:bodyPr>
            <a:noAutofit/>
          </a:bodyPr>
          <a:lstStyle/>
          <a:p>
            <a:pPr>
              <a:spcBef>
                <a:spcPts val="0"/>
              </a:spcBef>
            </a:pPr>
            <a:r>
              <a:rPr lang="fr-FR" sz="2150" b="1" dirty="0"/>
              <a:t>Highlights of AC.3 March 2023 session</a:t>
            </a:r>
          </a:p>
          <a:p>
            <a:pPr>
              <a:spcBef>
                <a:spcPts val="0"/>
              </a:spcBef>
            </a:pPr>
            <a:endParaRPr lang="en-US" sz="2150" dirty="0"/>
          </a:p>
          <a:p>
            <a:pPr>
              <a:spcBef>
                <a:spcPts val="0"/>
              </a:spcBef>
            </a:pPr>
            <a:r>
              <a:rPr lang="en-US" sz="1600" dirty="0"/>
              <a:t>AC.3 elected by acclamation Mr. T. </a:t>
            </a:r>
            <a:r>
              <a:rPr lang="en-US" sz="1600" dirty="0" err="1"/>
              <a:t>Naono</a:t>
            </a:r>
            <a:r>
              <a:rPr lang="en-US" sz="1600" dirty="0"/>
              <a:t>, Japan, as Chair, Mr. D. Kay, United Kingdom of Great Britain and Northern Ireland, and Mr. J. Sanchez, United States of America, as vice-Chairs for the years 2023 and 2024.</a:t>
            </a:r>
            <a:endParaRPr lang="fr-FR" sz="1600" dirty="0"/>
          </a:p>
          <a:p>
            <a:pPr>
              <a:spcBef>
                <a:spcPts val="0"/>
              </a:spcBef>
            </a:pPr>
            <a:endParaRPr lang="fr-FR" sz="1600" dirty="0"/>
          </a:p>
          <a:p>
            <a:pPr>
              <a:spcBef>
                <a:spcPts val="0"/>
              </a:spcBef>
            </a:pPr>
            <a:r>
              <a:rPr lang="fr-FR" sz="1600" dirty="0"/>
              <a:t>On pedestrian </a:t>
            </a:r>
            <a:r>
              <a:rPr lang="fr-FR" sz="1600" dirty="0" err="1"/>
              <a:t>safety</a:t>
            </a:r>
            <a:r>
              <a:rPr lang="fr-FR" sz="1600" dirty="0"/>
              <a:t> UN GTR No. 9, </a:t>
            </a:r>
            <a:r>
              <a:rPr lang="en-US" sz="1600" dirty="0"/>
              <a:t>The representative of the United States of America informed that GRSP agreed to suspend discussion on Amendment 3 to UN GTR No. 9 (Head form test) and to reengage as the new Amendment 4 when further information was available from the experts. Since the activity on Deployable Pedestrian Protection (DPPS) was going to be finalized as scheduled, he added that this activity would be renumbered by GRSP as Amendment 3 instead. </a:t>
            </a:r>
          </a:p>
          <a:p>
            <a:pPr>
              <a:spcBef>
                <a:spcPts val="0"/>
              </a:spcBef>
            </a:pPr>
            <a:endParaRPr lang="en-US" sz="1600" b="1" dirty="0"/>
          </a:p>
          <a:p>
            <a:pPr>
              <a:spcBef>
                <a:spcPts val="0"/>
              </a:spcBef>
            </a:pPr>
            <a:r>
              <a:rPr lang="en-GB" sz="1600" dirty="0"/>
              <a:t>On UN GTR No. 13 (HFCV) AC.3 recommended to secure the establishment of the amendment into the Global Registry of the Agreement, by inviting Contracting Parties to the Agreement to be prepared for the vote of this relevant development of the UN GTR at the June 2023 session of AC.3. </a:t>
            </a:r>
          </a:p>
          <a:p>
            <a:pPr>
              <a:spcBef>
                <a:spcPts val="0"/>
              </a:spcBef>
            </a:pPr>
            <a:endParaRPr lang="en-GB" sz="1600" dirty="0"/>
          </a:p>
          <a:p>
            <a:pPr>
              <a:spcBef>
                <a:spcPts val="0"/>
              </a:spcBef>
            </a:pPr>
            <a:r>
              <a:rPr lang="en-US" sz="1600" dirty="0"/>
              <a:t>Referring to the endorsement of WP.29 of the new IWG on equitable protection of occupants, AC</a:t>
            </a:r>
            <a:r>
              <a:rPr lang="en-US" sz="1600"/>
              <a:t>.3 also endorsed it.</a:t>
            </a:r>
            <a:endParaRPr lang="en-GB" sz="1600" dirty="0"/>
          </a:p>
          <a:p>
            <a:pPr>
              <a:spcBef>
                <a:spcPts val="0"/>
              </a:spcBef>
            </a:pPr>
            <a:endParaRPr lang="en-GB" sz="1600" dirty="0"/>
          </a:p>
          <a:p>
            <a:pPr>
              <a:spcBef>
                <a:spcPts val="0"/>
              </a:spcBef>
            </a:pPr>
            <a:r>
              <a:rPr lang="en-US" sz="1600" dirty="0"/>
              <a:t>The complete report will be available at WP.29 website under the official symbol ECE/TRANS/WP.29/1171 .</a:t>
            </a:r>
          </a:p>
          <a:p>
            <a:pPr>
              <a:spcBef>
                <a:spcPts val="0"/>
              </a:spcBef>
            </a:pPr>
            <a:endParaRPr lang="en-US" sz="1600" dirty="0"/>
          </a:p>
          <a:p>
            <a:pPr>
              <a:spcBef>
                <a:spcPts val="0"/>
              </a:spcBef>
            </a:pPr>
            <a:r>
              <a:rPr lang="en-US" sz="1600" dirty="0"/>
              <a:t>GRSP 74th session will be held on 4-8 December 2023. Deadline for submission of official documents on 11 September 2023.</a:t>
            </a:r>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March 2023 session of WP.29 </a:t>
            </a:r>
            <a:endParaRPr lang="en-GB" sz="1800" b="1" dirty="0">
              <a:solidFill>
                <a:schemeClr val="bg1"/>
              </a:solidFill>
            </a:endParaRPr>
          </a:p>
        </p:txBody>
      </p:sp>
    </p:spTree>
    <p:extLst>
      <p:ext uri="{BB962C8B-B14F-4D97-AF65-F5344CB8AC3E}">
        <p14:creationId xmlns:p14="http://schemas.microsoft.com/office/powerpoint/2010/main" val="366438931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A58FCC7D-4F1D-4E1D-8C0E-0D8594A381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F2357C-5529-460D-BFC4-2313D111B66A}">
  <ds:schemaRefs>
    <ds:schemaRef ds:uri="http://schemas.microsoft.com/sharepoint/v3/contenttype/forms"/>
  </ds:schemaRefs>
</ds:datastoreItem>
</file>

<file path=customXml/itemProps3.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554</TotalTime>
  <Words>554</Words>
  <Application>Microsoft Office PowerPoint</Application>
  <PresentationFormat>A4 Paper (210x297 mm)</PresentationFormat>
  <Paragraphs>43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Working Party on Passive Safety (GRSP) Highlights of the March 2023 session of WP.29</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E/ECE/324/Rev.2/Add.109/Rev.7</cp:lastModifiedBy>
  <cp:revision>8</cp:revision>
  <cp:lastPrinted>2019-05-20T06:59:44Z</cp:lastPrinted>
  <dcterms:created xsi:type="dcterms:W3CDTF">2014-05-01T14:51:01Z</dcterms:created>
  <dcterms:modified xsi:type="dcterms:W3CDTF">2023-05-09T09:51:52Z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4" name="MediaServiceImageTags">
    <vt:lpwstr/>
  </property>
  <property fmtid="{D5CDD505-2E9C-101B-9397-08002B2CF9AE}" pid="5" name="Office_x0020_of_x0020_Origin">
    <vt:lpwstr/>
  </property>
  <property fmtid="{D5CDD505-2E9C-101B-9397-08002B2CF9AE}" pid="6" name="gba66df640194346a5267c50f24d4797">
    <vt:lpwstr/>
  </property>
  <property fmtid="{D5CDD505-2E9C-101B-9397-08002B2CF9AE}" pid="7" name="Office of Origin">
    <vt:lpwstr/>
  </property>
</Properties>
</file>