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83" r:id="rId4"/>
    <p:sldId id="275" r:id="rId5"/>
    <p:sldId id="270" r:id="rId6"/>
    <p:sldId id="282" r:id="rId7"/>
    <p:sldId id="284" r:id="rId8"/>
    <p:sldId id="285" r:id="rId9"/>
    <p:sldId id="286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mers, Hans" initials="LH" lastIdx="1" clrIdx="0">
    <p:extLst>
      <p:ext uri="{19B8F6BF-5375-455C-9EA6-DF929625EA0E}">
        <p15:presenceInfo xmlns:p15="http://schemas.microsoft.com/office/powerpoint/2012/main" userId="S-1-5-21-4018625-230058506-1990678075-29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GRSP-71-XX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D6EFA-7437-4D52-92CD-C673BF18DD81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FA5EE-DA12-455A-957B-F1EA6620B87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85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/>
              <a:t>GRSP-71-XX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04B43-AC39-4F60-9D79-1874BAE57593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5EAB5-530F-41B4-BDFB-E7BE53BA929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0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10-5-2023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sites/default/files/2022-05/GRSP-71-19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3-05/GRSP-73-16e.pdf" TargetMode="External"/><Relationship Id="rId7" Type="http://schemas.openxmlformats.org/officeDocument/2006/relationships/hyperlink" Target="https://unece.org/sites/default/files/2023-05/GRSP-73-19e.pdf" TargetMode="External"/><Relationship Id="rId2" Type="http://schemas.openxmlformats.org/officeDocument/2006/relationships/hyperlink" Target="https://unece.org/sites/default/files/2023-03/ECE-TRANS-WP.29-GRSP-2023-09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nece.org/sites/default/files/2023-03/ECE-TRANS-WP.29-GRSP-2023-12e.pdf" TargetMode="External"/><Relationship Id="rId5" Type="http://schemas.openxmlformats.org/officeDocument/2006/relationships/hyperlink" Target="https://unece.org/sites/default/files/2023-05/GRSP-73-18e.pdf" TargetMode="External"/><Relationship Id="rId4" Type="http://schemas.openxmlformats.org/officeDocument/2006/relationships/hyperlink" Target="https://unece.org/sites/default/files/2023-03/ECE-TRANS-WP.29-GRSP-2023-13e%20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660328" y="2698340"/>
            <a:ext cx="8963556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Status update </a:t>
            </a:r>
            <a:br>
              <a:rPr lang="nl-NL" sz="4000" b="1" spc="-1" dirty="0">
                <a:solidFill>
                  <a:srgbClr val="000000"/>
                </a:solidFill>
                <a:latin typeface="Calibri"/>
              </a:rPr>
            </a:b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GRSP-Ad-Hoc-</a:t>
            </a:r>
            <a:r>
              <a:rPr lang="nl-NL" sz="4000" b="1" spc="-1" dirty="0" err="1">
                <a:solidFill>
                  <a:srgbClr val="000000"/>
                </a:solidFill>
                <a:latin typeface="Calibri"/>
              </a:rPr>
              <a:t>group</a:t>
            </a: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 on CRS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May 2023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expert of the Netherlands</a:t>
            </a:r>
            <a:endParaRPr lang="en-US" altLang="ja-JP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775792" y="181835"/>
            <a:ext cx="3099376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</a:t>
            </a:r>
            <a:r>
              <a:rPr lang="en-US" sz="1200" b="1" u="sng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en-US" sz="1200" b="1" strike="noStrike" spc="-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GRSP-73-15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GRSP 73</a:t>
            </a:r>
            <a:r>
              <a:rPr lang="en-US" sz="12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15 – 19 May 2023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12</a:t>
            </a:r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512319" y="2999929"/>
            <a:ext cx="4705250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attention !</a:t>
            </a:r>
          </a:p>
        </p:txBody>
      </p:sp>
    </p:spTree>
    <p:extLst>
      <p:ext uri="{BB962C8B-B14F-4D97-AF65-F5344CB8AC3E}">
        <p14:creationId xmlns:p14="http://schemas.microsoft.com/office/powerpoint/2010/main" val="243912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65771" y="491509"/>
            <a:ext cx="1951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965771" y="1192196"/>
            <a:ext cx="10536418" cy="53914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At the 71</a:t>
            </a:r>
            <a:r>
              <a:rPr lang="en-US" sz="2400" baseline="30000" dirty="0"/>
              <a:t>st</a:t>
            </a:r>
            <a:r>
              <a:rPr lang="en-US" sz="2400" dirty="0"/>
              <a:t> meeting of GRSP, the representative of the Netherlands presented informal document </a:t>
            </a:r>
            <a:r>
              <a:rPr lang="en-US" sz="2400" dirty="0">
                <a:hlinkClick r:id="rId2"/>
              </a:rPr>
              <a:t>GRSP-71-19</a:t>
            </a:r>
            <a:endParaRPr lang="en-US" sz="2400" dirty="0"/>
          </a:p>
          <a:p>
            <a:r>
              <a:rPr lang="en-US" sz="2400" dirty="0"/>
              <a:t>In this document, the current situation is explained with regard to the inconsistency in UN R129 and R145 concerning the requirements on </a:t>
            </a:r>
            <a:r>
              <a:rPr lang="en-US" sz="2400" u="sng" dirty="0"/>
              <a:t>lower tether anchorages </a:t>
            </a:r>
            <a:r>
              <a:rPr lang="en-US" sz="2400" dirty="0"/>
              <a:t>and for the use of a </a:t>
            </a:r>
            <a:r>
              <a:rPr lang="en-US" sz="2400" u="sng" dirty="0"/>
              <a:t>support leg for other situations than </a:t>
            </a:r>
            <a:r>
              <a:rPr lang="en-US" sz="2400" u="sng" dirty="0" err="1"/>
              <a:t>i</a:t>
            </a:r>
            <a:r>
              <a:rPr lang="en-US" sz="2400" u="sng" dirty="0"/>
              <a:t>-Size seating positions</a:t>
            </a:r>
            <a:r>
              <a:rPr lang="en-US" sz="2400" dirty="0"/>
              <a:t>.</a:t>
            </a:r>
          </a:p>
          <a:p>
            <a:r>
              <a:rPr lang="en-US" sz="2400" dirty="0"/>
              <a:t>It was decided to start an Ad-Hoc group, to discuss these topics with experts from interested Contracting Parties and NGO’s</a:t>
            </a:r>
          </a:p>
        </p:txBody>
      </p:sp>
    </p:spTree>
    <p:extLst>
      <p:ext uri="{BB962C8B-B14F-4D97-AF65-F5344CB8AC3E}">
        <p14:creationId xmlns:p14="http://schemas.microsoft.com/office/powerpoint/2010/main" val="305446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9976658" cy="4351338"/>
          </a:xfrm>
        </p:spPr>
        <p:txBody>
          <a:bodyPr>
            <a:normAutofit/>
          </a:bodyPr>
          <a:lstStyle/>
          <a:p>
            <a:r>
              <a:rPr lang="en-US" sz="2400" dirty="0"/>
              <a:t>The Ad-Hoc group with representatives from: NL, DE, FR, SE, ES, OICA, CLEPA, ISO, ANEC met on: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- 29 June 2022 in Paris (hybrid)</a:t>
            </a:r>
            <a:br>
              <a:rPr lang="en-US" sz="2400" dirty="0"/>
            </a:br>
            <a:r>
              <a:rPr lang="en-US" sz="2400" dirty="0"/>
              <a:t>- 11/13 July 2022 (Teams)</a:t>
            </a:r>
            <a:br>
              <a:rPr lang="en-US" sz="2400" dirty="0"/>
            </a:br>
            <a:r>
              <a:rPr lang="en-US" sz="2400" dirty="0"/>
              <a:t>- 9 September 2022 (Teams)</a:t>
            </a:r>
            <a:br>
              <a:rPr lang="en-US" sz="2400" dirty="0"/>
            </a:br>
            <a:r>
              <a:rPr lang="en-US" sz="2400" dirty="0"/>
              <a:t>- 21 October 2022 (Teams)</a:t>
            </a:r>
            <a:br>
              <a:rPr lang="en-US" sz="2400" dirty="0"/>
            </a:br>
            <a:r>
              <a:rPr lang="en-US" sz="2400" dirty="0"/>
              <a:t>- 10 November 2022 (workshop at </a:t>
            </a:r>
            <a:r>
              <a:rPr lang="en-US" sz="2400" dirty="0" err="1"/>
              <a:t>BASt</a:t>
            </a:r>
            <a:r>
              <a:rPr lang="en-US" sz="2400" dirty="0"/>
              <a:t>, </a:t>
            </a:r>
            <a:r>
              <a:rPr lang="en-US" sz="2400" dirty="0" err="1"/>
              <a:t>Bergisch</a:t>
            </a:r>
            <a:r>
              <a:rPr lang="en-US" sz="2400" dirty="0"/>
              <a:t> </a:t>
            </a:r>
            <a:r>
              <a:rPr lang="en-US" sz="2400" dirty="0" err="1"/>
              <a:t>Gladbach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- 13 February 2023 in Brussels (hybrid)</a:t>
            </a:r>
            <a:br>
              <a:rPr lang="en-US" sz="2400" dirty="0"/>
            </a:br>
            <a:r>
              <a:rPr lang="en-US" sz="2400" dirty="0"/>
              <a:t>- 26 April 2023 (Teams)</a:t>
            </a:r>
          </a:p>
          <a:p>
            <a:endParaRPr lang="en-GB" sz="2400" dirty="0"/>
          </a:p>
        </p:txBody>
      </p:sp>
      <p:sp>
        <p:nvSpPr>
          <p:cNvPr id="4" name="Rechthoek 3"/>
          <p:cNvSpPr/>
          <p:nvPr/>
        </p:nvSpPr>
        <p:spPr>
          <a:xfrm>
            <a:off x="965771" y="491509"/>
            <a:ext cx="37595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Background (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continued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9218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956145" y="1321415"/>
            <a:ext cx="101771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Rechthoek 4"/>
          <p:cNvSpPr/>
          <p:nvPr/>
        </p:nvSpPr>
        <p:spPr>
          <a:xfrm>
            <a:off x="956145" y="558889"/>
            <a:ext cx="3952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Lower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Tether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Anchorages</a:t>
            </a:r>
            <a:endParaRPr lang="nl-NL" sz="2800" b="1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956145" y="1225689"/>
            <a:ext cx="102035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u="sng" dirty="0"/>
              <a:t>Three stages:</a:t>
            </a:r>
          </a:p>
          <a:p>
            <a:endParaRPr lang="nl-NL" sz="2400" u="sng" dirty="0"/>
          </a:p>
          <a:p>
            <a:pPr marL="457200" indent="-457200">
              <a:buAutoNum type="arabicPeriod"/>
            </a:pPr>
            <a:r>
              <a:rPr lang="nl-NL" sz="2400" dirty="0"/>
              <a:t>Short term: </a:t>
            </a:r>
            <a:br>
              <a:rPr lang="nl-NL" sz="2400" dirty="0"/>
            </a:br>
            <a:r>
              <a:rPr lang="nl-NL" sz="2400" dirty="0" err="1"/>
              <a:t>What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approved</a:t>
            </a:r>
            <a:r>
              <a:rPr lang="nl-NL" sz="2400" dirty="0"/>
              <a:t> </a:t>
            </a:r>
            <a:r>
              <a:rPr lang="nl-NL" sz="2400" dirty="0" err="1"/>
              <a:t>under</a:t>
            </a:r>
            <a:r>
              <a:rPr lang="nl-NL" sz="2400" dirty="0"/>
              <a:t> UN R129.03 </a:t>
            </a:r>
            <a:r>
              <a:rPr lang="nl-NL" sz="2400" dirty="0" err="1"/>
              <a:t>and</a:t>
            </a:r>
            <a:r>
              <a:rPr lang="nl-NL" sz="2400" dirty="0"/>
              <a:t> UN R145.00</a:t>
            </a:r>
            <a:br>
              <a:rPr lang="nl-NL" sz="2400" dirty="0"/>
            </a:br>
            <a:endParaRPr lang="nl-NL" sz="2400" dirty="0"/>
          </a:p>
          <a:p>
            <a:pPr marL="457200" indent="-457200">
              <a:buAutoNum type="arabicPeriod"/>
            </a:pPr>
            <a:r>
              <a:rPr lang="nl-NL" sz="2400" b="1" dirty="0" err="1"/>
              <a:t>Mid</a:t>
            </a:r>
            <a:r>
              <a:rPr lang="nl-NL" sz="2400" b="1" dirty="0"/>
              <a:t> term:</a:t>
            </a:r>
            <a:br>
              <a:rPr lang="nl-NL" sz="2400" b="1" dirty="0"/>
            </a:br>
            <a:r>
              <a:rPr lang="nl-NL" sz="2400" b="1" dirty="0" err="1"/>
              <a:t>Introduction</a:t>
            </a:r>
            <a:r>
              <a:rPr lang="nl-NL" sz="2400" b="1" dirty="0"/>
              <a:t> of new series of </a:t>
            </a:r>
            <a:r>
              <a:rPr lang="nl-NL" sz="2400" b="1" dirty="0" err="1"/>
              <a:t>amendments</a:t>
            </a:r>
            <a:r>
              <a:rPr lang="nl-NL" sz="2400" b="1" dirty="0"/>
              <a:t> </a:t>
            </a:r>
            <a:r>
              <a:rPr lang="nl-NL" sz="2400" b="1" dirty="0" err="1"/>
              <a:t>to</a:t>
            </a:r>
            <a:r>
              <a:rPr lang="nl-NL" sz="2400" b="1" dirty="0"/>
              <a:t> UN R129, UN R145 </a:t>
            </a:r>
            <a:br>
              <a:rPr lang="nl-NL" sz="2400" b="1" dirty="0"/>
            </a:br>
            <a:r>
              <a:rPr lang="nl-NL" sz="2400" b="1" dirty="0"/>
              <a:t>and UN R16</a:t>
            </a:r>
            <a:br>
              <a:rPr lang="nl-NL" sz="2400" b="1" dirty="0"/>
            </a:br>
            <a:r>
              <a:rPr lang="nl-NL" sz="2400" b="1" dirty="0" err="1"/>
              <a:t>Proposals</a:t>
            </a:r>
            <a:r>
              <a:rPr lang="nl-NL" sz="2400" b="1" dirty="0"/>
              <a:t> </a:t>
            </a:r>
            <a:r>
              <a:rPr lang="nl-NL" sz="2400" b="1" dirty="0" err="1"/>
              <a:t>to</a:t>
            </a:r>
            <a:r>
              <a:rPr lang="nl-NL" sz="2400" b="1" dirty="0"/>
              <a:t> </a:t>
            </a:r>
            <a:r>
              <a:rPr lang="nl-NL" sz="2400" b="1" dirty="0" err="1"/>
              <a:t>be</a:t>
            </a:r>
            <a:r>
              <a:rPr lang="nl-NL" sz="2400" b="1" dirty="0"/>
              <a:t> </a:t>
            </a:r>
            <a:r>
              <a:rPr lang="nl-NL" sz="2400" b="1" dirty="0" err="1"/>
              <a:t>expected</a:t>
            </a:r>
            <a:r>
              <a:rPr lang="nl-NL" sz="2400" b="1" dirty="0"/>
              <a:t> in May 2023 </a:t>
            </a:r>
            <a:r>
              <a:rPr lang="nl-NL" sz="2400" b="1" dirty="0" err="1"/>
              <a:t>session</a:t>
            </a:r>
            <a:r>
              <a:rPr lang="nl-NL" sz="2400" b="1" dirty="0"/>
              <a:t> of GRSP</a:t>
            </a:r>
            <a:br>
              <a:rPr lang="nl-NL" sz="2400" b="1" dirty="0"/>
            </a:br>
            <a:endParaRPr lang="nl-NL" sz="2400" b="1" dirty="0"/>
          </a:p>
          <a:p>
            <a:pPr marL="457200" indent="-457200">
              <a:buAutoNum type="arabicPeriod"/>
            </a:pPr>
            <a:r>
              <a:rPr lang="nl-NL" sz="2400" dirty="0"/>
              <a:t>Long term:</a:t>
            </a:r>
            <a:br>
              <a:rPr lang="nl-NL" sz="2400" dirty="0"/>
            </a:br>
            <a:r>
              <a:rPr lang="nl-NL" sz="2400" dirty="0"/>
              <a:t>ISOFIX 2.0 ?!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892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82889" y="1369541"/>
            <a:ext cx="107578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General: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Introduce definitions on LTA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Facilitate the use of LTA in combination with (top) tether hook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Facitilate</a:t>
            </a:r>
            <a:r>
              <a:rPr lang="en-US" sz="2400" dirty="0"/>
              <a:t> the situation whereby</a:t>
            </a:r>
            <a:br>
              <a:rPr lang="en-US" sz="2400" dirty="0"/>
            </a:br>
            <a:r>
              <a:rPr lang="en-US" sz="2400" dirty="0"/>
              <a:t>- the vehicle manufacturer provides the vehicle with brackets</a:t>
            </a:r>
            <a:br>
              <a:rPr lang="en-US" sz="2400" dirty="0"/>
            </a:br>
            <a:r>
              <a:rPr lang="en-US" sz="2400" dirty="0"/>
              <a:t>- the vehicle manufacturer provides an integrated solution in the rails</a:t>
            </a:r>
            <a:br>
              <a:rPr lang="en-US" sz="2400" dirty="0"/>
            </a:br>
            <a:r>
              <a:rPr lang="en-US" sz="2400" dirty="0"/>
              <a:t>- the vehicle manufacturer provides for the anchorage only and the “universal</a:t>
            </a:r>
            <a:br>
              <a:rPr lang="en-US" sz="2400" dirty="0"/>
            </a:br>
            <a:r>
              <a:rPr lang="en-US" sz="2400" dirty="0"/>
              <a:t>   bracket(s)” is supplied by the CRS manufacturer</a:t>
            </a:r>
            <a:br>
              <a:rPr lang="en-US" sz="2400" dirty="0"/>
            </a:br>
            <a:r>
              <a:rPr lang="en-US" sz="2400" dirty="0"/>
              <a:t>- the vehicle manufacturer recommends the top tether anchorage of the front seat</a:t>
            </a:r>
            <a:br>
              <a:rPr lang="en-US" sz="2400" dirty="0"/>
            </a:br>
            <a:r>
              <a:rPr lang="en-US" sz="2400" dirty="0"/>
              <a:t>   to be used as LTA and it is tested as such.</a:t>
            </a:r>
          </a:p>
          <a:p>
            <a:endParaRPr lang="en-US" sz="2400" dirty="0"/>
          </a:p>
          <a:p>
            <a:r>
              <a:rPr lang="en-US" sz="2400" dirty="0"/>
              <a:t>UNR16: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Instructions to consumers on LTA</a:t>
            </a:r>
            <a:br>
              <a:rPr lang="en-US" sz="2400" dirty="0"/>
            </a:b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782890" y="530010"/>
            <a:ext cx="8391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Midterm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solution – update of UN R16, R129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R145</a:t>
            </a:r>
          </a:p>
        </p:txBody>
      </p:sp>
    </p:spTree>
    <p:extLst>
      <p:ext uri="{BB962C8B-B14F-4D97-AF65-F5344CB8AC3E}">
        <p14:creationId xmlns:p14="http://schemas.microsoft.com/office/powerpoint/2010/main" val="242132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82889" y="1369541"/>
            <a:ext cx="107578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UN R145: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Basic requirements are taken from ISO 13216-4:2020</a:t>
            </a:r>
          </a:p>
          <a:p>
            <a:endParaRPr lang="en-US" sz="2400" dirty="0"/>
          </a:p>
          <a:p>
            <a:r>
              <a:rPr lang="en-US" sz="2400" dirty="0"/>
              <a:t>UN R129: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Update of Annex 24</a:t>
            </a:r>
            <a:br>
              <a:rPr lang="en-US" sz="2400" dirty="0"/>
            </a:b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782890" y="530010"/>
            <a:ext cx="8391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Midterm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solution – update of UN R16, R129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R145</a:t>
            </a:r>
          </a:p>
        </p:txBody>
      </p:sp>
    </p:spTree>
    <p:extLst>
      <p:ext uri="{BB962C8B-B14F-4D97-AF65-F5344CB8AC3E}">
        <p14:creationId xmlns:p14="http://schemas.microsoft.com/office/powerpoint/2010/main" val="278478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82889" y="1369541"/>
            <a:ext cx="10757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3 documents have been prepared: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ECE/TRANS/WP.29/GRSP/2023/9</a:t>
            </a:r>
            <a:r>
              <a:rPr lang="en-US" sz="2400" dirty="0"/>
              <a:t> as amended by </a:t>
            </a:r>
            <a:r>
              <a:rPr lang="en-US" sz="2400" dirty="0">
                <a:hlinkClick r:id="rId3"/>
              </a:rPr>
              <a:t>GRSP-73-16</a:t>
            </a:r>
            <a:br>
              <a:rPr lang="en-US" sz="2400" dirty="0"/>
            </a:br>
            <a:r>
              <a:rPr lang="en-US" sz="2400" dirty="0"/>
              <a:t>Introduction of the 09 series of amendments to UN R16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4"/>
              </a:rPr>
              <a:t>ECE/TRANS/WP.29/GRSP/2023/13</a:t>
            </a:r>
            <a:r>
              <a:rPr lang="en-US" sz="2400" dirty="0"/>
              <a:t> as amended by </a:t>
            </a:r>
            <a:r>
              <a:rPr lang="en-US" sz="2400" dirty="0">
                <a:hlinkClick r:id="rId5"/>
              </a:rPr>
              <a:t>GRSP-73-18</a:t>
            </a:r>
            <a:br>
              <a:rPr lang="en-US" sz="2400" dirty="0"/>
            </a:br>
            <a:r>
              <a:rPr lang="en-US" sz="2400" dirty="0"/>
              <a:t>Introduction of the 04 series of amendments to UN R129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hlinkClick r:id="rId6"/>
              </a:rPr>
              <a:t>ECE/TRANS/WP.29/GRSP/2023/12</a:t>
            </a:r>
            <a:r>
              <a:rPr lang="en-US" sz="2400" dirty="0"/>
              <a:t> as amended by </a:t>
            </a:r>
            <a:r>
              <a:rPr lang="en-US" sz="2400" dirty="0">
                <a:hlinkClick r:id="rId7"/>
              </a:rPr>
              <a:t>GRSP-73-19</a:t>
            </a:r>
            <a:br>
              <a:rPr lang="en-US" sz="2400" dirty="0"/>
            </a:br>
            <a:r>
              <a:rPr lang="en-US" sz="2400" dirty="0"/>
              <a:t>Introduction of the 01 series of amendments to UN R145</a:t>
            </a:r>
            <a:br>
              <a:rPr lang="en-US" sz="2400" dirty="0"/>
            </a:br>
            <a:br>
              <a:rPr lang="en-US" sz="2400" dirty="0"/>
            </a:br>
            <a:endParaRPr lang="nl-NL" sz="2400" dirty="0"/>
          </a:p>
        </p:txBody>
      </p:sp>
      <p:sp>
        <p:nvSpPr>
          <p:cNvPr id="5" name="Rechthoek 4"/>
          <p:cNvSpPr/>
          <p:nvPr/>
        </p:nvSpPr>
        <p:spPr>
          <a:xfrm>
            <a:off x="782890" y="530010"/>
            <a:ext cx="83912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Midterm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solution – update of UN R16, R129 </a:t>
            </a:r>
            <a:r>
              <a:rPr lang="nl-NL" sz="2800" b="1" dirty="0" err="1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</a:t>
            </a:r>
            <a:r>
              <a:rPr lang="nl-NL" sz="2800" b="1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R145</a:t>
            </a:r>
          </a:p>
        </p:txBody>
      </p:sp>
    </p:spTree>
    <p:extLst>
      <p:ext uri="{BB962C8B-B14F-4D97-AF65-F5344CB8AC3E}">
        <p14:creationId xmlns:p14="http://schemas.microsoft.com/office/powerpoint/2010/main" val="186444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82890" y="1702050"/>
            <a:ext cx="107578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Ad-Hoc Group is asking GRSP to adopt the mentioned documents.</a:t>
            </a:r>
          </a:p>
          <a:p>
            <a:endParaRPr lang="en-US" sz="2400" dirty="0"/>
          </a:p>
          <a:p>
            <a:r>
              <a:rPr lang="en-US" sz="2400" dirty="0"/>
              <a:t>In case of questions or remarks, please step forward.</a:t>
            </a:r>
          </a:p>
          <a:p>
            <a:endParaRPr lang="en-US" sz="2400" dirty="0"/>
          </a:p>
          <a:p>
            <a:r>
              <a:rPr lang="en-US" sz="2400" dirty="0"/>
              <a:t>Thank you for your consideration !</a:t>
            </a:r>
            <a:br>
              <a:rPr lang="en-US" sz="2400" b="1" dirty="0"/>
            </a:br>
            <a:endParaRPr lang="nl-NL" sz="2400" b="1" dirty="0"/>
          </a:p>
        </p:txBody>
      </p:sp>
      <p:sp>
        <p:nvSpPr>
          <p:cNvPr id="5" name="Rechthoek 4"/>
          <p:cNvSpPr/>
          <p:nvPr/>
        </p:nvSpPr>
        <p:spPr>
          <a:xfrm>
            <a:off x="782890" y="530010"/>
            <a:ext cx="8184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Midterm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solution – update of UN R16, R129 and R145</a:t>
            </a:r>
          </a:p>
        </p:txBody>
      </p:sp>
    </p:spTree>
    <p:extLst>
      <p:ext uri="{BB962C8B-B14F-4D97-AF65-F5344CB8AC3E}">
        <p14:creationId xmlns:p14="http://schemas.microsoft.com/office/powerpoint/2010/main" val="15755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517092" y="797226"/>
            <a:ext cx="2987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Longterm solution </a:t>
            </a:r>
            <a:endParaRPr lang="en-GB" sz="2800" dirty="0"/>
          </a:p>
        </p:txBody>
      </p:sp>
      <p:sp>
        <p:nvSpPr>
          <p:cNvPr id="5" name="Rechthoek 4"/>
          <p:cNvSpPr/>
          <p:nvPr/>
        </p:nvSpPr>
        <p:spPr>
          <a:xfrm>
            <a:off x="782890" y="1702050"/>
            <a:ext cx="107578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- ISOFIX 2.0 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GTR on CRS 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Up to GRSP to decide and possibly for a new TF or IWG to work on. </a:t>
            </a:r>
            <a:br>
              <a:rPr lang="en-US" sz="2400" b="1" dirty="0"/>
            </a:b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115260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599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Lammers, Hans</dc:creator>
  <cp:lastModifiedBy>E/ECE/324/Rev.2/Add.109/Rev.7</cp:lastModifiedBy>
  <cp:revision>111</cp:revision>
  <dcterms:created xsi:type="dcterms:W3CDTF">2022-03-28T11:23:14Z</dcterms:created>
  <dcterms:modified xsi:type="dcterms:W3CDTF">2023-05-10T08:35:20Z</dcterms:modified>
</cp:coreProperties>
</file>