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B3BE9-92D6-45D1-B851-71D165A93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805132-F467-4E06-B60E-33DC493DB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FA2AED-50D5-4FEA-B941-7158B675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1A8427-5097-4FA0-8F68-F1674788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551BD9-EC3D-4946-8B63-14AD0194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2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FA203-C03B-4377-8C77-CA555F4D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9AD02EF-0951-49CA-BDAE-2B2D74D5B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C3A84-4717-4A5B-9417-259461DC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54634F-D7AD-478C-9C74-02BF5331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5021EC-0253-47DD-9DF1-73741DC7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28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EDB8B9E-3A96-48D8-88CC-90A00BDF1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0E79C9-C263-4F84-BC0D-A9D4F59A5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B6490C-EFD3-4DA7-96DB-C335C134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F96647-C0F0-4E60-B21D-26A236D5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C09ED9-DC9A-4519-B8AA-8EF10B98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27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3D5481-FBBF-4A8D-8D2F-A714D26C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6BA56B-2947-441B-A37A-DE36DA6F1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117E5A-C07A-4DA1-91C2-36D7A3D5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45C875-B9CE-4FAB-8E1A-BF54EE06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070993-A597-4A99-9AD4-0CCCF2FB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49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D8EC11-F04A-401E-B73C-8E7CF432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948819-A7CF-4881-9B99-A7933E144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EE92BA-6391-4534-8D4E-015CC760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0BDAE7-559B-49EC-9374-1D6E165E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6724E6-0DFB-4230-B162-8EA7A464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18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BC0135-A58C-477C-A1BD-B0DDEB1B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8C43B4-2041-4DB1-B689-FAFB77922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326DC8-7FCA-4D8F-B73A-CE3652A04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1466F8-66D3-466A-8E4E-2A1010E2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27A919-D511-46F7-83BF-599C6322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F2F7F5-3102-4ABB-8E2B-C5F79DEA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56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F3D673-0BF5-4D1D-A201-71DFAA4C8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24E17E-16BB-4A23-BFA3-2E167034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FCCCE9-4DDC-4075-897E-157717761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1388D92-1D0E-4053-8274-BA47B31BB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F5FDC93-49B0-412A-9201-21C821512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5B1120E-9DCA-4D32-B738-70D9D089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F310C74-C4BB-4C7B-AAC6-767E0CDD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C1FD235-2CBD-4981-B890-0D32A3C1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00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3E1B1C-6261-4207-8AC5-EFC6D15CB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DFAC26D-A54A-4892-B21B-B6067236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5A667C-C346-42F6-9C75-B7E0CB10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BAEBB58-3BD6-4BAB-9867-97C8B86C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45ABDDE-4EDF-48CE-93CA-BA3554BA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D6A950-8FDE-4232-9BD1-E5A640D6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1F3F80-1D9E-4801-A4A2-BA8600DB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0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789C61-416C-4220-A180-2F351FAB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2B8ECD-1A02-4147-BC7B-3D5B671C0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852B9D-FD62-426C-A0DD-080F9E73B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CBC06C-31D7-4E05-BCCE-EDC22078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4184A4-B27B-4CA8-8E46-B3D74FD7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993887-1CF5-4666-8787-E016C5B8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9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D2D7E1-3069-4FC8-847B-9E75FE3B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E867E94-08E9-4557-BC27-EAA4D6E97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7A6DAC-93D1-4B73-9EB0-A48A69B2F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D28BE0D-F94B-42D9-B9C7-DA371ACB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A14485-4174-4D30-9CCA-323ECBEB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4E2B5E-0968-4DA5-80B2-BB7F4030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6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B7CADD2-90B5-4ABD-BE75-7BB9699D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47E2C7-319C-4826-85C4-728BDFBE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323830-7D8E-4AC6-95AD-D327E9AE6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B6C3-4DB7-4E8E-A253-CD36A4BBE4A7}" type="datetimeFigureOut">
              <a:rPr lang="fi-FI" smtClean="0"/>
              <a:t>2.5.2023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622E4B-93E3-431B-9331-CE5D438C3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494121-4C21-4155-BEFE-1CC23E700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2CB1-EC1F-405C-868B-91427EB094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71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4A16CE-4E61-45E3-9A69-9D12294E3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6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Proposal</a:t>
            </a:r>
            <a:r>
              <a:rPr lang="fi-FI" dirty="0"/>
              <a:t> for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series</a:t>
            </a:r>
            <a:r>
              <a:rPr lang="fi-FI" dirty="0"/>
              <a:t> of </a:t>
            </a:r>
            <a:r>
              <a:rPr lang="fi-FI" dirty="0" err="1"/>
              <a:t>amendments</a:t>
            </a:r>
            <a:r>
              <a:rPr lang="fi-FI" dirty="0"/>
              <a:t> to UN </a:t>
            </a:r>
            <a:r>
              <a:rPr lang="fi-FI" dirty="0" err="1"/>
              <a:t>Regulations</a:t>
            </a:r>
            <a:r>
              <a:rPr lang="fi-FI" dirty="0"/>
              <a:t> 16 and 14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69F0CFB-746B-45E4-B33F-3C9A5F65D239}"/>
              </a:ext>
            </a:extLst>
          </p:cNvPr>
          <p:cNvSpPr txBox="1"/>
          <p:nvPr/>
        </p:nvSpPr>
        <p:spPr>
          <a:xfrm>
            <a:off x="8414784" y="275594"/>
            <a:ext cx="3575197" cy="800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800" dirty="0">
                <a:latin typeface="+mn-lt"/>
                <a:cs typeface="+mn-cs"/>
              </a:rPr>
              <a:t>Informal document GRSP-73-05</a:t>
            </a:r>
            <a:endParaRPr lang="de-DE" sz="1800" dirty="0">
              <a:latin typeface="+mn-lt"/>
              <a:cs typeface="+mn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800" dirty="0">
                <a:latin typeface="+mn-lt"/>
                <a:cs typeface="+mn-cs"/>
              </a:rPr>
              <a:t>73th GRSP, 15-19 May 2023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800" dirty="0">
                <a:latin typeface="+mn-lt"/>
                <a:cs typeface="+mn-cs"/>
              </a:rPr>
              <a:t>Agenda items 5 and 6</a:t>
            </a:r>
          </a:p>
        </p:txBody>
      </p:sp>
    </p:spTree>
    <p:extLst>
      <p:ext uri="{BB962C8B-B14F-4D97-AF65-F5344CB8AC3E}">
        <p14:creationId xmlns:p14="http://schemas.microsoft.com/office/powerpoint/2010/main" val="388684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EAB8F-DF89-4EC8-AF62-1843E2DD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r>
              <a:rPr lang="fi-FI" dirty="0"/>
              <a:t> and </a:t>
            </a:r>
            <a:r>
              <a:rPr lang="fi-FI" dirty="0" err="1"/>
              <a:t>scope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proposal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B03CAE-0B71-4127-B362-20E1B90EE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After discussions in several GRSP meetings </a:t>
            </a:r>
            <a:r>
              <a:rPr lang="en-GB"/>
              <a:t>(66</a:t>
            </a:r>
            <a:r>
              <a:rPr lang="en-GB" baseline="30000"/>
              <a:t>th</a:t>
            </a:r>
            <a:r>
              <a:rPr lang="en-GB"/>
              <a:t> -71</a:t>
            </a:r>
            <a:r>
              <a:rPr lang="en-GB" baseline="30000"/>
              <a:t>st</a:t>
            </a:r>
            <a:r>
              <a:rPr lang="en-GB"/>
              <a:t> ) </a:t>
            </a:r>
            <a:r>
              <a:rPr lang="en-GB" dirty="0"/>
              <a:t>Finland has prepared a proposal to add new series of amendments to UN Regulations 14 and 16 to remove the derogations for two-point safety belts.</a:t>
            </a:r>
          </a:p>
          <a:p>
            <a:endParaRPr lang="en-GB" dirty="0"/>
          </a:p>
          <a:p>
            <a:r>
              <a:rPr lang="en-GB" dirty="0"/>
              <a:t>Earlier discussions have included introduction of seat belt reminder requirements for M</a:t>
            </a:r>
            <a:r>
              <a:rPr lang="en-GB" baseline="-25000" dirty="0"/>
              <a:t>3 </a:t>
            </a:r>
            <a:r>
              <a:rPr lang="en-GB" dirty="0"/>
              <a:t>category vehicles. This is not included in this proposal.</a:t>
            </a:r>
          </a:p>
          <a:p>
            <a:endParaRPr lang="en-GB" dirty="0"/>
          </a:p>
          <a:p>
            <a:r>
              <a:rPr lang="en-GB" dirty="0"/>
              <a:t>Earlier discussions have included ideas of changing of the UN Regulation 80 due to different strike point of three-point and two-point belt restrained passenger. The usage of three-point belts is possible at the moment with current wording of the UN Regulations and that is why the UN Regulation 80 changes are not taken onboard.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34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EAB8F-DF89-4EC8-AF62-1843E2DD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Changes</a:t>
            </a:r>
            <a:r>
              <a:rPr lang="fi-FI" dirty="0"/>
              <a:t> </a:t>
            </a:r>
            <a:r>
              <a:rPr lang="fi-FI" dirty="0" err="1"/>
              <a:t>proposed</a:t>
            </a:r>
            <a:r>
              <a:rPr lang="fi-FI" dirty="0"/>
              <a:t> to UN </a:t>
            </a:r>
            <a:r>
              <a:rPr lang="fi-FI" dirty="0" err="1"/>
              <a:t>Regulation</a:t>
            </a:r>
            <a:r>
              <a:rPr lang="fi-FI" dirty="0"/>
              <a:t> 16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B03CAE-0B71-4127-B362-20E1B90EE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MS Mincho"/>
              </a:rPr>
              <a:t>Paragraph 8.1.7. to 8.1.7.4.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,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S Mincho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amend to read: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"8.1.7.	Every seating position in Annex 16 marked with the symbol ●, three-point belts of a type specified in Annex 16 shall be provided unless 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one of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 the following condition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s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 is fulfilled, in which case two-point belts of a type specified in Annex 16 may be provided.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8.1.7.1.	There is a seat or other vehicle parts conforming to paragraph 3.5. of Appendix 1 to UN Regulation No. 80 directly in front; or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8.1.7.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2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1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.	No part of the vehicle is in or, when the vehicle is in motion, capable of being in the reference zone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; or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.</a:t>
            </a:r>
            <a:endParaRPr lang="fi-FI" sz="1800" b="1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8.1.7.3.	Parts of the vehicle within the said reference zone comply with the energy absorbing requirements set out in Appendix 6 of UN Regulation No. 80.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8.1.7.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4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2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.	Paragraph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s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 8.1.7.1. </a:t>
            </a:r>
            <a:r>
              <a:rPr lang="en-GB" sz="1800" strike="sngStrike" dirty="0">
                <a:effectLst/>
                <a:latin typeface="Times New Roman" panose="02020603050405020304" pitchFamily="18" charset="0"/>
                <a:ea typeface="MS Mincho"/>
              </a:rPr>
              <a:t>to 8.1.7.3.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 shall not apply to a driver’s seat."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endParaRPr lang="fi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20DEB1A2-50DD-4336-B945-1754357ED00D}"/>
              </a:ext>
            </a:extLst>
          </p:cNvPr>
          <p:cNvSpPr txBox="1">
            <a:spLocks/>
          </p:cNvSpPr>
          <p:nvPr/>
        </p:nvSpPr>
        <p:spPr>
          <a:xfrm>
            <a:off x="629093" y="60396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Similar changes are proposed to UN Regulation 14 (paragraph 5.3.5.).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098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68B84B-890A-4713-98B3-EE3F8EC3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Transitional</a:t>
            </a:r>
            <a:r>
              <a:rPr lang="fi-FI" dirty="0"/>
              <a:t> </a:t>
            </a:r>
            <a:r>
              <a:rPr lang="fi-FI" dirty="0" err="1"/>
              <a:t>provisions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A81A3B-86A8-4B85-9374-74C0B4F8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 err="1"/>
              <a:t>Transitional</a:t>
            </a:r>
            <a:r>
              <a:rPr lang="fi-FI" dirty="0"/>
              <a:t> </a:t>
            </a:r>
            <a:r>
              <a:rPr lang="fi-FI" dirty="0" err="1"/>
              <a:t>provisions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prepared</a:t>
            </a:r>
            <a:r>
              <a:rPr lang="fi-FI" dirty="0"/>
              <a:t> </a:t>
            </a:r>
            <a:r>
              <a:rPr lang="fi-FI" dirty="0" err="1"/>
              <a:t>according</a:t>
            </a:r>
            <a:r>
              <a:rPr lang="fi-FI" dirty="0"/>
              <a:t> to </a:t>
            </a:r>
            <a:r>
              <a:rPr lang="fi-FI" dirty="0" err="1"/>
              <a:t>guidelines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dates</a:t>
            </a:r>
            <a:r>
              <a:rPr lang="fi-FI" dirty="0"/>
              <a:t> in square </a:t>
            </a:r>
            <a:r>
              <a:rPr lang="fi-FI" dirty="0" err="1"/>
              <a:t>brackets</a:t>
            </a:r>
            <a:r>
              <a:rPr lang="fi-FI" dirty="0"/>
              <a:t>: (</a:t>
            </a:r>
            <a:r>
              <a:rPr lang="fi-FI" dirty="0" err="1"/>
              <a:t>example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proposal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UN </a:t>
            </a:r>
            <a:r>
              <a:rPr lang="fi-FI" dirty="0" err="1"/>
              <a:t>Regulation</a:t>
            </a:r>
            <a:r>
              <a:rPr lang="fi-FI" dirty="0"/>
              <a:t> 16)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15.6.2.		As from 1 September [2025], Contracting Parties applying this Regulation shall not be obliged to accept type approvals to the preceding series of amendments, first issued after 1 September [2025].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15.6.3.	Until 1 September [2027], Contracting Parties applying this Regulation shall accept type approvals to the preceding series of amendments, first issued before 1 September [2025].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MS Mincho"/>
              </a:rPr>
              <a:t>15.6.4.	As from 1 September [2027], Contracting Parties applying this Regulation shall not be obliged to accept type approvals issued to the preceding series of amendments to this Regulation.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700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5A710E-E170-42DB-ACD9-D51A05A1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Justifications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03CB12-5E25-4E21-B1F3-E4888DBC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0510"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1.	As presented in documents GRSP-71-07 and GRSP-70-06 the two-point belts offer only limited level of safety compared to three-point belts especially in case of frontal collision. 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2.	Based on the GRSG-109-03 about one third of the bus collisions in Europe are frontal collisions. Frontal collisions have relatively high Accident Casualty Rates (number of casualties in one accident).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3.	Based on the accident data from the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MS Mincho"/>
              </a:rPr>
              <a:t>Karkkila</a:t>
            </a: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 accident (presented in GRSP-70-06) the level of safety offered by two-point belts is not sufficient.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4.	Based on the document GRSP-70-07 (Estimate of the cost and impact of three-point seat belts in buses in Finland) equipping the buses with three-point safety belts is a cost effective way to increase safety of the passengers.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/>
              </a:rPr>
              <a:t>5.	Three-point safety belts are widely used in passenger cars and the literature supports the usage of three-point belts also in buses.</a:t>
            </a:r>
            <a:endParaRPr lang="fi-FI" sz="1800" dirty="0">
              <a:effectLst/>
              <a:latin typeface="Times New Roman" panose="02020603050405020304" pitchFamily="18" charset="0"/>
              <a:ea typeface="MS Mincho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958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633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Office-teema</vt:lpstr>
      <vt:lpstr>Proposal for new series of amendments to UN Regulations 16 and 14</vt:lpstr>
      <vt:lpstr>Background and scope of the proposal</vt:lpstr>
      <vt:lpstr>Changes proposed to UN Regulation 16</vt:lpstr>
      <vt:lpstr>Transitional provisions</vt:lpstr>
      <vt:lpstr>Justifications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Propasal for new series of amendments to Un Regulation 16 and 14</dc:title>
  <dc:creator>Takkinen Henri</dc:creator>
  <cp:lastModifiedBy>E/ECE/324/Rev.2/Add.109/Rev.7</cp:lastModifiedBy>
  <cp:revision>13</cp:revision>
  <dcterms:created xsi:type="dcterms:W3CDTF">2023-04-27T13:36:30Z</dcterms:created>
  <dcterms:modified xsi:type="dcterms:W3CDTF">2023-05-02T08:39:41Z</dcterms:modified>
</cp:coreProperties>
</file>