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7" r:id="rId5"/>
    <p:sldId id="329" r:id="rId6"/>
    <p:sldId id="343" r:id="rId7"/>
    <p:sldId id="341" r:id="rId8"/>
    <p:sldId id="342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B84934-E202-F539-CDA8-83D49C4C091B}" name="DL 2022-03-30" initials="DL" userId="DL 2022-03-30" providerId="None"/>
  <p188:author id="{CFE88335-78DC-FF0B-34D6-044E6BDE25BA}" name="DL 2022-04-21" initials="DL" userId="DL 2022-04-21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B87"/>
    <a:srgbClr val="227DC1"/>
    <a:srgbClr val="195989"/>
    <a:srgbClr val="1D679F"/>
    <a:srgbClr val="FFC000"/>
    <a:srgbClr val="1F6DA6"/>
    <a:srgbClr val="2178B9"/>
    <a:srgbClr val="2177B7"/>
    <a:srgbClr val="2175B3"/>
    <a:srgbClr val="E0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1068" y="120"/>
      </p:cViewPr>
      <p:guideLst>
        <p:guide orient="horz" pos="2092"/>
        <p:guide pos="3840"/>
        <p:guide orient="horz" pos="3777"/>
        <p:guide pos="3839"/>
        <p:guide orient="horz" pos="2162"/>
        <p:guide pos="3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3FA1D3BE-E20C-423E-AF2B-C89A5B0628E6}"/>
    <pc:docChg chg="modSld">
      <pc:chgData name="Francois Cuenot" userId="9928dff3-8fa4-42b5-9d6e-cd4dcb89281b" providerId="ADAL" clId="{3FA1D3BE-E20C-423E-AF2B-C89A5B0628E6}" dt="2023-05-30T20:56:25.640" v="22" actId="20577"/>
      <pc:docMkLst>
        <pc:docMk/>
      </pc:docMkLst>
      <pc:sldChg chg="modSp mod">
        <pc:chgData name="Francois Cuenot" userId="9928dff3-8fa4-42b5-9d6e-cd4dcb89281b" providerId="ADAL" clId="{3FA1D3BE-E20C-423E-AF2B-C89A5B0628E6}" dt="2023-05-30T20:56:25.640" v="22" actId="20577"/>
        <pc:sldMkLst>
          <pc:docMk/>
          <pc:sldMk cId="927600964" sldId="337"/>
        </pc:sldMkLst>
        <pc:spChg chg="mod">
          <ac:chgData name="Francois Cuenot" userId="9928dff3-8fa4-42b5-9d6e-cd4dcb89281b" providerId="ADAL" clId="{3FA1D3BE-E20C-423E-AF2B-C89A5B0628E6}" dt="2023-05-30T20:56:25.640" v="22" actId="20577"/>
          <ac:spMkLst>
            <pc:docMk/>
            <pc:sldMk cId="927600964" sldId="337"/>
            <ac:spMk id="7" creationId="{2E16ACE5-CFF2-8544-8BA3-2EAA926136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1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7" y="2284667"/>
            <a:ext cx="3347997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5" y="2284668"/>
            <a:ext cx="3419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7"/>
            <a:ext cx="3347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79376" y="403868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9560" y="404194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315745" y="4037437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7" y="2159957"/>
            <a:ext cx="25189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6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887605" y="4076342"/>
            <a:ext cx="2483779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5" y="2159957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97548" y="4076342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57385" y="4076343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19308" y="2159956"/>
            <a:ext cx="2452077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200" y="62542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EPPR+Main+activit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hyperlink" Target="mailto:e.bastiaensen@immamotorcycle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01987" y="1523649"/>
            <a:ext cx="10592136" cy="2954566"/>
          </a:xfrm>
          <a:prstGeom prst="rect">
            <a:avLst/>
          </a:prstGeom>
        </p:spPr>
        <p:txBody>
          <a:bodyPr/>
          <a:lstStyle/>
          <a:p>
            <a:r>
              <a:rPr lang="en-IE" sz="4800" dirty="0"/>
              <a:t>UNECE GRPE Informal Group on </a:t>
            </a:r>
            <a:br>
              <a:rPr lang="en-IE" sz="4800" dirty="0"/>
            </a:br>
            <a:r>
              <a:rPr lang="en-IE" sz="4800" dirty="0"/>
              <a:t>Environmental and Propulsion </a:t>
            </a:r>
            <a:br>
              <a:rPr lang="en-IE" sz="4800" dirty="0"/>
            </a:br>
            <a:r>
              <a:rPr lang="en-IE" sz="4800" dirty="0"/>
              <a:t>Performance Requirements </a:t>
            </a:r>
            <a:br>
              <a:rPr lang="en-IE" sz="4800" dirty="0"/>
            </a:br>
            <a:r>
              <a:rPr lang="en-IE" sz="4800" dirty="0"/>
              <a:t>of L-cat Vehicles (EPPR IWG)</a:t>
            </a:r>
            <a:br>
              <a:rPr lang="en-IE" sz="4800" dirty="0"/>
            </a:b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01987" y="4599479"/>
            <a:ext cx="10290265" cy="897754"/>
          </a:xfrm>
          <a:prstGeom prst="rect">
            <a:avLst/>
          </a:prstGeom>
        </p:spPr>
        <p:txBody>
          <a:bodyPr/>
          <a:lstStyle/>
          <a:p>
            <a:r>
              <a:rPr lang="nl-NL" sz="3200" dirty="0"/>
              <a:t>Status Report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700981" y="5391726"/>
            <a:ext cx="9893142" cy="1179555"/>
          </a:xfrm>
          <a:prstGeom prst="rect">
            <a:avLst/>
          </a:prstGeom>
        </p:spPr>
        <p:txBody>
          <a:bodyPr/>
          <a:lstStyle/>
          <a:p>
            <a:r>
              <a:rPr lang="en-IE" dirty="0"/>
              <a:t>Niels den Ouden/NL, Joseph Mashele/ZA, Edwin Bastiaensen/IMMA</a:t>
            </a:r>
          </a:p>
          <a:p>
            <a:r>
              <a:rPr lang="en-IE" dirty="0"/>
              <a:t>(EPPR IWG Co-Chairs and Secretary)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6ACE5-CFF2-8544-8BA3-2EAA92613604}"/>
              </a:ext>
            </a:extLst>
          </p:cNvPr>
          <p:cNvSpPr txBox="1"/>
          <p:nvPr/>
        </p:nvSpPr>
        <p:spPr>
          <a:xfrm>
            <a:off x="6547104" y="163173"/>
            <a:ext cx="54009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accent5"/>
              </a:buClr>
            </a:pPr>
            <a:r>
              <a:rPr lang="it-IT" sz="14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 GRPE-89-32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89th GRPE, May/June</a:t>
            </a:r>
            <a:r>
              <a:rPr lang="it-IT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8.(c)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6E4AA-5BC1-1C46-80B1-66CA383B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66" y="227982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42F49-4F28-4FD1-9872-9BC34069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1536257"/>
            <a:ext cx="10257817" cy="4392211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cs typeface="Arial"/>
              </a:rPr>
              <a:t>EPPR IWG: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Meetings in 2023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Work in progress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Outlook on future activities</a:t>
            </a:r>
          </a:p>
          <a:p>
            <a:endParaRPr lang="en-GB" b="1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1B648-8213-4A4F-AF7D-FF399ED0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Content</a:t>
            </a:r>
            <a:endParaRPr lang="en-US" dirty="0"/>
          </a:p>
        </p:txBody>
      </p:sp>
      <p:pic>
        <p:nvPicPr>
          <p:cNvPr id="5" name="Picture 4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F6C7F9D7-9D5C-4A90-A96E-82C01E95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778648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GB" b="1" dirty="0"/>
          </a:p>
          <a:p>
            <a:pPr marL="342900" lvl="1" indent="0">
              <a:spcAft>
                <a:spcPts val="600"/>
              </a:spcAft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Web/hybrid conferences:</a:t>
            </a:r>
            <a:endParaRPr lang="en-GB" dirty="0"/>
          </a:p>
          <a:p>
            <a:pPr lvl="0"/>
            <a:r>
              <a:rPr lang="en-US" sz="2000" dirty="0"/>
              <a:t>12 April 2023 		EPPR-58 EPPR IWG during 88/GRPE in Geneva  </a:t>
            </a:r>
            <a:endParaRPr lang="en-ZA" sz="2000" dirty="0"/>
          </a:p>
          <a:p>
            <a:pPr lvl="0"/>
            <a:r>
              <a:rPr lang="en-US" sz="2000" dirty="0"/>
              <a:t>30 May 2023			59/IWG EPPR 	(14.30-17-30 hybrid meeting) </a:t>
            </a:r>
            <a:endParaRPr lang="en-ZA" sz="2000" dirty="0"/>
          </a:p>
          <a:p>
            <a:pPr lvl="0"/>
            <a:r>
              <a:rPr lang="en-US" sz="2000" dirty="0"/>
              <a:t>14 September 2023		60/IWG EPPR – 12.00 – 15.00 CET Virtual only</a:t>
            </a:r>
            <a:endParaRPr lang="en-ZA" sz="2000" dirty="0"/>
          </a:p>
          <a:p>
            <a:pPr lvl="0"/>
            <a:r>
              <a:rPr lang="en-US" sz="2000" dirty="0"/>
              <a:t>30 - 31 Oct	 2023 		61/IWG EPPR – In person/hybrid @ RDW in NL</a:t>
            </a:r>
            <a:endParaRPr lang="en-ZA" sz="2000" dirty="0"/>
          </a:p>
          <a:p>
            <a:pPr lvl="0"/>
            <a:r>
              <a:rPr lang="en-US" sz="2000" dirty="0"/>
              <a:t>14 December 2023		62/IWG EPPR – 12.00 – 15.00 CET Virtual only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meetings in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4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7" y="970718"/>
            <a:ext cx="10804124" cy="5360619"/>
          </a:xfrm>
        </p:spPr>
        <p:txBody>
          <a:bodyPr anchor="t">
            <a:noAutofit/>
          </a:bodyPr>
          <a:lstStyle/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Battery Electric Vehicles – range determination standardization</a:t>
            </a:r>
            <a:endParaRPr lang="en-ZA" b="1" dirty="0"/>
          </a:p>
          <a:p>
            <a:pPr marL="0" indent="0"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IE" dirty="0"/>
              <a:t>CARB tested EV motorcycles on different test cycles in accordance with the SAE J2982 test procedure to provide a standard to support the development of a credit program to help accelerate the adoption of ZEMs</a:t>
            </a:r>
            <a:r>
              <a:rPr lang="en-GB" dirty="0"/>
              <a:t> and shared their test results.</a:t>
            </a:r>
          </a:p>
          <a:p>
            <a:pPr marL="0" indent="0">
              <a:spcAft>
                <a:spcPts val="300"/>
              </a:spcAft>
              <a:buNone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/>
              <a:t>EPPR </a:t>
            </a:r>
            <a:r>
              <a:rPr lang="it-IT" dirty="0">
                <a:ea typeface="+mj-lt"/>
                <a:cs typeface="+mj-lt"/>
              </a:rPr>
              <a:t>Work in  progress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981567"/>
            <a:ext cx="10804124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&gt; May/June 2023 GRPE</a:t>
            </a:r>
            <a:br>
              <a:rPr lang="en-GB" b="1" dirty="0">
                <a:solidFill>
                  <a:schemeClr val="tx1">
                    <a:lumMod val="50000"/>
                  </a:schemeClr>
                </a:solidFill>
              </a:rPr>
            </a:b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IE" dirty="0"/>
              <a:t>(1) Max. Power and Torque determination - </a:t>
            </a:r>
            <a:r>
              <a:rPr lang="en-GB" dirty="0"/>
              <a:t>For ICE, pure-EVs and hybrid-EVs.</a:t>
            </a:r>
            <a:endParaRPr lang="en-ZA" dirty="0"/>
          </a:p>
          <a:p>
            <a:r>
              <a:rPr lang="en-GB" dirty="0"/>
              <a:t>(2) Battery Electric Vehicles - </a:t>
            </a:r>
            <a:r>
              <a:rPr lang="en-IE" dirty="0"/>
              <a:t>BEV range determination </a:t>
            </a:r>
          </a:p>
          <a:p>
            <a:r>
              <a:rPr lang="en-GB" dirty="0"/>
              <a:t>(3) Deterioration Factors in the new GTR on Durability</a:t>
            </a:r>
            <a:endParaRPr lang="en-ZA" dirty="0"/>
          </a:p>
          <a:p>
            <a:r>
              <a:rPr lang="en-GB" dirty="0"/>
              <a:t>(4) Transposition of UN GTR 2 into a UN Regulation </a:t>
            </a:r>
            <a:endParaRPr lang="en-ZA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/>
              <a:t>EPPR </a:t>
            </a:r>
            <a:r>
              <a:rPr lang="it-IT" dirty="0">
                <a:ea typeface="+mj-lt"/>
                <a:cs typeface="+mj-lt"/>
              </a:rPr>
              <a:t>Outlook on Future Activities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0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08D8F1-A763-4DB1-AD5E-9EFF951A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2545124"/>
          </a:xfrm>
        </p:spPr>
        <p:txBody>
          <a:bodyPr/>
          <a:lstStyle/>
          <a:p>
            <a:r>
              <a:rPr lang="en-US" b="1" dirty="0"/>
              <a:t>You can follow us in:</a:t>
            </a:r>
          </a:p>
          <a:p>
            <a:r>
              <a:rPr lang="en-US" sz="2000" b="1" dirty="0">
                <a:hlinkClick r:id="rId3"/>
              </a:rPr>
              <a:t>https://wiki.unece.org/display/trans/EPPR+Main+activities</a:t>
            </a:r>
            <a:endParaRPr lang="en-US" sz="2000" b="1" dirty="0"/>
          </a:p>
          <a:p>
            <a:r>
              <a:rPr lang="en-US" b="1" dirty="0"/>
              <a:t>Questions can be sent to the EPPR IWG Secretary, Mr Edwin Bastiaensen:</a:t>
            </a:r>
          </a:p>
          <a:p>
            <a:r>
              <a:rPr lang="en-US" sz="2000" b="1" u="sng" dirty="0">
                <a:hlinkClick r:id="rId4"/>
              </a:rPr>
              <a:t>e.bastiaensen@immamotorcycles.org</a:t>
            </a:r>
            <a:r>
              <a:rPr lang="en-US" dirty="0"/>
              <a:t> </a:t>
            </a:r>
            <a:endParaRPr lang="en-ZA" dirty="0"/>
          </a:p>
          <a:p>
            <a:endParaRPr lang="en-IE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1DA73F81-C410-4433-B8D1-1FE48947A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40" y="590922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6E57C6-D863-4294-9D5E-81CD799A5B37}">
  <ds:schemaRefs>
    <ds:schemaRef ds:uri="http://purl.org/dc/elements/1.1/"/>
    <ds:schemaRef ds:uri="http://schemas.microsoft.com/office/2006/metadata/properties"/>
    <ds:schemaRef ds:uri="http://purl.org/dc/terms/"/>
    <ds:schemaRef ds:uri="325eed3e-5bbc-4be8-ba59-493fa81402e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42b16b5-2ecd-4d85-aec9-23565225ed2c"/>
    <ds:schemaRef ds:uri="http://www.w3.org/XML/1998/namespace"/>
    <ds:schemaRef ds:uri="http://purl.org/dc/dcmitype/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50BFB76D-FEED-43B2-902B-51CC813A9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3636B2-9583-4A84-9ECE-368B87161B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375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UNECE GRPE Informal Group on  Environmental and Propulsion  Performance Requirements  of L-cat Vehicles (EPPR IWG) </vt:lpstr>
      <vt:lpstr>Content</vt:lpstr>
      <vt:lpstr> EPPR meetings in 2023</vt:lpstr>
      <vt:lpstr> EPPR Work in  progress 2023</vt:lpstr>
      <vt:lpstr> EPPR Outlook on Future Activities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719</cp:revision>
  <dcterms:created xsi:type="dcterms:W3CDTF">2019-08-09T12:06:42Z</dcterms:created>
  <dcterms:modified xsi:type="dcterms:W3CDTF">2023-05-30T20:57:13Z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216256</vt:lpwstr>
  </property>
  <property fmtid="{D5CDD505-2E9C-101B-9397-08002B2CF9AE}" pid="3" name="Jive_LatestUserAccountName">
    <vt:lpwstr>szymapi</vt:lpwstr>
  </property>
  <property fmtid="{D5CDD505-2E9C-101B-9397-08002B2CF9AE}" pid="4" name="Offisync_ProviderInitializationData">
    <vt:lpwstr>https://webgate.ec.europa.eu/connected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UpdateToken">
    <vt:lpwstr>5</vt:lpwstr>
  </property>
  <property fmtid="{D5CDD505-2E9C-101B-9397-08002B2CF9AE}" pid="7" name="Jive_VersionGuid">
    <vt:lpwstr>aeb3aa96-c241-4062-9f49-42fe9fe7e733</vt:lpwstr>
  </property>
  <property fmtid="{D5CDD505-2E9C-101B-9397-08002B2CF9AE}" pid="8" name="ContentTypeId">
    <vt:lpwstr>0x0101003A419DAC9315BC4F98D38C68E7A23EDA</vt:lpwstr>
  </property>
</Properties>
</file>