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56" r:id="rId5"/>
    <p:sldId id="293" r:id="rId6"/>
    <p:sldId id="294" r:id="rId7"/>
    <p:sldId id="296" r:id="rId8"/>
    <p:sldId id="291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A1DBC76-4080-2A3D-822A-E66EE5064DD4}" name="Francois Cuenot" initials="FC" userId="S::francois.cuenot@un.org::9928dff3-8fa4-42b5-9d6e-cd4dcb89281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5214"/>
    <a:srgbClr val="EA8516"/>
    <a:srgbClr val="CCE6FD"/>
    <a:srgbClr val="60B3F5"/>
    <a:srgbClr val="4E9EE5"/>
    <a:srgbClr val="4389C8"/>
    <a:srgbClr val="595959"/>
    <a:srgbClr val="074C84"/>
    <a:srgbClr val="B2DCD8"/>
    <a:srgbClr val="75B9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009" autoAdjust="0"/>
  </p:normalViewPr>
  <p:slideViewPr>
    <p:cSldViewPr snapToGrid="0" showGuides="1">
      <p:cViewPr varScale="1">
        <p:scale>
          <a:sx n="100" d="100"/>
          <a:sy n="100" d="100"/>
        </p:scale>
        <p:origin x="93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ois Cuenot" userId="9928dff3-8fa4-42b5-9d6e-cd4dcb89281b" providerId="ADAL" clId="{EDD2DB4A-B2C0-477B-B385-EDF0AE7FD8B9}"/>
    <pc:docChg chg="modSld">
      <pc:chgData name="Francois Cuenot" userId="9928dff3-8fa4-42b5-9d6e-cd4dcb89281b" providerId="ADAL" clId="{EDD2DB4A-B2C0-477B-B385-EDF0AE7FD8B9}" dt="2023-05-30T17:51:38.364" v="0" actId="20577"/>
      <pc:docMkLst>
        <pc:docMk/>
      </pc:docMkLst>
      <pc:sldChg chg="modSp mod">
        <pc:chgData name="Francois Cuenot" userId="9928dff3-8fa4-42b5-9d6e-cd4dcb89281b" providerId="ADAL" clId="{EDD2DB4A-B2C0-477B-B385-EDF0AE7FD8B9}" dt="2023-05-30T17:51:38.364" v="0" actId="20577"/>
        <pc:sldMkLst>
          <pc:docMk/>
          <pc:sldMk cId="2615290848" sldId="256"/>
        </pc:sldMkLst>
        <pc:spChg chg="mod">
          <ac:chgData name="Francois Cuenot" userId="9928dff3-8fa4-42b5-9d6e-cd4dcb89281b" providerId="ADAL" clId="{EDD2DB4A-B2C0-477B-B385-EDF0AE7FD8B9}" dt="2023-05-30T17:51:38.364" v="0" actId="20577"/>
          <ac:spMkLst>
            <pc:docMk/>
            <pc:sldMk cId="2615290848" sldId="256"/>
            <ac:spMk id="3" creationId="{D7922FD7-529F-94A0-E572-BCF864059F9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623099-D0AB-4227-8ACE-495009AD265B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A6348-C0C6-4EF6-9661-AB1F1C180A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561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A6348-C0C6-4EF6-9661-AB1F1C180AA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160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A6348-C0C6-4EF6-9661-AB1F1C180AA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099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A6348-C0C6-4EF6-9661-AB1F1C180AA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015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C72F9-254E-4527-8A5A-BC4A8589A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BDD7AA-223E-4438-BF10-BFD2B04EFB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DEDBC-94C0-4621-8E86-E04224A55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5000-DC31-4129-B81A-C1C9E9F0B764}" type="datetimeFigureOut">
              <a:rPr lang="en-US" smtClean="0"/>
              <a:t>30-May-23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24762-9DC1-429B-9071-AC50268BA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632AF-F230-4510-8127-1EC76B690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7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BE588-DBA2-40FF-9918-EC1ABBF9C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935038-A4B7-41E6-B15A-221F284029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82AB3B-9672-40E7-8F5A-4EC97680F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5000-DC31-4129-B81A-C1C9E9F0B764}" type="datetimeFigureOut">
              <a:rPr lang="en-US" smtClean="0"/>
              <a:t>30-May-23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4C5AF-8FA7-42FD-A9D8-BF8CA2CEE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ADCD6-BDE1-422F-AF9D-6048E5B01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00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D7471F-0F8D-4DA9-8784-9E61C8415A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E458C0-66A4-4560-9FF8-BDDBB4A905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08940-130A-4279-8170-3A910F566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5000-DC31-4129-B81A-C1C9E9F0B764}" type="datetimeFigureOut">
              <a:rPr lang="en-US" smtClean="0"/>
              <a:t>30-May-23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09EF1-EE62-4BC4-96C9-F21B4AA90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AAED0-B513-4EFC-9E92-E5C1017C0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824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BA676-9B0D-47B4-AAA9-9D94ADA6F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897BC-8C22-47E7-A937-800B3718D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B9E07-D9FD-41E8-958E-D82B7A6C7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5000-DC31-4129-B81A-C1C9E9F0B764}" type="datetimeFigureOut">
              <a:rPr lang="en-US" smtClean="0"/>
              <a:t>30-May-23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B55A85-C93B-4390-9553-7E0096C50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3120D-27BC-43DC-883B-9742126CB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34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BB41D-6EBF-4B11-9506-9DF05E9EA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BF6722-202F-4C9C-B5E3-D64B3EE9A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EFD8A-6710-43F2-B4B5-AAA125421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5000-DC31-4129-B81A-C1C9E9F0B764}" type="datetimeFigureOut">
              <a:rPr lang="en-US" smtClean="0"/>
              <a:t>30-May-23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E5800-6840-4EBE-9E51-6A4A44453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38E03-0413-4D9C-B5D0-E47820DC2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43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A9909-FEC9-4D30-B681-53A6D7071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E3121-AC23-478B-8436-73C5A262A8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72ACCB-B490-4A32-991B-9C4BAAABD6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A5211-9435-4A33-82AB-5773E37DA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5000-DC31-4129-B81A-C1C9E9F0B764}" type="datetimeFigureOut">
              <a:rPr lang="en-US" smtClean="0"/>
              <a:t>30-May-23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F42E3E-9D5F-4001-B198-5D8BA32FC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6D70A-1BC2-49C4-83C9-DFA47978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41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7C813-C83F-4359-B93B-45BBE325B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88E3A-BAAA-47B2-AD17-11B64BE5A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713CE0-3CF7-4417-9888-8F03F0574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D6B742-1C6D-4C43-9B66-0BF3526E91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A2E07A-3E3B-4C15-B3F6-211B8CAA6F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0CF602-1E56-49FC-B200-DB942405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5000-DC31-4129-B81A-C1C9E9F0B764}" type="datetimeFigureOut">
              <a:rPr lang="en-US" smtClean="0"/>
              <a:t>30-May-23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DC3092-6AA4-4130-BB36-EE548A786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2D3A93-FAD1-4E7C-AC89-E8D7DE1BB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1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74F15-C967-4F25-A5D2-F85503D37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59EFC3-CD75-49B8-A4B1-8AEF9A845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5000-DC31-4129-B81A-C1C9E9F0B764}" type="datetimeFigureOut">
              <a:rPr lang="en-US" smtClean="0"/>
              <a:t>30-May-23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A1AEC7-AF55-4112-A2C8-F48EB3B0B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DCBC90-2ABE-402C-ACFF-84DF4F451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31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473783-005A-4583-B283-C31762AB7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5000-DC31-4129-B81A-C1C9E9F0B764}" type="datetimeFigureOut">
              <a:rPr lang="en-US" smtClean="0"/>
              <a:t>30-May-23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FA077B-6445-4656-BB61-638E6E26A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822E1-8242-4B1E-B2F7-3DF85914C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4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1F42A-EC83-403D-A1AD-81251D206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A0711-1A0D-4890-8B2F-87C6E7174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2E2141-F115-49F0-9A81-5282819EB3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33A0CF-AF3A-4D11-A8FF-DC559EDCD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5000-DC31-4129-B81A-C1C9E9F0B764}" type="datetimeFigureOut">
              <a:rPr lang="en-US" smtClean="0"/>
              <a:t>30-May-23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70B8A-5C82-48A3-9DA2-912C42189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518541-8B31-4B56-A390-83B31AAFD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52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4FED7-C7F9-45DF-87E2-7D9747B2E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C6C56A-49BF-4A72-9D96-5F7C606648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2EACD0-BEEA-422C-9085-4C30D7712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B6E80-89DF-4C28-B824-6AED5B49D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D5000-DC31-4129-B81A-C1C9E9F0B764}" type="datetimeFigureOut">
              <a:rPr lang="en-US" smtClean="0"/>
              <a:t>30-May-23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85D408-9FD6-4D8A-8B7C-20E559566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274C9-36BE-498E-AB21-1680CB2C1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0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67486E-ABB4-4586-84E5-DB98B4FEA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8945A-D010-429F-918C-DD75A14D0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02D49-AA57-4AEE-BC17-2BB32DAF8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D5000-DC31-4129-B81A-C1C9E9F0B764}" type="datetimeFigureOut">
              <a:rPr lang="en-US" smtClean="0"/>
              <a:t>30-May-23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59B97-9596-4BC1-BD60-C8A809078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79608-17F4-4C01-B4F4-6EE5B3CE0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F315C-77BC-49F6-86CA-06F2BE8CA9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0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D7922FD7-529F-94A0-E572-BCF864059F9E}"/>
              </a:ext>
            </a:extLst>
          </p:cNvPr>
          <p:cNvSpPr txBox="1">
            <a:spLocks/>
          </p:cNvSpPr>
          <p:nvPr/>
        </p:nvSpPr>
        <p:spPr>
          <a:xfrm>
            <a:off x="5433771" y="1545016"/>
            <a:ext cx="7169289" cy="902312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0" spc="50" dirty="0">
                <a:latin typeface="Arial Black" panose="020B0A04020102020204" pitchFamily="34" charset="0"/>
              </a:rPr>
              <a:t>Development of the </a:t>
            </a:r>
          </a:p>
          <a:p>
            <a:pPr algn="l"/>
            <a:r>
              <a:rPr lang="en-US" sz="16000" spc="50" dirty="0">
                <a:latin typeface="Arial Black" panose="020B0A04020102020204" pitchFamily="34" charset="0"/>
              </a:rPr>
              <a:t>ITC Strategy on reducing greenhouse</a:t>
            </a:r>
          </a:p>
          <a:p>
            <a:pPr algn="l"/>
            <a:r>
              <a:rPr lang="en-US" sz="16000" spc="50" dirty="0">
                <a:latin typeface="Arial Black" panose="020B0A04020102020204" pitchFamily="34" charset="0"/>
              </a:rPr>
              <a:t>gas emissions </a:t>
            </a:r>
          </a:p>
          <a:p>
            <a:pPr algn="l"/>
            <a:r>
              <a:rPr lang="en-US" sz="16000" spc="50" dirty="0">
                <a:latin typeface="Arial Black" panose="020B0A04020102020204" pitchFamily="34" charset="0"/>
              </a:rPr>
              <a:t>in inland transport</a:t>
            </a:r>
          </a:p>
          <a:p>
            <a:pPr algn="l"/>
            <a:endParaRPr lang="en-US" sz="16000" spc="50" dirty="0">
              <a:latin typeface="Arial Black" panose="020B0A04020102020204" pitchFamily="34" charset="0"/>
            </a:endParaRPr>
          </a:p>
          <a:p>
            <a:pPr algn="l"/>
            <a:r>
              <a:rPr lang="en-US" sz="16000" spc="50" dirty="0">
                <a:latin typeface="Arial Black" panose="020B0A04020102020204" pitchFamily="34" charset="0"/>
              </a:rPr>
              <a:t>GRPE inputs</a:t>
            </a:r>
          </a:p>
          <a:p>
            <a:pPr algn="l">
              <a:spcBef>
                <a:spcPts val="300"/>
              </a:spcBef>
              <a:spcAft>
                <a:spcPts val="600"/>
              </a:spcAft>
            </a:pPr>
            <a:endParaRPr lang="en-US" sz="9600" spc="50" dirty="0">
              <a:solidFill>
                <a:srgbClr val="3E8ED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5">
            <a:extLst>
              <a:ext uri="{FF2B5EF4-FFF2-40B4-BE49-F238E27FC236}">
                <a16:creationId xmlns:a16="http://schemas.microsoft.com/office/drawing/2014/main" id="{F9EABE14-9C7B-FA2C-928A-BA0F2CDAF943}"/>
              </a:ext>
            </a:extLst>
          </p:cNvPr>
          <p:cNvSpPr txBox="1">
            <a:spLocks/>
          </p:cNvSpPr>
          <p:nvPr/>
        </p:nvSpPr>
        <p:spPr>
          <a:xfrm>
            <a:off x="5298888" y="5290605"/>
            <a:ext cx="4760003" cy="155096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4389C8"/>
                </a:solidFill>
                <a:latin typeface="Arial" panose="020B0604020202020204" pitchFamily="34" charset="0"/>
              </a:rPr>
              <a:t>Francois Cuenot</a:t>
            </a: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sz="1800" b="1" dirty="0">
              <a:solidFill>
                <a:srgbClr val="4389C8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4389C8"/>
                </a:solidFill>
                <a:latin typeface="Arial" panose="020B0604020202020204" pitchFamily="34" charset="0"/>
              </a:rPr>
              <a:t>UNECE, Sustainable Transport Division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9BA0836-A10B-F807-BFD6-439D9A4B8098}"/>
              </a:ext>
            </a:extLst>
          </p:cNvPr>
          <p:cNvGrpSpPr/>
          <p:nvPr/>
        </p:nvGrpSpPr>
        <p:grpSpPr>
          <a:xfrm>
            <a:off x="-1068" y="-8413"/>
            <a:ext cx="5178016" cy="6866413"/>
            <a:chOff x="-1068" y="-8413"/>
            <a:chExt cx="5178016" cy="6866413"/>
          </a:xfrm>
        </p:grpSpPr>
        <p:pic>
          <p:nvPicPr>
            <p:cNvPr id="7" name="Picture 6" descr="A close up of a logo&#10;&#10;Description automatically generated">
              <a:extLst>
                <a:ext uri="{FF2B5EF4-FFF2-40B4-BE49-F238E27FC236}">
                  <a16:creationId xmlns:a16="http://schemas.microsoft.com/office/drawing/2014/main" id="{85AA4708-C721-B72E-7FED-29E52F525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70124"/>
              <a:ext cx="5175880" cy="1387876"/>
            </a:xfrm>
            <a:prstGeom prst="rect">
              <a:avLst/>
            </a:prstGeom>
          </p:spPr>
        </p:pic>
        <p:pic>
          <p:nvPicPr>
            <p:cNvPr id="10" name="Picture 9" descr="A close up of a logo&#10;&#10;Description automatically generated">
              <a:extLst>
                <a:ext uri="{FF2B5EF4-FFF2-40B4-BE49-F238E27FC236}">
                  <a16:creationId xmlns:a16="http://schemas.microsoft.com/office/drawing/2014/main" id="{91B0D3EE-1764-90FA-88B2-8107068985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8413"/>
              <a:ext cx="5176948" cy="458530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8E2900B-068E-8C42-84C3-7C6EB5480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850" y="5773423"/>
              <a:ext cx="2544734" cy="781277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692931C-4535-24E9-DB9D-0E9FF0AA7204}"/>
                </a:ext>
              </a:extLst>
            </p:cNvPr>
            <p:cNvGrpSpPr/>
            <p:nvPr/>
          </p:nvGrpSpPr>
          <p:grpSpPr>
            <a:xfrm>
              <a:off x="-1068" y="4587337"/>
              <a:ext cx="5176948" cy="869533"/>
              <a:chOff x="-1068" y="4587337"/>
              <a:chExt cx="4571999" cy="869533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46C0B489-1C18-B6A9-40B5-80A6637DB5E5}"/>
                  </a:ext>
                </a:extLst>
              </p:cNvPr>
              <p:cNvGrpSpPr/>
              <p:nvPr/>
            </p:nvGrpSpPr>
            <p:grpSpPr>
              <a:xfrm flipV="1">
                <a:off x="-1068" y="5359240"/>
                <a:ext cx="4571999" cy="97630"/>
                <a:chOff x="0" y="1472508"/>
                <a:chExt cx="9601200" cy="257953"/>
              </a:xfrm>
            </p:grpSpPr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id="{54CD6BC2-7F2F-9DCB-BB2F-9B2EBF72BA49}"/>
                    </a:ext>
                  </a:extLst>
                </p:cNvPr>
                <p:cNvSpPr/>
                <p:nvPr/>
              </p:nvSpPr>
              <p:spPr>
                <a:xfrm>
                  <a:off x="0" y="1472508"/>
                  <a:ext cx="9601200" cy="25795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316C3BF1-D89C-B0C0-1E10-96A8B41FE7DB}"/>
                    </a:ext>
                  </a:extLst>
                </p:cNvPr>
                <p:cNvGrpSpPr/>
                <p:nvPr/>
              </p:nvGrpSpPr>
              <p:grpSpPr>
                <a:xfrm>
                  <a:off x="0" y="1533803"/>
                  <a:ext cx="9601200" cy="142344"/>
                  <a:chOff x="-10048" y="1395274"/>
                  <a:chExt cx="9611247" cy="142344"/>
                </a:xfrm>
              </p:grpSpPr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8CA8B4B0-93BE-8218-160F-B5C2DB27C0D7}"/>
                      </a:ext>
                    </a:extLst>
                  </p:cNvPr>
                  <p:cNvSpPr/>
                  <p:nvPr/>
                </p:nvSpPr>
                <p:spPr>
                  <a:xfrm>
                    <a:off x="-10048" y="1402000"/>
                    <a:ext cx="517013" cy="135618"/>
                  </a:xfrm>
                  <a:prstGeom prst="rect">
                    <a:avLst/>
                  </a:prstGeom>
                  <a:solidFill>
                    <a:srgbClr val="14496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37792961-E532-EC80-B156-1BE364BA9E0A}"/>
                      </a:ext>
                    </a:extLst>
                  </p:cNvPr>
                  <p:cNvSpPr/>
                  <p:nvPr/>
                </p:nvSpPr>
                <p:spPr>
                  <a:xfrm>
                    <a:off x="599026" y="1399408"/>
                    <a:ext cx="489986" cy="135618"/>
                  </a:xfrm>
                  <a:prstGeom prst="rect">
                    <a:avLst/>
                  </a:prstGeom>
                  <a:solidFill>
                    <a:srgbClr val="E8223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A96B1F7A-E320-1F22-1146-D9E0F831F390}"/>
                      </a:ext>
                    </a:extLst>
                  </p:cNvPr>
                  <p:cNvSpPr/>
                  <p:nvPr/>
                </p:nvSpPr>
                <p:spPr>
                  <a:xfrm>
                    <a:off x="1166753" y="1397808"/>
                    <a:ext cx="489986" cy="135618"/>
                  </a:xfrm>
                  <a:prstGeom prst="rect">
                    <a:avLst/>
                  </a:prstGeom>
                  <a:solidFill>
                    <a:srgbClr val="E4B53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12CD3CCD-3805-5F2B-3729-7F5EF4A79A33}"/>
                      </a:ext>
                    </a:extLst>
                  </p:cNvPr>
                  <p:cNvSpPr/>
                  <p:nvPr/>
                </p:nvSpPr>
                <p:spPr>
                  <a:xfrm>
                    <a:off x="1744316" y="1397808"/>
                    <a:ext cx="489986" cy="135618"/>
                  </a:xfrm>
                  <a:prstGeom prst="rect">
                    <a:avLst/>
                  </a:prstGeom>
                  <a:solidFill>
                    <a:srgbClr val="4BA04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F75B7B21-0C0A-EBB7-A1F3-B2D01DA5B277}"/>
                      </a:ext>
                    </a:extLst>
                  </p:cNvPr>
                  <p:cNvSpPr/>
                  <p:nvPr/>
                </p:nvSpPr>
                <p:spPr>
                  <a:xfrm>
                    <a:off x="2320550" y="1396592"/>
                    <a:ext cx="489986" cy="135618"/>
                  </a:xfrm>
                  <a:prstGeom prst="rect">
                    <a:avLst/>
                  </a:prstGeom>
                  <a:solidFill>
                    <a:srgbClr val="C5202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4F84673B-3CE4-6DB5-8F7A-78BBF778379E}"/>
                      </a:ext>
                    </a:extLst>
                  </p:cNvPr>
                  <p:cNvSpPr/>
                  <p:nvPr/>
                </p:nvSpPr>
                <p:spPr>
                  <a:xfrm>
                    <a:off x="2894090" y="1397808"/>
                    <a:ext cx="489986" cy="135618"/>
                  </a:xfrm>
                  <a:prstGeom prst="rect">
                    <a:avLst/>
                  </a:prstGeom>
                  <a:solidFill>
                    <a:srgbClr val="EF402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8A930703-DF07-DCC8-BD11-E546AAA23F78}"/>
                      </a:ext>
                    </a:extLst>
                  </p:cNvPr>
                  <p:cNvSpPr/>
                  <p:nvPr/>
                </p:nvSpPr>
                <p:spPr>
                  <a:xfrm>
                    <a:off x="3467187" y="1397808"/>
                    <a:ext cx="489986" cy="135618"/>
                  </a:xfrm>
                  <a:prstGeom prst="rect">
                    <a:avLst/>
                  </a:prstGeom>
                  <a:solidFill>
                    <a:srgbClr val="27BEE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4" name="Rectangle 123">
                    <a:extLst>
                      <a:ext uri="{FF2B5EF4-FFF2-40B4-BE49-F238E27FC236}">
                        <a16:creationId xmlns:a16="http://schemas.microsoft.com/office/drawing/2014/main" id="{442031F1-C611-D35C-1C20-B74098258FB5}"/>
                      </a:ext>
                    </a:extLst>
                  </p:cNvPr>
                  <p:cNvSpPr/>
                  <p:nvPr/>
                </p:nvSpPr>
                <p:spPr>
                  <a:xfrm>
                    <a:off x="4034914" y="1397808"/>
                    <a:ext cx="489986" cy="135618"/>
                  </a:xfrm>
                  <a:prstGeom prst="rect">
                    <a:avLst/>
                  </a:prstGeom>
                  <a:solidFill>
                    <a:srgbClr val="FAC21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Rectangle 124">
                    <a:extLst>
                      <a:ext uri="{FF2B5EF4-FFF2-40B4-BE49-F238E27FC236}">
                        <a16:creationId xmlns:a16="http://schemas.microsoft.com/office/drawing/2014/main" id="{1B8BF91A-5FEB-DDD8-0246-B5DE0FE85E67}"/>
                      </a:ext>
                    </a:extLst>
                  </p:cNvPr>
                  <p:cNvSpPr/>
                  <p:nvPr/>
                </p:nvSpPr>
                <p:spPr>
                  <a:xfrm>
                    <a:off x="4605679" y="1397808"/>
                    <a:ext cx="489986" cy="135618"/>
                  </a:xfrm>
                  <a:prstGeom prst="rect">
                    <a:avLst/>
                  </a:prstGeom>
                  <a:solidFill>
                    <a:srgbClr val="A21C4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6" name="Rectangle 125">
                    <a:extLst>
                      <a:ext uri="{FF2B5EF4-FFF2-40B4-BE49-F238E27FC236}">
                        <a16:creationId xmlns:a16="http://schemas.microsoft.com/office/drawing/2014/main" id="{0E2FF07D-85BC-D303-2552-59D9E7F4A900}"/>
                      </a:ext>
                    </a:extLst>
                  </p:cNvPr>
                  <p:cNvSpPr/>
                  <p:nvPr/>
                </p:nvSpPr>
                <p:spPr>
                  <a:xfrm>
                    <a:off x="5170368" y="1396409"/>
                    <a:ext cx="489986" cy="135618"/>
                  </a:xfrm>
                  <a:prstGeom prst="rect">
                    <a:avLst/>
                  </a:prstGeom>
                  <a:solidFill>
                    <a:srgbClr val="F26B2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1A9196BA-D02B-7865-41CB-AB7E067ACB56}"/>
                      </a:ext>
                    </a:extLst>
                  </p:cNvPr>
                  <p:cNvSpPr/>
                  <p:nvPr/>
                </p:nvSpPr>
                <p:spPr>
                  <a:xfrm>
                    <a:off x="5735057" y="1397808"/>
                    <a:ext cx="489986" cy="135618"/>
                  </a:xfrm>
                  <a:prstGeom prst="rect">
                    <a:avLst/>
                  </a:prstGeom>
                  <a:solidFill>
                    <a:srgbClr val="DC176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23A6BC8D-8C33-9B61-0B1A-8C54911B7465}"/>
                      </a:ext>
                    </a:extLst>
                  </p:cNvPr>
                  <p:cNvSpPr/>
                  <p:nvPr/>
                </p:nvSpPr>
                <p:spPr>
                  <a:xfrm>
                    <a:off x="6299746" y="1397808"/>
                    <a:ext cx="489986" cy="135618"/>
                  </a:xfrm>
                  <a:prstGeom prst="rect">
                    <a:avLst/>
                  </a:prstGeom>
                  <a:solidFill>
                    <a:srgbClr val="F99F2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D4609EE8-6D6C-18F9-DCA3-1170F3723F8C}"/>
                      </a:ext>
                    </a:extLst>
                  </p:cNvPr>
                  <p:cNvSpPr/>
                  <p:nvPr/>
                </p:nvSpPr>
                <p:spPr>
                  <a:xfrm>
                    <a:off x="6859519" y="1398202"/>
                    <a:ext cx="489986" cy="135618"/>
                  </a:xfrm>
                  <a:prstGeom prst="rect">
                    <a:avLst/>
                  </a:prstGeom>
                  <a:solidFill>
                    <a:srgbClr val="C6982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E2DA69DC-A466-CDC8-C438-646FC4FF368D}"/>
                      </a:ext>
                    </a:extLst>
                  </p:cNvPr>
                  <p:cNvSpPr/>
                  <p:nvPr/>
                </p:nvSpPr>
                <p:spPr>
                  <a:xfrm>
                    <a:off x="7419292" y="1397808"/>
                    <a:ext cx="489986" cy="135618"/>
                  </a:xfrm>
                  <a:prstGeom prst="rect">
                    <a:avLst/>
                  </a:prstGeom>
                  <a:solidFill>
                    <a:srgbClr val="40804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" name="Rectangle 130">
                    <a:extLst>
                      <a:ext uri="{FF2B5EF4-FFF2-40B4-BE49-F238E27FC236}">
                        <a16:creationId xmlns:a16="http://schemas.microsoft.com/office/drawing/2014/main" id="{87AF557C-EA0F-4FF3-F831-7E76A086F16E}"/>
                      </a:ext>
                    </a:extLst>
                  </p:cNvPr>
                  <p:cNvSpPr/>
                  <p:nvPr/>
                </p:nvSpPr>
                <p:spPr>
                  <a:xfrm>
                    <a:off x="7971818" y="1395274"/>
                    <a:ext cx="489986" cy="135618"/>
                  </a:xfrm>
                  <a:prstGeom prst="rect">
                    <a:avLst/>
                  </a:prstGeom>
                  <a:solidFill>
                    <a:srgbClr val="1F95D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2" name="Rectangle 131">
                    <a:extLst>
                      <a:ext uri="{FF2B5EF4-FFF2-40B4-BE49-F238E27FC236}">
                        <a16:creationId xmlns:a16="http://schemas.microsoft.com/office/drawing/2014/main" id="{538AD9B3-5CFD-0F32-A696-16554A0D7DA2}"/>
                      </a:ext>
                    </a:extLst>
                  </p:cNvPr>
                  <p:cNvSpPr/>
                  <p:nvPr/>
                </p:nvSpPr>
                <p:spPr>
                  <a:xfrm>
                    <a:off x="8531591" y="1395274"/>
                    <a:ext cx="489986" cy="135618"/>
                  </a:xfrm>
                  <a:prstGeom prst="rect">
                    <a:avLst/>
                  </a:prstGeom>
                  <a:solidFill>
                    <a:srgbClr val="5DBA4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3" name="Rectangle 132">
                    <a:extLst>
                      <a:ext uri="{FF2B5EF4-FFF2-40B4-BE49-F238E27FC236}">
                        <a16:creationId xmlns:a16="http://schemas.microsoft.com/office/drawing/2014/main" id="{9BC32348-3F4E-0693-84FF-A36993E8A6A7}"/>
                      </a:ext>
                    </a:extLst>
                  </p:cNvPr>
                  <p:cNvSpPr/>
                  <p:nvPr/>
                </p:nvSpPr>
                <p:spPr>
                  <a:xfrm>
                    <a:off x="9087074" y="1395274"/>
                    <a:ext cx="514125" cy="135618"/>
                  </a:xfrm>
                  <a:prstGeom prst="rect">
                    <a:avLst/>
                  </a:prstGeom>
                  <a:solidFill>
                    <a:srgbClr val="136B9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3550EA17-58B7-C258-D538-7594AACAE295}"/>
                  </a:ext>
                </a:extLst>
              </p:cNvPr>
              <p:cNvGrpSpPr/>
              <p:nvPr/>
            </p:nvGrpSpPr>
            <p:grpSpPr>
              <a:xfrm flipV="1">
                <a:off x="-1068" y="4587337"/>
                <a:ext cx="4571999" cy="97630"/>
                <a:chOff x="0" y="1472506"/>
                <a:chExt cx="9601200" cy="257953"/>
              </a:xfrm>
            </p:grpSpPr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1068BF6E-E26D-4C31-81CE-5C9D0F3592A3}"/>
                    </a:ext>
                  </a:extLst>
                </p:cNvPr>
                <p:cNvSpPr/>
                <p:nvPr/>
              </p:nvSpPr>
              <p:spPr>
                <a:xfrm>
                  <a:off x="0" y="1472506"/>
                  <a:ext cx="9601200" cy="25795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19D1E369-52D7-B4F2-C0B4-9B5E7D31FE6F}"/>
                    </a:ext>
                  </a:extLst>
                </p:cNvPr>
                <p:cNvGrpSpPr/>
                <p:nvPr/>
              </p:nvGrpSpPr>
              <p:grpSpPr>
                <a:xfrm>
                  <a:off x="0" y="1533803"/>
                  <a:ext cx="9601200" cy="142344"/>
                  <a:chOff x="-10048" y="1395274"/>
                  <a:chExt cx="9611247" cy="142344"/>
                </a:xfrm>
              </p:grpSpPr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CCA33F8E-627D-5514-D890-406AC878EC35}"/>
                      </a:ext>
                    </a:extLst>
                  </p:cNvPr>
                  <p:cNvSpPr/>
                  <p:nvPr/>
                </p:nvSpPr>
                <p:spPr>
                  <a:xfrm>
                    <a:off x="-10048" y="1402000"/>
                    <a:ext cx="517013" cy="135618"/>
                  </a:xfrm>
                  <a:prstGeom prst="rect">
                    <a:avLst/>
                  </a:prstGeom>
                  <a:solidFill>
                    <a:srgbClr val="14496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C5017BA6-E1A0-0242-8B8D-AAEA81F7AB30}"/>
                      </a:ext>
                    </a:extLst>
                  </p:cNvPr>
                  <p:cNvSpPr/>
                  <p:nvPr/>
                </p:nvSpPr>
                <p:spPr>
                  <a:xfrm>
                    <a:off x="599026" y="1399408"/>
                    <a:ext cx="489986" cy="135618"/>
                  </a:xfrm>
                  <a:prstGeom prst="rect">
                    <a:avLst/>
                  </a:prstGeom>
                  <a:solidFill>
                    <a:srgbClr val="E8223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883BDD75-93AF-AB5F-BD86-676B026C91B4}"/>
                      </a:ext>
                    </a:extLst>
                  </p:cNvPr>
                  <p:cNvSpPr/>
                  <p:nvPr/>
                </p:nvSpPr>
                <p:spPr>
                  <a:xfrm>
                    <a:off x="1166753" y="1397808"/>
                    <a:ext cx="489986" cy="135618"/>
                  </a:xfrm>
                  <a:prstGeom prst="rect">
                    <a:avLst/>
                  </a:prstGeom>
                  <a:solidFill>
                    <a:srgbClr val="E4B53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C2E40E07-4F70-3574-0604-6B46B84AA8CC}"/>
                      </a:ext>
                    </a:extLst>
                  </p:cNvPr>
                  <p:cNvSpPr/>
                  <p:nvPr/>
                </p:nvSpPr>
                <p:spPr>
                  <a:xfrm>
                    <a:off x="1744316" y="1397808"/>
                    <a:ext cx="489986" cy="135618"/>
                  </a:xfrm>
                  <a:prstGeom prst="rect">
                    <a:avLst/>
                  </a:prstGeom>
                  <a:solidFill>
                    <a:srgbClr val="4BA04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FCA99018-26C5-F55B-2667-FC3C1A93E57B}"/>
                      </a:ext>
                    </a:extLst>
                  </p:cNvPr>
                  <p:cNvSpPr/>
                  <p:nvPr/>
                </p:nvSpPr>
                <p:spPr>
                  <a:xfrm>
                    <a:off x="2320550" y="1396592"/>
                    <a:ext cx="489986" cy="135618"/>
                  </a:xfrm>
                  <a:prstGeom prst="rect">
                    <a:avLst/>
                  </a:prstGeom>
                  <a:solidFill>
                    <a:srgbClr val="C5202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24E8D642-4FFA-B032-A691-DBFC3E5CE4B1}"/>
                      </a:ext>
                    </a:extLst>
                  </p:cNvPr>
                  <p:cNvSpPr/>
                  <p:nvPr/>
                </p:nvSpPr>
                <p:spPr>
                  <a:xfrm>
                    <a:off x="2894090" y="1397808"/>
                    <a:ext cx="489986" cy="135618"/>
                  </a:xfrm>
                  <a:prstGeom prst="rect">
                    <a:avLst/>
                  </a:prstGeom>
                  <a:solidFill>
                    <a:srgbClr val="EF402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944F87B3-7F13-3EAC-B7C7-E5E600565A42}"/>
                      </a:ext>
                    </a:extLst>
                  </p:cNvPr>
                  <p:cNvSpPr/>
                  <p:nvPr/>
                </p:nvSpPr>
                <p:spPr>
                  <a:xfrm>
                    <a:off x="3467187" y="1397808"/>
                    <a:ext cx="489986" cy="135618"/>
                  </a:xfrm>
                  <a:prstGeom prst="rect">
                    <a:avLst/>
                  </a:prstGeom>
                  <a:solidFill>
                    <a:srgbClr val="27BEE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5DDBEE36-A29C-1AA2-4794-96EC10C66943}"/>
                      </a:ext>
                    </a:extLst>
                  </p:cNvPr>
                  <p:cNvSpPr/>
                  <p:nvPr/>
                </p:nvSpPr>
                <p:spPr>
                  <a:xfrm>
                    <a:off x="4034914" y="1397808"/>
                    <a:ext cx="489986" cy="135618"/>
                  </a:xfrm>
                  <a:prstGeom prst="rect">
                    <a:avLst/>
                  </a:prstGeom>
                  <a:solidFill>
                    <a:srgbClr val="FAC21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E5CA70CF-56C5-0C4E-4F1D-C0E81F2D2A4A}"/>
                      </a:ext>
                    </a:extLst>
                  </p:cNvPr>
                  <p:cNvSpPr/>
                  <p:nvPr/>
                </p:nvSpPr>
                <p:spPr>
                  <a:xfrm>
                    <a:off x="4605679" y="1397808"/>
                    <a:ext cx="489986" cy="135618"/>
                  </a:xfrm>
                  <a:prstGeom prst="rect">
                    <a:avLst/>
                  </a:prstGeom>
                  <a:solidFill>
                    <a:srgbClr val="A21C4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73942658-44BA-0EE4-8A08-AE593634FFC3}"/>
                      </a:ext>
                    </a:extLst>
                  </p:cNvPr>
                  <p:cNvSpPr/>
                  <p:nvPr/>
                </p:nvSpPr>
                <p:spPr>
                  <a:xfrm>
                    <a:off x="5170368" y="1396409"/>
                    <a:ext cx="489986" cy="135618"/>
                  </a:xfrm>
                  <a:prstGeom prst="rect">
                    <a:avLst/>
                  </a:prstGeom>
                  <a:solidFill>
                    <a:srgbClr val="F26B2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8" name="Rectangle 107">
                    <a:extLst>
                      <a:ext uri="{FF2B5EF4-FFF2-40B4-BE49-F238E27FC236}">
                        <a16:creationId xmlns:a16="http://schemas.microsoft.com/office/drawing/2014/main" id="{B83C2487-BEE1-F9B6-9CA6-7212FF98B3AF}"/>
                      </a:ext>
                    </a:extLst>
                  </p:cNvPr>
                  <p:cNvSpPr/>
                  <p:nvPr/>
                </p:nvSpPr>
                <p:spPr>
                  <a:xfrm>
                    <a:off x="5735057" y="1397808"/>
                    <a:ext cx="489986" cy="135618"/>
                  </a:xfrm>
                  <a:prstGeom prst="rect">
                    <a:avLst/>
                  </a:prstGeom>
                  <a:solidFill>
                    <a:srgbClr val="DC176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693F092F-1AB5-E327-0EE4-ABEA2DE07B86}"/>
                      </a:ext>
                    </a:extLst>
                  </p:cNvPr>
                  <p:cNvSpPr/>
                  <p:nvPr/>
                </p:nvSpPr>
                <p:spPr>
                  <a:xfrm>
                    <a:off x="6299746" y="1397808"/>
                    <a:ext cx="489986" cy="135618"/>
                  </a:xfrm>
                  <a:prstGeom prst="rect">
                    <a:avLst/>
                  </a:prstGeom>
                  <a:solidFill>
                    <a:srgbClr val="F99F2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F5FF5617-6668-BD40-FB67-B2CB111161FB}"/>
                      </a:ext>
                    </a:extLst>
                  </p:cNvPr>
                  <p:cNvSpPr/>
                  <p:nvPr/>
                </p:nvSpPr>
                <p:spPr>
                  <a:xfrm>
                    <a:off x="6859519" y="1398202"/>
                    <a:ext cx="489986" cy="135618"/>
                  </a:xfrm>
                  <a:prstGeom prst="rect">
                    <a:avLst/>
                  </a:prstGeom>
                  <a:solidFill>
                    <a:srgbClr val="C6982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E39DC257-B69B-9502-2221-8F2C39B896F7}"/>
                      </a:ext>
                    </a:extLst>
                  </p:cNvPr>
                  <p:cNvSpPr/>
                  <p:nvPr/>
                </p:nvSpPr>
                <p:spPr>
                  <a:xfrm>
                    <a:off x="7419292" y="1397808"/>
                    <a:ext cx="489986" cy="135618"/>
                  </a:xfrm>
                  <a:prstGeom prst="rect">
                    <a:avLst/>
                  </a:prstGeom>
                  <a:solidFill>
                    <a:srgbClr val="40804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880D679E-353B-4F5E-1418-F44CE6438483}"/>
                      </a:ext>
                    </a:extLst>
                  </p:cNvPr>
                  <p:cNvSpPr/>
                  <p:nvPr/>
                </p:nvSpPr>
                <p:spPr>
                  <a:xfrm>
                    <a:off x="7971818" y="1395274"/>
                    <a:ext cx="489986" cy="135618"/>
                  </a:xfrm>
                  <a:prstGeom prst="rect">
                    <a:avLst/>
                  </a:prstGeom>
                  <a:solidFill>
                    <a:srgbClr val="1F95D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39C8290E-E064-0E44-CCD4-B54AAF665488}"/>
                      </a:ext>
                    </a:extLst>
                  </p:cNvPr>
                  <p:cNvSpPr/>
                  <p:nvPr/>
                </p:nvSpPr>
                <p:spPr>
                  <a:xfrm>
                    <a:off x="8531591" y="1395274"/>
                    <a:ext cx="489986" cy="135618"/>
                  </a:xfrm>
                  <a:prstGeom prst="rect">
                    <a:avLst/>
                  </a:prstGeom>
                  <a:solidFill>
                    <a:srgbClr val="5DBA4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Rectangle 113">
                    <a:extLst>
                      <a:ext uri="{FF2B5EF4-FFF2-40B4-BE49-F238E27FC236}">
                        <a16:creationId xmlns:a16="http://schemas.microsoft.com/office/drawing/2014/main" id="{71F396B2-68CD-7DB0-C997-D26C463E15E9}"/>
                      </a:ext>
                    </a:extLst>
                  </p:cNvPr>
                  <p:cNvSpPr/>
                  <p:nvPr/>
                </p:nvSpPr>
                <p:spPr>
                  <a:xfrm>
                    <a:off x="9087074" y="1395274"/>
                    <a:ext cx="514125" cy="135618"/>
                  </a:xfrm>
                  <a:prstGeom prst="rect">
                    <a:avLst/>
                  </a:prstGeom>
                  <a:solidFill>
                    <a:srgbClr val="136B9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D30C5BF-98A2-702A-531E-2DC095FF74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6823" y="865117"/>
              <a:ext cx="4651584" cy="2262111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4C56F4E-05E1-BFD5-9981-F3E270593008}"/>
                </a:ext>
              </a:extLst>
            </p:cNvPr>
            <p:cNvSpPr txBox="1"/>
            <p:nvPr/>
          </p:nvSpPr>
          <p:spPr>
            <a:xfrm>
              <a:off x="292188" y="3222318"/>
              <a:ext cx="4618804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50" b="1" dirty="0">
                  <a:solidFill>
                    <a:schemeClr val="bg2">
                      <a:lumMod val="25000"/>
                    </a:schemeClr>
                  </a:solidFill>
                  <a:latin typeface="Arial Narrow" panose="020B0606020202030204" pitchFamily="34" charset="0"/>
                </a:rPr>
                <a:t>Actions of the inland transport sector to join the global fight against climate change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DC32655-BD13-E676-52C4-7DEA22914191}"/>
                </a:ext>
              </a:extLst>
            </p:cNvPr>
            <p:cNvSpPr txBox="1"/>
            <p:nvPr/>
          </p:nvSpPr>
          <p:spPr>
            <a:xfrm>
              <a:off x="336408" y="4789498"/>
              <a:ext cx="45719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pc="70" dirty="0">
                  <a:solidFill>
                    <a:srgbClr val="4E9EE5"/>
                  </a:solidFill>
                  <a:latin typeface="Arial Narrow" panose="020B0606020202030204" pitchFamily="34" charset="0"/>
                </a:rPr>
                <a:t>INLAND TRANSPORT COMMITTEE</a:t>
              </a:r>
            </a:p>
          </p:txBody>
        </p:sp>
      </p:grpSp>
      <p:sp>
        <p:nvSpPr>
          <p:cNvPr id="2" name="Textfeld 12">
            <a:extLst>
              <a:ext uri="{FF2B5EF4-FFF2-40B4-BE49-F238E27FC236}">
                <a16:creationId xmlns:a16="http://schemas.microsoft.com/office/drawing/2014/main" id="{B567D375-23C7-289E-F0D7-5AAF5ED4A89A}"/>
              </a:ext>
            </a:extLst>
          </p:cNvPr>
          <p:cNvSpPr txBox="1"/>
          <p:nvPr/>
        </p:nvSpPr>
        <p:spPr>
          <a:xfrm>
            <a:off x="8494826" y="14770"/>
            <a:ext cx="3530610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square" lIns="45719" rIns="45719">
            <a:spAutoFit/>
          </a:bodyPr>
          <a:lstStyle/>
          <a:p>
            <a:pPr algn="r">
              <a:defRPr sz="1600" u="sng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Informal document</a:t>
            </a:r>
            <a:r>
              <a:rPr u="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b="1" u="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GR</a:t>
            </a:r>
            <a:r>
              <a:rPr lang="fr-FR" b="1" u="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</a:t>
            </a:r>
            <a:r>
              <a:rPr b="1" u="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fr-FR" b="1" u="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89</a:t>
            </a:r>
            <a:r>
              <a:rPr b="1" u="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-</a:t>
            </a:r>
            <a:r>
              <a:rPr lang="fr-CH" b="1" u="none" dirty="0">
                <a:solidFill>
                  <a:schemeClr val="tx1">
                    <a:lumMod val="95000"/>
                    <a:lumOff val="5000"/>
                  </a:schemeClr>
                </a:solidFill>
              </a:rPr>
              <a:t>28</a:t>
            </a:r>
            <a:endParaRPr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>
              <a:defRPr sz="1600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lang="fr-CH" dirty="0">
                <a:solidFill>
                  <a:schemeClr val="tx1">
                    <a:lumMod val="95000"/>
                    <a:lumOff val="5000"/>
                  </a:schemeClr>
                </a:solidFill>
              </a:rPr>
              <a:t>89</a:t>
            </a:r>
            <a:r>
              <a:rPr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th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 GR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PE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30 May - 2 June</a:t>
            </a:r>
            <a:r>
              <a:rPr lang="fr-CH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202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r">
              <a:defRPr sz="1600">
                <a:solidFill>
                  <a:schemeClr val="accent3">
                    <a:lumOff val="44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>
                <a:solidFill>
                  <a:schemeClr val="tx1">
                    <a:lumMod val="95000"/>
                    <a:lumOff val="5000"/>
                  </a:schemeClr>
                </a:solidFill>
              </a:rPr>
              <a:t>Agenda item </a:t>
            </a:r>
            <a:r>
              <a:rPr lang="fr-FR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endParaRPr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290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47EDB1E-1F14-420A-BF82-AAF29868FDEF}"/>
              </a:ext>
            </a:extLst>
          </p:cNvPr>
          <p:cNvGrpSpPr/>
          <p:nvPr/>
        </p:nvGrpSpPr>
        <p:grpSpPr>
          <a:xfrm>
            <a:off x="610065" y="1412560"/>
            <a:ext cx="10897752" cy="5283181"/>
            <a:chOff x="610065" y="1412560"/>
            <a:chExt cx="10897752" cy="528318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788101B-A04C-4A29-A0A4-4932F0B2E36F}"/>
                </a:ext>
              </a:extLst>
            </p:cNvPr>
            <p:cNvGrpSpPr/>
            <p:nvPr/>
          </p:nvGrpSpPr>
          <p:grpSpPr>
            <a:xfrm rot="10800000" flipV="1">
              <a:off x="1843728" y="1468498"/>
              <a:ext cx="9664089" cy="224269"/>
              <a:chOff x="0" y="1472506"/>
              <a:chExt cx="9601200" cy="257953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1A84C10-2FB0-4C11-9CC7-9E33F6667486}"/>
                  </a:ext>
                </a:extLst>
              </p:cNvPr>
              <p:cNvSpPr/>
              <p:nvPr/>
            </p:nvSpPr>
            <p:spPr>
              <a:xfrm>
                <a:off x="0" y="1472506"/>
                <a:ext cx="9601200" cy="2579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AC54BA9-C414-4D2A-8092-7008EDEF1BC4}"/>
                  </a:ext>
                </a:extLst>
              </p:cNvPr>
              <p:cNvGrpSpPr/>
              <p:nvPr/>
            </p:nvGrpSpPr>
            <p:grpSpPr>
              <a:xfrm>
                <a:off x="0" y="1533803"/>
                <a:ext cx="9601200" cy="142344"/>
                <a:chOff x="-10048" y="1395274"/>
                <a:chExt cx="9611247" cy="142344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69D881F3-C6BE-4579-AE0A-50AD396DE37C}"/>
                    </a:ext>
                  </a:extLst>
                </p:cNvPr>
                <p:cNvSpPr/>
                <p:nvPr/>
              </p:nvSpPr>
              <p:spPr>
                <a:xfrm>
                  <a:off x="-10048" y="1402000"/>
                  <a:ext cx="517013" cy="135618"/>
                </a:xfrm>
                <a:prstGeom prst="rect">
                  <a:avLst/>
                </a:prstGeom>
                <a:solidFill>
                  <a:srgbClr val="1449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74B26969-EFF8-4006-9554-396A7931AB8F}"/>
                    </a:ext>
                  </a:extLst>
                </p:cNvPr>
                <p:cNvSpPr/>
                <p:nvPr/>
              </p:nvSpPr>
              <p:spPr>
                <a:xfrm>
                  <a:off x="599026" y="1399408"/>
                  <a:ext cx="489986" cy="135618"/>
                </a:xfrm>
                <a:prstGeom prst="rect">
                  <a:avLst/>
                </a:prstGeom>
                <a:solidFill>
                  <a:srgbClr val="E82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C4E6ECD-0E90-4870-A04F-E26447E09A34}"/>
                    </a:ext>
                  </a:extLst>
                </p:cNvPr>
                <p:cNvSpPr/>
                <p:nvPr/>
              </p:nvSpPr>
              <p:spPr>
                <a:xfrm>
                  <a:off x="1166753" y="1397808"/>
                  <a:ext cx="489986" cy="135618"/>
                </a:xfrm>
                <a:prstGeom prst="rect">
                  <a:avLst/>
                </a:prstGeom>
                <a:solidFill>
                  <a:srgbClr val="E4B5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3CE667F-57CB-420E-8E12-99C889CF3D62}"/>
                    </a:ext>
                  </a:extLst>
                </p:cNvPr>
                <p:cNvSpPr/>
                <p:nvPr/>
              </p:nvSpPr>
              <p:spPr>
                <a:xfrm>
                  <a:off x="1744316" y="1397808"/>
                  <a:ext cx="489986" cy="135618"/>
                </a:xfrm>
                <a:prstGeom prst="rect">
                  <a:avLst/>
                </a:prstGeom>
                <a:solidFill>
                  <a:srgbClr val="4BA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8A6AE963-9387-409F-ABBC-BAF72FAC43F3}"/>
                    </a:ext>
                  </a:extLst>
                </p:cNvPr>
                <p:cNvSpPr/>
                <p:nvPr/>
              </p:nvSpPr>
              <p:spPr>
                <a:xfrm>
                  <a:off x="2320550" y="1396592"/>
                  <a:ext cx="489986" cy="135618"/>
                </a:xfrm>
                <a:prstGeom prst="rect">
                  <a:avLst/>
                </a:prstGeom>
                <a:solidFill>
                  <a:srgbClr val="C520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595A764-42F2-4FD1-B574-47A2A3799686}"/>
                    </a:ext>
                  </a:extLst>
                </p:cNvPr>
                <p:cNvSpPr/>
                <p:nvPr/>
              </p:nvSpPr>
              <p:spPr>
                <a:xfrm>
                  <a:off x="2894090" y="1397808"/>
                  <a:ext cx="489986" cy="135618"/>
                </a:xfrm>
                <a:prstGeom prst="rect">
                  <a:avLst/>
                </a:prstGeom>
                <a:solidFill>
                  <a:srgbClr val="EF40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B9C1D89-4086-438E-BE6E-0FE70EAFF1E2}"/>
                    </a:ext>
                  </a:extLst>
                </p:cNvPr>
                <p:cNvSpPr/>
                <p:nvPr/>
              </p:nvSpPr>
              <p:spPr>
                <a:xfrm>
                  <a:off x="3467187" y="1397808"/>
                  <a:ext cx="489986" cy="135618"/>
                </a:xfrm>
                <a:prstGeom prst="rect">
                  <a:avLst/>
                </a:prstGeom>
                <a:solidFill>
                  <a:srgbClr val="27BE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513E1F00-E099-4734-B40F-FFE4FBCDEF43}"/>
                    </a:ext>
                  </a:extLst>
                </p:cNvPr>
                <p:cNvSpPr/>
                <p:nvPr/>
              </p:nvSpPr>
              <p:spPr>
                <a:xfrm>
                  <a:off x="4034914" y="1397808"/>
                  <a:ext cx="489986" cy="135618"/>
                </a:xfrm>
                <a:prstGeom prst="rect">
                  <a:avLst/>
                </a:prstGeom>
                <a:solidFill>
                  <a:srgbClr val="FAC21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4D047358-E1B9-4ACC-87AE-8770F85547E7}"/>
                    </a:ext>
                  </a:extLst>
                </p:cNvPr>
                <p:cNvSpPr/>
                <p:nvPr/>
              </p:nvSpPr>
              <p:spPr>
                <a:xfrm>
                  <a:off x="4605679" y="1397808"/>
                  <a:ext cx="489986" cy="135618"/>
                </a:xfrm>
                <a:prstGeom prst="rect">
                  <a:avLst/>
                </a:prstGeom>
                <a:solidFill>
                  <a:srgbClr val="A21C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81980E1-201C-40DD-AF00-E031DCE37788}"/>
                    </a:ext>
                  </a:extLst>
                </p:cNvPr>
                <p:cNvSpPr/>
                <p:nvPr/>
              </p:nvSpPr>
              <p:spPr>
                <a:xfrm>
                  <a:off x="5170368" y="1396409"/>
                  <a:ext cx="489986" cy="135618"/>
                </a:xfrm>
                <a:prstGeom prst="rect">
                  <a:avLst/>
                </a:prstGeom>
                <a:solidFill>
                  <a:srgbClr val="F26B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7363662-CAB0-4AA4-A496-6995F790182B}"/>
                    </a:ext>
                  </a:extLst>
                </p:cNvPr>
                <p:cNvSpPr/>
                <p:nvPr/>
              </p:nvSpPr>
              <p:spPr>
                <a:xfrm>
                  <a:off x="5735057" y="1397808"/>
                  <a:ext cx="489986" cy="135618"/>
                </a:xfrm>
                <a:prstGeom prst="rect">
                  <a:avLst/>
                </a:prstGeom>
                <a:solidFill>
                  <a:srgbClr val="DC17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ECC7D483-52D3-4DEA-8A48-3BCD1BA20B2F}"/>
                    </a:ext>
                  </a:extLst>
                </p:cNvPr>
                <p:cNvSpPr/>
                <p:nvPr/>
              </p:nvSpPr>
              <p:spPr>
                <a:xfrm>
                  <a:off x="6299746" y="1397808"/>
                  <a:ext cx="489986" cy="135618"/>
                </a:xfrm>
                <a:prstGeom prst="rect">
                  <a:avLst/>
                </a:prstGeom>
                <a:solidFill>
                  <a:srgbClr val="F99F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E9689E7D-CB4B-4664-9F13-7C0282A458A7}"/>
                    </a:ext>
                  </a:extLst>
                </p:cNvPr>
                <p:cNvSpPr/>
                <p:nvPr/>
              </p:nvSpPr>
              <p:spPr>
                <a:xfrm>
                  <a:off x="6859519" y="1398202"/>
                  <a:ext cx="489986" cy="135618"/>
                </a:xfrm>
                <a:prstGeom prst="rect">
                  <a:avLst/>
                </a:prstGeom>
                <a:solidFill>
                  <a:srgbClr val="C698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9958A36-EAFA-4532-BAEA-13C979E125B4}"/>
                    </a:ext>
                  </a:extLst>
                </p:cNvPr>
                <p:cNvSpPr/>
                <p:nvPr/>
              </p:nvSpPr>
              <p:spPr>
                <a:xfrm>
                  <a:off x="7419292" y="1397808"/>
                  <a:ext cx="489986" cy="135618"/>
                </a:xfrm>
                <a:prstGeom prst="rect">
                  <a:avLst/>
                </a:prstGeom>
                <a:solidFill>
                  <a:srgbClr val="408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BD49636F-B622-4788-8099-573B373DAFEB}"/>
                    </a:ext>
                  </a:extLst>
                </p:cNvPr>
                <p:cNvSpPr/>
                <p:nvPr/>
              </p:nvSpPr>
              <p:spPr>
                <a:xfrm>
                  <a:off x="7971818" y="1395274"/>
                  <a:ext cx="489986" cy="135618"/>
                </a:xfrm>
                <a:prstGeom prst="rect">
                  <a:avLst/>
                </a:prstGeom>
                <a:solidFill>
                  <a:srgbClr val="1F95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6ACFC8CB-F510-415B-B9E9-3B7D30E22EF5}"/>
                    </a:ext>
                  </a:extLst>
                </p:cNvPr>
                <p:cNvSpPr/>
                <p:nvPr/>
              </p:nvSpPr>
              <p:spPr>
                <a:xfrm>
                  <a:off x="8531591" y="1395274"/>
                  <a:ext cx="489986" cy="135618"/>
                </a:xfrm>
                <a:prstGeom prst="rect">
                  <a:avLst/>
                </a:prstGeom>
                <a:solidFill>
                  <a:srgbClr val="5DBA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0FA84CC-C5BF-4868-A2BC-F83A049CD757}"/>
                    </a:ext>
                  </a:extLst>
                </p:cNvPr>
                <p:cNvSpPr/>
                <p:nvPr/>
              </p:nvSpPr>
              <p:spPr>
                <a:xfrm>
                  <a:off x="9087074" y="1395274"/>
                  <a:ext cx="514125" cy="135618"/>
                </a:xfrm>
                <a:prstGeom prst="rect">
                  <a:avLst/>
                </a:prstGeom>
                <a:solidFill>
                  <a:srgbClr val="136B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FC15804-7500-42C9-827D-5C2BA7A7C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983" y="1412560"/>
              <a:ext cx="1077698" cy="330872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5D9CFA5-9AF3-48EC-B8B9-DA82B4D83F9C}"/>
                </a:ext>
              </a:extLst>
            </p:cNvPr>
            <p:cNvSpPr txBox="1"/>
            <p:nvPr/>
          </p:nvSpPr>
          <p:spPr>
            <a:xfrm>
              <a:off x="610065" y="6418742"/>
              <a:ext cx="103778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Inland Transport Committee  </a:t>
              </a:r>
              <a:r>
                <a:rPr lang="en-US" sz="1200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|</a:t>
              </a:r>
              <a:r>
                <a:rPr lang="en-US" sz="12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  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2023</a:t>
              </a:r>
              <a:r>
                <a:rPr lang="en-US" sz="1200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 |</a:t>
              </a:r>
              <a:r>
                <a:rPr lang="en-US" sz="12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  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Geneva</a:t>
              </a:r>
            </a:p>
          </p:txBody>
        </p:sp>
      </p:grpSp>
      <p:sp>
        <p:nvSpPr>
          <p:cNvPr id="16" name="Title 4"/>
          <p:cNvSpPr txBox="1">
            <a:spLocks/>
          </p:cNvSpPr>
          <p:nvPr/>
        </p:nvSpPr>
        <p:spPr>
          <a:xfrm>
            <a:off x="2790278" y="320517"/>
            <a:ext cx="8805091" cy="992195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spc="50" dirty="0">
                <a:latin typeface="Arial Black" panose="020B0A04020102020204" pitchFamily="34" charset="0"/>
                <a:cs typeface="Arial" panose="020B0604020202020204" pitchFamily="34" charset="0"/>
              </a:rPr>
              <a:t>GRPE inputs to climate mitigation discussion at ITC</a:t>
            </a:r>
            <a:endParaRPr lang="en-US" sz="2400" spc="50" dirty="0">
              <a:solidFill>
                <a:srgbClr val="4389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31510" y="6356350"/>
            <a:ext cx="867752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8A954F76-EB72-AF6F-0FB1-ADA127549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37" y="1825625"/>
            <a:ext cx="10815083" cy="4530726"/>
          </a:xfrm>
          <a:solidFill>
            <a:schemeClr val="bg1">
              <a:lumMod val="75000"/>
              <a:alpha val="15000"/>
            </a:schemeClr>
          </a:solidFill>
        </p:spPr>
        <p:txBody>
          <a:bodyPr>
            <a:normAutofit/>
          </a:bodyPr>
          <a:lstStyle/>
          <a:p>
            <a:pPr marL="446088" indent="-354013">
              <a:buClr>
                <a:srgbClr val="3E8EDE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 indent="-354013">
              <a:lnSpc>
                <a:spcPct val="100000"/>
              </a:lnSpc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GRPE submitted GRPE-86-47, which was annexed to ECE/TRANS/2023/21 (Annex III)</a:t>
            </a:r>
          </a:p>
          <a:p>
            <a:pPr marL="446088" indent="-354013">
              <a:lnSpc>
                <a:spcPct val="100000"/>
              </a:lnSpc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part of decision 44, ITC :</a:t>
            </a:r>
          </a:p>
          <a:p>
            <a:pPr marL="446088" indent="-354013">
              <a:lnSpc>
                <a:spcPct val="100000"/>
              </a:lnSpc>
              <a:buClr>
                <a:srgbClr val="3E8EDE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 indent="-354013">
              <a:lnSpc>
                <a:spcPct val="100000"/>
              </a:lnSpc>
              <a:buClr>
                <a:srgbClr val="3E8EDE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 indent="-354013">
              <a:lnSpc>
                <a:spcPct val="100000"/>
              </a:lnSpc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working parties now requested to provide inputs and feedback on the outline by 29 September 2023</a:t>
            </a:r>
          </a:p>
          <a:p>
            <a:pPr marL="446088" indent="-354013">
              <a:lnSpc>
                <a:spcPct val="100000"/>
              </a:lnSpc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Any role for GRPE to support ITC’s climate mitigation strategy?</a:t>
            </a:r>
          </a:p>
          <a:p>
            <a:pPr marL="446088" indent="-354013">
              <a:lnSpc>
                <a:spcPct val="100000"/>
              </a:lnSpc>
              <a:buClr>
                <a:srgbClr val="3E8EDE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165EBF-4E44-29B6-F1A7-37B9B3D11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973" y="3550318"/>
            <a:ext cx="9898421" cy="108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104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47EDB1E-1F14-420A-BF82-AAF29868FDEF}"/>
              </a:ext>
            </a:extLst>
          </p:cNvPr>
          <p:cNvGrpSpPr/>
          <p:nvPr/>
        </p:nvGrpSpPr>
        <p:grpSpPr>
          <a:xfrm>
            <a:off x="610065" y="1412560"/>
            <a:ext cx="10897752" cy="5283181"/>
            <a:chOff x="610065" y="1412560"/>
            <a:chExt cx="10897752" cy="528318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788101B-A04C-4A29-A0A4-4932F0B2E36F}"/>
                </a:ext>
              </a:extLst>
            </p:cNvPr>
            <p:cNvGrpSpPr/>
            <p:nvPr/>
          </p:nvGrpSpPr>
          <p:grpSpPr>
            <a:xfrm rot="10800000" flipV="1">
              <a:off x="1843728" y="1468498"/>
              <a:ext cx="9664089" cy="224269"/>
              <a:chOff x="0" y="1472506"/>
              <a:chExt cx="9601200" cy="257953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1A84C10-2FB0-4C11-9CC7-9E33F6667486}"/>
                  </a:ext>
                </a:extLst>
              </p:cNvPr>
              <p:cNvSpPr/>
              <p:nvPr/>
            </p:nvSpPr>
            <p:spPr>
              <a:xfrm>
                <a:off x="0" y="1472506"/>
                <a:ext cx="9601200" cy="2579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AC54BA9-C414-4D2A-8092-7008EDEF1BC4}"/>
                  </a:ext>
                </a:extLst>
              </p:cNvPr>
              <p:cNvGrpSpPr/>
              <p:nvPr/>
            </p:nvGrpSpPr>
            <p:grpSpPr>
              <a:xfrm>
                <a:off x="0" y="1533803"/>
                <a:ext cx="9601200" cy="142344"/>
                <a:chOff x="-10048" y="1395274"/>
                <a:chExt cx="9611247" cy="142344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69D881F3-C6BE-4579-AE0A-50AD396DE37C}"/>
                    </a:ext>
                  </a:extLst>
                </p:cNvPr>
                <p:cNvSpPr/>
                <p:nvPr/>
              </p:nvSpPr>
              <p:spPr>
                <a:xfrm>
                  <a:off x="-10048" y="1402000"/>
                  <a:ext cx="517013" cy="135618"/>
                </a:xfrm>
                <a:prstGeom prst="rect">
                  <a:avLst/>
                </a:prstGeom>
                <a:solidFill>
                  <a:srgbClr val="1449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74B26969-EFF8-4006-9554-396A7931AB8F}"/>
                    </a:ext>
                  </a:extLst>
                </p:cNvPr>
                <p:cNvSpPr/>
                <p:nvPr/>
              </p:nvSpPr>
              <p:spPr>
                <a:xfrm>
                  <a:off x="599026" y="1399408"/>
                  <a:ext cx="489986" cy="135618"/>
                </a:xfrm>
                <a:prstGeom prst="rect">
                  <a:avLst/>
                </a:prstGeom>
                <a:solidFill>
                  <a:srgbClr val="E82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C4E6ECD-0E90-4870-A04F-E26447E09A34}"/>
                    </a:ext>
                  </a:extLst>
                </p:cNvPr>
                <p:cNvSpPr/>
                <p:nvPr/>
              </p:nvSpPr>
              <p:spPr>
                <a:xfrm>
                  <a:off x="1166753" y="1397808"/>
                  <a:ext cx="489986" cy="135618"/>
                </a:xfrm>
                <a:prstGeom prst="rect">
                  <a:avLst/>
                </a:prstGeom>
                <a:solidFill>
                  <a:srgbClr val="E4B5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3CE667F-57CB-420E-8E12-99C889CF3D62}"/>
                    </a:ext>
                  </a:extLst>
                </p:cNvPr>
                <p:cNvSpPr/>
                <p:nvPr/>
              </p:nvSpPr>
              <p:spPr>
                <a:xfrm>
                  <a:off x="1744316" y="1397808"/>
                  <a:ext cx="489986" cy="135618"/>
                </a:xfrm>
                <a:prstGeom prst="rect">
                  <a:avLst/>
                </a:prstGeom>
                <a:solidFill>
                  <a:srgbClr val="4BA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8A6AE963-9387-409F-ABBC-BAF72FAC43F3}"/>
                    </a:ext>
                  </a:extLst>
                </p:cNvPr>
                <p:cNvSpPr/>
                <p:nvPr/>
              </p:nvSpPr>
              <p:spPr>
                <a:xfrm>
                  <a:off x="2320550" y="1396592"/>
                  <a:ext cx="489986" cy="135618"/>
                </a:xfrm>
                <a:prstGeom prst="rect">
                  <a:avLst/>
                </a:prstGeom>
                <a:solidFill>
                  <a:srgbClr val="C520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595A764-42F2-4FD1-B574-47A2A3799686}"/>
                    </a:ext>
                  </a:extLst>
                </p:cNvPr>
                <p:cNvSpPr/>
                <p:nvPr/>
              </p:nvSpPr>
              <p:spPr>
                <a:xfrm>
                  <a:off x="2894090" y="1397808"/>
                  <a:ext cx="489986" cy="135618"/>
                </a:xfrm>
                <a:prstGeom prst="rect">
                  <a:avLst/>
                </a:prstGeom>
                <a:solidFill>
                  <a:srgbClr val="EF40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B9C1D89-4086-438E-BE6E-0FE70EAFF1E2}"/>
                    </a:ext>
                  </a:extLst>
                </p:cNvPr>
                <p:cNvSpPr/>
                <p:nvPr/>
              </p:nvSpPr>
              <p:spPr>
                <a:xfrm>
                  <a:off x="3467187" y="1397808"/>
                  <a:ext cx="489986" cy="135618"/>
                </a:xfrm>
                <a:prstGeom prst="rect">
                  <a:avLst/>
                </a:prstGeom>
                <a:solidFill>
                  <a:srgbClr val="27BE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513E1F00-E099-4734-B40F-FFE4FBCDEF43}"/>
                    </a:ext>
                  </a:extLst>
                </p:cNvPr>
                <p:cNvSpPr/>
                <p:nvPr/>
              </p:nvSpPr>
              <p:spPr>
                <a:xfrm>
                  <a:off x="4034914" y="1397808"/>
                  <a:ext cx="489986" cy="135618"/>
                </a:xfrm>
                <a:prstGeom prst="rect">
                  <a:avLst/>
                </a:prstGeom>
                <a:solidFill>
                  <a:srgbClr val="FAC21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4D047358-E1B9-4ACC-87AE-8770F85547E7}"/>
                    </a:ext>
                  </a:extLst>
                </p:cNvPr>
                <p:cNvSpPr/>
                <p:nvPr/>
              </p:nvSpPr>
              <p:spPr>
                <a:xfrm>
                  <a:off x="4605679" y="1397808"/>
                  <a:ext cx="489986" cy="135618"/>
                </a:xfrm>
                <a:prstGeom prst="rect">
                  <a:avLst/>
                </a:prstGeom>
                <a:solidFill>
                  <a:srgbClr val="A21C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81980E1-201C-40DD-AF00-E031DCE37788}"/>
                    </a:ext>
                  </a:extLst>
                </p:cNvPr>
                <p:cNvSpPr/>
                <p:nvPr/>
              </p:nvSpPr>
              <p:spPr>
                <a:xfrm>
                  <a:off x="5170368" y="1396409"/>
                  <a:ext cx="489986" cy="135618"/>
                </a:xfrm>
                <a:prstGeom prst="rect">
                  <a:avLst/>
                </a:prstGeom>
                <a:solidFill>
                  <a:srgbClr val="F26B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7363662-CAB0-4AA4-A496-6995F790182B}"/>
                    </a:ext>
                  </a:extLst>
                </p:cNvPr>
                <p:cNvSpPr/>
                <p:nvPr/>
              </p:nvSpPr>
              <p:spPr>
                <a:xfrm>
                  <a:off x="5735057" y="1397808"/>
                  <a:ext cx="489986" cy="135618"/>
                </a:xfrm>
                <a:prstGeom prst="rect">
                  <a:avLst/>
                </a:prstGeom>
                <a:solidFill>
                  <a:srgbClr val="DC17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ECC7D483-52D3-4DEA-8A48-3BCD1BA20B2F}"/>
                    </a:ext>
                  </a:extLst>
                </p:cNvPr>
                <p:cNvSpPr/>
                <p:nvPr/>
              </p:nvSpPr>
              <p:spPr>
                <a:xfrm>
                  <a:off x="6299746" y="1397808"/>
                  <a:ext cx="489986" cy="135618"/>
                </a:xfrm>
                <a:prstGeom prst="rect">
                  <a:avLst/>
                </a:prstGeom>
                <a:solidFill>
                  <a:srgbClr val="F99F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E9689E7D-CB4B-4664-9F13-7C0282A458A7}"/>
                    </a:ext>
                  </a:extLst>
                </p:cNvPr>
                <p:cNvSpPr/>
                <p:nvPr/>
              </p:nvSpPr>
              <p:spPr>
                <a:xfrm>
                  <a:off x="6859519" y="1398202"/>
                  <a:ext cx="489986" cy="135618"/>
                </a:xfrm>
                <a:prstGeom prst="rect">
                  <a:avLst/>
                </a:prstGeom>
                <a:solidFill>
                  <a:srgbClr val="C698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9958A36-EAFA-4532-BAEA-13C979E125B4}"/>
                    </a:ext>
                  </a:extLst>
                </p:cNvPr>
                <p:cNvSpPr/>
                <p:nvPr/>
              </p:nvSpPr>
              <p:spPr>
                <a:xfrm>
                  <a:off x="7419292" y="1397808"/>
                  <a:ext cx="489986" cy="135618"/>
                </a:xfrm>
                <a:prstGeom prst="rect">
                  <a:avLst/>
                </a:prstGeom>
                <a:solidFill>
                  <a:srgbClr val="408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BD49636F-B622-4788-8099-573B373DAFEB}"/>
                    </a:ext>
                  </a:extLst>
                </p:cNvPr>
                <p:cNvSpPr/>
                <p:nvPr/>
              </p:nvSpPr>
              <p:spPr>
                <a:xfrm>
                  <a:off x="7971818" y="1395274"/>
                  <a:ext cx="489986" cy="135618"/>
                </a:xfrm>
                <a:prstGeom prst="rect">
                  <a:avLst/>
                </a:prstGeom>
                <a:solidFill>
                  <a:srgbClr val="1F95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6ACFC8CB-F510-415B-B9E9-3B7D30E22EF5}"/>
                    </a:ext>
                  </a:extLst>
                </p:cNvPr>
                <p:cNvSpPr/>
                <p:nvPr/>
              </p:nvSpPr>
              <p:spPr>
                <a:xfrm>
                  <a:off x="8531591" y="1395274"/>
                  <a:ext cx="489986" cy="135618"/>
                </a:xfrm>
                <a:prstGeom prst="rect">
                  <a:avLst/>
                </a:prstGeom>
                <a:solidFill>
                  <a:srgbClr val="5DBA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0FA84CC-C5BF-4868-A2BC-F83A049CD757}"/>
                    </a:ext>
                  </a:extLst>
                </p:cNvPr>
                <p:cNvSpPr/>
                <p:nvPr/>
              </p:nvSpPr>
              <p:spPr>
                <a:xfrm>
                  <a:off x="9087074" y="1395274"/>
                  <a:ext cx="514125" cy="135618"/>
                </a:xfrm>
                <a:prstGeom prst="rect">
                  <a:avLst/>
                </a:prstGeom>
                <a:solidFill>
                  <a:srgbClr val="136B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FC15804-7500-42C9-827D-5C2BA7A7C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983" y="1412560"/>
              <a:ext cx="1077698" cy="330872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5D9CFA5-9AF3-48EC-B8B9-DA82B4D83F9C}"/>
                </a:ext>
              </a:extLst>
            </p:cNvPr>
            <p:cNvSpPr txBox="1"/>
            <p:nvPr/>
          </p:nvSpPr>
          <p:spPr>
            <a:xfrm>
              <a:off x="610065" y="6418742"/>
              <a:ext cx="103778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Inland Transport Committee  </a:t>
              </a:r>
              <a:r>
                <a:rPr lang="en-US" sz="1200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|</a:t>
              </a:r>
              <a:r>
                <a:rPr lang="en-US" sz="12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  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2023</a:t>
              </a:r>
              <a:r>
                <a:rPr lang="en-US" sz="1200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 |</a:t>
              </a:r>
              <a:r>
                <a:rPr lang="en-US" sz="12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  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Geneva</a:t>
              </a:r>
            </a:p>
          </p:txBody>
        </p:sp>
      </p:grpSp>
      <p:sp>
        <p:nvSpPr>
          <p:cNvPr id="16" name="Title 4"/>
          <p:cNvSpPr txBox="1">
            <a:spLocks/>
          </p:cNvSpPr>
          <p:nvPr/>
        </p:nvSpPr>
        <p:spPr>
          <a:xfrm>
            <a:off x="2790278" y="320517"/>
            <a:ext cx="8805091" cy="99219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spc="50" dirty="0">
                <a:latin typeface="Arial Black" panose="020B0A04020102020204" pitchFamily="34" charset="0"/>
                <a:cs typeface="Arial" panose="020B0604020202020204" pitchFamily="34" charset="0"/>
              </a:rPr>
              <a:t>GRPE existing contribution to GHG</a:t>
            </a:r>
            <a:endParaRPr lang="en-US" sz="2400" spc="50" dirty="0">
              <a:solidFill>
                <a:srgbClr val="4389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31510" y="6356350"/>
            <a:ext cx="867752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8A954F76-EB72-AF6F-0FB1-ADA127549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37" y="1825625"/>
            <a:ext cx="10815083" cy="4530726"/>
          </a:xfrm>
          <a:solidFill>
            <a:schemeClr val="bg1">
              <a:lumMod val="75000"/>
              <a:alpha val="15000"/>
            </a:schemeClr>
          </a:solidFill>
        </p:spPr>
        <p:txBody>
          <a:bodyPr>
            <a:normAutofit lnSpcReduction="10000"/>
          </a:bodyPr>
          <a:lstStyle/>
          <a:p>
            <a:pPr marL="446088" indent="-354013"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More info in ECE/TRANS/2023/21, Annex III</a:t>
            </a:r>
          </a:p>
          <a:p>
            <a:pPr marL="446088" indent="-354013">
              <a:lnSpc>
                <a:spcPct val="100000"/>
              </a:lnSpc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GRPE mainly active on development of harmonized measurement procedure of GHG emissions from vehicles</a:t>
            </a:r>
          </a:p>
          <a:p>
            <a:pPr marL="903288" lvl="1" indent="-354013">
              <a:lnSpc>
                <a:spcPct val="100000"/>
              </a:lnSpc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Valuable contribution needed globally</a:t>
            </a:r>
          </a:p>
          <a:p>
            <a:pPr marL="903288" lvl="1" indent="-354013">
              <a:lnSpc>
                <a:spcPct val="100000"/>
              </a:lnSpc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 Regulation No. 101, 49, 154, UN GTRs Nos. 2, 4, 15</a:t>
            </a:r>
          </a:p>
          <a:p>
            <a:pPr marL="903288" lvl="1" indent="-354013">
              <a:lnSpc>
                <a:spcPct val="100000"/>
              </a:lnSpc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Carbon footprint methodology from A-LCA forthcoming deliverable</a:t>
            </a:r>
          </a:p>
          <a:p>
            <a:pPr marL="446088" indent="-354013">
              <a:lnSpc>
                <a:spcPct val="100000"/>
              </a:lnSpc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GRPE / Other GRs supports the deployment of alternative fuels/powertrain (lower carbon), by ensuring performance requirements for the safe/sustainable introduction of alternative technologies</a:t>
            </a:r>
          </a:p>
          <a:p>
            <a:pPr marL="903288" lvl="1" indent="-354013">
              <a:lnSpc>
                <a:spcPct val="100000"/>
              </a:lnSpc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GRPE : UN GTR No. 22, …</a:t>
            </a:r>
          </a:p>
          <a:p>
            <a:pPr marL="903288" lvl="1" indent="-354013">
              <a:lnSpc>
                <a:spcPct val="100000"/>
              </a:lnSpc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GRSP : UN Reg No. 100 / UN GTR No. 20, UN Reg. No. 134 / GTR No. 13</a:t>
            </a:r>
          </a:p>
          <a:p>
            <a:pPr marL="903288" lvl="1" indent="-354013">
              <a:lnSpc>
                <a:spcPct val="100000"/>
              </a:lnSpc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53098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47EDB1E-1F14-420A-BF82-AAF29868FDEF}"/>
              </a:ext>
            </a:extLst>
          </p:cNvPr>
          <p:cNvGrpSpPr/>
          <p:nvPr/>
        </p:nvGrpSpPr>
        <p:grpSpPr>
          <a:xfrm>
            <a:off x="610065" y="1412560"/>
            <a:ext cx="10897752" cy="5283181"/>
            <a:chOff x="610065" y="1412560"/>
            <a:chExt cx="10897752" cy="528318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788101B-A04C-4A29-A0A4-4932F0B2E36F}"/>
                </a:ext>
              </a:extLst>
            </p:cNvPr>
            <p:cNvGrpSpPr/>
            <p:nvPr/>
          </p:nvGrpSpPr>
          <p:grpSpPr>
            <a:xfrm rot="10800000" flipV="1">
              <a:off x="1843728" y="1468498"/>
              <a:ext cx="9664089" cy="224269"/>
              <a:chOff x="0" y="1472506"/>
              <a:chExt cx="9601200" cy="257953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1A84C10-2FB0-4C11-9CC7-9E33F6667486}"/>
                  </a:ext>
                </a:extLst>
              </p:cNvPr>
              <p:cNvSpPr/>
              <p:nvPr/>
            </p:nvSpPr>
            <p:spPr>
              <a:xfrm>
                <a:off x="0" y="1472506"/>
                <a:ext cx="9601200" cy="2579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AC54BA9-C414-4D2A-8092-7008EDEF1BC4}"/>
                  </a:ext>
                </a:extLst>
              </p:cNvPr>
              <p:cNvGrpSpPr/>
              <p:nvPr/>
            </p:nvGrpSpPr>
            <p:grpSpPr>
              <a:xfrm>
                <a:off x="0" y="1533803"/>
                <a:ext cx="9601200" cy="142344"/>
                <a:chOff x="-10048" y="1395274"/>
                <a:chExt cx="9611247" cy="142344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69D881F3-C6BE-4579-AE0A-50AD396DE37C}"/>
                    </a:ext>
                  </a:extLst>
                </p:cNvPr>
                <p:cNvSpPr/>
                <p:nvPr/>
              </p:nvSpPr>
              <p:spPr>
                <a:xfrm>
                  <a:off x="-10048" y="1402000"/>
                  <a:ext cx="517013" cy="135618"/>
                </a:xfrm>
                <a:prstGeom prst="rect">
                  <a:avLst/>
                </a:prstGeom>
                <a:solidFill>
                  <a:srgbClr val="1449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74B26969-EFF8-4006-9554-396A7931AB8F}"/>
                    </a:ext>
                  </a:extLst>
                </p:cNvPr>
                <p:cNvSpPr/>
                <p:nvPr/>
              </p:nvSpPr>
              <p:spPr>
                <a:xfrm>
                  <a:off x="599026" y="1399408"/>
                  <a:ext cx="489986" cy="135618"/>
                </a:xfrm>
                <a:prstGeom prst="rect">
                  <a:avLst/>
                </a:prstGeom>
                <a:solidFill>
                  <a:srgbClr val="E82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C4E6ECD-0E90-4870-A04F-E26447E09A34}"/>
                    </a:ext>
                  </a:extLst>
                </p:cNvPr>
                <p:cNvSpPr/>
                <p:nvPr/>
              </p:nvSpPr>
              <p:spPr>
                <a:xfrm>
                  <a:off x="1166753" y="1397808"/>
                  <a:ext cx="489986" cy="135618"/>
                </a:xfrm>
                <a:prstGeom prst="rect">
                  <a:avLst/>
                </a:prstGeom>
                <a:solidFill>
                  <a:srgbClr val="E4B5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3CE667F-57CB-420E-8E12-99C889CF3D62}"/>
                    </a:ext>
                  </a:extLst>
                </p:cNvPr>
                <p:cNvSpPr/>
                <p:nvPr/>
              </p:nvSpPr>
              <p:spPr>
                <a:xfrm>
                  <a:off x="1744316" y="1397808"/>
                  <a:ext cx="489986" cy="135618"/>
                </a:xfrm>
                <a:prstGeom prst="rect">
                  <a:avLst/>
                </a:prstGeom>
                <a:solidFill>
                  <a:srgbClr val="4BA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8A6AE963-9387-409F-ABBC-BAF72FAC43F3}"/>
                    </a:ext>
                  </a:extLst>
                </p:cNvPr>
                <p:cNvSpPr/>
                <p:nvPr/>
              </p:nvSpPr>
              <p:spPr>
                <a:xfrm>
                  <a:off x="2320550" y="1396592"/>
                  <a:ext cx="489986" cy="135618"/>
                </a:xfrm>
                <a:prstGeom prst="rect">
                  <a:avLst/>
                </a:prstGeom>
                <a:solidFill>
                  <a:srgbClr val="C520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595A764-42F2-4FD1-B574-47A2A3799686}"/>
                    </a:ext>
                  </a:extLst>
                </p:cNvPr>
                <p:cNvSpPr/>
                <p:nvPr/>
              </p:nvSpPr>
              <p:spPr>
                <a:xfrm>
                  <a:off x="2894090" y="1397808"/>
                  <a:ext cx="489986" cy="135618"/>
                </a:xfrm>
                <a:prstGeom prst="rect">
                  <a:avLst/>
                </a:prstGeom>
                <a:solidFill>
                  <a:srgbClr val="EF40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B9C1D89-4086-438E-BE6E-0FE70EAFF1E2}"/>
                    </a:ext>
                  </a:extLst>
                </p:cNvPr>
                <p:cNvSpPr/>
                <p:nvPr/>
              </p:nvSpPr>
              <p:spPr>
                <a:xfrm>
                  <a:off x="3467187" y="1397808"/>
                  <a:ext cx="489986" cy="135618"/>
                </a:xfrm>
                <a:prstGeom prst="rect">
                  <a:avLst/>
                </a:prstGeom>
                <a:solidFill>
                  <a:srgbClr val="27BE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513E1F00-E099-4734-B40F-FFE4FBCDEF43}"/>
                    </a:ext>
                  </a:extLst>
                </p:cNvPr>
                <p:cNvSpPr/>
                <p:nvPr/>
              </p:nvSpPr>
              <p:spPr>
                <a:xfrm>
                  <a:off x="4034914" y="1397808"/>
                  <a:ext cx="489986" cy="135618"/>
                </a:xfrm>
                <a:prstGeom prst="rect">
                  <a:avLst/>
                </a:prstGeom>
                <a:solidFill>
                  <a:srgbClr val="FAC21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4D047358-E1B9-4ACC-87AE-8770F85547E7}"/>
                    </a:ext>
                  </a:extLst>
                </p:cNvPr>
                <p:cNvSpPr/>
                <p:nvPr/>
              </p:nvSpPr>
              <p:spPr>
                <a:xfrm>
                  <a:off x="4605679" y="1397808"/>
                  <a:ext cx="489986" cy="135618"/>
                </a:xfrm>
                <a:prstGeom prst="rect">
                  <a:avLst/>
                </a:prstGeom>
                <a:solidFill>
                  <a:srgbClr val="A21C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81980E1-201C-40DD-AF00-E031DCE37788}"/>
                    </a:ext>
                  </a:extLst>
                </p:cNvPr>
                <p:cNvSpPr/>
                <p:nvPr/>
              </p:nvSpPr>
              <p:spPr>
                <a:xfrm>
                  <a:off x="5170368" y="1396409"/>
                  <a:ext cx="489986" cy="135618"/>
                </a:xfrm>
                <a:prstGeom prst="rect">
                  <a:avLst/>
                </a:prstGeom>
                <a:solidFill>
                  <a:srgbClr val="F26B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7363662-CAB0-4AA4-A496-6995F790182B}"/>
                    </a:ext>
                  </a:extLst>
                </p:cNvPr>
                <p:cNvSpPr/>
                <p:nvPr/>
              </p:nvSpPr>
              <p:spPr>
                <a:xfrm>
                  <a:off x="5735057" y="1397808"/>
                  <a:ext cx="489986" cy="135618"/>
                </a:xfrm>
                <a:prstGeom prst="rect">
                  <a:avLst/>
                </a:prstGeom>
                <a:solidFill>
                  <a:srgbClr val="DC17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ECC7D483-52D3-4DEA-8A48-3BCD1BA20B2F}"/>
                    </a:ext>
                  </a:extLst>
                </p:cNvPr>
                <p:cNvSpPr/>
                <p:nvPr/>
              </p:nvSpPr>
              <p:spPr>
                <a:xfrm>
                  <a:off x="6299746" y="1397808"/>
                  <a:ext cx="489986" cy="135618"/>
                </a:xfrm>
                <a:prstGeom prst="rect">
                  <a:avLst/>
                </a:prstGeom>
                <a:solidFill>
                  <a:srgbClr val="F99F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E9689E7D-CB4B-4664-9F13-7C0282A458A7}"/>
                    </a:ext>
                  </a:extLst>
                </p:cNvPr>
                <p:cNvSpPr/>
                <p:nvPr/>
              </p:nvSpPr>
              <p:spPr>
                <a:xfrm>
                  <a:off x="6859519" y="1398202"/>
                  <a:ext cx="489986" cy="135618"/>
                </a:xfrm>
                <a:prstGeom prst="rect">
                  <a:avLst/>
                </a:prstGeom>
                <a:solidFill>
                  <a:srgbClr val="C698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9958A36-EAFA-4532-BAEA-13C979E125B4}"/>
                    </a:ext>
                  </a:extLst>
                </p:cNvPr>
                <p:cNvSpPr/>
                <p:nvPr/>
              </p:nvSpPr>
              <p:spPr>
                <a:xfrm>
                  <a:off x="7419292" y="1397808"/>
                  <a:ext cx="489986" cy="135618"/>
                </a:xfrm>
                <a:prstGeom prst="rect">
                  <a:avLst/>
                </a:prstGeom>
                <a:solidFill>
                  <a:srgbClr val="408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BD49636F-B622-4788-8099-573B373DAFEB}"/>
                    </a:ext>
                  </a:extLst>
                </p:cNvPr>
                <p:cNvSpPr/>
                <p:nvPr/>
              </p:nvSpPr>
              <p:spPr>
                <a:xfrm>
                  <a:off x="7971818" y="1395274"/>
                  <a:ext cx="489986" cy="135618"/>
                </a:xfrm>
                <a:prstGeom prst="rect">
                  <a:avLst/>
                </a:prstGeom>
                <a:solidFill>
                  <a:srgbClr val="1F95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6ACFC8CB-F510-415B-B9E9-3B7D30E22EF5}"/>
                    </a:ext>
                  </a:extLst>
                </p:cNvPr>
                <p:cNvSpPr/>
                <p:nvPr/>
              </p:nvSpPr>
              <p:spPr>
                <a:xfrm>
                  <a:off x="8531591" y="1395274"/>
                  <a:ext cx="489986" cy="135618"/>
                </a:xfrm>
                <a:prstGeom prst="rect">
                  <a:avLst/>
                </a:prstGeom>
                <a:solidFill>
                  <a:srgbClr val="5DBA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0FA84CC-C5BF-4868-A2BC-F83A049CD757}"/>
                    </a:ext>
                  </a:extLst>
                </p:cNvPr>
                <p:cNvSpPr/>
                <p:nvPr/>
              </p:nvSpPr>
              <p:spPr>
                <a:xfrm>
                  <a:off x="9087074" y="1395274"/>
                  <a:ext cx="514125" cy="135618"/>
                </a:xfrm>
                <a:prstGeom prst="rect">
                  <a:avLst/>
                </a:prstGeom>
                <a:solidFill>
                  <a:srgbClr val="136B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FC15804-7500-42C9-827D-5C2BA7A7C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983" y="1412560"/>
              <a:ext cx="1077698" cy="330872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5D9CFA5-9AF3-48EC-B8B9-DA82B4D83F9C}"/>
                </a:ext>
              </a:extLst>
            </p:cNvPr>
            <p:cNvSpPr txBox="1"/>
            <p:nvPr/>
          </p:nvSpPr>
          <p:spPr>
            <a:xfrm>
              <a:off x="610065" y="6418742"/>
              <a:ext cx="103778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Inland Transport Committee  </a:t>
              </a:r>
              <a:r>
                <a:rPr lang="en-US" sz="1200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|</a:t>
              </a:r>
              <a:r>
                <a:rPr lang="en-US" sz="12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  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2023</a:t>
              </a:r>
              <a:r>
                <a:rPr lang="en-US" sz="1200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 |</a:t>
              </a:r>
              <a:r>
                <a:rPr lang="en-US" sz="12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  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Geneva</a:t>
              </a:r>
            </a:p>
          </p:txBody>
        </p:sp>
      </p:grpSp>
      <p:sp>
        <p:nvSpPr>
          <p:cNvPr id="16" name="Title 4"/>
          <p:cNvSpPr txBox="1">
            <a:spLocks/>
          </p:cNvSpPr>
          <p:nvPr/>
        </p:nvSpPr>
        <p:spPr>
          <a:xfrm>
            <a:off x="2790278" y="320517"/>
            <a:ext cx="8805091" cy="992195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spc="50" dirty="0">
                <a:latin typeface="Arial Black" panose="020B0A04020102020204" pitchFamily="34" charset="0"/>
                <a:cs typeface="Arial" panose="020B0604020202020204" pitchFamily="34" charset="0"/>
              </a:rPr>
              <a:t>GRPE future activities related to GHG emissions</a:t>
            </a:r>
            <a:endParaRPr lang="en-US" sz="2400" spc="50" dirty="0">
              <a:solidFill>
                <a:srgbClr val="4389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31510" y="6356350"/>
            <a:ext cx="867752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8A954F76-EB72-AF6F-0FB1-ADA127549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37" y="1825625"/>
            <a:ext cx="10815083" cy="4530726"/>
          </a:xfrm>
          <a:solidFill>
            <a:schemeClr val="bg1">
              <a:lumMod val="75000"/>
              <a:alpha val="15000"/>
            </a:schemeClr>
          </a:solidFill>
        </p:spPr>
        <p:txBody>
          <a:bodyPr>
            <a:normAutofit/>
          </a:bodyPr>
          <a:lstStyle/>
          <a:p>
            <a:pPr marL="446088" indent="-354013">
              <a:buClr>
                <a:srgbClr val="3E8EDE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 indent="-354013">
              <a:lnSpc>
                <a:spcPct val="100000"/>
              </a:lnSpc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GHG related topics in GRPE’s list of priorities (GRPE-87-54-Rev.1)</a:t>
            </a:r>
          </a:p>
          <a:p>
            <a:pPr marL="903288" lvl="1" indent="-354013">
              <a:lnSpc>
                <a:spcPct val="100000"/>
              </a:lnSpc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LCA</a:t>
            </a:r>
          </a:p>
          <a:p>
            <a:pPr marL="903288" lvl="1" indent="-354013">
              <a:lnSpc>
                <a:spcPct val="100000"/>
              </a:lnSpc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Electrification : Battery durability for light and heavy</a:t>
            </a:r>
          </a:p>
          <a:p>
            <a:pPr marL="903288" lvl="1" indent="-354013">
              <a:lnSpc>
                <a:spcPct val="100000"/>
              </a:lnSpc>
              <a:buClr>
                <a:srgbClr val="3E8EDE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 indent="-354013">
              <a:lnSpc>
                <a:spcPct val="100000"/>
              </a:lnSpc>
              <a:buClr>
                <a:srgbClr val="3E8EDE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GHG related topics in GRPE emission list (GRPE-87-55)</a:t>
            </a:r>
          </a:p>
          <a:p>
            <a:pPr marL="446088" indent="-354013">
              <a:lnSpc>
                <a:spcPct val="100000"/>
              </a:lnSpc>
              <a:buClr>
                <a:srgbClr val="3E8EDE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 indent="-354013">
              <a:lnSpc>
                <a:spcPct val="100000"/>
              </a:lnSpc>
              <a:buClr>
                <a:srgbClr val="3E8EDE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 indent="-354013">
              <a:lnSpc>
                <a:spcPct val="100000"/>
              </a:lnSpc>
              <a:buClr>
                <a:srgbClr val="3E8EDE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3288" lvl="1" indent="-354013">
              <a:lnSpc>
                <a:spcPct val="100000"/>
              </a:lnSpc>
              <a:buClr>
                <a:srgbClr val="3E8EDE"/>
              </a:buClr>
              <a:buFont typeface="Wingdings" panose="05000000000000000000" pitchFamily="2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3288" lvl="1" indent="-354013">
              <a:lnSpc>
                <a:spcPct val="100000"/>
              </a:lnSpc>
              <a:buClr>
                <a:srgbClr val="3E8EDE"/>
              </a:buClr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3288" lvl="1" indent="-354013">
              <a:lnSpc>
                <a:spcPct val="100000"/>
              </a:lnSpc>
              <a:buClr>
                <a:srgbClr val="3E8EDE"/>
              </a:buClr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3288" lvl="1" indent="-354013">
              <a:lnSpc>
                <a:spcPct val="100000"/>
              </a:lnSpc>
              <a:buClr>
                <a:srgbClr val="3E8EDE"/>
              </a:buClr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941313-4E6F-6BD1-1E99-716D19BB5C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983" y="4393549"/>
            <a:ext cx="8318948" cy="18802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45FD29-092C-EB19-C777-BF4D2B74EB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920" y="3541276"/>
            <a:ext cx="9299286" cy="33423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9AE26E-A91C-1A13-73B6-8F60EA784A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4" y="4090988"/>
            <a:ext cx="12192000" cy="80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9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47EDB1E-1F14-420A-BF82-AAF29868FDEF}"/>
              </a:ext>
            </a:extLst>
          </p:cNvPr>
          <p:cNvGrpSpPr/>
          <p:nvPr/>
        </p:nvGrpSpPr>
        <p:grpSpPr>
          <a:xfrm>
            <a:off x="610065" y="1412560"/>
            <a:ext cx="10897752" cy="5283181"/>
            <a:chOff x="610065" y="1412560"/>
            <a:chExt cx="10897752" cy="528318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788101B-A04C-4A29-A0A4-4932F0B2E36F}"/>
                </a:ext>
              </a:extLst>
            </p:cNvPr>
            <p:cNvGrpSpPr/>
            <p:nvPr/>
          </p:nvGrpSpPr>
          <p:grpSpPr>
            <a:xfrm rot="10800000" flipV="1">
              <a:off x="1843728" y="1468498"/>
              <a:ext cx="9664089" cy="224269"/>
              <a:chOff x="0" y="1472506"/>
              <a:chExt cx="9601200" cy="257953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1A84C10-2FB0-4C11-9CC7-9E33F6667486}"/>
                  </a:ext>
                </a:extLst>
              </p:cNvPr>
              <p:cNvSpPr/>
              <p:nvPr/>
            </p:nvSpPr>
            <p:spPr>
              <a:xfrm>
                <a:off x="0" y="1472506"/>
                <a:ext cx="9601200" cy="2579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AC54BA9-C414-4D2A-8092-7008EDEF1BC4}"/>
                  </a:ext>
                </a:extLst>
              </p:cNvPr>
              <p:cNvGrpSpPr/>
              <p:nvPr/>
            </p:nvGrpSpPr>
            <p:grpSpPr>
              <a:xfrm>
                <a:off x="0" y="1533803"/>
                <a:ext cx="9601200" cy="142344"/>
                <a:chOff x="-10048" y="1395274"/>
                <a:chExt cx="9611247" cy="142344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69D881F3-C6BE-4579-AE0A-50AD396DE37C}"/>
                    </a:ext>
                  </a:extLst>
                </p:cNvPr>
                <p:cNvSpPr/>
                <p:nvPr/>
              </p:nvSpPr>
              <p:spPr>
                <a:xfrm>
                  <a:off x="-10048" y="1402000"/>
                  <a:ext cx="517013" cy="135618"/>
                </a:xfrm>
                <a:prstGeom prst="rect">
                  <a:avLst/>
                </a:prstGeom>
                <a:solidFill>
                  <a:srgbClr val="14496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74B26969-EFF8-4006-9554-396A7931AB8F}"/>
                    </a:ext>
                  </a:extLst>
                </p:cNvPr>
                <p:cNvSpPr/>
                <p:nvPr/>
              </p:nvSpPr>
              <p:spPr>
                <a:xfrm>
                  <a:off x="599026" y="1399408"/>
                  <a:ext cx="489986" cy="135618"/>
                </a:xfrm>
                <a:prstGeom prst="rect">
                  <a:avLst/>
                </a:prstGeom>
                <a:solidFill>
                  <a:srgbClr val="E8223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1C4E6ECD-0E90-4870-A04F-E26447E09A34}"/>
                    </a:ext>
                  </a:extLst>
                </p:cNvPr>
                <p:cNvSpPr/>
                <p:nvPr/>
              </p:nvSpPr>
              <p:spPr>
                <a:xfrm>
                  <a:off x="1166753" y="1397808"/>
                  <a:ext cx="489986" cy="135618"/>
                </a:xfrm>
                <a:prstGeom prst="rect">
                  <a:avLst/>
                </a:prstGeom>
                <a:solidFill>
                  <a:srgbClr val="E4B53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3CE667F-57CB-420E-8E12-99C889CF3D62}"/>
                    </a:ext>
                  </a:extLst>
                </p:cNvPr>
                <p:cNvSpPr/>
                <p:nvPr/>
              </p:nvSpPr>
              <p:spPr>
                <a:xfrm>
                  <a:off x="1744316" y="1397808"/>
                  <a:ext cx="489986" cy="135618"/>
                </a:xfrm>
                <a:prstGeom prst="rect">
                  <a:avLst/>
                </a:prstGeom>
                <a:solidFill>
                  <a:srgbClr val="4BA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8A6AE963-9387-409F-ABBC-BAF72FAC43F3}"/>
                    </a:ext>
                  </a:extLst>
                </p:cNvPr>
                <p:cNvSpPr/>
                <p:nvPr/>
              </p:nvSpPr>
              <p:spPr>
                <a:xfrm>
                  <a:off x="2320550" y="1396592"/>
                  <a:ext cx="489986" cy="135618"/>
                </a:xfrm>
                <a:prstGeom prst="rect">
                  <a:avLst/>
                </a:prstGeom>
                <a:solidFill>
                  <a:srgbClr val="C520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5595A764-42F2-4FD1-B574-47A2A3799686}"/>
                    </a:ext>
                  </a:extLst>
                </p:cNvPr>
                <p:cNvSpPr/>
                <p:nvPr/>
              </p:nvSpPr>
              <p:spPr>
                <a:xfrm>
                  <a:off x="2894090" y="1397808"/>
                  <a:ext cx="489986" cy="135618"/>
                </a:xfrm>
                <a:prstGeom prst="rect">
                  <a:avLst/>
                </a:prstGeom>
                <a:solidFill>
                  <a:srgbClr val="EF40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CB9C1D89-4086-438E-BE6E-0FE70EAFF1E2}"/>
                    </a:ext>
                  </a:extLst>
                </p:cNvPr>
                <p:cNvSpPr/>
                <p:nvPr/>
              </p:nvSpPr>
              <p:spPr>
                <a:xfrm>
                  <a:off x="3467187" y="1397808"/>
                  <a:ext cx="489986" cy="135618"/>
                </a:xfrm>
                <a:prstGeom prst="rect">
                  <a:avLst/>
                </a:prstGeom>
                <a:solidFill>
                  <a:srgbClr val="27BEE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513E1F00-E099-4734-B40F-FFE4FBCDEF43}"/>
                    </a:ext>
                  </a:extLst>
                </p:cNvPr>
                <p:cNvSpPr/>
                <p:nvPr/>
              </p:nvSpPr>
              <p:spPr>
                <a:xfrm>
                  <a:off x="4034914" y="1397808"/>
                  <a:ext cx="489986" cy="135618"/>
                </a:xfrm>
                <a:prstGeom prst="rect">
                  <a:avLst/>
                </a:prstGeom>
                <a:solidFill>
                  <a:srgbClr val="FAC21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4D047358-E1B9-4ACC-87AE-8770F85547E7}"/>
                    </a:ext>
                  </a:extLst>
                </p:cNvPr>
                <p:cNvSpPr/>
                <p:nvPr/>
              </p:nvSpPr>
              <p:spPr>
                <a:xfrm>
                  <a:off x="4605679" y="1397808"/>
                  <a:ext cx="489986" cy="135618"/>
                </a:xfrm>
                <a:prstGeom prst="rect">
                  <a:avLst/>
                </a:prstGeom>
                <a:solidFill>
                  <a:srgbClr val="A21C4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881980E1-201C-40DD-AF00-E031DCE37788}"/>
                    </a:ext>
                  </a:extLst>
                </p:cNvPr>
                <p:cNvSpPr/>
                <p:nvPr/>
              </p:nvSpPr>
              <p:spPr>
                <a:xfrm>
                  <a:off x="5170368" y="1396409"/>
                  <a:ext cx="489986" cy="135618"/>
                </a:xfrm>
                <a:prstGeom prst="rect">
                  <a:avLst/>
                </a:prstGeom>
                <a:solidFill>
                  <a:srgbClr val="F26B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47363662-CAB0-4AA4-A496-6995F790182B}"/>
                    </a:ext>
                  </a:extLst>
                </p:cNvPr>
                <p:cNvSpPr/>
                <p:nvPr/>
              </p:nvSpPr>
              <p:spPr>
                <a:xfrm>
                  <a:off x="5735057" y="1397808"/>
                  <a:ext cx="489986" cy="135618"/>
                </a:xfrm>
                <a:prstGeom prst="rect">
                  <a:avLst/>
                </a:prstGeom>
                <a:solidFill>
                  <a:srgbClr val="DC176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ECC7D483-52D3-4DEA-8A48-3BCD1BA20B2F}"/>
                    </a:ext>
                  </a:extLst>
                </p:cNvPr>
                <p:cNvSpPr/>
                <p:nvPr/>
              </p:nvSpPr>
              <p:spPr>
                <a:xfrm>
                  <a:off x="6299746" y="1397808"/>
                  <a:ext cx="489986" cy="135618"/>
                </a:xfrm>
                <a:prstGeom prst="rect">
                  <a:avLst/>
                </a:prstGeom>
                <a:solidFill>
                  <a:srgbClr val="F99F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E9689E7D-CB4B-4664-9F13-7C0282A458A7}"/>
                    </a:ext>
                  </a:extLst>
                </p:cNvPr>
                <p:cNvSpPr/>
                <p:nvPr/>
              </p:nvSpPr>
              <p:spPr>
                <a:xfrm>
                  <a:off x="6859519" y="1398202"/>
                  <a:ext cx="489986" cy="135618"/>
                </a:xfrm>
                <a:prstGeom prst="rect">
                  <a:avLst/>
                </a:prstGeom>
                <a:solidFill>
                  <a:srgbClr val="C6982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69958A36-EAFA-4532-BAEA-13C979E125B4}"/>
                    </a:ext>
                  </a:extLst>
                </p:cNvPr>
                <p:cNvSpPr/>
                <p:nvPr/>
              </p:nvSpPr>
              <p:spPr>
                <a:xfrm>
                  <a:off x="7419292" y="1397808"/>
                  <a:ext cx="489986" cy="135618"/>
                </a:xfrm>
                <a:prstGeom prst="rect">
                  <a:avLst/>
                </a:prstGeom>
                <a:solidFill>
                  <a:srgbClr val="40804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BD49636F-B622-4788-8099-573B373DAFEB}"/>
                    </a:ext>
                  </a:extLst>
                </p:cNvPr>
                <p:cNvSpPr/>
                <p:nvPr/>
              </p:nvSpPr>
              <p:spPr>
                <a:xfrm>
                  <a:off x="7971818" y="1395274"/>
                  <a:ext cx="489986" cy="135618"/>
                </a:xfrm>
                <a:prstGeom prst="rect">
                  <a:avLst/>
                </a:prstGeom>
                <a:solidFill>
                  <a:srgbClr val="1F95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6ACFC8CB-F510-415B-B9E9-3B7D30E22EF5}"/>
                    </a:ext>
                  </a:extLst>
                </p:cNvPr>
                <p:cNvSpPr/>
                <p:nvPr/>
              </p:nvSpPr>
              <p:spPr>
                <a:xfrm>
                  <a:off x="8531591" y="1395274"/>
                  <a:ext cx="489986" cy="135618"/>
                </a:xfrm>
                <a:prstGeom prst="rect">
                  <a:avLst/>
                </a:prstGeom>
                <a:solidFill>
                  <a:srgbClr val="5DBA4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0FA84CC-C5BF-4868-A2BC-F83A049CD757}"/>
                    </a:ext>
                  </a:extLst>
                </p:cNvPr>
                <p:cNvSpPr/>
                <p:nvPr/>
              </p:nvSpPr>
              <p:spPr>
                <a:xfrm>
                  <a:off x="9087074" y="1395274"/>
                  <a:ext cx="514125" cy="135618"/>
                </a:xfrm>
                <a:prstGeom prst="rect">
                  <a:avLst/>
                </a:prstGeom>
                <a:solidFill>
                  <a:srgbClr val="136B9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FC15804-7500-42C9-827D-5C2BA7A7C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983" y="1412560"/>
              <a:ext cx="1077698" cy="330872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5D9CFA5-9AF3-48EC-B8B9-DA82B4D83F9C}"/>
                </a:ext>
              </a:extLst>
            </p:cNvPr>
            <p:cNvSpPr txBox="1"/>
            <p:nvPr/>
          </p:nvSpPr>
          <p:spPr>
            <a:xfrm>
              <a:off x="610065" y="6418742"/>
              <a:ext cx="103778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</a:rPr>
                <a:t>Inland Transport Committee  </a:t>
              </a:r>
              <a:r>
                <a:rPr lang="en-US" sz="1200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| </a:t>
              </a:r>
              <a:r>
                <a:rPr lang="en-US" sz="12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 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2023</a:t>
              </a:r>
              <a:r>
                <a:rPr lang="en-US" sz="1200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 |</a:t>
              </a:r>
              <a:r>
                <a:rPr lang="en-US" sz="1200" b="1" dirty="0">
                  <a:solidFill>
                    <a:srgbClr val="0070C0"/>
                  </a:solidFill>
                  <a:latin typeface="Arial Narrow" panose="020B0606020202030204" pitchFamily="34" charset="0"/>
                </a:rPr>
                <a:t>  </a:t>
              </a:r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Arial Narrow" panose="020B0606020202030204" pitchFamily="34" charset="0"/>
                </a:rPr>
                <a:t>Geneva</a:t>
              </a:r>
            </a:p>
          </p:txBody>
        </p:sp>
      </p:grpSp>
      <p:sp>
        <p:nvSpPr>
          <p:cNvPr id="16" name="Title 4"/>
          <p:cNvSpPr txBox="1">
            <a:spLocks/>
          </p:cNvSpPr>
          <p:nvPr/>
        </p:nvSpPr>
        <p:spPr>
          <a:xfrm>
            <a:off x="293914" y="320517"/>
            <a:ext cx="11778343" cy="100985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200" b="1" spc="50" dirty="0">
                <a:latin typeface="Arial Black" panose="020B0A04020102020204" pitchFamily="34" charset="0"/>
                <a:cs typeface="Arial" panose="020B0604020202020204" pitchFamily="34" charset="0"/>
              </a:rPr>
              <a:t>Draft Strategy outline</a:t>
            </a:r>
          </a:p>
          <a:p>
            <a:pPr algn="r"/>
            <a:r>
              <a:rPr lang="en-US" sz="3200" b="1" spc="50" dirty="0">
                <a:solidFill>
                  <a:srgbClr val="4389C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GRPE contribution to the outline – further discussion on Friday </a:t>
            </a:r>
            <a:endParaRPr lang="en-US" sz="2400" spc="50" dirty="0">
              <a:solidFill>
                <a:srgbClr val="4389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631510" y="6356350"/>
            <a:ext cx="867752" cy="365125"/>
          </a:xfrm>
        </p:spPr>
        <p:txBody>
          <a:bodyPr/>
          <a:lstStyle/>
          <a:p>
            <a:fld id="{FEB09506-28EA-4C19-A061-02E7C9DE017B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8A954F76-EB72-AF6F-0FB1-ADA127549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737" y="1825625"/>
            <a:ext cx="10815083" cy="4530726"/>
          </a:xfrm>
          <a:solidFill>
            <a:schemeClr val="bg1">
              <a:lumMod val="75000"/>
              <a:alpha val="15000"/>
            </a:schemeClr>
          </a:solidFill>
        </p:spPr>
        <p:txBody>
          <a:bodyPr>
            <a:normAutofit/>
          </a:bodyPr>
          <a:lstStyle/>
          <a:p>
            <a:pPr marL="461963" indent="-346075">
              <a:buClr>
                <a:srgbClr val="3E8EDE"/>
              </a:buClr>
              <a:buFont typeface="Wingdings" panose="05000000000000000000" pitchFamily="2" charset="2"/>
              <a:buChar char="§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1688" indent="-685800">
              <a:buClr>
                <a:srgbClr val="3E8EDE"/>
              </a:buClr>
              <a:buFont typeface="+mj-lt"/>
              <a:buAutoNum type="romanU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Inland transport and climate</a:t>
            </a:r>
          </a:p>
          <a:p>
            <a:pPr marL="801688" indent="-685800">
              <a:buClr>
                <a:srgbClr val="3E8EDE"/>
              </a:buClr>
              <a:buFont typeface="+mj-lt"/>
              <a:buAutoNum type="romanU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ITC vision and mission on climate action</a:t>
            </a:r>
          </a:p>
          <a:p>
            <a:pPr marL="801688" indent="-685800">
              <a:buClr>
                <a:srgbClr val="3E8EDE"/>
              </a:buClr>
              <a:buFont typeface="+mj-lt"/>
              <a:buAutoNum type="romanU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Strategic objectives</a:t>
            </a:r>
          </a:p>
          <a:p>
            <a:pPr marL="801688" indent="-685800">
              <a:buClr>
                <a:srgbClr val="3E8EDE"/>
              </a:buClr>
              <a:buFont typeface="+mj-lt"/>
              <a:buAutoNum type="romanU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ITC-administered instruments to assist in mitigating climate change</a:t>
            </a:r>
          </a:p>
          <a:p>
            <a:pPr marL="801688" indent="-685800">
              <a:buClr>
                <a:srgbClr val="3E8EDE"/>
              </a:buClr>
              <a:buFont typeface="+mj-lt"/>
              <a:buAutoNum type="romanU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ITC Climate Action Plan with milestones – ITC to help deliver on climate goals</a:t>
            </a:r>
          </a:p>
          <a:p>
            <a:pPr marL="801688" indent="-685800">
              <a:buClr>
                <a:srgbClr val="3E8EDE"/>
              </a:buClr>
              <a:buFont typeface="+mj-lt"/>
              <a:buAutoNum type="romanU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List of priorities</a:t>
            </a:r>
          </a:p>
          <a:p>
            <a:pPr marL="801688" indent="-685800">
              <a:buClr>
                <a:srgbClr val="3E8EDE"/>
              </a:buClr>
              <a:buFont typeface="+mj-lt"/>
              <a:buAutoNum type="romanU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Resource mobilization for the delivery of the strategy</a:t>
            </a:r>
          </a:p>
          <a:p>
            <a:pPr marL="801688" indent="-685800">
              <a:buClr>
                <a:srgbClr val="3E8EDE"/>
              </a:buClr>
              <a:buFont typeface="+mj-lt"/>
              <a:buAutoNum type="romanU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Strategic partnerships for the delivery of this Strategy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9163" lvl="1" indent="-346075">
              <a:buClr>
                <a:srgbClr val="3E8EDE"/>
              </a:buClr>
              <a:buFont typeface="Wingdings" panose="05000000000000000000" pitchFamily="2" charset="2"/>
              <a:buChar char="§"/>
            </a:pP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047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4">
            <a:extLst>
              <a:ext uri="{FF2B5EF4-FFF2-40B4-BE49-F238E27FC236}">
                <a16:creationId xmlns:a16="http://schemas.microsoft.com/office/drawing/2014/main" id="{0E9603D1-54B1-4D82-B068-3F93126F3742}"/>
              </a:ext>
            </a:extLst>
          </p:cNvPr>
          <p:cNvSpPr txBox="1">
            <a:spLocks/>
          </p:cNvSpPr>
          <p:nvPr/>
        </p:nvSpPr>
        <p:spPr>
          <a:xfrm>
            <a:off x="5825594" y="4766799"/>
            <a:ext cx="5760640" cy="5982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spc="50" dirty="0">
                <a:latin typeface="Arial Black" panose="020B0A04020102020204" pitchFamily="34" charset="0"/>
              </a:rPr>
              <a:t>Thank you!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9AE675E-7554-410C-8CB5-458AA9FD3EC3}"/>
              </a:ext>
            </a:extLst>
          </p:cNvPr>
          <p:cNvGrpSpPr/>
          <p:nvPr/>
        </p:nvGrpSpPr>
        <p:grpSpPr>
          <a:xfrm>
            <a:off x="-1068" y="-8413"/>
            <a:ext cx="5178016" cy="6866413"/>
            <a:chOff x="-1068" y="-8413"/>
            <a:chExt cx="5178016" cy="6866413"/>
          </a:xfrm>
        </p:grpSpPr>
        <p:pic>
          <p:nvPicPr>
            <p:cNvPr id="51" name="Picture 50" descr="A close up of a logo&#10;&#10;Description automatically generated">
              <a:extLst>
                <a:ext uri="{FF2B5EF4-FFF2-40B4-BE49-F238E27FC236}">
                  <a16:creationId xmlns:a16="http://schemas.microsoft.com/office/drawing/2014/main" id="{DD24245D-C959-4FC5-B3C1-E2CAAB2F2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470124"/>
              <a:ext cx="5175880" cy="1387876"/>
            </a:xfrm>
            <a:prstGeom prst="rect">
              <a:avLst/>
            </a:prstGeom>
          </p:spPr>
        </p:pic>
        <p:pic>
          <p:nvPicPr>
            <p:cNvPr id="52" name="Picture 51" descr="A close up of a logo&#10;&#10;Description automatically generated">
              <a:extLst>
                <a:ext uri="{FF2B5EF4-FFF2-40B4-BE49-F238E27FC236}">
                  <a16:creationId xmlns:a16="http://schemas.microsoft.com/office/drawing/2014/main" id="{29AA2955-95E9-4D99-A6CF-EBF8B8878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8413"/>
              <a:ext cx="5176948" cy="4585303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6863A9EC-48C4-4D9D-87D6-5DCF214EA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850" y="5773423"/>
              <a:ext cx="2544734" cy="781277"/>
            </a:xfrm>
            <a:prstGeom prst="rect">
              <a:avLst/>
            </a:prstGeom>
          </p:spPr>
        </p:pic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D26F1EF-EEFF-46E2-8C7E-50241C7BAB8A}"/>
                </a:ext>
              </a:extLst>
            </p:cNvPr>
            <p:cNvGrpSpPr/>
            <p:nvPr/>
          </p:nvGrpSpPr>
          <p:grpSpPr>
            <a:xfrm>
              <a:off x="-1068" y="4587337"/>
              <a:ext cx="5176948" cy="869533"/>
              <a:chOff x="-1068" y="4587337"/>
              <a:chExt cx="4571999" cy="869533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9604FA65-D9EB-4AA2-BE9D-1154984C4452}"/>
                  </a:ext>
                </a:extLst>
              </p:cNvPr>
              <p:cNvGrpSpPr/>
              <p:nvPr/>
            </p:nvGrpSpPr>
            <p:grpSpPr>
              <a:xfrm flipV="1">
                <a:off x="-1068" y="5359240"/>
                <a:ext cx="4571999" cy="97630"/>
                <a:chOff x="0" y="1472508"/>
                <a:chExt cx="9601200" cy="257953"/>
              </a:xfrm>
            </p:grpSpPr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EF974F6E-0B04-4C39-873C-5DD918FF544C}"/>
                    </a:ext>
                  </a:extLst>
                </p:cNvPr>
                <p:cNvSpPr/>
                <p:nvPr/>
              </p:nvSpPr>
              <p:spPr>
                <a:xfrm>
                  <a:off x="0" y="1472508"/>
                  <a:ext cx="9601200" cy="25795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8230F2D8-7019-4907-BC3F-EA48A18A729A}"/>
                    </a:ext>
                  </a:extLst>
                </p:cNvPr>
                <p:cNvGrpSpPr/>
                <p:nvPr/>
              </p:nvGrpSpPr>
              <p:grpSpPr>
                <a:xfrm>
                  <a:off x="0" y="1533803"/>
                  <a:ext cx="9601200" cy="142344"/>
                  <a:chOff x="-10048" y="1395274"/>
                  <a:chExt cx="9611247" cy="142344"/>
                </a:xfrm>
              </p:grpSpPr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id="{13FDEDA2-BAD5-4C78-BCBB-7706B40D5DC1}"/>
                      </a:ext>
                    </a:extLst>
                  </p:cNvPr>
                  <p:cNvSpPr/>
                  <p:nvPr/>
                </p:nvSpPr>
                <p:spPr>
                  <a:xfrm>
                    <a:off x="-10048" y="1402000"/>
                    <a:ext cx="517013" cy="135618"/>
                  </a:xfrm>
                  <a:prstGeom prst="rect">
                    <a:avLst/>
                  </a:prstGeom>
                  <a:solidFill>
                    <a:srgbClr val="14496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id="{83A29052-0EDB-40F6-ADE0-A10FE37637FA}"/>
                      </a:ext>
                    </a:extLst>
                  </p:cNvPr>
                  <p:cNvSpPr/>
                  <p:nvPr/>
                </p:nvSpPr>
                <p:spPr>
                  <a:xfrm>
                    <a:off x="599026" y="1399408"/>
                    <a:ext cx="489986" cy="135618"/>
                  </a:xfrm>
                  <a:prstGeom prst="rect">
                    <a:avLst/>
                  </a:prstGeom>
                  <a:solidFill>
                    <a:srgbClr val="E8223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id="{66F13C1C-7E93-4F11-A520-D4A6B4E58A23}"/>
                      </a:ext>
                    </a:extLst>
                  </p:cNvPr>
                  <p:cNvSpPr/>
                  <p:nvPr/>
                </p:nvSpPr>
                <p:spPr>
                  <a:xfrm>
                    <a:off x="1166753" y="1397808"/>
                    <a:ext cx="489986" cy="135618"/>
                  </a:xfrm>
                  <a:prstGeom prst="rect">
                    <a:avLst/>
                  </a:prstGeom>
                  <a:solidFill>
                    <a:srgbClr val="E4B53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id="{C44D5ACF-BAD3-430F-8F87-0C888ECD2745}"/>
                      </a:ext>
                    </a:extLst>
                  </p:cNvPr>
                  <p:cNvSpPr/>
                  <p:nvPr/>
                </p:nvSpPr>
                <p:spPr>
                  <a:xfrm>
                    <a:off x="1744316" y="1397808"/>
                    <a:ext cx="489986" cy="135618"/>
                  </a:xfrm>
                  <a:prstGeom prst="rect">
                    <a:avLst/>
                  </a:prstGeom>
                  <a:solidFill>
                    <a:srgbClr val="4BA04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41C68D68-7E90-4299-87B6-35D9375D7C02}"/>
                      </a:ext>
                    </a:extLst>
                  </p:cNvPr>
                  <p:cNvSpPr/>
                  <p:nvPr/>
                </p:nvSpPr>
                <p:spPr>
                  <a:xfrm>
                    <a:off x="2320550" y="1396592"/>
                    <a:ext cx="489986" cy="135618"/>
                  </a:xfrm>
                  <a:prstGeom prst="rect">
                    <a:avLst/>
                  </a:prstGeom>
                  <a:solidFill>
                    <a:srgbClr val="C5202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2922826C-06CA-4298-80C8-D6762DD2B73C}"/>
                      </a:ext>
                    </a:extLst>
                  </p:cNvPr>
                  <p:cNvSpPr/>
                  <p:nvPr/>
                </p:nvSpPr>
                <p:spPr>
                  <a:xfrm>
                    <a:off x="2894090" y="1397808"/>
                    <a:ext cx="489986" cy="135618"/>
                  </a:xfrm>
                  <a:prstGeom prst="rect">
                    <a:avLst/>
                  </a:prstGeom>
                  <a:solidFill>
                    <a:srgbClr val="EF402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C3206C5C-C6C3-4646-BD06-C3B8C2518CC2}"/>
                      </a:ext>
                    </a:extLst>
                  </p:cNvPr>
                  <p:cNvSpPr/>
                  <p:nvPr/>
                </p:nvSpPr>
                <p:spPr>
                  <a:xfrm>
                    <a:off x="3467187" y="1397808"/>
                    <a:ext cx="489986" cy="135618"/>
                  </a:xfrm>
                  <a:prstGeom prst="rect">
                    <a:avLst/>
                  </a:prstGeom>
                  <a:solidFill>
                    <a:srgbClr val="27BEE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id="{CE244FE1-3E33-4F78-AD88-A9D44D74916B}"/>
                      </a:ext>
                    </a:extLst>
                  </p:cNvPr>
                  <p:cNvSpPr/>
                  <p:nvPr/>
                </p:nvSpPr>
                <p:spPr>
                  <a:xfrm>
                    <a:off x="4034914" y="1397808"/>
                    <a:ext cx="489986" cy="135618"/>
                  </a:xfrm>
                  <a:prstGeom prst="rect">
                    <a:avLst/>
                  </a:prstGeom>
                  <a:solidFill>
                    <a:srgbClr val="FAC21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id="{F1B317B7-67BB-4B99-A457-38BE9EBBAC6A}"/>
                      </a:ext>
                    </a:extLst>
                  </p:cNvPr>
                  <p:cNvSpPr/>
                  <p:nvPr/>
                </p:nvSpPr>
                <p:spPr>
                  <a:xfrm>
                    <a:off x="4605679" y="1397808"/>
                    <a:ext cx="489986" cy="135618"/>
                  </a:xfrm>
                  <a:prstGeom prst="rect">
                    <a:avLst/>
                  </a:prstGeom>
                  <a:solidFill>
                    <a:srgbClr val="A21C4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" name="Rectangle 91">
                    <a:extLst>
                      <a:ext uri="{FF2B5EF4-FFF2-40B4-BE49-F238E27FC236}">
                        <a16:creationId xmlns:a16="http://schemas.microsoft.com/office/drawing/2014/main" id="{C1AD68BC-AC9C-491E-A00E-0DA84CA2CEBC}"/>
                      </a:ext>
                    </a:extLst>
                  </p:cNvPr>
                  <p:cNvSpPr/>
                  <p:nvPr/>
                </p:nvSpPr>
                <p:spPr>
                  <a:xfrm>
                    <a:off x="5170368" y="1396409"/>
                    <a:ext cx="489986" cy="135618"/>
                  </a:xfrm>
                  <a:prstGeom prst="rect">
                    <a:avLst/>
                  </a:prstGeom>
                  <a:solidFill>
                    <a:srgbClr val="F26B2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Rectangle 92">
                    <a:extLst>
                      <a:ext uri="{FF2B5EF4-FFF2-40B4-BE49-F238E27FC236}">
                        <a16:creationId xmlns:a16="http://schemas.microsoft.com/office/drawing/2014/main" id="{82396EFD-5734-4DA7-BCAA-1D53DD9492C7}"/>
                      </a:ext>
                    </a:extLst>
                  </p:cNvPr>
                  <p:cNvSpPr/>
                  <p:nvPr/>
                </p:nvSpPr>
                <p:spPr>
                  <a:xfrm>
                    <a:off x="5735057" y="1397808"/>
                    <a:ext cx="489986" cy="135618"/>
                  </a:xfrm>
                  <a:prstGeom prst="rect">
                    <a:avLst/>
                  </a:prstGeom>
                  <a:solidFill>
                    <a:srgbClr val="DC176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Rectangle 93">
                    <a:extLst>
                      <a:ext uri="{FF2B5EF4-FFF2-40B4-BE49-F238E27FC236}">
                        <a16:creationId xmlns:a16="http://schemas.microsoft.com/office/drawing/2014/main" id="{3D72E86F-F719-4540-AAAD-1E7BA71FB816}"/>
                      </a:ext>
                    </a:extLst>
                  </p:cNvPr>
                  <p:cNvSpPr/>
                  <p:nvPr/>
                </p:nvSpPr>
                <p:spPr>
                  <a:xfrm>
                    <a:off x="6299746" y="1397808"/>
                    <a:ext cx="489986" cy="135618"/>
                  </a:xfrm>
                  <a:prstGeom prst="rect">
                    <a:avLst/>
                  </a:prstGeom>
                  <a:solidFill>
                    <a:srgbClr val="F99F2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57DAEA99-C6E4-4764-BCB1-77716562AF64}"/>
                      </a:ext>
                    </a:extLst>
                  </p:cNvPr>
                  <p:cNvSpPr/>
                  <p:nvPr/>
                </p:nvSpPr>
                <p:spPr>
                  <a:xfrm>
                    <a:off x="6859519" y="1398202"/>
                    <a:ext cx="489986" cy="135618"/>
                  </a:xfrm>
                  <a:prstGeom prst="rect">
                    <a:avLst/>
                  </a:prstGeom>
                  <a:solidFill>
                    <a:srgbClr val="C6982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4B015A30-3074-46D7-9EA3-0DC462270AAD}"/>
                      </a:ext>
                    </a:extLst>
                  </p:cNvPr>
                  <p:cNvSpPr/>
                  <p:nvPr/>
                </p:nvSpPr>
                <p:spPr>
                  <a:xfrm>
                    <a:off x="7419292" y="1397808"/>
                    <a:ext cx="489986" cy="135618"/>
                  </a:xfrm>
                  <a:prstGeom prst="rect">
                    <a:avLst/>
                  </a:prstGeom>
                  <a:solidFill>
                    <a:srgbClr val="40804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7" name="Rectangle 96">
                    <a:extLst>
                      <a:ext uri="{FF2B5EF4-FFF2-40B4-BE49-F238E27FC236}">
                        <a16:creationId xmlns:a16="http://schemas.microsoft.com/office/drawing/2014/main" id="{18252790-EE7D-411E-B15B-848A36C7E0F9}"/>
                      </a:ext>
                    </a:extLst>
                  </p:cNvPr>
                  <p:cNvSpPr/>
                  <p:nvPr/>
                </p:nvSpPr>
                <p:spPr>
                  <a:xfrm>
                    <a:off x="7971818" y="1395274"/>
                    <a:ext cx="489986" cy="135618"/>
                  </a:xfrm>
                  <a:prstGeom prst="rect">
                    <a:avLst/>
                  </a:prstGeom>
                  <a:solidFill>
                    <a:srgbClr val="1F95D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864F7C6A-1F2B-4F5F-A2F9-CF476B2451DC}"/>
                      </a:ext>
                    </a:extLst>
                  </p:cNvPr>
                  <p:cNvSpPr/>
                  <p:nvPr/>
                </p:nvSpPr>
                <p:spPr>
                  <a:xfrm>
                    <a:off x="8531591" y="1395274"/>
                    <a:ext cx="489986" cy="135618"/>
                  </a:xfrm>
                  <a:prstGeom prst="rect">
                    <a:avLst/>
                  </a:prstGeom>
                  <a:solidFill>
                    <a:srgbClr val="5DBA4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809C75EE-48A5-4383-89C3-EE08C7DB4E6A}"/>
                      </a:ext>
                    </a:extLst>
                  </p:cNvPr>
                  <p:cNvSpPr/>
                  <p:nvPr/>
                </p:nvSpPr>
                <p:spPr>
                  <a:xfrm>
                    <a:off x="9087074" y="1395274"/>
                    <a:ext cx="514125" cy="135618"/>
                  </a:xfrm>
                  <a:prstGeom prst="rect">
                    <a:avLst/>
                  </a:prstGeom>
                  <a:solidFill>
                    <a:srgbClr val="136B9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2707ADDF-54E2-4E44-B77F-543547188945}"/>
                  </a:ext>
                </a:extLst>
              </p:cNvPr>
              <p:cNvGrpSpPr/>
              <p:nvPr/>
            </p:nvGrpSpPr>
            <p:grpSpPr>
              <a:xfrm flipV="1">
                <a:off x="-1068" y="4587337"/>
                <a:ext cx="4571999" cy="97630"/>
                <a:chOff x="0" y="1472506"/>
                <a:chExt cx="9601200" cy="257953"/>
              </a:xfrm>
            </p:grpSpPr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AC0E7966-3A06-4FA6-9690-CA158AA33BED}"/>
                    </a:ext>
                  </a:extLst>
                </p:cNvPr>
                <p:cNvSpPr/>
                <p:nvPr/>
              </p:nvSpPr>
              <p:spPr>
                <a:xfrm>
                  <a:off x="0" y="1472506"/>
                  <a:ext cx="9601200" cy="25795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1539DFD5-86B4-47F7-8083-3AB0EDF9A77D}"/>
                    </a:ext>
                  </a:extLst>
                </p:cNvPr>
                <p:cNvGrpSpPr/>
                <p:nvPr/>
              </p:nvGrpSpPr>
              <p:grpSpPr>
                <a:xfrm>
                  <a:off x="0" y="1533803"/>
                  <a:ext cx="9601200" cy="142344"/>
                  <a:chOff x="-10048" y="1395274"/>
                  <a:chExt cx="9611247" cy="142344"/>
                </a:xfrm>
              </p:grpSpPr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930804F5-1F1D-42F8-98EA-C5EF327D1CC8}"/>
                      </a:ext>
                    </a:extLst>
                  </p:cNvPr>
                  <p:cNvSpPr/>
                  <p:nvPr/>
                </p:nvSpPr>
                <p:spPr>
                  <a:xfrm>
                    <a:off x="-10048" y="1402000"/>
                    <a:ext cx="517013" cy="135618"/>
                  </a:xfrm>
                  <a:prstGeom prst="rect">
                    <a:avLst/>
                  </a:prstGeom>
                  <a:solidFill>
                    <a:srgbClr val="14496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8AC4DF03-CF93-4685-B5DD-5C3D2C371079}"/>
                      </a:ext>
                    </a:extLst>
                  </p:cNvPr>
                  <p:cNvSpPr/>
                  <p:nvPr/>
                </p:nvSpPr>
                <p:spPr>
                  <a:xfrm>
                    <a:off x="599026" y="1399408"/>
                    <a:ext cx="489986" cy="135618"/>
                  </a:xfrm>
                  <a:prstGeom prst="rect">
                    <a:avLst/>
                  </a:prstGeom>
                  <a:solidFill>
                    <a:srgbClr val="E8223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4322D28F-B3DB-4E86-84B2-C2C400049AD2}"/>
                      </a:ext>
                    </a:extLst>
                  </p:cNvPr>
                  <p:cNvSpPr/>
                  <p:nvPr/>
                </p:nvSpPr>
                <p:spPr>
                  <a:xfrm>
                    <a:off x="1166753" y="1397808"/>
                    <a:ext cx="489986" cy="135618"/>
                  </a:xfrm>
                  <a:prstGeom prst="rect">
                    <a:avLst/>
                  </a:prstGeom>
                  <a:solidFill>
                    <a:srgbClr val="E4B53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EA76D3D3-83D1-4FB6-91B6-AD5A9636F515}"/>
                      </a:ext>
                    </a:extLst>
                  </p:cNvPr>
                  <p:cNvSpPr/>
                  <p:nvPr/>
                </p:nvSpPr>
                <p:spPr>
                  <a:xfrm>
                    <a:off x="1744316" y="1397808"/>
                    <a:ext cx="489986" cy="135618"/>
                  </a:xfrm>
                  <a:prstGeom prst="rect">
                    <a:avLst/>
                  </a:prstGeom>
                  <a:solidFill>
                    <a:srgbClr val="4BA04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3189444F-8457-43BF-BAED-231AD4D08288}"/>
                      </a:ext>
                    </a:extLst>
                  </p:cNvPr>
                  <p:cNvSpPr/>
                  <p:nvPr/>
                </p:nvSpPr>
                <p:spPr>
                  <a:xfrm>
                    <a:off x="2320550" y="1396592"/>
                    <a:ext cx="489986" cy="135618"/>
                  </a:xfrm>
                  <a:prstGeom prst="rect">
                    <a:avLst/>
                  </a:prstGeom>
                  <a:solidFill>
                    <a:srgbClr val="C5202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82E3CB90-13FC-4647-BE41-8235B1C2F204}"/>
                      </a:ext>
                    </a:extLst>
                  </p:cNvPr>
                  <p:cNvSpPr/>
                  <p:nvPr/>
                </p:nvSpPr>
                <p:spPr>
                  <a:xfrm>
                    <a:off x="2894090" y="1397808"/>
                    <a:ext cx="489986" cy="135618"/>
                  </a:xfrm>
                  <a:prstGeom prst="rect">
                    <a:avLst/>
                  </a:prstGeom>
                  <a:solidFill>
                    <a:srgbClr val="EF402B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4BF9B6FC-C5B4-4A0F-A473-71D1A17B7F45}"/>
                      </a:ext>
                    </a:extLst>
                  </p:cNvPr>
                  <p:cNvSpPr/>
                  <p:nvPr/>
                </p:nvSpPr>
                <p:spPr>
                  <a:xfrm>
                    <a:off x="3467187" y="1397808"/>
                    <a:ext cx="489986" cy="135618"/>
                  </a:xfrm>
                  <a:prstGeom prst="rect">
                    <a:avLst/>
                  </a:prstGeom>
                  <a:solidFill>
                    <a:srgbClr val="27BEE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53FD6521-58F8-4436-BB8B-F7312B67745B}"/>
                      </a:ext>
                    </a:extLst>
                  </p:cNvPr>
                  <p:cNvSpPr/>
                  <p:nvPr/>
                </p:nvSpPr>
                <p:spPr>
                  <a:xfrm>
                    <a:off x="4034914" y="1397808"/>
                    <a:ext cx="489986" cy="135618"/>
                  </a:xfrm>
                  <a:prstGeom prst="rect">
                    <a:avLst/>
                  </a:prstGeom>
                  <a:solidFill>
                    <a:srgbClr val="FAC21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7D4E91B2-EBC6-4571-A6A3-A557096286FC}"/>
                      </a:ext>
                    </a:extLst>
                  </p:cNvPr>
                  <p:cNvSpPr/>
                  <p:nvPr/>
                </p:nvSpPr>
                <p:spPr>
                  <a:xfrm>
                    <a:off x="4605679" y="1397808"/>
                    <a:ext cx="489986" cy="135618"/>
                  </a:xfrm>
                  <a:prstGeom prst="rect">
                    <a:avLst/>
                  </a:prstGeom>
                  <a:solidFill>
                    <a:srgbClr val="A21C4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E50BFD62-9B89-466C-A656-BF584EC0BD4C}"/>
                      </a:ext>
                    </a:extLst>
                  </p:cNvPr>
                  <p:cNvSpPr/>
                  <p:nvPr/>
                </p:nvSpPr>
                <p:spPr>
                  <a:xfrm>
                    <a:off x="5170368" y="1396409"/>
                    <a:ext cx="489986" cy="135618"/>
                  </a:xfrm>
                  <a:prstGeom prst="rect">
                    <a:avLst/>
                  </a:prstGeom>
                  <a:solidFill>
                    <a:srgbClr val="F26B2D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EE282875-D700-4D55-AA0F-9108017A948C}"/>
                      </a:ext>
                    </a:extLst>
                  </p:cNvPr>
                  <p:cNvSpPr/>
                  <p:nvPr/>
                </p:nvSpPr>
                <p:spPr>
                  <a:xfrm>
                    <a:off x="5735057" y="1397808"/>
                    <a:ext cx="489986" cy="135618"/>
                  </a:xfrm>
                  <a:prstGeom prst="rect">
                    <a:avLst/>
                  </a:prstGeom>
                  <a:solidFill>
                    <a:srgbClr val="DC176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6EEDB723-598C-4992-AA1C-932C78C03BF1}"/>
                      </a:ext>
                    </a:extLst>
                  </p:cNvPr>
                  <p:cNvSpPr/>
                  <p:nvPr/>
                </p:nvSpPr>
                <p:spPr>
                  <a:xfrm>
                    <a:off x="6299746" y="1397808"/>
                    <a:ext cx="489986" cy="135618"/>
                  </a:xfrm>
                  <a:prstGeom prst="rect">
                    <a:avLst/>
                  </a:prstGeom>
                  <a:solidFill>
                    <a:srgbClr val="F99F2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C2402514-4820-4A50-8FBD-28A46E38A2B7}"/>
                      </a:ext>
                    </a:extLst>
                  </p:cNvPr>
                  <p:cNvSpPr/>
                  <p:nvPr/>
                </p:nvSpPr>
                <p:spPr>
                  <a:xfrm>
                    <a:off x="6859519" y="1398202"/>
                    <a:ext cx="489986" cy="135618"/>
                  </a:xfrm>
                  <a:prstGeom prst="rect">
                    <a:avLst/>
                  </a:prstGeom>
                  <a:solidFill>
                    <a:srgbClr val="C6982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D7996193-6F29-4254-A381-73565499DD9C}"/>
                      </a:ext>
                    </a:extLst>
                  </p:cNvPr>
                  <p:cNvSpPr/>
                  <p:nvPr/>
                </p:nvSpPr>
                <p:spPr>
                  <a:xfrm>
                    <a:off x="7419292" y="1397808"/>
                    <a:ext cx="489986" cy="135618"/>
                  </a:xfrm>
                  <a:prstGeom prst="rect">
                    <a:avLst/>
                  </a:prstGeom>
                  <a:solidFill>
                    <a:srgbClr val="40804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id="{F2950489-6B82-457D-AE75-0C835AFBDB99}"/>
                      </a:ext>
                    </a:extLst>
                  </p:cNvPr>
                  <p:cNvSpPr/>
                  <p:nvPr/>
                </p:nvSpPr>
                <p:spPr>
                  <a:xfrm>
                    <a:off x="7971818" y="1395274"/>
                    <a:ext cx="489986" cy="135618"/>
                  </a:xfrm>
                  <a:prstGeom prst="rect">
                    <a:avLst/>
                  </a:prstGeom>
                  <a:solidFill>
                    <a:srgbClr val="1F95D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id="{EE4F8FAB-3C7D-43D2-BA16-8FB22C67D19C}"/>
                      </a:ext>
                    </a:extLst>
                  </p:cNvPr>
                  <p:cNvSpPr/>
                  <p:nvPr/>
                </p:nvSpPr>
                <p:spPr>
                  <a:xfrm>
                    <a:off x="8531591" y="1395274"/>
                    <a:ext cx="489986" cy="135618"/>
                  </a:xfrm>
                  <a:prstGeom prst="rect">
                    <a:avLst/>
                  </a:prstGeom>
                  <a:solidFill>
                    <a:srgbClr val="5DBA48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F2D03678-B942-4CC3-A85D-C25CF06E3B62}"/>
                      </a:ext>
                    </a:extLst>
                  </p:cNvPr>
                  <p:cNvSpPr/>
                  <p:nvPr/>
                </p:nvSpPr>
                <p:spPr>
                  <a:xfrm>
                    <a:off x="9087074" y="1395274"/>
                    <a:ext cx="514125" cy="135618"/>
                  </a:xfrm>
                  <a:prstGeom prst="rect">
                    <a:avLst/>
                  </a:prstGeom>
                  <a:solidFill>
                    <a:srgbClr val="136B9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095BB0C3-84D7-452E-BD19-4F19DF0D9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6823" y="865117"/>
              <a:ext cx="4651584" cy="2262111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65FE236-167D-45E9-A977-2B91C87D3095}"/>
                </a:ext>
              </a:extLst>
            </p:cNvPr>
            <p:cNvSpPr txBox="1"/>
            <p:nvPr/>
          </p:nvSpPr>
          <p:spPr>
            <a:xfrm>
              <a:off x="292188" y="3222318"/>
              <a:ext cx="4618804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50" b="1" dirty="0">
                  <a:solidFill>
                    <a:schemeClr val="bg2">
                      <a:lumMod val="25000"/>
                    </a:schemeClr>
                  </a:solidFill>
                  <a:latin typeface="Arial Narrow" panose="020B0606020202030204" pitchFamily="34" charset="0"/>
                </a:rPr>
                <a:t>Actions of the inland transport sector to join the global fight against climate change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FABA571-8E9C-4CFF-8B4A-43D247C5887C}"/>
                </a:ext>
              </a:extLst>
            </p:cNvPr>
            <p:cNvSpPr txBox="1"/>
            <p:nvPr/>
          </p:nvSpPr>
          <p:spPr>
            <a:xfrm>
              <a:off x="336408" y="4789498"/>
              <a:ext cx="45719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spc="70" dirty="0">
                  <a:solidFill>
                    <a:srgbClr val="4E9EE5"/>
                  </a:solidFill>
                  <a:latin typeface="Arial Narrow" panose="020B0606020202030204" pitchFamily="34" charset="0"/>
                </a:rPr>
                <a:t>INLAND TRANSPORT COMMITTEE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8253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cccb6d4-dbe5-46d2-b4d3-5733603d8cc6">
      <Terms xmlns="http://schemas.microsoft.com/office/infopath/2007/PartnerControls"/>
    </lcf76f155ced4ddcb4097134ff3c332f>
    <TaxCatchAll xmlns="985ec44e-1bab-4c0b-9df0-6ba128686fc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8422D08C252547BB1CFA7F78E2CB83" ma:contentTypeVersion="17" ma:contentTypeDescription="Create a new document." ma:contentTypeScope="" ma:versionID="3dda9090b5883dd13a17919601bc9337">
  <xsd:schema xmlns:xsd="http://www.w3.org/2001/XMLSchema" xmlns:xs="http://www.w3.org/2001/XMLSchema" xmlns:p="http://schemas.microsoft.com/office/2006/metadata/properties" xmlns:ns2="4b4a1c0d-4a69-4996-a84a-fc699b9f49de" xmlns:ns3="acccb6d4-dbe5-46d2-b4d3-5733603d8cc6" xmlns:ns4="985ec44e-1bab-4c0b-9df0-6ba128686fc9" targetNamespace="http://schemas.microsoft.com/office/2006/metadata/properties" ma:root="true" ma:fieldsID="ded5af2ee258f7c0b7926b0cd9be3d49" ns2:_="" ns3:_="" ns4:_="">
    <xsd:import namespace="4b4a1c0d-4a69-4996-a84a-fc699b9f49de"/>
    <xsd:import namespace="acccb6d4-dbe5-46d2-b4d3-5733603d8cc6"/>
    <xsd:import namespace="985ec44e-1bab-4c0b-9df0-6ba128686fc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a1c0d-4a69-4996-a84a-fc699b9f49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cb6d4-dbe5-46d2-b4d3-5733603d8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02cb41a6-c265-4598-b948-df01c7e084ec}" ma:internalName="TaxCatchAll" ma:showField="CatchAllData" ma:web="4b4a1c0d-4a69-4996-a84a-fc699b9f49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1B75E0-3EF9-4630-B62A-C57DEE7A8E74}">
  <ds:schemaRefs>
    <ds:schemaRef ds:uri="http://schemas.microsoft.com/office/2006/metadata/properties"/>
    <ds:schemaRef ds:uri="http://schemas.microsoft.com/office/infopath/2007/PartnerControls"/>
    <ds:schemaRef ds:uri="acccb6d4-dbe5-46d2-b4d3-5733603d8cc6"/>
    <ds:schemaRef ds:uri="985ec44e-1bab-4c0b-9df0-6ba128686fc9"/>
  </ds:schemaRefs>
</ds:datastoreItem>
</file>

<file path=customXml/itemProps2.xml><?xml version="1.0" encoding="utf-8"?>
<ds:datastoreItem xmlns:ds="http://schemas.openxmlformats.org/officeDocument/2006/customXml" ds:itemID="{89334479-C8DC-4CBD-B933-AECF4817E8D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D82121-04F6-493B-8E88-3E87144CC1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4a1c0d-4a69-4996-a84a-fc699b9f49de"/>
    <ds:schemaRef ds:uri="acccb6d4-dbe5-46d2-b4d3-5733603d8cc6"/>
    <ds:schemaRef ds:uri="985ec44e-1bab-4c0b-9df0-6ba128686f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3297</TotalTime>
  <Words>408</Words>
  <Application>Microsoft Office PowerPoint</Application>
  <PresentationFormat>Widescreen</PresentationFormat>
  <Paragraphs>70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Arial Black</vt:lpstr>
      <vt:lpstr>Arial Narrow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Lucica Matei</dc:creator>
  <cp:lastModifiedBy>Francois Cuenot</cp:lastModifiedBy>
  <cp:revision>35</cp:revision>
  <dcterms:created xsi:type="dcterms:W3CDTF">2018-10-22T08:00:17Z</dcterms:created>
  <dcterms:modified xsi:type="dcterms:W3CDTF">2023-05-30T17:51:44Z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0x0101003B8422D08C252547BB1CFA7F78E2CB83</vt:lpwstr>
  </property>
  <property fmtid="{D5CDD505-2E9C-101B-9397-08002B2CF9AE}" pid="3" name="gba66df640194346a5267c50f24d4797">
    <vt:lpwstr/>
  </property>
  <property fmtid="{D5CDD505-2E9C-101B-9397-08002B2CF9AE}" pid="4" name="Office_x0020_of_x0020_Origin">
    <vt:lpwstr/>
  </property>
  <property fmtid="{D5CDD505-2E9C-101B-9397-08002B2CF9AE}" pid="5" name="MediaServiceImageTags">
    <vt:lpwstr/>
  </property>
</Properties>
</file>