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sldIdLst>
    <p:sldId id="265" r:id="rId5"/>
    <p:sldId id="266" r:id="rId6"/>
    <p:sldId id="267" r:id="rId7"/>
    <p:sldId id="259" r:id="rId8"/>
    <p:sldId id="261" r:id="rId9"/>
    <p:sldId id="268" r:id="rId10"/>
    <p:sldId id="260" r:id="rId11"/>
    <p:sldId id="264" r:id="rId12"/>
    <p:sldId id="26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F229A75C-3E06-4DBE-B0D4-1606644F7D06}"/>
    <pc:docChg chg="modSld">
      <pc:chgData name="Francois Cuenot" userId="9928dff3-8fa4-42b5-9d6e-cd4dcb89281b" providerId="ADAL" clId="{F229A75C-3E06-4DBE-B0D4-1606644F7D06}" dt="2023-05-26T16:45:30.702" v="3" actId="20577"/>
      <pc:docMkLst>
        <pc:docMk/>
      </pc:docMkLst>
      <pc:sldChg chg="modSp mod">
        <pc:chgData name="Francois Cuenot" userId="9928dff3-8fa4-42b5-9d6e-cd4dcb89281b" providerId="ADAL" clId="{F229A75C-3E06-4DBE-B0D4-1606644F7D06}" dt="2023-05-26T16:45:30.702" v="3" actId="20577"/>
        <pc:sldMkLst>
          <pc:docMk/>
          <pc:sldMk cId="2574424397" sldId="265"/>
        </pc:sldMkLst>
        <pc:spChg chg="mod">
          <ac:chgData name="Francois Cuenot" userId="9928dff3-8fa4-42b5-9d6e-cd4dcb89281b" providerId="ADAL" clId="{F229A75C-3E06-4DBE-B0D4-1606644F7D06}" dt="2023-05-26T16:45:30.702" v="3" actId="20577"/>
          <ac:spMkLst>
            <pc:docMk/>
            <pc:sldMk cId="2574424397" sldId="265"/>
            <ac:spMk id="5" creationId="{F6FC4AF4-E468-4466-AB2F-DF925A5E6D8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0A2FB-559B-4704-8115-734B0DD278FC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24C5-5E6F-4772-BC29-1E91C4F9F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4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12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D2D7-4F35-42F2-BD56-11CB094AF259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862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4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9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8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D193D-C45E-44E0-804D-82883133DBB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3DA8FBB8-F138-4EBE-B59C-7ACA0C1B5C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979600"/>
            <a:ext cx="11449050" cy="115200"/>
          </a:xfrm>
        </p:spPr>
        <p:txBody>
          <a:bodyPr anchor="b">
            <a:spAutoFit/>
          </a:bodyPr>
          <a:lstStyle>
            <a:lvl1pPr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de-DE" dirty="0"/>
              <a:t>Quelle &amp; Fußnote</a:t>
            </a:r>
          </a:p>
        </p:txBody>
      </p:sp>
    </p:spTree>
    <p:extLst>
      <p:ext uri="{BB962C8B-B14F-4D97-AF65-F5344CB8AC3E}">
        <p14:creationId xmlns:p14="http://schemas.microsoft.com/office/powerpoint/2010/main" val="214823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71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5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06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4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6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15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6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3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emf"/><Relationship Id="rId11" Type="http://schemas.openxmlformats.org/officeDocument/2006/relationships/image" Target="../media/image5.sv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hyperlink" Target="https://wiki.unece.org/pages/viewpage.action?pageId=198672917&amp;src=contextnavpagetreemode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0CBB3CF1-97B7-4E04-B163-2836B63CF88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0CBB3CF1-97B7-4E04-B163-2836B63CF8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126C82-208A-4942-A7F6-8E5D37572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en-GB" sz="4000" b="1" dirty="0"/>
              <a:t>Report to 89</a:t>
            </a:r>
            <a:r>
              <a:rPr lang="en-GB" sz="4000" b="1" baseline="30000" dirty="0"/>
              <a:t>th</a:t>
            </a:r>
            <a:r>
              <a:rPr lang="en-GB" sz="4000" b="1" dirty="0"/>
              <a:t> Session of GRPE</a:t>
            </a:r>
            <a:br>
              <a:rPr lang="en-GB" sz="4000" b="1" dirty="0"/>
            </a:br>
            <a:r>
              <a:rPr lang="en-GB" sz="4000" b="1" dirty="0"/>
              <a:t>(May-June 2023)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5097" y="3602038"/>
            <a:ext cx="9648673" cy="1655762"/>
          </a:xfrm>
        </p:spPr>
        <p:txBody>
          <a:bodyPr>
            <a:normAutofit/>
          </a:bodyPr>
          <a:lstStyle/>
          <a:p>
            <a:r>
              <a:rPr lang="en-GB" sz="2800" dirty="0"/>
              <a:t>Task Force Automated Vehicles Regulation Screening </a:t>
            </a:r>
          </a:p>
          <a:p>
            <a:r>
              <a:rPr lang="en-GB" sz="2800" dirty="0"/>
              <a:t>(TF-AVRS)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321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Transmitted by the Netherlands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7699739" y="283566"/>
            <a:ext cx="4237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</a:t>
            </a:r>
            <a:r>
              <a:rPr lang="en-GB"/>
              <a:t>Document </a:t>
            </a:r>
            <a:r>
              <a:rPr lang="en-GB" b="1"/>
              <a:t>GRPE-89-23</a:t>
            </a:r>
            <a:endParaRPr lang="en-GB" b="1" dirty="0"/>
          </a:p>
          <a:p>
            <a:r>
              <a:rPr lang="en-GB" dirty="0"/>
              <a:t>89</a:t>
            </a:r>
            <a:r>
              <a:rPr lang="en-GB" baseline="30000" dirty="0"/>
              <a:t>th</a:t>
            </a:r>
            <a:r>
              <a:rPr lang="en-GB" dirty="0"/>
              <a:t>  GRPE, 31</a:t>
            </a:r>
            <a:r>
              <a:rPr lang="en-GB" baseline="30000" dirty="0"/>
              <a:t>st</a:t>
            </a:r>
            <a:r>
              <a:rPr lang="en-GB" dirty="0"/>
              <a:t> of May – 2</a:t>
            </a:r>
            <a:r>
              <a:rPr lang="en-GB" baseline="30000" dirty="0"/>
              <a:t>nd</a:t>
            </a:r>
            <a:r>
              <a:rPr lang="en-GB" dirty="0"/>
              <a:t> of June, 2023, </a:t>
            </a:r>
          </a:p>
          <a:p>
            <a:r>
              <a:rPr lang="en-GB" dirty="0"/>
              <a:t>agenda item 17</a:t>
            </a:r>
          </a:p>
        </p:txBody>
      </p:sp>
    </p:spTree>
    <p:extLst>
      <p:ext uri="{BB962C8B-B14F-4D97-AF65-F5344CB8AC3E}">
        <p14:creationId xmlns:p14="http://schemas.microsoft.com/office/powerpoint/2010/main" val="257442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934090"/>
            <a:ext cx="12192000" cy="13255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10</a:t>
            </a:fld>
            <a:endParaRPr lang="en-GB"/>
          </a:p>
        </p:txBody>
      </p:sp>
      <p:sp>
        <p:nvSpPr>
          <p:cNvPr id="5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Report TF-AVRS – GRPE-89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61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977F4A7-3B88-4670-ADCE-27A23B36D3C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977F4A7-3B88-4670-ADCE-27A23B36D3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E075AB84-F47B-4E17-9AE6-340E84F8C13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7" imgW="400" imgH="396" progId="TCLayout.ActiveDocument.1">
                  <p:embed/>
                </p:oleObj>
              </mc:Choice>
              <mc:Fallback>
                <p:oleObj name="think-cell Folie" r:id="rId7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E075AB84-F47B-4E17-9AE6-340E84F8C1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37997" y="1462860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14834" y="141196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l-NL" sz="3600" b="1" dirty="0"/>
              <a:t>TF </a:t>
            </a:r>
            <a:r>
              <a:rPr lang="nl-NL" sz="3600" b="1" dirty="0" err="1"/>
              <a:t>Automated</a:t>
            </a:r>
            <a:r>
              <a:rPr lang="nl-NL" sz="3600" b="1" dirty="0"/>
              <a:t> </a:t>
            </a:r>
            <a:r>
              <a:rPr lang="nl-NL" sz="3600" b="1" dirty="0" err="1"/>
              <a:t>Vehicles</a:t>
            </a:r>
            <a:r>
              <a:rPr lang="nl-NL" sz="3600" b="1" dirty="0"/>
              <a:t> </a:t>
            </a:r>
            <a:r>
              <a:rPr lang="nl-NL" sz="3600" b="1" dirty="0" err="1"/>
              <a:t>Regulation</a:t>
            </a:r>
            <a:r>
              <a:rPr lang="nl-NL" sz="3600" b="1" dirty="0"/>
              <a:t> Screening</a:t>
            </a:r>
            <a:endParaRPr lang="en-GB" sz="3600" b="1" dirty="0"/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776325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6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48566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13</a:t>
            </a: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788416" y="2954215"/>
            <a:ext cx="4062196" cy="959681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r>
              <a:rPr lang="en-US" sz="2000" b="1" dirty="0"/>
              <a:t>Number of Meetings </a:t>
            </a:r>
            <a:br>
              <a:rPr lang="en-US" sz="2000" b="1" dirty="0"/>
            </a:br>
            <a:endParaRPr lang="de-DE" sz="2000" b="1" dirty="0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/>
          <p:nvPr/>
        </p:nvCxnSpPr>
        <p:spPr>
          <a:xfrm>
            <a:off x="1788416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1788416" y="3703570"/>
            <a:ext cx="4062196" cy="22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accent6"/>
                </a:solidFill>
              </a:rPr>
              <a:t>Web-meetings</a:t>
            </a:r>
          </a:p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  Kick-off meeting:  13</a:t>
            </a:r>
            <a:r>
              <a:rPr lang="en-GB" baseline="30000" dirty="0"/>
              <a:t>th</a:t>
            </a:r>
            <a:r>
              <a:rPr lang="en-GB" dirty="0"/>
              <a:t> March 2023</a:t>
            </a:r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 TF-AVRS: 4</a:t>
            </a:r>
            <a:r>
              <a:rPr lang="en-GB" baseline="30000" dirty="0"/>
              <a:t>th</a:t>
            </a:r>
            <a:r>
              <a:rPr lang="en-GB" dirty="0"/>
              <a:t> April 2023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 TF-AVRS: 17</a:t>
            </a:r>
            <a:r>
              <a:rPr lang="en-US" baseline="30000" dirty="0"/>
              <a:t>th</a:t>
            </a:r>
            <a:r>
              <a:rPr lang="en-US" dirty="0"/>
              <a:t> April 2023 		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  TF-AVRS: 9</a:t>
            </a:r>
            <a:r>
              <a:rPr lang="en-US" baseline="30000" dirty="0"/>
              <a:t>th</a:t>
            </a:r>
            <a:r>
              <a:rPr lang="en-US" dirty="0"/>
              <a:t> May 2023		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  TF-AVRS: 22</a:t>
            </a:r>
            <a:r>
              <a:rPr lang="en-US" baseline="30000" dirty="0"/>
              <a:t>nd</a:t>
            </a:r>
            <a:r>
              <a:rPr lang="en-US" dirty="0"/>
              <a:t> May 2023	</a:t>
            </a:r>
            <a:endParaRPr lang="en-GB" dirty="0"/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703570"/>
            <a:ext cx="4547355" cy="160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CPs:</a:t>
            </a:r>
            <a:br>
              <a:rPr lang="de-DE" dirty="0"/>
            </a:br>
            <a:r>
              <a:rPr lang="de-DE" dirty="0"/>
              <a:t>Germany, France, United </a:t>
            </a:r>
            <a:r>
              <a:rPr lang="de-DE" dirty="0" err="1"/>
              <a:t>Kingdom</a:t>
            </a:r>
            <a:r>
              <a:rPr lang="de-DE" dirty="0"/>
              <a:t>, South </a:t>
            </a:r>
            <a:r>
              <a:rPr lang="de-DE" dirty="0" err="1"/>
              <a:t>Africa</a:t>
            </a:r>
            <a:r>
              <a:rPr lang="de-DE" dirty="0"/>
              <a:t>, </a:t>
            </a:r>
            <a:r>
              <a:rPr lang="de-DE" dirty="0" err="1"/>
              <a:t>Unites</a:t>
            </a:r>
            <a:r>
              <a:rPr lang="de-DE" dirty="0"/>
              <a:t> States, </a:t>
            </a:r>
            <a:r>
              <a:rPr lang="de-DE" dirty="0" err="1"/>
              <a:t>Netherlands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NGO‘s: </a:t>
            </a:r>
            <a:br>
              <a:rPr lang="de-DE" dirty="0"/>
            </a:br>
            <a:r>
              <a:rPr lang="de-DE" dirty="0"/>
              <a:t>OICA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731600" y="2868880"/>
            <a:ext cx="4888900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Participants </a:t>
            </a:r>
            <a:br>
              <a:rPr lang="en-GB" sz="2000" b="1" dirty="0"/>
            </a:br>
            <a:r>
              <a:rPr lang="en-GB" sz="2000" b="1" dirty="0"/>
              <a:t>(Contracting Parties &amp; NGOs)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/>
          <p:nvPr/>
        </p:nvCxnSpPr>
        <p:spPr>
          <a:xfrm>
            <a:off x="6354612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voettekst 5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Report TF-AVRS – GRPE-89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FDA60BB5-9707-48B2-86D6-CBD588A7EB6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FDA60BB5-9707-48B2-86D6-CBD588A7EB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sz="3600" b="1" dirty="0"/>
              <a:t>TF </a:t>
            </a:r>
            <a:r>
              <a:rPr lang="de-DE" sz="3600" b="1" dirty="0" err="1"/>
              <a:t>Automated</a:t>
            </a:r>
            <a:r>
              <a:rPr lang="de-DE" sz="3600" b="1" dirty="0"/>
              <a:t> </a:t>
            </a:r>
            <a:r>
              <a:rPr lang="de-DE" sz="3600" b="1" dirty="0" err="1"/>
              <a:t>Vehicles</a:t>
            </a:r>
            <a:r>
              <a:rPr lang="de-DE" sz="3600" b="1" dirty="0"/>
              <a:t> Regulation Screening</a:t>
            </a:r>
          </a:p>
        </p:txBody>
      </p:sp>
      <p:cxnSp>
        <p:nvCxnSpPr>
          <p:cNvPr id="12" name="Gerader Verbinder 11"/>
          <p:cNvCxnSpPr>
            <a:cxnSpLocks/>
          </p:cNvCxnSpPr>
          <p:nvPr/>
        </p:nvCxnSpPr>
        <p:spPr>
          <a:xfrm>
            <a:off x="971496" y="2769094"/>
            <a:ext cx="9403427" cy="26544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/>
        </p:nvCxnSpPr>
        <p:spPr>
          <a:xfrm>
            <a:off x="962704" y="3768739"/>
            <a:ext cx="9336850" cy="0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103435" y="1419320"/>
            <a:ext cx="6798531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WP29 requests a screening of regulation for application of Automated Vehicles.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GRVA proposed a template for the screening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TF-FADS (GRVA) provides further guidance 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962706" y="1419320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Targets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607F7AB3-AE7E-42CF-AA23-558AA578F65D}"/>
              </a:ext>
            </a:extLst>
          </p:cNvPr>
          <p:cNvSpPr txBox="1">
            <a:spLocks/>
          </p:cNvSpPr>
          <p:nvPr/>
        </p:nvSpPr>
        <p:spPr bwMode="gray">
          <a:xfrm>
            <a:off x="4103435" y="2849513"/>
            <a:ext cx="6196119" cy="8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[Netherlands]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[…] </a:t>
            </a:r>
            <a:endParaRPr lang="en-US" i="1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962706" y="2832196"/>
            <a:ext cx="3024000" cy="897364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Roles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8C7B6592-CEFA-4143-9572-F92488549D28}"/>
              </a:ext>
            </a:extLst>
          </p:cNvPr>
          <p:cNvSpPr txBox="1">
            <a:spLocks/>
          </p:cNvSpPr>
          <p:nvPr/>
        </p:nvSpPr>
        <p:spPr bwMode="gray">
          <a:xfrm>
            <a:off x="4103435" y="3821291"/>
            <a:ext cx="6426198" cy="69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hlinkClick r:id="rId6"/>
              </a:rPr>
              <a:t>https://wiki.unece.org/pages/viewpage.action?pageId=198672917&amp;src=contextnavpagetreemode</a:t>
            </a:r>
            <a:r>
              <a:rPr lang="de-DE" dirty="0"/>
              <a:t>  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962706" y="3821291"/>
            <a:ext cx="3024000" cy="690545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TF-AVRS </a:t>
            </a:r>
            <a:r>
              <a:rPr lang="de-DE" b="1" dirty="0" err="1"/>
              <a:t>wiki</a:t>
            </a:r>
            <a:r>
              <a:rPr lang="en-GB" b="1" dirty="0"/>
              <a:t>page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3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Report TF-AVRS – GRPE-89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80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Screening process: Considered items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1. Terminology</a:t>
            </a:r>
          </a:p>
          <a:p>
            <a:pPr lvl="2"/>
            <a:r>
              <a:rPr lang="en-US" dirty="0"/>
              <a:t>Relevant terms based on GRVA guidance</a:t>
            </a:r>
          </a:p>
          <a:p>
            <a:pPr marL="0" indent="0">
              <a:buNone/>
            </a:pPr>
            <a:r>
              <a:rPr lang="en-US" dirty="0"/>
              <a:t>2. Use cases AVs</a:t>
            </a:r>
          </a:p>
          <a:p>
            <a:pPr lvl="2"/>
            <a:r>
              <a:rPr lang="en-US" dirty="0"/>
              <a:t>Driverless AVs </a:t>
            </a:r>
          </a:p>
          <a:p>
            <a:pPr lvl="3"/>
            <a:r>
              <a:rPr lang="en-US" dirty="0"/>
              <a:t>With passenger</a:t>
            </a:r>
            <a:endParaRPr lang="en-US" sz="2400" dirty="0"/>
          </a:p>
          <a:p>
            <a:pPr lvl="3"/>
            <a:r>
              <a:rPr lang="en-US" dirty="0"/>
              <a:t>Without passengers (cargo)</a:t>
            </a:r>
            <a:endParaRPr lang="en-US" sz="2400" dirty="0"/>
          </a:p>
          <a:p>
            <a:pPr lvl="2"/>
            <a:r>
              <a:rPr lang="en-US" dirty="0"/>
              <a:t>AVs with driver </a:t>
            </a:r>
          </a:p>
          <a:p>
            <a:pPr lvl="2"/>
            <a:r>
              <a:rPr lang="en-US" dirty="0"/>
              <a:t>Bi-directional AV’s</a:t>
            </a:r>
          </a:p>
          <a:p>
            <a:pPr marL="0" indent="0">
              <a:buNone/>
            </a:pPr>
            <a:r>
              <a:rPr lang="en-US" dirty="0"/>
              <a:t>3. Other considered items</a:t>
            </a:r>
          </a:p>
          <a:p>
            <a:pPr lvl="2"/>
            <a:r>
              <a:rPr lang="en-US" dirty="0"/>
              <a:t>Telltales &amp; warning signals</a:t>
            </a:r>
          </a:p>
          <a:p>
            <a:pPr lvl="2"/>
            <a:r>
              <a:rPr lang="en-US" dirty="0"/>
              <a:t>Test modes</a:t>
            </a:r>
          </a:p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4</a:t>
            </a:fld>
            <a:endParaRPr lang="en-GB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Report TF-AVRS – GRPE-89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28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5</a:t>
            </a:fld>
            <a:endParaRPr lang="en-GB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Report TF-AVRS – GRPE-89</a:t>
            </a:r>
            <a:endParaRPr lang="en-GB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323850"/>
            <a:ext cx="11375695" cy="612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9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6</a:t>
            </a:fld>
            <a:endParaRPr lang="en-GB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Report TF-AVRS – GRPE-89</a:t>
            </a:r>
            <a:endParaRPr lang="en-GB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533400"/>
            <a:ext cx="114585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32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TF-AVRS  Results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040291" cy="4351338"/>
          </a:xfrm>
        </p:spPr>
        <p:txBody>
          <a:bodyPr>
            <a:normAutofit/>
          </a:bodyPr>
          <a:lstStyle/>
          <a:p>
            <a:r>
              <a:rPr lang="en-GB" dirty="0"/>
              <a:t>First focus on light vehicles</a:t>
            </a:r>
          </a:p>
          <a:p>
            <a:r>
              <a:rPr lang="en-GB" dirty="0"/>
              <a:t>No vehicle categories will be excluded from screening</a:t>
            </a:r>
          </a:p>
          <a:p>
            <a:r>
              <a:rPr lang="en-GB" dirty="0"/>
              <a:t>2 Regulations are excluded from screening</a:t>
            </a:r>
          </a:p>
          <a:p>
            <a:r>
              <a:rPr lang="en-GB" dirty="0"/>
              <a:t>6 regulations are screened</a:t>
            </a:r>
          </a:p>
          <a:p>
            <a:r>
              <a:rPr lang="en-GB" dirty="0"/>
              <a:t>2 regulations are planned to be screened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7</a:t>
            </a:fld>
            <a:endParaRPr lang="en-GB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Report TF-AVRS – GRPE-89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34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Continue with meetings once per month</a:t>
            </a:r>
          </a:p>
          <a:p>
            <a:r>
              <a:rPr lang="en-GB" dirty="0"/>
              <a:t>Participants from CP’s and NGO’s are most welcome in order to accelerate the screening</a:t>
            </a:r>
          </a:p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8</a:t>
            </a:fld>
            <a:endParaRPr lang="en-GB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Report TF-AVRS – GRPE-89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43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Guidance GRPE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TF-AVRS Chair, CP =&gt; Vacant, currently carried out by NL. NL is willing to volunteer for the chairing position.</a:t>
            </a:r>
          </a:p>
          <a:p>
            <a:r>
              <a:rPr lang="en-GB" dirty="0"/>
              <a:t>TF-AVRS Secretary, NGO =&gt; Vacant, asking for volunteers.</a:t>
            </a:r>
          </a:p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9</a:t>
            </a:fld>
            <a:endParaRPr lang="en-GB"/>
          </a:p>
        </p:txBody>
      </p:sp>
      <p:sp>
        <p:nvSpPr>
          <p:cNvPr id="7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Report TF-AVRS – GRPE-89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7940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D4D3D177-9558-4D6F-8120-601C749536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D7850D-EBE6-4811-9277-0FB7F96753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029449-3580-4A4F-B338-6E4A6C5320B1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942b16b5-2ecd-4d85-aec9-23565225ed2c"/>
    <ds:schemaRef ds:uri="325eed3e-5bbc-4be8-ba59-493fa81402e5"/>
    <ds:schemaRef ds:uri="http://schemas.openxmlformats.org/package/2006/metadata/core-properties"/>
    <ds:schemaRef ds:uri="http://www.w3.org/XML/1998/namespace"/>
    <ds:schemaRef ds:uri="http://purl.org/dc/dcmitype/"/>
    <ds:schemaRef ds:uri="acccb6d4-dbe5-46d2-b4d3-5733603d8cc6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375</Words>
  <Application>Microsoft Office PowerPoint</Application>
  <PresentationFormat>Widescreen</PresentationFormat>
  <Paragraphs>75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think-cell Folie</vt:lpstr>
      <vt:lpstr>Report to 89th Session of GRPE (May-June 2023)</vt:lpstr>
      <vt:lpstr>TF Automated Vehicles Regulation Screening</vt:lpstr>
      <vt:lpstr>TF Automated Vehicles Regulation Screening</vt:lpstr>
      <vt:lpstr>Screening process: Considered items</vt:lpstr>
      <vt:lpstr>PowerPoint Presentation</vt:lpstr>
      <vt:lpstr>PowerPoint Presentation</vt:lpstr>
      <vt:lpstr>TF-AVRS  Results</vt:lpstr>
      <vt:lpstr>Next steps</vt:lpstr>
      <vt:lpstr>Guidance GRPE</vt:lpstr>
      <vt:lpstr>Thank you for your attention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SIG-AVRS</dc:title>
  <dc:creator>Boersma, Jan Sybren</dc:creator>
  <cp:lastModifiedBy>Francois Cuenot</cp:lastModifiedBy>
  <cp:revision>29</cp:revision>
  <dcterms:created xsi:type="dcterms:W3CDTF">2023-01-23T11:55:36Z</dcterms:created>
  <dcterms:modified xsi:type="dcterms:W3CDTF">2023-05-26T16:45:31Z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0x0101003A419DAC9315BC4F98D38C68E7A23EDA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