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3"/>
  </p:sldMasterIdLst>
  <p:notesMasterIdLst>
    <p:notesMasterId r:id="rId13"/>
  </p:notesMasterIdLst>
  <p:sldIdLst>
    <p:sldId id="303" r:id="rId4"/>
    <p:sldId id="618" r:id="rId5"/>
    <p:sldId id="467" r:id="rId6"/>
    <p:sldId id="615" r:id="rId7"/>
    <p:sldId id="617" r:id="rId8"/>
    <p:sldId id="614" r:id="rId9"/>
    <p:sldId id="613" r:id="rId10"/>
    <p:sldId id="468" r:id="rId11"/>
    <p:sldId id="612" r:id="rId12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89666"/>
    <a:srgbClr val="000099"/>
    <a:srgbClr val="6600FF"/>
    <a:srgbClr val="34164A"/>
    <a:srgbClr val="37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3" autoAdjust="0"/>
  </p:normalViewPr>
  <p:slideViewPr>
    <p:cSldViewPr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858-298F-4A54-BD6D-F06F79CCC623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5105-A5B2-494C-8012-2B069ED99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3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asiaclimateporta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asiaclimateporta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ceco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lp.carececo.org/mobi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285750" y="0"/>
            <a:ext cx="9429750" cy="6858000"/>
            <a:chOff x="-285750" y="0"/>
            <a:chExt cx="9429750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D71192B-0294-4DD1-A5C2-849D8A1225C5}"/>
              </a:ext>
            </a:extLst>
          </p:cNvPr>
          <p:cNvSpPr txBox="1"/>
          <p:nvPr/>
        </p:nvSpPr>
        <p:spPr>
          <a:xfrm>
            <a:off x="1067991" y="52307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dirty="0" err="1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Orlova</a:t>
            </a:r>
            <a:r>
              <a:rPr lang="en-US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Valeriya, Acting manager, Education for Sustainable Development Programme, CAREC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6FFA5-8FA4-48D2-B9CB-3AD57E22BB23}"/>
              </a:ext>
            </a:extLst>
          </p:cNvPr>
          <p:cNvSpPr txBox="1"/>
          <p:nvPr/>
        </p:nvSpPr>
        <p:spPr>
          <a:xfrm>
            <a:off x="251520" y="2663046"/>
            <a:ext cx="8782694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 Asian Leadership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Environment for Sustainable Development (CALP)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“Leaders of Central Asia – Youth engagement in national climate change priorities, regional collaboration and climate financing for sustainable development”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602C95-0BB7-4A26-BE69-6C25B7F2F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" y="816558"/>
            <a:ext cx="1684650" cy="165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DA7C5-A8FE-4108-8CF2-85771FF2F0AC}"/>
              </a:ext>
            </a:extLst>
          </p:cNvPr>
          <p:cNvSpPr txBox="1"/>
          <p:nvPr/>
        </p:nvSpPr>
        <p:spPr>
          <a:xfrm>
            <a:off x="1864162" y="864852"/>
            <a:ext cx="652426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ts val="2050"/>
              </a:lnSpc>
              <a:spcBef>
                <a:spcPts val="805"/>
              </a:spcBef>
              <a:spcAft>
                <a:spcPts val="750"/>
              </a:spcAft>
            </a:pPr>
            <a:r>
              <a:rPr lang="en-GB" sz="2000" b="1" kern="1800" spc="-3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Seventeenth meeting of the UNECE Steering Committee on Education for Sustainable Development</a:t>
            </a:r>
          </a:p>
          <a:p>
            <a:pPr algn="ctr">
              <a:lnSpc>
                <a:spcPts val="2050"/>
              </a:lnSpc>
              <a:spcBef>
                <a:spcPts val="805"/>
              </a:spcBef>
              <a:spcAft>
                <a:spcPts val="750"/>
              </a:spcAft>
            </a:pPr>
            <a:r>
              <a:rPr lang="en-GB" sz="2000" b="1" kern="1800" spc="-35" dirty="0">
                <a:solidFill>
                  <a:srgbClr val="0070C0"/>
                </a:solidFill>
                <a:cs typeface="Times New Roman" panose="02020603050405020304" pitchFamily="18" charset="0"/>
              </a:rPr>
              <a:t>25 - 26 May 2023, </a:t>
            </a:r>
            <a:r>
              <a:rPr lang="en-US" sz="2000" b="1" kern="1800" spc="-35" dirty="0">
                <a:solidFill>
                  <a:srgbClr val="0070C0"/>
                </a:solidFill>
                <a:cs typeface="Times New Roman" panose="02020603050405020304" pitchFamily="18" charset="0"/>
              </a:rPr>
              <a:t>Geneva, Switzerland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285750" y="0"/>
            <a:ext cx="9429750" cy="6858000"/>
            <a:chOff x="-285750" y="0"/>
            <a:chExt cx="9429750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6FFA5-8FA4-48D2-B9CB-3AD57E22BB23}"/>
              </a:ext>
            </a:extLst>
          </p:cNvPr>
          <p:cNvSpPr txBox="1"/>
          <p:nvPr/>
        </p:nvSpPr>
        <p:spPr>
          <a:xfrm>
            <a:off x="0" y="870279"/>
            <a:ext cx="900154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the UNECE Aarhus Convention: </a:t>
            </a:r>
            <a:r>
              <a:rPr lang="en-US" sz="2000" b="1" dirty="0">
                <a:solidFill>
                  <a:srgbClr val="1F4E79"/>
                </a:solidFill>
                <a:ea typeface="Times New Roman" panose="02020603050405020304" pitchFamily="18" charset="0"/>
              </a:rPr>
              <a:t>ACCESS TO ENVIRONMENTAL  INFORMATION: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CACIP developed as a regional portal of climate and energy data </a:t>
            </a:r>
            <a:r>
              <a:rPr lang="en-GB" sz="2000" dirty="0">
                <a:solidFill>
                  <a:srgbClr val="0000FF"/>
                </a:solidFill>
                <a:ea typeface="SimSun" panose="02010600030101010101" pitchFamily="2" charset="-122"/>
                <a:hlinkClick r:id="rId3"/>
              </a:rPr>
              <a:t>https://centralasiaclimateportal.org/</a:t>
            </a:r>
            <a:r>
              <a:rPr lang="en-GB" sz="2000" dirty="0">
                <a:ea typeface="SimSun" panose="02010600030101010101" pitchFamily="2" charset="-122"/>
              </a:rPr>
              <a:t>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the UN FCCC: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 (COP-26) </a:t>
            </a:r>
            <a:r>
              <a:rPr 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(</a:t>
            </a: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Glasgow, Scotland, UK</a:t>
            </a:r>
            <a:r>
              <a:rPr 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)</a:t>
            </a: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000" b="1" spc="-35" dirty="0">
              <a:solidFill>
                <a:srgbClr val="1F4E79"/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REGIONAL STATEMENT by the Central Asian States “The Voice of Central Asia” at the 27th Conference of the Parties</a:t>
            </a:r>
            <a:r>
              <a:rPr 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of the UN Framework Convention on Climate Change (Sham el-Sheikh, Egypt, November 09, 2022) </a:t>
            </a:r>
            <a:endParaRPr lang="ru-RU" sz="2000" b="1" spc="-35" dirty="0">
              <a:solidFill>
                <a:srgbClr val="1F4E79"/>
              </a:solidFill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Side-event “Young leaders of Central Asia on the way to carbon neutrality – implementing decisions of the UNFCCC COP-26” (Sham el-Sheikh, Egypt, November </a:t>
            </a:r>
            <a:r>
              <a:rPr 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10</a:t>
            </a:r>
            <a:r>
              <a:rPr lang="en-US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, 2022) </a:t>
            </a:r>
            <a:endParaRPr lang="en-US" sz="2000" b="1" spc="-35" dirty="0">
              <a:solidFill>
                <a:srgbClr val="1F4E79"/>
              </a:solidFill>
              <a:effectLst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UNESCO and UNECE ESD and Youth strategies:</a:t>
            </a:r>
          </a:p>
          <a:p>
            <a:pPr marL="800100" marR="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spc="-35" dirty="0">
                <a:solidFill>
                  <a:srgbClr val="1F4E79"/>
                </a:solidFill>
              </a:rPr>
              <a:t> “13th CALP: Youth of Central Asia on the way of adapting to climate change and carbon neutrality”</a:t>
            </a:r>
            <a:endParaRPr lang="ru-RU" sz="2000" b="1" spc="-35" dirty="0">
              <a:solidFill>
                <a:srgbClr val="1F4E79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DA7C5-A8FE-4108-8CF2-85771FF2F0AC}"/>
              </a:ext>
            </a:extLst>
          </p:cNvPr>
          <p:cNvSpPr txBox="1"/>
          <p:nvPr/>
        </p:nvSpPr>
        <p:spPr>
          <a:xfrm>
            <a:off x="449810" y="-99389"/>
            <a:ext cx="855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2800" b="1" spc="-35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Strengthening synergies with other organizations and processes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4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375822" y="0"/>
            <a:ext cx="8583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Synergy with the UNECE Aarhus Convention: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75822" y="1452991"/>
            <a:ext cx="8372642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sz="2000" dirty="0">
                <a:solidFill>
                  <a:srgbClr val="1F4E79"/>
                </a:solidFill>
              </a:rPr>
              <a:t>Developed the </a:t>
            </a:r>
            <a:r>
              <a:rPr lang="en-US" sz="2000" b="1" dirty="0">
                <a:solidFill>
                  <a:srgbClr val="1F4E79"/>
                </a:solidFill>
              </a:rPr>
              <a:t>Central Asia Climate Information Platform (CACIP). </a:t>
            </a:r>
            <a:r>
              <a:rPr lang="en-US" sz="20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contents of the CACIP covers all CA countries (Kazakhstan, Kyrgyzstan, Tajikistan, Turkmenistan, and Uzbekistan) and provides both regional, transboundary, and country-specific information </a:t>
            </a: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sz="2000" dirty="0">
              <a:ea typeface="Times New Roman" panose="02020603050405020304" pitchFamily="18" charset="0"/>
            </a:endParaRP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CACIP platform is a tool for hands-on training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, and </a:t>
            </a: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acts as a one-stop-shop (information platform) 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for up-to-date and comprehensive climate data, information and knowledge on the Central Asia </a:t>
            </a: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sz="2000" dirty="0">
              <a:ea typeface="Calibri" panose="020F0502020204030204" pitchFamily="34" charset="0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https://centralasiaclimateportal.org/</a:t>
            </a:r>
            <a:r>
              <a:rPr lang="en-US" sz="2000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ru-RU" sz="2000" dirty="0">
              <a:solidFill>
                <a:srgbClr val="222222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69043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449809" y="1300987"/>
            <a:ext cx="8141818" cy="593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 (COP-26) in Glasgow, Scotland, UK </a:t>
            </a:r>
            <a:endParaRPr lang="ru-RU" sz="2000" b="1" spc="-35" dirty="0">
              <a:solidFill>
                <a:srgbClr val="1F4E79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the Pavilion’s slogan “5 countries, 1 region, 1 voice”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, where governments and civil society of five countries in the region made two regional statements: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one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of the governments, and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one of the Central Asian NGOs </a:t>
            </a:r>
            <a:endParaRPr lang="ru-RU" sz="2000" dirty="0"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222222"/>
                </a:solidFill>
              </a:rPr>
              <a:t>*Report on the CA pavilion is available </a:t>
            </a:r>
            <a:endParaRPr lang="ru-RU" sz="2000" b="1" spc="-35" dirty="0">
              <a:solidFill>
                <a:srgbClr val="1F4E79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alt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REGIONAL STATEMENT by the Central Asian States “The Voice of Central Asia” at the 27th Conference of the Parties of the UN Framework Convention on Climate Change (Sham el-Sheikh, Egypt, November 09, 2022) </a:t>
            </a:r>
            <a:endParaRPr lang="ru-RU" altLang="ru-RU" sz="2000" b="1" spc="-35" dirty="0">
              <a:solidFill>
                <a:srgbClr val="1F4E79"/>
              </a:solidFill>
              <a:ea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altLang="ru-RU" sz="2000" b="1" spc="-35" dirty="0">
                <a:solidFill>
                  <a:srgbClr val="1F4E79"/>
                </a:solidFill>
                <a:ea typeface="Times New Roman" panose="02020603050405020304" pitchFamily="18" charset="0"/>
              </a:rPr>
              <a:t>Side-event “Young leaders of Central Asia on the way to carbon neutrality – implementing decisions of the UNFCCC COP-26” (Sham el-Sheikh, Egypt, November 10, 2022)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dirty="0">
              <a:solidFill>
                <a:srgbClr val="222222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dirty="0">
              <a:solidFill>
                <a:srgbClr val="222222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ru-RU" dirty="0">
              <a:solidFill>
                <a:srgbClr val="22222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6CA634-C91C-7A03-17BF-C564A788376B}"/>
              </a:ext>
            </a:extLst>
          </p:cNvPr>
          <p:cNvSpPr/>
          <p:nvPr/>
        </p:nvSpPr>
        <p:spPr>
          <a:xfrm>
            <a:off x="400177" y="31427"/>
            <a:ext cx="858387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Synergy with the UN FCCC: </a:t>
            </a:r>
            <a:r>
              <a:rPr lang="en-US" sz="2400" b="1" spc="-35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</a:t>
            </a:r>
            <a:r>
              <a:rPr lang="en-US" sz="2400" b="1" spc="-35" dirty="0">
                <a:solidFill>
                  <a:schemeClr val="bg1"/>
                </a:solidFill>
                <a:ea typeface="Times New Roman" panose="02020603050405020304" pitchFamily="18" charset="0"/>
              </a:rPr>
              <a:t>. COP26 and COP27 </a:t>
            </a:r>
            <a:endParaRPr lang="ru-RU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400177" y="31427"/>
            <a:ext cx="8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CENTRAL ASIAN PAVILION AT THE COP-26 </a:t>
            </a:r>
            <a:r>
              <a:rPr lang="en-US" sz="2400" b="1" cap="all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Glasgow: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360C88-24BB-DD85-A720-A635B901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714088"/>
            <a:ext cx="9061683" cy="58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98088" y="-61992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Synergy with UNESCO and UNECE ESD and Youth processes: “13th CALP: Youth of Central Asia on the way of</a:t>
            </a:r>
            <a:r>
              <a:rPr lang="en-US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adapting to climate change and carbon neutrality”</a:t>
            </a:r>
            <a:endParaRPr lang="ru-RU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23528" y="1240196"/>
            <a:ext cx="8206190" cy="419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Central Asian Leadership Programme on Environment for Sustainable Development (CALP)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CALP presents a unique opportunity for young people in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improving capacity of “new generation” managers for strengthening regional cooperation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dirty="0">
              <a:solidFill>
                <a:srgbClr val="1F4E7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focus of the 13</a:t>
            </a:r>
            <a:r>
              <a:rPr lang="en-US" baseline="3000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CALP will be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adapting to climate change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 role of young people in transition to carbon neutrality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 Youth Regional Statement 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be developed at the 13</a:t>
            </a:r>
            <a:r>
              <a:rPr lang="en-US" baseline="3000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CALP and presented at the </a:t>
            </a:r>
            <a:r>
              <a:rPr lang="en-US" b="1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COP-27 in Egypt </a:t>
            </a:r>
            <a:r>
              <a:rPr lang="en-US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year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ru-RU" sz="2200" dirty="0">
              <a:solidFill>
                <a:srgbClr val="222222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16415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449809" y="-61992"/>
            <a:ext cx="8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bmk="_Hlk497210014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CALP alumni network and cooperation with CA governments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9F250B-F569-4235-BD7F-7409B28B1617}"/>
              </a:ext>
            </a:extLst>
          </p:cNvPr>
          <p:cNvGrpSpPr/>
          <p:nvPr/>
        </p:nvGrpSpPr>
        <p:grpSpPr>
          <a:xfrm>
            <a:off x="5032119" y="807995"/>
            <a:ext cx="4058650" cy="5592985"/>
            <a:chOff x="5182591" y="1329515"/>
            <a:chExt cx="3716841" cy="445798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3B29AD7-45CB-4528-80EB-5819371D9DA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591" y="1329515"/>
              <a:ext cx="3716841" cy="1936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EAC81BD-C128-4799-9F75-29B6CB2E1A8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591" y="3418630"/>
              <a:ext cx="3691119" cy="2368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2774" y="814603"/>
            <a:ext cx="51803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There is a trend of growing interest in participation in the CALP leaders from governments (by nominations)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In 2018 -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2021 – about 40-50%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</a:rPr>
              <a:t>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of graduates represented the state sector </a:t>
            </a: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of the Central Asian countries and Afghanistan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About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370 alumni </a:t>
            </a: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of the CALP (2010-2021)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AD478B-C623-4D12-8C35-62C8777A3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4" y="3928338"/>
            <a:ext cx="4295296" cy="25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defRPr/>
            </a:pPr>
            <a:r>
              <a:rPr lang="en-US" sz="2800" b="1" dirty="0">
                <a:solidFill>
                  <a:schemeClr val="bg1"/>
                </a:solidFill>
                <a:latin typeface="HelveticaNeueCyr" panose="02000503040000020004" pitchFamily="2" charset="-52"/>
                <a:cs typeface="Arial" pitchFamily="34" charset="0"/>
              </a:rPr>
              <a:t>Our leaders of Central Asia and Afghanistan</a:t>
            </a:r>
            <a:endParaRPr lang="ru-RU" sz="2800" b="1" dirty="0">
              <a:solidFill>
                <a:schemeClr val="bg1"/>
              </a:solidFill>
              <a:latin typeface="HelveticaNeueCyr" panose="02000503040000020004" pitchFamily="2" charset="-52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 descr="http://carececo.org/upload/14sept_vacover.jpg">
            <a:extLst>
              <a:ext uri="{FF2B5EF4-FFF2-40B4-BE49-F238E27FC236}">
                <a16:creationId xmlns:a16="http://schemas.microsoft.com/office/drawing/2014/main" id="{61FBCE52-8E62-45C4-BA7A-DBA7288139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" y="933799"/>
            <a:ext cx="4484041" cy="288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BAD6C1-8291-4C96-9B3D-6C7C1F54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933799"/>
            <a:ext cx="4322279" cy="28815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EADBE8-7A38-4D20-8611-75DE69904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3861847"/>
            <a:ext cx="4376539" cy="2580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3BE15D-1E22-49EE-9BB7-BFC388636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" y="3861847"/>
            <a:ext cx="4376540" cy="2580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96182D-D750-42C3-9B84-1380A90B4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13" y="2483768"/>
            <a:ext cx="3772367" cy="24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0AEDE-2E24-48AC-B248-FDC6BC72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02188"/>
            <a:ext cx="8784976" cy="3623975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104D1-C86B-40CC-9179-3B658617C3D5}"/>
              </a:ext>
            </a:extLst>
          </p:cNvPr>
          <p:cNvSpPr/>
          <p:nvPr/>
        </p:nvSpPr>
        <p:spPr>
          <a:xfrm>
            <a:off x="251520" y="119675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We are opened for cooperation on the CALP-2023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No borders for cooperation, partnership and friendship!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!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E-mail: vorlova@carececo.org</a:t>
            </a:r>
          </a:p>
          <a:p>
            <a:pPr algn="ctr"/>
            <a:r>
              <a:rPr lang="en-US" sz="2800" dirty="0"/>
              <a:t>Website: </a:t>
            </a:r>
            <a:r>
              <a:rPr lang="en-US" sz="2800" dirty="0">
                <a:hlinkClick r:id="rId3"/>
              </a:rPr>
              <a:t>www.carececo.org</a:t>
            </a:r>
            <a:endParaRPr lang="en-US" sz="2800" dirty="0"/>
          </a:p>
          <a:p>
            <a:pPr algn="ctr"/>
            <a:r>
              <a:rPr lang="en-US" sz="2800" dirty="0"/>
              <a:t>CALP App.: </a:t>
            </a:r>
            <a:r>
              <a:rPr lang="en-AU" sz="2800" dirty="0">
                <a:hlinkClick r:id="rId4"/>
              </a:rPr>
              <a:t>http://calp.carececo.org/mobile/</a:t>
            </a:r>
            <a:r>
              <a:rPr lang="en-AU" sz="2800" dirty="0"/>
              <a:t>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C06C3E-919D-4503-B8A5-D506DC6C85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DE4E0-C553-4620-B13C-B5B78FBFC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27323</TotalTime>
  <Words>1119</Words>
  <Application>Microsoft Office PowerPoint</Application>
  <PresentationFormat>On-screen Show (4:3)</PresentationFormat>
  <Paragraphs>143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HelveticaNeueCyr</vt:lpstr>
      <vt:lpstr>inherit</vt:lpstr>
      <vt:lpstr>Arial</vt:lpstr>
      <vt:lpstr>Arial Narrow</vt:lpstr>
      <vt:lpstr>Calibri</vt:lpstr>
      <vt:lpstr>Symbol</vt:lpstr>
      <vt:lpstr>Wingdings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Maricar De La Cruz</cp:lastModifiedBy>
  <cp:revision>538</cp:revision>
  <cp:lastPrinted>2020-09-09T04:15:09Z</cp:lastPrinted>
  <dcterms:created xsi:type="dcterms:W3CDTF">2016-02-05T10:31:41Z</dcterms:created>
  <dcterms:modified xsi:type="dcterms:W3CDTF">2023-05-26T14:25:29Z</dcterms:modified>
</cp:coreProperties>
</file>