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3"/>
  </p:sldMasterIdLst>
  <p:sldIdLst>
    <p:sldId id="256" r:id="rId4"/>
    <p:sldId id="257" r:id="rId5"/>
    <p:sldId id="258" r:id="rId6"/>
    <p:sldId id="259" r:id="rId7"/>
    <p:sldId id="261" r:id="rId8"/>
    <p:sldId id="263" r:id="rId9"/>
    <p:sldId id="262" r:id="rId10"/>
    <p:sldId id="264"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CDE7D8C-83D5-4D8A-B8B8-BDDE7601C003}" type="datetimeFigureOut">
              <a:rPr lang="en-US" smtClean="0"/>
              <a:t>5/24/2023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3165D04-971D-4CEC-9FCE-2B83A2F8E78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E7D8C-83D5-4D8A-B8B8-BDDE7601C0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E7D8C-83D5-4D8A-B8B8-BDDE7601C0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DE7D8C-83D5-4D8A-B8B8-BDDE7601C0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DE7D8C-83D5-4D8A-B8B8-BDDE7601C0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CDE7D8C-83D5-4D8A-B8B8-BDDE7601C0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65D04-971D-4CEC-9FCE-2B83A2F8E78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DE7D8C-83D5-4D8A-B8B8-BDDE7601C003}"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DE7D8C-83D5-4D8A-B8B8-BDDE7601C003}"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D8C-83D5-4D8A-B8B8-BDDE7601C003}"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CDE7D8C-83D5-4D8A-B8B8-BDDE7601C003}" type="datetimeFigureOut">
              <a:rPr lang="en-US" smtClean="0"/>
              <a:t>5/24/2023</a:t>
            </a:fld>
            <a:endParaRPr lang="en-US"/>
          </a:p>
        </p:txBody>
      </p:sp>
      <p:sp>
        <p:nvSpPr>
          <p:cNvPr id="7" name="Slide Number Placeholder 6"/>
          <p:cNvSpPr>
            <a:spLocks noGrp="1"/>
          </p:cNvSpPr>
          <p:nvPr>
            <p:ph type="sldNum" sz="quarter" idx="12"/>
          </p:nvPr>
        </p:nvSpPr>
        <p:spPr/>
        <p:txBody>
          <a:bodyPr/>
          <a:lstStyle/>
          <a:p>
            <a:fld id="{63165D04-971D-4CEC-9FCE-2B83A2F8E78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DE7D8C-83D5-4D8A-B8B8-BDDE7601C003}" type="datetimeFigureOut">
              <a:rPr lang="en-US" smtClean="0"/>
              <a:t>5/24/2023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3165D04-971D-4CEC-9FCE-2B83A2F8E7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CDE7D8C-83D5-4D8A-B8B8-BDDE7601C003}" type="datetimeFigureOut">
              <a:rPr lang="en-US" smtClean="0"/>
              <a:t>5/24/2023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3165D04-971D-4CEC-9FCE-2B83A2F8E7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4554251" y="4437112"/>
            <a:ext cx="3680023" cy="139765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endParaRPr lang="en-US" sz="1600" dirty="0">
              <a:latin typeface="GHEA Grapalat" pitchFamily="50" charset="0"/>
            </a:endParaRPr>
          </a:p>
        </p:txBody>
      </p:sp>
      <p:sp>
        <p:nvSpPr>
          <p:cNvPr id="3" name="Subtitle 2"/>
          <p:cNvSpPr>
            <a:spLocks noGrp="1"/>
          </p:cNvSpPr>
          <p:nvPr>
            <p:ph type="subTitle" idx="1"/>
          </p:nvPr>
        </p:nvSpPr>
        <p:spPr>
          <a:xfrm>
            <a:off x="4550620" y="2579569"/>
            <a:ext cx="3534101" cy="1152127"/>
          </a:xfrm>
        </p:spPr>
        <p:txBody>
          <a:bodyPr>
            <a:normAutofit/>
          </a:bodyPr>
          <a:lstStyle/>
          <a:p>
            <a:pPr algn="ctr"/>
            <a:r>
              <a:rPr lang="en-US"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HEA Grapalat" pitchFamily="50" charset="0"/>
              </a:rPr>
              <a:t>Ruzanna</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HEA Grapalat" pitchFamily="50" charset="0"/>
              </a:rPr>
              <a:t> Grigoryan</a:t>
            </a:r>
          </a:p>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HEA Grapalat" pitchFamily="50" charset="0"/>
              </a:rPr>
              <a:t>Head of International Cooperation Department</a:t>
            </a:r>
          </a:p>
        </p:txBody>
      </p:sp>
      <p:pic>
        <p:nvPicPr>
          <p:cNvPr id="1026" name="Picture 2" descr="Pan-European network on IPBES : ARM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896" y="11088"/>
            <a:ext cx="2593447"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90347" y="1091208"/>
            <a:ext cx="3494374" cy="1200329"/>
          </a:xfrm>
          <a:prstGeom prst="rect">
            <a:avLst/>
          </a:prstGeom>
        </p:spPr>
        <p:txBody>
          <a:bodyPr wrap="square">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HEA Grapalat" pitchFamily="50" charset="0"/>
              </a:rPr>
              <a:t>The RA LAW ON ECOLOGICAL EDUCATION AND UPBRINGING</a:t>
            </a:r>
          </a:p>
          <a:p>
            <a:pPr algn="ctr"/>
            <a:r>
              <a:rPr lang="en-US" i="1" dirty="0">
                <a:latin typeface="GHEA Grapalat" pitchFamily="50" charset="0"/>
              </a:rPr>
              <a:t>AMMENDMENTS AND CHANGES TO THE LAW</a:t>
            </a:r>
          </a:p>
        </p:txBody>
      </p:sp>
      <p:sp>
        <p:nvSpPr>
          <p:cNvPr id="4" name="Rectangle 3"/>
          <p:cNvSpPr/>
          <p:nvPr/>
        </p:nvSpPr>
        <p:spPr>
          <a:xfrm>
            <a:off x="4789362" y="3861048"/>
            <a:ext cx="3096344" cy="1077218"/>
          </a:xfrm>
          <a:prstGeom prst="rect">
            <a:avLst/>
          </a:prstGeom>
        </p:spPr>
        <p:txBody>
          <a:bodyPr wrap="square">
            <a:spAutoFit/>
          </a:bodyPr>
          <a:lstStyle/>
          <a:p>
            <a:r>
              <a:rPr lang="en-GB" sz="1600" b="1" dirty="0">
                <a:solidFill>
                  <a:srgbClr val="0000E0"/>
                </a:solidFill>
                <a:latin typeface="Calibri" panose="020F0502020204030204" pitchFamily="34" charset="0"/>
                <a:ea typeface="Calibri" panose="020F0502020204030204" pitchFamily="34" charset="0"/>
              </a:rPr>
              <a:t>UNECE Steering Committee on Education for Sustainable Development</a:t>
            </a:r>
          </a:p>
          <a:p>
            <a:r>
              <a:rPr lang="en-GB" sz="1600" b="1" dirty="0">
                <a:solidFill>
                  <a:srgbClr val="0000E0"/>
                </a:solidFill>
                <a:latin typeface="Calibri" panose="020F0502020204030204" pitchFamily="34" charset="0"/>
                <a:ea typeface="Calibri" panose="020F0502020204030204" pitchFamily="34" charset="0"/>
              </a:rPr>
              <a:t>Geneva, May 25-26, 2023</a:t>
            </a:r>
            <a:endParaRPr lang="en-GB" sz="1600" dirty="0"/>
          </a:p>
        </p:txBody>
      </p:sp>
    </p:spTree>
    <p:extLst>
      <p:ext uri="{BB962C8B-B14F-4D97-AF65-F5344CB8AC3E}">
        <p14:creationId xmlns:p14="http://schemas.microsoft.com/office/powerpoint/2010/main" val="271212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8720"/>
            <a:ext cx="7024744" cy="1143000"/>
          </a:xfrm>
        </p:spPr>
        <p:txBody>
          <a:bodyPr>
            <a:normAutofit fontScale="90000"/>
          </a:bodyPr>
          <a:lstStyle/>
          <a:p>
            <a:pPr algn="ctr"/>
            <a:r>
              <a:rPr lang="en-US" b="1" dirty="0">
                <a:latin typeface="GHEA Grapalat" pitchFamily="50" charset="0"/>
              </a:rPr>
              <a:t>1. Identification of the scope of the responsible parties</a:t>
            </a:r>
            <a:endParaRPr lang="en-US" dirty="0">
              <a:latin typeface="GHEA Grapalat" pitchFamily="50" charset="0"/>
            </a:endParaRPr>
          </a:p>
        </p:txBody>
      </p:sp>
      <p:sp>
        <p:nvSpPr>
          <p:cNvPr id="4" name="Isosceles Triangle 3"/>
          <p:cNvSpPr/>
          <p:nvPr/>
        </p:nvSpPr>
        <p:spPr>
          <a:xfrm>
            <a:off x="1232278" y="2132857"/>
            <a:ext cx="6336704" cy="4328030"/>
          </a:xfrm>
          <a:prstGeom prst="triangle">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latin typeface="GHEA Grapalat" pitchFamily="50" charset="0"/>
              </a:rPr>
              <a:t>To identify and to document the scope of authorized government bodies responsible for environmental education and their powers</a:t>
            </a:r>
          </a:p>
        </p:txBody>
      </p:sp>
      <p:sp>
        <p:nvSpPr>
          <p:cNvPr id="5" name="TextBox 4"/>
          <p:cNvSpPr txBox="1"/>
          <p:nvPr/>
        </p:nvSpPr>
        <p:spPr>
          <a:xfrm>
            <a:off x="4807117" y="2276872"/>
            <a:ext cx="4085363" cy="707886"/>
          </a:xfrm>
          <a:prstGeom prst="rect">
            <a:avLst/>
          </a:prstGeom>
          <a:noFill/>
        </p:spPr>
        <p:txBody>
          <a:bodyPr wrap="square" rtlCol="0">
            <a:spAutoFit/>
          </a:bodyPr>
          <a:lstStyle/>
          <a:p>
            <a:pPr algn="ctr"/>
            <a:r>
              <a:rPr lang="en-US" sz="2000" dirty="0">
                <a:solidFill>
                  <a:schemeClr val="accent5">
                    <a:lumMod val="50000"/>
                  </a:schemeClr>
                </a:solidFill>
                <a:latin typeface="GHEA Grapalat" pitchFamily="50" charset="0"/>
              </a:rPr>
              <a:t>Currently, only the powers of the Government are defined</a:t>
            </a:r>
            <a:endParaRPr lang="en-US" sz="2000" b="1" dirty="0">
              <a:solidFill>
                <a:schemeClr val="accent5">
                  <a:lumMod val="50000"/>
                </a:schemeClr>
              </a:solidFill>
              <a:latin typeface="GHEA Grapalat" pitchFamily="50" charset="0"/>
            </a:endParaRPr>
          </a:p>
        </p:txBody>
      </p:sp>
      <p:sp>
        <p:nvSpPr>
          <p:cNvPr id="6" name="TextBox 5"/>
          <p:cNvSpPr txBox="1"/>
          <p:nvPr/>
        </p:nvSpPr>
        <p:spPr>
          <a:xfrm rot="18353002">
            <a:off x="143384" y="4982578"/>
            <a:ext cx="2952328" cy="707886"/>
          </a:xfrm>
          <a:prstGeom prst="rect">
            <a:avLst/>
          </a:prstGeom>
          <a:noFill/>
        </p:spPr>
        <p:txBody>
          <a:bodyPr wrap="square" rtlCol="0">
            <a:spAutoFit/>
          </a:bodyPr>
          <a:lstStyle/>
          <a:p>
            <a:pPr algn="ctr"/>
            <a:r>
              <a:rPr lang="en-US" sz="2000" b="1" dirty="0">
                <a:latin typeface="GHEA Grapalat" pitchFamily="50" charset="0"/>
              </a:rPr>
              <a:t>Ministry of Environment</a:t>
            </a:r>
          </a:p>
        </p:txBody>
      </p:sp>
      <p:sp>
        <p:nvSpPr>
          <p:cNvPr id="7" name="TextBox 6"/>
          <p:cNvSpPr txBox="1"/>
          <p:nvPr/>
        </p:nvSpPr>
        <p:spPr>
          <a:xfrm rot="3237889">
            <a:off x="5487802" y="4689477"/>
            <a:ext cx="3432065" cy="707886"/>
          </a:xfrm>
          <a:prstGeom prst="rect">
            <a:avLst/>
          </a:prstGeom>
          <a:noFill/>
        </p:spPr>
        <p:txBody>
          <a:bodyPr wrap="square" rtlCol="0">
            <a:spAutoFit/>
          </a:bodyPr>
          <a:lstStyle/>
          <a:p>
            <a:pPr algn="ctr"/>
            <a:r>
              <a:rPr lang="en-US" sz="2000" b="1" dirty="0">
                <a:latin typeface="GHEA Grapalat" pitchFamily="50" charset="0"/>
              </a:rPr>
              <a:t>Ministry of Education, Science, Culture and Sport</a:t>
            </a:r>
          </a:p>
        </p:txBody>
      </p:sp>
      <p:cxnSp>
        <p:nvCxnSpPr>
          <p:cNvPr id="14" name="Straight Arrow Connector 13"/>
          <p:cNvCxnSpPr/>
          <p:nvPr/>
        </p:nvCxnSpPr>
        <p:spPr>
          <a:xfrm flipV="1">
            <a:off x="2411760" y="2600389"/>
            <a:ext cx="1368152" cy="1728192"/>
          </a:xfrm>
          <a:prstGeom prst="straightConnector1">
            <a:avLst/>
          </a:prstGeom>
          <a:ln>
            <a:solidFill>
              <a:schemeClr val="bg2">
                <a:lumMod val="75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flipV="1">
            <a:off x="5004048" y="2564904"/>
            <a:ext cx="1296144" cy="1728192"/>
          </a:xfrm>
          <a:prstGeom prst="straightConnector1">
            <a:avLst/>
          </a:prstGeom>
          <a:ln>
            <a:solidFill>
              <a:schemeClr val="bg2">
                <a:lumMod val="75000"/>
              </a:schemeClr>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176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8720"/>
            <a:ext cx="7024744" cy="1143000"/>
          </a:xfrm>
        </p:spPr>
        <p:txBody>
          <a:bodyPr>
            <a:normAutofit fontScale="90000"/>
          </a:bodyPr>
          <a:lstStyle/>
          <a:p>
            <a:pPr algn="ctr"/>
            <a:r>
              <a:rPr lang="en-US" b="1" dirty="0">
                <a:latin typeface="GHEA Grapalat" pitchFamily="50" charset="0"/>
              </a:rPr>
              <a:t>2. Community involvement and activation</a:t>
            </a:r>
            <a:endParaRPr lang="en-US" dirty="0">
              <a:latin typeface="GHEA Grapalat" pitchFamily="50"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954514"/>
            <a:ext cx="6480720" cy="3541789"/>
          </a:xfrm>
          <a:prstGeom prst="rect">
            <a:avLst/>
          </a:prstGeom>
        </p:spPr>
      </p:pic>
      <p:sp>
        <p:nvSpPr>
          <p:cNvPr id="3" name="Content Placeholder 2"/>
          <p:cNvSpPr>
            <a:spLocks noGrp="1"/>
          </p:cNvSpPr>
          <p:nvPr>
            <p:ph idx="1"/>
          </p:nvPr>
        </p:nvSpPr>
        <p:spPr>
          <a:xfrm>
            <a:off x="1107051" y="1997549"/>
            <a:ext cx="6777317" cy="4157049"/>
          </a:xfrm>
        </p:spPr>
        <p:txBody>
          <a:bodyPr>
            <a:normAutofit/>
          </a:bodyPr>
          <a:lstStyle/>
          <a:p>
            <a:pPr marL="68580" indent="0" algn="ctr">
              <a:buNone/>
            </a:pPr>
            <a:r>
              <a:rPr lang="en-GB" sz="1800" dirty="0">
                <a:latin typeface="GHEA Grapalat" pitchFamily="50" charset="0"/>
              </a:rPr>
              <a:t>The head of the community has been entrusted with the powers of organizing events aimed at environmental awareness and cultural development in the community, supporting the implementation of programs and events aimed at environmental awareness raising and cultural development in the community.</a:t>
            </a:r>
            <a:endParaRPr lang="en-US" sz="1800" dirty="0">
              <a:latin typeface="GHEA Grapalat" pitchFamily="50" charset="0"/>
            </a:endParaRPr>
          </a:p>
        </p:txBody>
      </p:sp>
    </p:spTree>
    <p:extLst>
      <p:ext uri="{BB962C8B-B14F-4D97-AF65-F5344CB8AC3E}">
        <p14:creationId xmlns:p14="http://schemas.microsoft.com/office/powerpoint/2010/main" val="13704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1143000"/>
          </a:xfrm>
        </p:spPr>
        <p:txBody>
          <a:bodyPr>
            <a:normAutofit fontScale="90000"/>
          </a:bodyPr>
          <a:lstStyle/>
          <a:p>
            <a:pPr algn="ctr"/>
            <a:r>
              <a:rPr lang="hy-AM" b="1" dirty="0">
                <a:latin typeface="GHEA Grapalat" pitchFamily="50" charset="0"/>
              </a:rPr>
              <a:t>3. </a:t>
            </a:r>
            <a:r>
              <a:rPr lang="en-GB" b="1" dirty="0">
                <a:latin typeface="GHEA Grapalat" pitchFamily="50" charset="0"/>
              </a:rPr>
              <a:t>Environmental awareness as an important tool </a:t>
            </a:r>
            <a:endParaRPr lang="en-US" dirty="0">
              <a:latin typeface="GHEA Grapalat" pitchFamily="50" charset="0"/>
            </a:endParaRPr>
          </a:p>
        </p:txBody>
      </p:sp>
      <p:pic>
        <p:nvPicPr>
          <p:cNvPr id="7" name="Picture 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067944" y="1978148"/>
            <a:ext cx="4549709" cy="4475188"/>
          </a:xfrm>
          <a:prstGeom prst="rect">
            <a:avLst/>
          </a:prstGeom>
        </p:spPr>
      </p:pic>
      <p:sp>
        <p:nvSpPr>
          <p:cNvPr id="3" name="Content Placeholder 2"/>
          <p:cNvSpPr>
            <a:spLocks noGrp="1"/>
          </p:cNvSpPr>
          <p:nvPr>
            <p:ph idx="1"/>
          </p:nvPr>
        </p:nvSpPr>
        <p:spPr>
          <a:xfrm>
            <a:off x="1043492" y="2204864"/>
            <a:ext cx="7024741" cy="3528391"/>
          </a:xfrm>
        </p:spPr>
        <p:txBody>
          <a:bodyPr>
            <a:noAutofit/>
          </a:bodyPr>
          <a:lstStyle/>
          <a:p>
            <a:pPr marL="68580" indent="0" algn="just">
              <a:lnSpc>
                <a:spcPct val="120000"/>
              </a:lnSpc>
              <a:buNone/>
            </a:pPr>
            <a:r>
              <a:rPr lang="en-GB" sz="1600" b="1" dirty="0">
                <a:latin typeface="GHEA Grapalat" pitchFamily="50" charset="0"/>
              </a:rPr>
              <a:t>Dissemination of information about the state of the environment, environmental knowledge and the use of natural resources:</a:t>
            </a:r>
            <a:endParaRPr lang="en-US" sz="1600" dirty="0">
              <a:latin typeface="GHEA Grapalat" pitchFamily="50" charset="0"/>
            </a:endParaRPr>
          </a:p>
          <a:p>
            <a:pPr algn="just">
              <a:lnSpc>
                <a:spcPct val="120000"/>
              </a:lnSpc>
              <a:spcBef>
                <a:spcPts val="600"/>
              </a:spcBef>
              <a:buFont typeface="Wingdings" panose="05000000000000000000" pitchFamily="2" charset="2"/>
              <a:buChar char="v"/>
            </a:pPr>
            <a:r>
              <a:rPr lang="en-GB" sz="1600" dirty="0">
                <a:latin typeface="GHEA Grapalat" pitchFamily="50" charset="0"/>
              </a:rPr>
              <a:t>Aimed at development of the environmental culture among society and prevention of negative impact</a:t>
            </a:r>
            <a:r>
              <a:rPr lang="en-US" sz="1600" dirty="0">
                <a:latin typeface="GHEA Grapalat" pitchFamily="50" charset="0"/>
              </a:rPr>
              <a:t>,</a:t>
            </a:r>
          </a:p>
          <a:p>
            <a:pPr marL="68580" indent="0" algn="just">
              <a:lnSpc>
                <a:spcPct val="120000"/>
              </a:lnSpc>
              <a:spcBef>
                <a:spcPts val="600"/>
              </a:spcBef>
              <a:buNone/>
            </a:pPr>
            <a:endParaRPr lang="en-US" sz="1600" b="1" dirty="0">
              <a:latin typeface="GHEA Grapalat" pitchFamily="50" charset="0"/>
            </a:endParaRPr>
          </a:p>
          <a:p>
            <a:pPr marL="68580" indent="0" algn="just">
              <a:lnSpc>
                <a:spcPct val="120000"/>
              </a:lnSpc>
              <a:spcBef>
                <a:spcPts val="600"/>
              </a:spcBef>
              <a:buNone/>
            </a:pPr>
            <a:r>
              <a:rPr lang="en-US" sz="1600" b="1" dirty="0">
                <a:latin typeface="GHEA Grapalat" pitchFamily="50" charset="0"/>
              </a:rPr>
              <a:t>Dissemination of environmental views and ideas:</a:t>
            </a:r>
          </a:p>
          <a:p>
            <a:pPr algn="just">
              <a:lnSpc>
                <a:spcPct val="120000"/>
              </a:lnSpc>
              <a:buFont typeface="Wingdings" panose="05000000000000000000" pitchFamily="2" charset="2"/>
              <a:buChar char="v"/>
            </a:pPr>
            <a:r>
              <a:rPr lang="en-GB" sz="1600" dirty="0">
                <a:latin typeface="GHEA Grapalat" pitchFamily="50" charset="0"/>
              </a:rPr>
              <a:t>aimed at their introduction into public consciousness and the activation of mass practical work in the field of environmental protection, ecological safety and proper management of nature</a:t>
            </a:r>
            <a:endParaRPr lang="en-US" sz="1600" dirty="0">
              <a:latin typeface="GHEA Grapalat" pitchFamily="50"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6949"/>
            <a:ext cx="998169" cy="5068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087" y="41832"/>
            <a:ext cx="998169" cy="50684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215" y="44624"/>
            <a:ext cx="998169" cy="506848"/>
          </a:xfrm>
          <a:prstGeom prst="rect">
            <a:avLst/>
          </a:prstGeom>
        </p:spPr>
      </p:pic>
    </p:spTree>
    <p:extLst>
      <p:ext uri="{BB962C8B-B14F-4D97-AF65-F5344CB8AC3E}">
        <p14:creationId xmlns:p14="http://schemas.microsoft.com/office/powerpoint/2010/main" val="133091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43" y="836712"/>
            <a:ext cx="8136904" cy="4577009"/>
          </a:xfrm>
          <a:prstGeom prst="rect">
            <a:avLst/>
          </a:prstGeom>
        </p:spPr>
      </p:pic>
      <p:sp>
        <p:nvSpPr>
          <p:cNvPr id="2" name="Title 1"/>
          <p:cNvSpPr>
            <a:spLocks noGrp="1"/>
          </p:cNvSpPr>
          <p:nvPr>
            <p:ph type="title"/>
          </p:nvPr>
        </p:nvSpPr>
        <p:spPr>
          <a:xfrm>
            <a:off x="658144" y="937263"/>
            <a:ext cx="8136904" cy="782960"/>
          </a:xfrm>
        </p:spPr>
        <p:txBody>
          <a:bodyPr>
            <a:normAutofit/>
          </a:bodyPr>
          <a:lstStyle/>
          <a:p>
            <a:pPr algn="ctr"/>
            <a:r>
              <a:rPr lang="en-US" b="1" dirty="0">
                <a:latin typeface="GHEA Grapalat" pitchFamily="50" charset="0"/>
              </a:rPr>
              <a:t>4. No extra administration</a:t>
            </a:r>
            <a:endParaRPr lang="en-US" dirty="0">
              <a:latin typeface="GHEA Grapalat" pitchFamily="50" charset="0"/>
            </a:endParaRPr>
          </a:p>
        </p:txBody>
      </p:sp>
      <p:sp>
        <p:nvSpPr>
          <p:cNvPr id="3" name="Content Placeholder 2"/>
          <p:cNvSpPr>
            <a:spLocks noGrp="1"/>
          </p:cNvSpPr>
          <p:nvPr>
            <p:ph idx="1"/>
          </p:nvPr>
        </p:nvSpPr>
        <p:spPr>
          <a:xfrm>
            <a:off x="510056" y="2224279"/>
            <a:ext cx="8136904" cy="4157049"/>
          </a:xfrm>
        </p:spPr>
        <p:txBody>
          <a:bodyPr>
            <a:normAutofit/>
          </a:bodyPr>
          <a:lstStyle/>
          <a:p>
            <a:pPr marL="68580" indent="0">
              <a:buNone/>
            </a:pPr>
            <a:r>
              <a:rPr lang="en-US" sz="3200" b="1" dirty="0">
                <a:latin typeface="GHEA Grapalat" pitchFamily="50" charset="0"/>
              </a:rPr>
              <a:t>Consent instead of Licensing </a:t>
            </a:r>
          </a:p>
        </p:txBody>
      </p:sp>
      <p:sp>
        <p:nvSpPr>
          <p:cNvPr id="4" name="TextBox 3"/>
          <p:cNvSpPr txBox="1"/>
          <p:nvPr/>
        </p:nvSpPr>
        <p:spPr>
          <a:xfrm>
            <a:off x="550666" y="2988983"/>
            <a:ext cx="7704856" cy="1015663"/>
          </a:xfrm>
          <a:prstGeom prst="rect">
            <a:avLst/>
          </a:prstGeom>
          <a:noFill/>
          <a:ln w="3175">
            <a:noFill/>
            <a:bevel/>
          </a:ln>
        </p:spPr>
        <p:txBody>
          <a:bodyPr wrap="square" rtlCol="0">
            <a:spAutoFit/>
          </a:bodyPr>
          <a:lstStyle/>
          <a:p>
            <a:pPr algn="just"/>
            <a:r>
              <a:rPr lang="en-GB" sz="2000" dirty="0">
                <a:ln w="1524">
                  <a:solidFill>
                    <a:schemeClr val="accent1"/>
                  </a:solidFill>
                </a:ln>
                <a:solidFill>
                  <a:schemeClr val="tx2">
                    <a:lumMod val="90000"/>
                    <a:lumOff val="10000"/>
                  </a:schemeClr>
                </a:solidFill>
                <a:latin typeface="GHEA Grapalat" pitchFamily="50" charset="0"/>
              </a:rPr>
              <a:t>Legal and </a:t>
            </a:r>
            <a:r>
              <a:rPr lang="en-GB" sz="2000" dirty="0" err="1">
                <a:ln w="1524">
                  <a:solidFill>
                    <a:schemeClr val="accent1"/>
                  </a:solidFill>
                </a:ln>
                <a:solidFill>
                  <a:schemeClr val="tx2">
                    <a:lumMod val="90000"/>
                    <a:lumOff val="10000"/>
                  </a:schemeClr>
                </a:solidFill>
                <a:latin typeface="GHEA Grapalat" pitchFamily="50" charset="0"/>
              </a:rPr>
              <a:t>phisical</a:t>
            </a:r>
            <a:r>
              <a:rPr lang="en-GB" sz="2000" dirty="0">
                <a:ln w="1524">
                  <a:solidFill>
                    <a:schemeClr val="accent1"/>
                  </a:solidFill>
                </a:ln>
                <a:solidFill>
                  <a:schemeClr val="tx2">
                    <a:lumMod val="90000"/>
                    <a:lumOff val="10000"/>
                  </a:schemeClr>
                </a:solidFill>
                <a:latin typeface="GHEA Grapalat" pitchFamily="50" charset="0"/>
              </a:rPr>
              <a:t> persons will carry out environmental education activities without a license, only in agreement with the Ministries of Environment and Education, Science, Culture and Sport.</a:t>
            </a:r>
            <a:endParaRPr lang="en-US" sz="2000" dirty="0">
              <a:ln w="1524">
                <a:solidFill>
                  <a:schemeClr val="accent1"/>
                </a:solidFill>
              </a:ln>
              <a:solidFill>
                <a:schemeClr val="tx2">
                  <a:lumMod val="90000"/>
                  <a:lumOff val="10000"/>
                </a:schemeClr>
              </a:solidFill>
              <a:latin typeface="GHEA Grapalat" pitchFamily="50" charset="0"/>
            </a:endParaRPr>
          </a:p>
        </p:txBody>
      </p:sp>
      <p:sp>
        <p:nvSpPr>
          <p:cNvPr id="6" name="TextBox 5"/>
          <p:cNvSpPr txBox="1"/>
          <p:nvPr/>
        </p:nvSpPr>
        <p:spPr>
          <a:xfrm>
            <a:off x="1503066" y="5052607"/>
            <a:ext cx="6786170" cy="923330"/>
          </a:xfrm>
          <a:prstGeom prst="rect">
            <a:avLst/>
          </a:prstGeom>
          <a:noFill/>
        </p:spPr>
        <p:txBody>
          <a:bodyPr wrap="square" rtlCol="0">
            <a:spAutoFit/>
          </a:bodyPr>
          <a:lstStyle/>
          <a:p>
            <a:pPr marL="285750" indent="-285750">
              <a:buFont typeface="Wingdings" panose="05000000000000000000" pitchFamily="2" charset="2"/>
              <a:buChar char="Ø"/>
            </a:pPr>
            <a:r>
              <a:rPr lang="en-GB" dirty="0">
                <a:ln>
                  <a:solidFill>
                    <a:schemeClr val="tx2"/>
                  </a:solidFill>
                </a:ln>
                <a:solidFill>
                  <a:schemeClr val="tx2">
                    <a:lumMod val="90000"/>
                    <a:lumOff val="10000"/>
                  </a:schemeClr>
                </a:solidFill>
                <a:latin typeface="GHEA Grapalat" pitchFamily="50" charset="0"/>
              </a:rPr>
              <a:t>Designated bodies will be informed</a:t>
            </a:r>
            <a:endParaRPr lang="en-US" dirty="0">
              <a:ln>
                <a:solidFill>
                  <a:schemeClr val="tx2"/>
                </a:solidFill>
              </a:ln>
              <a:solidFill>
                <a:schemeClr val="tx2">
                  <a:lumMod val="90000"/>
                  <a:lumOff val="10000"/>
                </a:schemeClr>
              </a:solidFill>
              <a:latin typeface="GHEA Grapalat" pitchFamily="50" charset="0"/>
            </a:endParaRPr>
          </a:p>
          <a:p>
            <a:pPr marL="285750" indent="-285750">
              <a:buFont typeface="Wingdings" panose="05000000000000000000" pitchFamily="2" charset="2"/>
              <a:buChar char="Ø"/>
            </a:pPr>
            <a:r>
              <a:rPr lang="en-US" dirty="0">
                <a:ln>
                  <a:solidFill>
                    <a:schemeClr val="tx2"/>
                  </a:solidFill>
                </a:ln>
                <a:solidFill>
                  <a:schemeClr val="tx2">
                    <a:lumMod val="90000"/>
                    <a:lumOff val="10000"/>
                  </a:schemeClr>
                </a:solidFill>
                <a:latin typeface="GHEA Grapalat" pitchFamily="50" charset="0"/>
              </a:rPr>
              <a:t>Will have opportunity to coordinate the field</a:t>
            </a:r>
          </a:p>
          <a:p>
            <a:pPr marL="285750" indent="-285750">
              <a:buFont typeface="Wingdings" panose="05000000000000000000" pitchFamily="2" charset="2"/>
              <a:buChar char="Ø"/>
            </a:pPr>
            <a:r>
              <a:rPr lang="en-US" dirty="0">
                <a:ln>
                  <a:solidFill>
                    <a:schemeClr val="tx2"/>
                  </a:solidFill>
                </a:ln>
                <a:solidFill>
                  <a:schemeClr val="tx2">
                    <a:lumMod val="90000"/>
                    <a:lumOff val="10000"/>
                  </a:schemeClr>
                </a:solidFill>
                <a:latin typeface="GHEA Grapalat" pitchFamily="50" charset="0"/>
              </a:rPr>
              <a:t>Will provide assistance in case if needed</a:t>
            </a:r>
          </a:p>
        </p:txBody>
      </p:sp>
    </p:spTree>
    <p:extLst>
      <p:ext uri="{BB962C8B-B14F-4D97-AF65-F5344CB8AC3E}">
        <p14:creationId xmlns:p14="http://schemas.microsoft.com/office/powerpoint/2010/main" val="237662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26718"/>
            <a:ext cx="5184576" cy="1234130"/>
          </a:xfrm>
        </p:spPr>
        <p:txBody>
          <a:bodyPr>
            <a:normAutofit fontScale="90000"/>
          </a:bodyPr>
          <a:lstStyle/>
          <a:p>
            <a:pPr algn="ctr"/>
            <a:r>
              <a:rPr lang="en-US" b="1" dirty="0">
                <a:latin typeface="GHEA Grapalat" pitchFamily="50" charset="0"/>
              </a:rPr>
              <a:t>5. Formal, non-formal and informal education</a:t>
            </a:r>
            <a:endParaRPr lang="en-US" dirty="0">
              <a:latin typeface="GHEA Grapalat" pitchFamily="50" charset="0"/>
            </a:endParaRPr>
          </a:p>
        </p:txBody>
      </p:sp>
      <p:sp>
        <p:nvSpPr>
          <p:cNvPr id="3" name="Content Placeholder 2"/>
          <p:cNvSpPr>
            <a:spLocks noGrp="1"/>
          </p:cNvSpPr>
          <p:nvPr>
            <p:ph idx="1"/>
          </p:nvPr>
        </p:nvSpPr>
        <p:spPr>
          <a:xfrm>
            <a:off x="611560" y="2420888"/>
            <a:ext cx="7920880" cy="3508977"/>
          </a:xfrm>
        </p:spPr>
        <p:txBody>
          <a:bodyPr>
            <a:noAutofit/>
          </a:bodyPr>
          <a:lstStyle/>
          <a:p>
            <a:pPr algn="just">
              <a:lnSpc>
                <a:spcPct val="120000"/>
              </a:lnSpc>
              <a:buFont typeface="Wingdings" panose="05000000000000000000" pitchFamily="2" charset="2"/>
              <a:buChar char="Ø"/>
            </a:pPr>
            <a:r>
              <a:rPr lang="en-GB" sz="1600" dirty="0">
                <a:latin typeface="GHEA Grapalat" pitchFamily="50" charset="0"/>
              </a:rPr>
              <a:t>Separate the approaches to the implementation of ecological education at the pre-school educational level, in primary (1-9th grades) and senior (10-12th grades) schools.</a:t>
            </a:r>
          </a:p>
          <a:p>
            <a:pPr algn="just">
              <a:lnSpc>
                <a:spcPct val="120000"/>
              </a:lnSpc>
              <a:buFont typeface="Wingdings" panose="05000000000000000000" pitchFamily="2" charset="2"/>
              <a:buChar char="Ø"/>
            </a:pPr>
            <a:r>
              <a:rPr lang="en-GB" sz="1600" dirty="0">
                <a:latin typeface="GHEA Grapalat" pitchFamily="50" charset="0"/>
              </a:rPr>
              <a:t>Define that non-formal ecological education is implemented not only through the continuous transfer of ecological knowledge and skills, but also through the continuous change of people's behaviour and attitudes,</a:t>
            </a:r>
            <a:r>
              <a:rPr lang="en-US" sz="1600" dirty="0">
                <a:latin typeface="GHEA Grapalat" pitchFamily="50" charset="0"/>
              </a:rPr>
              <a:t> </a:t>
            </a:r>
          </a:p>
          <a:p>
            <a:pPr algn="just">
              <a:lnSpc>
                <a:spcPct val="120000"/>
              </a:lnSpc>
              <a:buFont typeface="Wingdings" panose="05000000000000000000" pitchFamily="2" charset="2"/>
              <a:buChar char="Ø"/>
            </a:pPr>
            <a:r>
              <a:rPr lang="en-GB" sz="1600" dirty="0">
                <a:latin typeface="GHEA Grapalat" pitchFamily="50" charset="0"/>
              </a:rPr>
              <a:t>and for ecological informal education, the yard, community, family, workplace, armed forces, camps are considered the primary environment, where the ecological knowledge acquired by a person as a result of daily and family life, leisure, entertainment, work and other activities is not planned in advance as targeted learning.</a:t>
            </a:r>
            <a:endParaRPr lang="en-US" sz="1600" dirty="0">
              <a:latin typeface="GHEA Grapalat" pitchFamily="50"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826718"/>
            <a:ext cx="2520280" cy="1653436"/>
          </a:xfrm>
          <a:prstGeom prst="rect">
            <a:avLst/>
          </a:prstGeom>
        </p:spPr>
      </p:pic>
    </p:spTree>
    <p:extLst>
      <p:ext uri="{BB962C8B-B14F-4D97-AF65-F5344CB8AC3E}">
        <p14:creationId xmlns:p14="http://schemas.microsoft.com/office/powerpoint/2010/main" val="401473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672" y="404664"/>
            <a:ext cx="7024744" cy="1143000"/>
          </a:xfrm>
        </p:spPr>
        <p:txBody>
          <a:bodyPr>
            <a:normAutofit/>
          </a:bodyPr>
          <a:lstStyle/>
          <a:p>
            <a:r>
              <a:rPr lang="en-US" b="1" dirty="0">
                <a:latin typeface="GHEA Grapalat" pitchFamily="50" charset="0"/>
              </a:rPr>
              <a:t>6. More participants</a:t>
            </a:r>
            <a:endParaRPr lang="en-US" dirty="0">
              <a:latin typeface="GHEA Grapalat" pitchFamily="50"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4149080"/>
            <a:ext cx="4067944" cy="2288219"/>
          </a:xfrm>
          <a:prstGeom prst="rect">
            <a:avLst/>
          </a:prstGeom>
        </p:spPr>
      </p:pic>
      <p:sp>
        <p:nvSpPr>
          <p:cNvPr id="3" name="Content Placeholder 2"/>
          <p:cNvSpPr>
            <a:spLocks noGrp="1"/>
          </p:cNvSpPr>
          <p:nvPr>
            <p:ph idx="1"/>
          </p:nvPr>
        </p:nvSpPr>
        <p:spPr>
          <a:xfrm>
            <a:off x="539552" y="1700808"/>
            <a:ext cx="8064896" cy="3508977"/>
          </a:xfrm>
        </p:spPr>
        <p:txBody>
          <a:bodyPr/>
          <a:lstStyle/>
          <a:p>
            <a:pPr marL="68580" indent="0" algn="just">
              <a:buNone/>
            </a:pPr>
            <a:r>
              <a:rPr lang="en-GB" dirty="0"/>
              <a:t>Instead of participation of non-governmental organizations and citizens in environmental education, in general, the participation of all legal and </a:t>
            </a:r>
            <a:r>
              <a:rPr lang="en-GB" dirty="0" err="1"/>
              <a:t>phisical</a:t>
            </a:r>
            <a:r>
              <a:rPr lang="en-GB" dirty="0"/>
              <a:t> persons not only in environmental education, but also in education, awareness and culture development.</a:t>
            </a:r>
            <a:endParaRPr lang="en-US" dirty="0"/>
          </a:p>
        </p:txBody>
      </p:sp>
      <p:sp>
        <p:nvSpPr>
          <p:cNvPr id="5" name="TextBox 4"/>
          <p:cNvSpPr txBox="1"/>
          <p:nvPr/>
        </p:nvSpPr>
        <p:spPr>
          <a:xfrm>
            <a:off x="611560" y="4549676"/>
            <a:ext cx="3888431" cy="1200329"/>
          </a:xfrm>
          <a:prstGeom prst="rect">
            <a:avLst/>
          </a:prstGeom>
          <a:noFill/>
        </p:spPr>
        <p:txBody>
          <a:bodyPr wrap="square" rtlCol="0">
            <a:spAutoFit/>
          </a:bodyPr>
          <a:lstStyle/>
          <a:p>
            <a:r>
              <a:rPr lang="en-GB" dirty="0">
                <a:latin typeface="GHEA Grapalat" pitchFamily="50" charset="0"/>
              </a:rPr>
              <a:t>In addition, in order to acquire ecological knowledge through self-education, a person can use all means of ecological awareness.</a:t>
            </a:r>
            <a:endParaRPr lang="en-US" dirty="0">
              <a:latin typeface="GHEA Grapalat" pitchFamily="50" charset="0"/>
            </a:endParaRPr>
          </a:p>
        </p:txBody>
      </p:sp>
    </p:spTree>
    <p:extLst>
      <p:ext uri="{BB962C8B-B14F-4D97-AF65-F5344CB8AC3E}">
        <p14:creationId xmlns:p14="http://schemas.microsoft.com/office/powerpoint/2010/main" val="298152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796" y="711783"/>
            <a:ext cx="8094391" cy="5396261"/>
          </a:xfrm>
          <a:prstGeom prst="rect">
            <a:avLst/>
          </a:prstGeom>
        </p:spPr>
      </p:pic>
      <p:sp>
        <p:nvSpPr>
          <p:cNvPr id="2" name="Title 1"/>
          <p:cNvSpPr>
            <a:spLocks noGrp="1"/>
          </p:cNvSpPr>
          <p:nvPr>
            <p:ph type="title"/>
          </p:nvPr>
        </p:nvSpPr>
        <p:spPr>
          <a:xfrm>
            <a:off x="899592" y="701824"/>
            <a:ext cx="7024744" cy="1143000"/>
          </a:xfrm>
        </p:spPr>
        <p:txBody>
          <a:bodyPr>
            <a:normAutofit fontScale="90000"/>
          </a:bodyPr>
          <a:lstStyle/>
          <a:p>
            <a:r>
              <a:rPr lang="en-US" b="1" dirty="0">
                <a:latin typeface="GHEA Grapalat" pitchFamily="50" charset="0"/>
              </a:rPr>
              <a:t>7. Why is environmental education important?</a:t>
            </a:r>
            <a:endParaRPr lang="en-US" dirty="0">
              <a:latin typeface="GHEA Grapalat" pitchFamily="50" charset="0"/>
            </a:endParaRPr>
          </a:p>
        </p:txBody>
      </p:sp>
      <p:sp>
        <p:nvSpPr>
          <p:cNvPr id="3" name="Content Placeholder 2"/>
          <p:cNvSpPr>
            <a:spLocks noGrp="1"/>
          </p:cNvSpPr>
          <p:nvPr>
            <p:ph idx="1"/>
          </p:nvPr>
        </p:nvSpPr>
        <p:spPr>
          <a:xfrm>
            <a:off x="755576" y="2008332"/>
            <a:ext cx="6984776" cy="3292953"/>
          </a:xfrm>
        </p:spPr>
        <p:txBody>
          <a:bodyPr>
            <a:normAutofit fontScale="92500" lnSpcReduction="20000"/>
          </a:bodyPr>
          <a:lstStyle/>
          <a:p>
            <a:pPr algn="just">
              <a:lnSpc>
                <a:spcPct val="110000"/>
              </a:lnSpc>
              <a:buFont typeface="Wingdings" panose="05000000000000000000" pitchFamily="2" charset="2"/>
              <a:buChar char="Ø"/>
            </a:pPr>
            <a:endParaRPr lang="en-US" sz="1800" dirty="0">
              <a:latin typeface="GHEA Grapalat" pitchFamily="50" charset="0"/>
            </a:endParaRPr>
          </a:p>
          <a:p>
            <a:pPr algn="just">
              <a:lnSpc>
                <a:spcPct val="110000"/>
              </a:lnSpc>
              <a:buFont typeface="Wingdings" panose="05000000000000000000" pitchFamily="2" charset="2"/>
              <a:buChar char="Ø"/>
            </a:pPr>
            <a:endParaRPr lang="en-US" sz="1800" dirty="0">
              <a:latin typeface="GHEA Grapalat" pitchFamily="50" charset="0"/>
            </a:endParaRPr>
          </a:p>
          <a:p>
            <a:pPr marL="68580" indent="0" algn="just">
              <a:lnSpc>
                <a:spcPct val="110000"/>
              </a:lnSpc>
              <a:buNone/>
            </a:pPr>
            <a:r>
              <a:rPr lang="en-GB" sz="1800" dirty="0">
                <a:latin typeface="GHEA Grapalat" pitchFamily="50" charset="0"/>
              </a:rPr>
              <a:t>Environmental education </a:t>
            </a:r>
            <a:r>
              <a:rPr lang="en-US" sz="1800" dirty="0">
                <a:latin typeface="GHEA Grapalat" pitchFamily="50" charset="0"/>
              </a:rPr>
              <a:t>     </a:t>
            </a:r>
            <a:r>
              <a:rPr lang="en-GB" sz="1800" dirty="0">
                <a:latin typeface="GHEA Grapalat" pitchFamily="50" charset="0"/>
              </a:rPr>
              <a:t>in the security issues of individuals, societies and states.</a:t>
            </a:r>
          </a:p>
          <a:p>
            <a:pPr marL="68580" indent="0" algn="just">
              <a:lnSpc>
                <a:spcPct val="110000"/>
              </a:lnSpc>
              <a:buNone/>
            </a:pPr>
            <a:r>
              <a:rPr lang="en-GB" sz="1800" dirty="0">
                <a:latin typeface="GHEA Grapalat" pitchFamily="50" charset="0"/>
              </a:rPr>
              <a:t>is aimed at forming a responsible attitude towards the surrounding socio-natural environment, i.e. ensuring one's own safety.</a:t>
            </a:r>
          </a:p>
          <a:p>
            <a:pPr marL="68580" indent="0" algn="just">
              <a:lnSpc>
                <a:spcPct val="110000"/>
              </a:lnSpc>
              <a:buNone/>
            </a:pPr>
            <a:r>
              <a:rPr lang="en-GB" sz="1800" dirty="0">
                <a:latin typeface="GHEA Grapalat" pitchFamily="50" charset="0"/>
              </a:rPr>
              <a:t>Environmental safety is paramount.</a:t>
            </a:r>
            <a:endParaRPr lang="en-US" sz="1800" dirty="0">
              <a:latin typeface="GHEA Grapalat" pitchFamily="50" charset="0"/>
            </a:endParaRPr>
          </a:p>
          <a:p>
            <a:pPr algn="just">
              <a:lnSpc>
                <a:spcPct val="110000"/>
              </a:lnSpc>
              <a:buFont typeface="Wingdings" panose="05000000000000000000" pitchFamily="2" charset="2"/>
              <a:buChar char="Ø"/>
            </a:pPr>
            <a:endParaRPr lang="en-US" sz="1800" dirty="0">
              <a:latin typeface="GHEA Grapalat" pitchFamily="50" charset="0"/>
            </a:endParaRPr>
          </a:p>
          <a:p>
            <a:pPr algn="just">
              <a:lnSpc>
                <a:spcPct val="110000"/>
              </a:lnSpc>
              <a:buFont typeface="Wingdings" panose="05000000000000000000" pitchFamily="2" charset="2"/>
              <a:buChar char="Ø"/>
            </a:pPr>
            <a:endParaRPr lang="en-US" sz="1800" dirty="0">
              <a:latin typeface="GHEA Grapalat" pitchFamily="50" charset="0"/>
            </a:endParaRPr>
          </a:p>
          <a:p>
            <a:pPr marL="68580" indent="0">
              <a:lnSpc>
                <a:spcPct val="110000"/>
              </a:lnSpc>
              <a:buNone/>
            </a:pPr>
            <a:r>
              <a:rPr lang="en-US" sz="1800" b="1" dirty="0">
                <a:latin typeface="GHEA Grapalat" pitchFamily="50" charset="0"/>
              </a:rPr>
              <a:t>Environmental education = Environmental security = National State security</a:t>
            </a:r>
          </a:p>
        </p:txBody>
      </p:sp>
      <p:sp>
        <p:nvSpPr>
          <p:cNvPr id="4" name="Right Arrow 3"/>
          <p:cNvSpPr/>
          <p:nvPr/>
        </p:nvSpPr>
        <p:spPr>
          <a:xfrm>
            <a:off x="3563888" y="270892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521" y="16861"/>
            <a:ext cx="1167709" cy="5638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006" y="25185"/>
            <a:ext cx="1053402" cy="5555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490" y="25185"/>
            <a:ext cx="1094034" cy="555526"/>
          </a:xfrm>
          <a:prstGeom prst="rect">
            <a:avLst/>
          </a:prstGeom>
        </p:spPr>
      </p:pic>
    </p:spTree>
    <p:extLst>
      <p:ext uri="{BB962C8B-B14F-4D97-AF65-F5344CB8AC3E}">
        <p14:creationId xmlns:p14="http://schemas.microsoft.com/office/powerpoint/2010/main" val="28090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0032" y="116632"/>
            <a:ext cx="2520280" cy="400110"/>
          </a:xfrm>
          <a:prstGeom prst="rect">
            <a:avLst/>
          </a:prstGeom>
          <a:no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HEA Grapalat" pitchFamily="50" charset="0"/>
              </a:rPr>
              <a:t>THANK YOU</a:t>
            </a:r>
          </a:p>
        </p:txBody>
      </p:sp>
      <p:pic>
        <p:nvPicPr>
          <p:cNvPr id="6" name="Picture 2" descr="Pan-European network on IPBES : ARM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44824"/>
            <a:ext cx="47153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509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23">
      <a:dk1>
        <a:sysClr val="windowText" lastClr="000000"/>
      </a:dk1>
      <a:lt1>
        <a:sysClr val="window" lastClr="FFFFFF"/>
      </a:lt1>
      <a:dk2>
        <a:srgbClr val="005828"/>
      </a:dk2>
      <a:lt2>
        <a:srgbClr val="CAF278"/>
      </a:lt2>
      <a:accent1>
        <a:srgbClr val="000000"/>
      </a:accent1>
      <a:accent2>
        <a:srgbClr val="71685A"/>
      </a:accent2>
      <a:accent3>
        <a:srgbClr val="FF6700"/>
      </a:accent3>
      <a:accent4>
        <a:srgbClr val="7F3300"/>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2">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02F79B5BE87D40B73359BB004DC9B5" ma:contentTypeVersion="17" ma:contentTypeDescription="Create a new document." ma:contentTypeScope="" ma:versionID="df91b42384f9acd0dc9c7b2b0ca5a4fb">
  <xsd:schema xmlns:xsd="http://www.w3.org/2001/XMLSchema" xmlns:xs="http://www.w3.org/2001/XMLSchema" xmlns:p="http://schemas.microsoft.com/office/2006/metadata/properties" xmlns:ns2="99a2c2c3-fdcf-4e63-9c12-39b3de610a76" xmlns:ns3="a20aa909-956d-4941-9e8e-d4bf2c5fe97e" xmlns:ns4="985ec44e-1bab-4c0b-9df0-6ba128686fc9" targetNamespace="http://schemas.microsoft.com/office/2006/metadata/properties" ma:root="true" ma:fieldsID="5bdeaf74bd075ed71d0bb4235c38229e" ns2:_="" ns3:_="" ns4:_="">
    <xsd:import namespace="99a2c2c3-fdcf-4e63-9c12-39b3de610a76"/>
    <xsd:import namespace="a20aa909-956d-4941-9e8e-d4bf2c5fe97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Dateandtim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c2c3-fdcf-4e63-9c12-39b3de610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0aa909-956d-4941-9e8e-d4bf2c5fe9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577e23-b539-4cbb-a753-31a04c3d9a02}" ma:internalName="TaxCatchAll" ma:showField="CatchAllData" ma:web="a20aa909-956d-4941-9e8e-d4bf2c5fe9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D530C-689E-49F2-8127-CF7EDAF91D25}">
  <ds:schemaRefs>
    <ds:schemaRef ds:uri="http://schemas.microsoft.com/sharepoint/v3/contenttype/forms"/>
  </ds:schemaRefs>
</ds:datastoreItem>
</file>

<file path=customXml/itemProps2.xml><?xml version="1.0" encoding="utf-8"?>
<ds:datastoreItem xmlns:ds="http://schemas.openxmlformats.org/officeDocument/2006/customXml" ds:itemID="{B25FD9CF-56B4-4117-9DAB-C9389DFCC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2c2c3-fdcf-4e63-9c12-39b3de610a76"/>
    <ds:schemaRef ds:uri="a20aa909-956d-4941-9e8e-d4bf2c5fe97e"/>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708</TotalTime>
  <Words>522</Words>
  <Application>Microsoft Office PowerPoint</Application>
  <PresentationFormat>On-screen Show (4:3)</PresentationFormat>
  <Paragraphs>42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GHEA Grapalat</vt:lpstr>
      <vt:lpstr>Calibri</vt:lpstr>
      <vt:lpstr>Century Gothic</vt:lpstr>
      <vt:lpstr>Wingdings</vt:lpstr>
      <vt:lpstr>Wingdings 2</vt:lpstr>
      <vt:lpstr>Austin</vt:lpstr>
      <vt:lpstr>PowerPoint Presentation</vt:lpstr>
      <vt:lpstr>1. Identification of the scope of the responsible parties</vt:lpstr>
      <vt:lpstr>2. Community involvement and activation</vt:lpstr>
      <vt:lpstr>3. Environmental awareness as an important tool </vt:lpstr>
      <vt:lpstr>4. No extra administration</vt:lpstr>
      <vt:lpstr>5. Formal, non-formal and informal education</vt:lpstr>
      <vt:lpstr>6. More participants</vt:lpstr>
      <vt:lpstr>7. Why is environmental education important?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hhovhannisyan</dc:creator>
  <cp:lastModifiedBy>Maricar De La Cruz</cp:lastModifiedBy>
  <cp:revision>46</cp:revision>
  <cp:lastPrinted>2023-04-18T06:47:26Z</cp:lastPrinted>
  <dcterms:created xsi:type="dcterms:W3CDTF">2023-04-17T07:45:00Z</dcterms:created>
  <dcterms:modified xsi:type="dcterms:W3CDTF">2023-05-24T09:34:54Z</dcterms:modified>
</cp:coreProperties>
</file>