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3" r:id="rId3"/>
    <p:sldId id="275" r:id="rId4"/>
    <p:sldId id="276" r:id="rId5"/>
    <p:sldId id="277" r:id="rId6"/>
    <p:sldId id="278" r:id="rId7"/>
    <p:sldId id="279" r:id="rId8"/>
    <p:sldId id="280" r:id="rId9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4">
          <p15:clr>
            <a:srgbClr val="A4A3A4"/>
          </p15:clr>
        </p15:guide>
        <p15:guide id="2" orient="horz" pos="2902">
          <p15:clr>
            <a:srgbClr val="A4A3A4"/>
          </p15:clr>
        </p15:guide>
        <p15:guide id="3" pos="345">
          <p15:clr>
            <a:srgbClr val="A4A3A4"/>
          </p15:clr>
        </p15:guide>
        <p15:guide id="4" pos="5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oebner Serafin" initials="GS" lastIdx="1" clrIdx="0">
    <p:extLst>
      <p:ext uri="{19B8F6BF-5375-455C-9EA6-DF929625EA0E}">
        <p15:presenceInfo xmlns:p15="http://schemas.microsoft.com/office/powerpoint/2012/main" userId="S-1-5-21-488040868-4244228847-1048680791-21195" providerId="AD"/>
      </p:ext>
    </p:extLst>
  </p:cmAuthor>
  <p:cmAuthor id="2" name="Bartosch Mariela" initials="BM" lastIdx="1" clrIdx="1">
    <p:extLst>
      <p:ext uri="{19B8F6BF-5375-455C-9EA6-DF929625EA0E}">
        <p15:presenceInfo xmlns:p15="http://schemas.microsoft.com/office/powerpoint/2012/main" userId="S-1-5-21-488040868-4244228847-1048680791-246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20F"/>
    <a:srgbClr val="EBF0F4"/>
    <a:srgbClr val="E6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8" autoAdjust="0"/>
    <p:restoredTop sz="93979" autoAdjust="0"/>
  </p:normalViewPr>
  <p:slideViewPr>
    <p:cSldViewPr snapToGrid="0" snapToObjects="1">
      <p:cViewPr varScale="1">
        <p:scale>
          <a:sx n="86" d="100"/>
          <a:sy n="86" d="100"/>
        </p:scale>
        <p:origin x="916" y="40"/>
      </p:cViewPr>
      <p:guideLst>
        <p:guide orient="horz" pos="524"/>
        <p:guide orient="horz" pos="2902"/>
        <p:guide pos="345"/>
        <p:guide pos="5366"/>
      </p:guideLst>
    </p:cSldViewPr>
  </p:slideViewPr>
  <p:outlineViewPr>
    <p:cViewPr>
      <p:scale>
        <a:sx n="33" d="100"/>
        <a:sy n="33" d="100"/>
      </p:scale>
      <p:origin x="36" y="4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3570" y="4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2016" y="943030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/>
            </a:lvl1pPr>
          </a:lstStyle>
          <a:p>
            <a:fld id="{A4F87B00-D7D7-4E73-88E5-5DF5797B2681}" type="datetimeFigureOut">
              <a:rPr lang="de-AT" smtClean="0"/>
              <a:t>24.05.2023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"/>
          </p:nvPr>
        </p:nvSpPr>
        <p:spPr>
          <a:xfrm>
            <a:off x="2945659" y="9428583"/>
            <a:ext cx="904784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1BCACBB0-6C6B-4B3E-B6E6-54B62284C21B}" type="slidenum">
              <a:rPr lang="de-AT" smtClean="0"/>
              <a:pPr algn="ctr"/>
              <a:t>‹Nr.›</a:t>
            </a:fld>
            <a:endParaRPr lang="de-AT" dirty="0"/>
          </a:p>
        </p:txBody>
      </p:sp>
      <p:pic>
        <p:nvPicPr>
          <p:cNvPr id="7" name="Grafik 6" descr="Federal Ministry Republic of Austria, Climate Action, Environment, Energy, Mobility and Technolog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00" y="432000"/>
            <a:ext cx="1476000" cy="561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2016" y="942858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/>
            </a:lvl1pPr>
          </a:lstStyle>
          <a:p>
            <a:fld id="{64F923B6-97FF-4AF0-A17D-1758840DBBE2}" type="datetimeFigureOut">
              <a:rPr lang="de-AT" smtClean="0"/>
              <a:t>24.05.2023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674688"/>
            <a:ext cx="7432675" cy="4181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854894" y="4963319"/>
            <a:ext cx="5090351" cy="42188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945659" y="9428582"/>
            <a:ext cx="904784" cy="498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F0A5DA3B-92D6-4D4B-9895-D15CB563B5E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611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2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96000" indent="-171450" algn="l" defTabSz="914400" rtl="0" eaLnBrk="1" latinLnBrk="0" hangingPunct="1">
      <a:spcBef>
        <a:spcPts val="200"/>
      </a:spcBef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92000" indent="-171450" algn="l" defTabSz="914400" rtl="0" eaLnBrk="1" latinLnBrk="0" hangingPunct="1">
      <a:spcBef>
        <a:spcPts val="200"/>
      </a:spcBef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188000" indent="-171450" algn="l" defTabSz="914400" rtl="0" eaLnBrk="1" latinLnBrk="0" hangingPunct="1">
      <a:spcBef>
        <a:spcPts val="200"/>
      </a:spcBef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84000" indent="-171450" algn="l" defTabSz="914400" rtl="0" eaLnBrk="1" latinLnBrk="0" hangingPunct="1">
      <a:spcBef>
        <a:spcPts val="200"/>
      </a:spcBef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149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-1" y="1360689"/>
            <a:ext cx="9144001" cy="3782811"/>
          </a:xfrm>
          <a:prstGeom prst="rect">
            <a:avLst/>
          </a:prstGeom>
          <a:solidFill>
            <a:srgbClr val="EBF0F4"/>
          </a:solidFill>
          <a:ln>
            <a:solidFill>
              <a:srgbClr val="EBF0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999" y="1489891"/>
            <a:ext cx="7978526" cy="969606"/>
          </a:xfrm>
        </p:spPr>
        <p:txBody>
          <a:bodyPr anchor="b" anchorCtr="0"/>
          <a:lstStyle>
            <a:lvl1pPr>
              <a:lnSpc>
                <a:spcPts val="4000"/>
              </a:lnSpc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AT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/>
          </p:nvPr>
        </p:nvSpPr>
        <p:spPr>
          <a:xfrm>
            <a:off x="539999" y="2559091"/>
            <a:ext cx="7978526" cy="1390388"/>
          </a:xfr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39750" y="4191000"/>
            <a:ext cx="3422650" cy="415529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bmk.gv.at</a:t>
            </a:r>
            <a:endParaRPr lang="de-AT" sz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afik 9" descr="Federal Ministry Republic of Austria, Climate Action, Environment, Energy, Mobility and Technology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 bwMode="auto">
          <a:xfrm>
            <a:off x="226800" y="208800"/>
            <a:ext cx="3027045" cy="1107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48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1" y="1713600"/>
            <a:ext cx="881063" cy="8826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600"/>
            </a:lvl1pPr>
          </a:lstStyle>
          <a:p>
            <a:pPr lvl="0"/>
            <a:r>
              <a:rPr lang="de-AT" dirty="0" smtClean="0"/>
              <a:t>01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647826" y="1713600"/>
            <a:ext cx="2335452" cy="8810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1" y="2689200"/>
            <a:ext cx="881063" cy="8826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600"/>
            </a:lvl1pPr>
          </a:lstStyle>
          <a:p>
            <a:pPr lvl="0"/>
            <a:r>
              <a:rPr lang="de-AT" dirty="0" smtClean="0"/>
              <a:t>02</a:t>
            </a:r>
            <a:endParaRPr lang="de-AT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647825" y="2689200"/>
            <a:ext cx="2335453" cy="8810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40001" y="3682800"/>
            <a:ext cx="881063" cy="8826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600"/>
            </a:lvl1pPr>
          </a:lstStyle>
          <a:p>
            <a:pPr lvl="0"/>
            <a:r>
              <a:rPr lang="de-AT" dirty="0" smtClean="0"/>
              <a:t>03</a:t>
            </a:r>
            <a:endParaRPr lang="de-AT" dirty="0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1647825" y="3682800"/>
            <a:ext cx="2335453" cy="8810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560856" y="1713600"/>
            <a:ext cx="881063" cy="8826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600"/>
            </a:lvl1pPr>
          </a:lstStyle>
          <a:p>
            <a:pPr lvl="0"/>
            <a:r>
              <a:rPr lang="de-AT" dirty="0" smtClean="0"/>
              <a:t>04</a:t>
            </a:r>
            <a:endParaRPr lang="de-AT" dirty="0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21"/>
          </p:nvPr>
        </p:nvSpPr>
        <p:spPr>
          <a:xfrm>
            <a:off x="5668681" y="1713600"/>
            <a:ext cx="2335452" cy="8810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platzhalt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560856" y="2689200"/>
            <a:ext cx="881063" cy="8826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600"/>
            </a:lvl1pPr>
          </a:lstStyle>
          <a:p>
            <a:pPr lvl="0"/>
            <a:r>
              <a:rPr lang="de-AT" dirty="0" smtClean="0"/>
              <a:t>05</a:t>
            </a:r>
            <a:endParaRPr lang="de-AT" dirty="0"/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22"/>
          </p:nvPr>
        </p:nvSpPr>
        <p:spPr>
          <a:xfrm>
            <a:off x="5668680" y="2689200"/>
            <a:ext cx="2335453" cy="8810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Textplatzhalt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560856" y="3682800"/>
            <a:ext cx="881063" cy="8826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600"/>
            </a:lvl1pPr>
          </a:lstStyle>
          <a:p>
            <a:pPr lvl="0"/>
            <a:r>
              <a:rPr lang="de-AT" dirty="0" smtClean="0"/>
              <a:t>06</a:t>
            </a:r>
            <a:endParaRPr lang="de-AT" dirty="0"/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23"/>
          </p:nvPr>
        </p:nvSpPr>
        <p:spPr>
          <a:xfrm>
            <a:off x="5668680" y="3682800"/>
            <a:ext cx="2335453" cy="8810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4790252"/>
            <a:ext cx="814522" cy="200025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4556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0" y="1162800"/>
            <a:ext cx="9144000" cy="3980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1" y="1713600"/>
            <a:ext cx="881063" cy="8826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600">
                <a:solidFill>
                  <a:schemeClr val="bg2"/>
                </a:solidFill>
              </a:defRPr>
            </a:lvl1pPr>
          </a:lstStyle>
          <a:p>
            <a:pPr lvl="0"/>
            <a:r>
              <a:rPr lang="de-AT" dirty="0" smtClean="0"/>
              <a:t>01</a:t>
            </a:r>
            <a:endParaRPr lang="de-AT" dirty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647826" y="1713600"/>
            <a:ext cx="2335452" cy="8810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9" name="Textplatzhalter 6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1" y="2689200"/>
            <a:ext cx="881063" cy="8826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600">
                <a:solidFill>
                  <a:schemeClr val="bg2"/>
                </a:solidFill>
              </a:defRPr>
            </a:lvl1pPr>
          </a:lstStyle>
          <a:p>
            <a:pPr lvl="0"/>
            <a:r>
              <a:rPr lang="de-AT" dirty="0" smtClean="0"/>
              <a:t>02</a:t>
            </a:r>
            <a:endParaRPr lang="de-AT" dirty="0"/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647825" y="2689200"/>
            <a:ext cx="2335453" cy="8810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40001" y="3682800"/>
            <a:ext cx="881063" cy="8826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600">
                <a:solidFill>
                  <a:schemeClr val="bg2"/>
                </a:solidFill>
              </a:defRPr>
            </a:lvl1pPr>
          </a:lstStyle>
          <a:p>
            <a:pPr lvl="0"/>
            <a:r>
              <a:rPr lang="de-AT" dirty="0" smtClean="0"/>
              <a:t>03</a:t>
            </a:r>
            <a:endParaRPr lang="de-AT" dirty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1647825" y="3682800"/>
            <a:ext cx="2335453" cy="8810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4" name="Textplatzhalt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560856" y="1713600"/>
            <a:ext cx="881063" cy="8826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600">
                <a:solidFill>
                  <a:schemeClr val="bg2"/>
                </a:solidFill>
              </a:defRPr>
            </a:lvl1pPr>
          </a:lstStyle>
          <a:p>
            <a:pPr lvl="0"/>
            <a:r>
              <a:rPr lang="de-AT" dirty="0" smtClean="0"/>
              <a:t>04</a:t>
            </a:r>
            <a:endParaRPr lang="de-AT" dirty="0"/>
          </a:p>
        </p:txBody>
      </p:sp>
      <p:sp>
        <p:nvSpPr>
          <p:cNvPr id="31" name="Textplatzhalter 5"/>
          <p:cNvSpPr>
            <a:spLocks noGrp="1"/>
          </p:cNvSpPr>
          <p:nvPr>
            <p:ph type="body" sz="quarter" idx="21"/>
          </p:nvPr>
        </p:nvSpPr>
        <p:spPr>
          <a:xfrm>
            <a:off x="5668681" y="1713600"/>
            <a:ext cx="2335452" cy="8810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5" name="Textplatzhalt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560856" y="2689200"/>
            <a:ext cx="881063" cy="8826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600">
                <a:solidFill>
                  <a:schemeClr val="bg2"/>
                </a:solidFill>
              </a:defRPr>
            </a:lvl1pPr>
          </a:lstStyle>
          <a:p>
            <a:pPr lvl="0"/>
            <a:r>
              <a:rPr lang="de-AT" dirty="0" smtClean="0"/>
              <a:t>05</a:t>
            </a:r>
            <a:endParaRPr lang="de-AT" dirty="0"/>
          </a:p>
        </p:txBody>
      </p:sp>
      <p:sp>
        <p:nvSpPr>
          <p:cNvPr id="32" name="Textplatzhalter 5"/>
          <p:cNvSpPr>
            <a:spLocks noGrp="1"/>
          </p:cNvSpPr>
          <p:nvPr>
            <p:ph type="body" sz="quarter" idx="22"/>
          </p:nvPr>
        </p:nvSpPr>
        <p:spPr>
          <a:xfrm>
            <a:off x="5668680" y="2689200"/>
            <a:ext cx="2335453" cy="8810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6" name="Textplatzhalt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560856" y="3682800"/>
            <a:ext cx="881063" cy="8826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600">
                <a:solidFill>
                  <a:schemeClr val="bg2"/>
                </a:solidFill>
              </a:defRPr>
            </a:lvl1pPr>
          </a:lstStyle>
          <a:p>
            <a:pPr lvl="0"/>
            <a:r>
              <a:rPr lang="de-AT" dirty="0" smtClean="0"/>
              <a:t>06</a:t>
            </a:r>
            <a:endParaRPr lang="de-AT" dirty="0"/>
          </a:p>
        </p:txBody>
      </p:sp>
      <p:sp>
        <p:nvSpPr>
          <p:cNvPr id="33" name="Textplatzhalter 5"/>
          <p:cNvSpPr>
            <a:spLocks noGrp="1"/>
          </p:cNvSpPr>
          <p:nvPr>
            <p:ph type="body" sz="quarter" idx="23"/>
          </p:nvPr>
        </p:nvSpPr>
        <p:spPr>
          <a:xfrm>
            <a:off x="5668680" y="3682800"/>
            <a:ext cx="2335453" cy="8810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AT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4790252"/>
            <a:ext cx="814522" cy="2000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220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1224000"/>
            <a:ext cx="7978525" cy="62209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1" y="1792800"/>
            <a:ext cx="7978775" cy="28152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0732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1792800"/>
            <a:ext cx="3813175" cy="28152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706125" y="1792800"/>
            <a:ext cx="3812400" cy="2815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94268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beliebig -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540000" y="1792800"/>
            <a:ext cx="3838575" cy="2815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6"/>
          </p:nvPr>
        </p:nvSpPr>
        <p:spPr>
          <a:xfrm>
            <a:off x="4679951" y="1792800"/>
            <a:ext cx="3838575" cy="2815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66192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39751" y="1792800"/>
            <a:ext cx="7978775" cy="2815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0449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999" y="1173600"/>
            <a:ext cx="5389200" cy="838210"/>
          </a:xfrm>
        </p:spPr>
        <p:txBody>
          <a:bodyPr/>
          <a:lstStyle>
            <a:lvl1pPr>
              <a:lnSpc>
                <a:spcPts val="4000"/>
              </a:lnSpc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</a:t>
            </a:r>
            <a:br>
              <a:rPr lang="de-DE" dirty="0" smtClean="0"/>
            </a:br>
            <a:r>
              <a:rPr lang="de-DE" dirty="0" smtClean="0"/>
              <a:t>bearbeiten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539750" y="3643313"/>
            <a:ext cx="3423600" cy="963216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27436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999" y="1490400"/>
            <a:ext cx="7978526" cy="969606"/>
          </a:xfrm>
        </p:spPr>
        <p:txBody>
          <a:bodyPr anchor="b" anchorCtr="0"/>
          <a:lstStyle>
            <a:lvl1pPr>
              <a:lnSpc>
                <a:spcPts val="4000"/>
              </a:lnSpc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AT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/>
          </p:nvPr>
        </p:nvSpPr>
        <p:spPr>
          <a:xfrm>
            <a:off x="539999" y="2559600"/>
            <a:ext cx="7978526" cy="1390388"/>
          </a:xfr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39750" y="4191000"/>
            <a:ext cx="3422650" cy="415529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bmk.gv.at</a:t>
            </a:r>
            <a:endParaRPr lang="de-AT" sz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 descr="Federal Ministry Republic of Austria, Climate Action, Environment, Energy, Mobility and Technology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00" y="208800"/>
            <a:ext cx="3027045" cy="1151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15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39751" y="1792800"/>
            <a:ext cx="7978775" cy="2815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4790252"/>
            <a:ext cx="814522" cy="200025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316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-1" y="1162800"/>
            <a:ext cx="9144001" cy="3980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39751" y="1792800"/>
            <a:ext cx="7978775" cy="28152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 marL="789750" indent="-28575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4790252"/>
            <a:ext cx="814522" cy="2000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67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1224000"/>
            <a:ext cx="7978525" cy="62209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 (in weiß)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1162800"/>
            <a:ext cx="9143999" cy="39807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088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540001" y="1224000"/>
            <a:ext cx="7978525" cy="4133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Rechteck 2"/>
          <p:cNvSpPr/>
          <p:nvPr userDrawn="1"/>
        </p:nvSpPr>
        <p:spPr>
          <a:xfrm>
            <a:off x="539998" y="1829958"/>
            <a:ext cx="2289177" cy="406800"/>
          </a:xfrm>
          <a:prstGeom prst="rect">
            <a:avLst/>
          </a:prstGeom>
          <a:solidFill>
            <a:srgbClr val="E63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23"/>
          </p:nvPr>
        </p:nvSpPr>
        <p:spPr>
          <a:xfrm>
            <a:off x="539998" y="1829958"/>
            <a:ext cx="2289177" cy="456569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540001" y="2231225"/>
            <a:ext cx="2289174" cy="2313003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22"/>
          </p:nvPr>
        </p:nvSpPr>
        <p:spPr>
          <a:xfrm>
            <a:off x="540000" y="2342366"/>
            <a:ext cx="2289175" cy="2201863"/>
          </a:xfrm>
        </p:spPr>
        <p:txBody>
          <a:bodyPr lIns="108000" rIns="108000"/>
          <a:lstStyle>
            <a:lvl1pPr marL="0" indent="0">
              <a:buNone/>
              <a:defRPr sz="11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8" name="Rechteck 17"/>
          <p:cNvSpPr/>
          <p:nvPr userDrawn="1"/>
        </p:nvSpPr>
        <p:spPr>
          <a:xfrm>
            <a:off x="3387701" y="1829958"/>
            <a:ext cx="2289177" cy="406800"/>
          </a:xfrm>
          <a:prstGeom prst="rect">
            <a:avLst/>
          </a:prstGeom>
          <a:solidFill>
            <a:srgbClr val="E63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8"/>
          </p:nvPr>
        </p:nvSpPr>
        <p:spPr>
          <a:xfrm>
            <a:off x="3387701" y="1829958"/>
            <a:ext cx="2289177" cy="456569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Rechteck 24"/>
          <p:cNvSpPr/>
          <p:nvPr userDrawn="1"/>
        </p:nvSpPr>
        <p:spPr>
          <a:xfrm>
            <a:off x="3397950" y="2236758"/>
            <a:ext cx="2289174" cy="2307471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24"/>
          </p:nvPr>
        </p:nvSpPr>
        <p:spPr>
          <a:xfrm>
            <a:off x="3384675" y="2342366"/>
            <a:ext cx="2289175" cy="2201863"/>
          </a:xfrm>
        </p:spPr>
        <p:txBody>
          <a:bodyPr lIns="108000" rIns="108000"/>
          <a:lstStyle>
            <a:lvl1pPr marL="0" indent="0">
              <a:buNone/>
              <a:defRPr sz="11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6227641" y="1824425"/>
            <a:ext cx="2289177" cy="406800"/>
          </a:xfrm>
          <a:prstGeom prst="rect">
            <a:avLst/>
          </a:prstGeom>
          <a:solidFill>
            <a:srgbClr val="E63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7"/>
          </p:nvPr>
        </p:nvSpPr>
        <p:spPr>
          <a:xfrm>
            <a:off x="6227643" y="1829958"/>
            <a:ext cx="2289175" cy="456569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Rechteck 25"/>
          <p:cNvSpPr/>
          <p:nvPr userDrawn="1"/>
        </p:nvSpPr>
        <p:spPr>
          <a:xfrm>
            <a:off x="6224613" y="2231225"/>
            <a:ext cx="2289174" cy="2313002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26"/>
          </p:nvPr>
        </p:nvSpPr>
        <p:spPr>
          <a:xfrm>
            <a:off x="6227644" y="2342366"/>
            <a:ext cx="2289175" cy="2201863"/>
          </a:xfrm>
        </p:spPr>
        <p:txBody>
          <a:bodyPr lIns="108000" rIns="108000"/>
          <a:lstStyle>
            <a:lvl1pPr marL="0" indent="0">
              <a:buNone/>
              <a:defRPr sz="11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4790252"/>
            <a:ext cx="814522" cy="200025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7389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7"/>
          </p:nvPr>
        </p:nvSpPr>
        <p:spPr>
          <a:xfrm>
            <a:off x="540001" y="1712264"/>
            <a:ext cx="882000" cy="88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647825" y="1713201"/>
            <a:ext cx="3413125" cy="8810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8"/>
          </p:nvPr>
        </p:nvSpPr>
        <p:spPr>
          <a:xfrm>
            <a:off x="540001" y="2687866"/>
            <a:ext cx="882000" cy="88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647825" y="2688803"/>
            <a:ext cx="3413125" cy="8810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9"/>
          </p:nvPr>
        </p:nvSpPr>
        <p:spPr>
          <a:xfrm>
            <a:off x="540000" y="3682554"/>
            <a:ext cx="882000" cy="88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AT" dirty="0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1647825" y="3679903"/>
            <a:ext cx="3413125" cy="8810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4790252"/>
            <a:ext cx="814522" cy="200025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5933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39751" y="1792800"/>
            <a:ext cx="5990589" cy="2815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6789419" y="1792800"/>
            <a:ext cx="1729105" cy="2815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565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540001" y="1224000"/>
            <a:ext cx="7978525" cy="4133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Richtungspfeil 6"/>
          <p:cNvSpPr/>
          <p:nvPr userDrawn="1"/>
        </p:nvSpPr>
        <p:spPr>
          <a:xfrm>
            <a:off x="540000" y="1812259"/>
            <a:ext cx="2485036" cy="407095"/>
          </a:xfrm>
          <a:prstGeom prst="homePlate">
            <a:avLst/>
          </a:prstGeom>
          <a:solidFill>
            <a:srgbClr val="E63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23"/>
          </p:nvPr>
        </p:nvSpPr>
        <p:spPr>
          <a:xfrm>
            <a:off x="539999" y="1829958"/>
            <a:ext cx="2289175" cy="456569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22"/>
          </p:nvPr>
        </p:nvSpPr>
        <p:spPr>
          <a:xfrm>
            <a:off x="540000" y="2342366"/>
            <a:ext cx="2289175" cy="220186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Richtungspfeil 12"/>
          <p:cNvSpPr/>
          <p:nvPr userDrawn="1"/>
        </p:nvSpPr>
        <p:spPr>
          <a:xfrm>
            <a:off x="3384675" y="1812259"/>
            <a:ext cx="2485036" cy="407095"/>
          </a:xfrm>
          <a:prstGeom prst="homePlate">
            <a:avLst/>
          </a:prstGeom>
          <a:solidFill>
            <a:srgbClr val="E63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25"/>
          </p:nvPr>
        </p:nvSpPr>
        <p:spPr>
          <a:xfrm>
            <a:off x="3384674" y="1829958"/>
            <a:ext cx="2289175" cy="456569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24"/>
          </p:nvPr>
        </p:nvSpPr>
        <p:spPr>
          <a:xfrm>
            <a:off x="3384675" y="2342366"/>
            <a:ext cx="2289175" cy="220186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Richtungspfeil 13"/>
          <p:cNvSpPr/>
          <p:nvPr userDrawn="1"/>
        </p:nvSpPr>
        <p:spPr>
          <a:xfrm>
            <a:off x="6227644" y="1812259"/>
            <a:ext cx="2485036" cy="407095"/>
          </a:xfrm>
          <a:prstGeom prst="homePlate">
            <a:avLst/>
          </a:prstGeom>
          <a:solidFill>
            <a:srgbClr val="E63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7"/>
          </p:nvPr>
        </p:nvSpPr>
        <p:spPr>
          <a:xfrm>
            <a:off x="6227643" y="1829958"/>
            <a:ext cx="2289175" cy="456569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26"/>
          </p:nvPr>
        </p:nvSpPr>
        <p:spPr>
          <a:xfrm>
            <a:off x="6227644" y="2342366"/>
            <a:ext cx="2289175" cy="220186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4790252"/>
            <a:ext cx="814522" cy="200025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37178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1" y="1224000"/>
            <a:ext cx="7978525" cy="62209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1" y="1792800"/>
            <a:ext cx="7978525" cy="281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 </a:t>
            </a:r>
            <a:br>
              <a:rPr lang="de-DE" dirty="0" smtClean="0"/>
            </a:br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 – wie Ebene zuvor</a:t>
            </a:r>
          </a:p>
          <a:p>
            <a:pPr lvl="2"/>
            <a:r>
              <a:rPr lang="de-DE" dirty="0" smtClean="0"/>
              <a:t>Dritte Ebene – wie Ebene zuvor</a:t>
            </a:r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0000" y="4790252"/>
            <a:ext cx="6875916" cy="200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20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7558201" y="4790252"/>
            <a:ext cx="960324" cy="200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bmk.gv.at</a:t>
            </a:r>
            <a:endParaRPr lang="de-AT" sz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afik 9" descr="Federal Ministry Republic of Austria, Climate Action, Environment, Energy, Mobility and Technology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0" y="208800"/>
            <a:ext cx="2034000" cy="774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3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4" r:id="rId2"/>
    <p:sldLayoutId id="2147483715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23" r:id="rId10"/>
    <p:sldLayoutId id="2147483731" r:id="rId11"/>
    <p:sldLayoutId id="2147483717" r:id="rId12"/>
    <p:sldLayoutId id="2147483721" r:id="rId13"/>
    <p:sldLayoutId id="2147483722" r:id="rId14"/>
    <p:sldLayoutId id="2147483718" r:id="rId15"/>
    <p:sldLayoutId id="2147483720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400" b="1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52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04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Tx/>
        <a:buSzTx/>
        <a:buFont typeface="Corbel" panose="020B0503020204020204" pitchFamily="34" charset="0"/>
        <a:buChar char="−"/>
        <a:tabLst/>
        <a:defRPr sz="1800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56000" indent="-252000" algn="l" defTabSz="914400" rtl="0" eaLnBrk="1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4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r="4943" b="44670"/>
          <a:stretch/>
        </p:blipFill>
        <p:spPr>
          <a:xfrm>
            <a:off x="0" y="1333231"/>
            <a:ext cx="9144001" cy="49659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999" y="1658930"/>
            <a:ext cx="7978526" cy="969606"/>
          </a:xfrm>
        </p:spPr>
        <p:txBody>
          <a:bodyPr/>
          <a:lstStyle/>
          <a:p>
            <a:r>
              <a:rPr lang="de-AT" dirty="0" smtClean="0">
                <a:solidFill>
                  <a:schemeClr val="bg2"/>
                </a:solidFill>
              </a:rPr>
              <a:t>Education </a:t>
            </a:r>
            <a:r>
              <a:rPr lang="de-AT" dirty="0" err="1" smtClean="0">
                <a:solidFill>
                  <a:schemeClr val="bg2"/>
                </a:solidFill>
              </a:rPr>
              <a:t>for</a:t>
            </a:r>
            <a:r>
              <a:rPr lang="de-AT" dirty="0" smtClean="0">
                <a:solidFill>
                  <a:schemeClr val="bg2"/>
                </a:solidFill>
              </a:rPr>
              <a:t> </a:t>
            </a:r>
            <a:r>
              <a:rPr lang="de-AT" dirty="0" err="1" smtClean="0">
                <a:solidFill>
                  <a:schemeClr val="bg2"/>
                </a:solidFill>
              </a:rPr>
              <a:t>Sustainable</a:t>
            </a:r>
            <a:r>
              <a:rPr lang="de-AT" dirty="0" smtClean="0">
                <a:solidFill>
                  <a:schemeClr val="bg2"/>
                </a:solidFill>
              </a:rPr>
              <a:t> Development </a:t>
            </a:r>
            <a:br>
              <a:rPr lang="de-AT" dirty="0" smtClean="0">
                <a:solidFill>
                  <a:schemeClr val="bg2"/>
                </a:solidFill>
              </a:rPr>
            </a:br>
            <a:r>
              <a:rPr lang="de-AT" dirty="0" smtClean="0">
                <a:solidFill>
                  <a:schemeClr val="bg2"/>
                </a:solidFill>
              </a:rPr>
              <a:t>Progress in Austria 2022 / 2023</a:t>
            </a:r>
            <a:endParaRPr lang="de-AT" dirty="0">
              <a:solidFill>
                <a:schemeClr val="bg2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999" y="2723053"/>
            <a:ext cx="7978526" cy="95977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AT" dirty="0" err="1" smtClean="0">
                <a:solidFill>
                  <a:schemeClr val="bg2"/>
                </a:solidFill>
              </a:rPr>
              <a:t>Implementing</a:t>
            </a:r>
            <a:r>
              <a:rPr lang="de-AT" dirty="0" smtClean="0">
                <a:solidFill>
                  <a:schemeClr val="bg2"/>
                </a:solidFill>
              </a:rPr>
              <a:t> </a:t>
            </a:r>
            <a:r>
              <a:rPr lang="de-AT" dirty="0" err="1" smtClean="0">
                <a:solidFill>
                  <a:schemeClr val="bg2"/>
                </a:solidFill>
              </a:rPr>
              <a:t>the</a:t>
            </a:r>
            <a:r>
              <a:rPr lang="de-AT" dirty="0" smtClean="0">
                <a:solidFill>
                  <a:schemeClr val="bg2"/>
                </a:solidFill>
              </a:rPr>
              <a:t> UNECE ESD </a:t>
            </a:r>
            <a:r>
              <a:rPr lang="de-AT" dirty="0" err="1" smtClean="0">
                <a:solidFill>
                  <a:schemeClr val="bg2"/>
                </a:solidFill>
              </a:rPr>
              <a:t>Strategy</a:t>
            </a:r>
            <a:endParaRPr lang="de-AT" dirty="0" smtClean="0">
              <a:solidFill>
                <a:schemeClr val="bg2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39999" y="4056607"/>
            <a:ext cx="4851808" cy="965451"/>
          </a:xfrm>
        </p:spPr>
        <p:txBody>
          <a:bodyPr/>
          <a:lstStyle/>
          <a:p>
            <a:r>
              <a:rPr lang="de-DE" b="1" dirty="0" smtClean="0">
                <a:solidFill>
                  <a:schemeClr val="bg2"/>
                </a:solidFill>
              </a:rPr>
              <a:t>Dr. Peter Iwaniewicz / Serafin Groebner, MA </a:t>
            </a:r>
            <a:r>
              <a:rPr lang="de-DE" b="1" dirty="0" err="1" smtClean="0">
                <a:solidFill>
                  <a:schemeClr val="bg2"/>
                </a:solidFill>
              </a:rPr>
              <a:t>MSc</a:t>
            </a:r>
            <a:endParaRPr lang="de-DE" b="1" dirty="0" smtClean="0">
              <a:solidFill>
                <a:schemeClr val="bg2"/>
              </a:solidFill>
            </a:endParaRPr>
          </a:p>
          <a:p>
            <a:r>
              <a:rPr lang="de-DE" i="1" dirty="0" smtClean="0">
                <a:solidFill>
                  <a:schemeClr val="bg2"/>
                </a:solidFill>
              </a:rPr>
              <a:t>Department V9 - </a:t>
            </a:r>
            <a:r>
              <a:rPr lang="de-DE" i="1" dirty="0" err="1" smtClean="0">
                <a:solidFill>
                  <a:schemeClr val="bg2"/>
                </a:solidFill>
              </a:rPr>
              <a:t>Sustainable</a:t>
            </a:r>
            <a:r>
              <a:rPr lang="de-DE" i="1" dirty="0" smtClean="0">
                <a:solidFill>
                  <a:schemeClr val="bg2"/>
                </a:solidFill>
              </a:rPr>
              <a:t> Development </a:t>
            </a:r>
            <a:r>
              <a:rPr lang="de-DE" i="1" dirty="0" err="1" smtClean="0">
                <a:solidFill>
                  <a:schemeClr val="bg2"/>
                </a:solidFill>
              </a:rPr>
              <a:t>and</a:t>
            </a:r>
            <a:r>
              <a:rPr lang="de-DE" i="1" dirty="0" smtClean="0">
                <a:solidFill>
                  <a:schemeClr val="bg2"/>
                </a:solidFill>
              </a:rPr>
              <a:t> Awareness </a:t>
            </a:r>
            <a:r>
              <a:rPr lang="de-DE" i="1" dirty="0" err="1" smtClean="0">
                <a:solidFill>
                  <a:schemeClr val="bg2"/>
                </a:solidFill>
              </a:rPr>
              <a:t>Raising</a:t>
            </a:r>
            <a:endParaRPr lang="de-DE" i="1" dirty="0" smtClean="0">
              <a:solidFill>
                <a:schemeClr val="bg2"/>
              </a:solidFill>
            </a:endParaRPr>
          </a:p>
          <a:p>
            <a:r>
              <a:rPr lang="de-DE" i="1" dirty="0" err="1" smtClean="0">
                <a:solidFill>
                  <a:schemeClr val="bg2"/>
                </a:solidFill>
              </a:rPr>
              <a:t>Geneva</a:t>
            </a:r>
            <a:r>
              <a:rPr lang="de-DE" i="1" dirty="0" smtClean="0">
                <a:solidFill>
                  <a:schemeClr val="bg2"/>
                </a:solidFill>
              </a:rPr>
              <a:t>, 24th May 2023</a:t>
            </a:r>
            <a:endParaRPr lang="de-DE" i="1" dirty="0">
              <a:solidFill>
                <a:schemeClr val="bg2"/>
              </a:solidFill>
            </a:endParaRPr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6524906" y="4273335"/>
            <a:ext cx="1879252" cy="74872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56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>
                <a:solidFill>
                  <a:schemeClr val="bg2"/>
                </a:solidFill>
              </a:rPr>
              <a:t>Maria </a:t>
            </a:r>
            <a:r>
              <a:rPr lang="de-DE" b="1" dirty="0" err="1" smtClean="0">
                <a:solidFill>
                  <a:schemeClr val="bg2"/>
                </a:solidFill>
              </a:rPr>
              <a:t>Blomenhofer</a:t>
            </a:r>
            <a:r>
              <a:rPr lang="de-DE" b="1" dirty="0" smtClean="0">
                <a:solidFill>
                  <a:schemeClr val="bg2"/>
                </a:solidFill>
              </a:rPr>
              <a:t>, BA</a:t>
            </a:r>
          </a:p>
          <a:p>
            <a:r>
              <a:rPr lang="de-DE" i="1" dirty="0" smtClean="0">
                <a:solidFill>
                  <a:schemeClr val="bg2"/>
                </a:solidFill>
              </a:rPr>
              <a:t>Youth Representative</a:t>
            </a:r>
          </a:p>
          <a:p>
            <a:r>
              <a:rPr lang="de-DE" i="1" dirty="0" smtClean="0">
                <a:solidFill>
                  <a:schemeClr val="bg2"/>
                </a:solidFill>
              </a:rPr>
              <a:t>AT UNESCO </a:t>
            </a:r>
            <a:r>
              <a:rPr lang="de-DE" i="1" dirty="0" err="1" smtClean="0">
                <a:solidFill>
                  <a:schemeClr val="bg2"/>
                </a:solidFill>
              </a:rPr>
              <a:t>Commission</a:t>
            </a:r>
            <a:endParaRPr lang="de-DE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CONTENTS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r>
              <a:rPr lang="en-US" sz="1200" b="1" dirty="0"/>
              <a:t>Progress and planned measures 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dirty="0" smtClean="0"/>
              <a:t>in </a:t>
            </a:r>
            <a:r>
              <a:rPr lang="en-US" sz="1200" dirty="0"/>
              <a:t>the formal education sector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 anchor="ctr"/>
          <a:lstStyle/>
          <a:p>
            <a:r>
              <a:rPr lang="en-US" sz="1200" b="1" dirty="0" smtClean="0"/>
              <a:t>Good practice </a:t>
            </a:r>
            <a:r>
              <a:rPr lang="en-US" sz="1200" b="1" dirty="0"/>
              <a:t>examples 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dirty="0" smtClean="0"/>
              <a:t>in </a:t>
            </a:r>
            <a:r>
              <a:rPr lang="en-US" sz="1200" dirty="0"/>
              <a:t>the non-formal sector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 anchor="ctr"/>
          <a:lstStyle/>
          <a:p>
            <a:r>
              <a:rPr lang="en-US" sz="1200" b="1" dirty="0" smtClean="0"/>
              <a:t>Good </a:t>
            </a:r>
            <a:r>
              <a:rPr lang="en-US" sz="1200" b="1" dirty="0"/>
              <a:t>practice examples</a:t>
            </a:r>
            <a:r>
              <a:rPr lang="en-US" sz="1200" dirty="0"/>
              <a:t> </a:t>
            </a:r>
            <a:r>
              <a:rPr lang="en-US" sz="1200" dirty="0" smtClean="0"/>
              <a:t>in implementing </a:t>
            </a:r>
            <a:r>
              <a:rPr lang="en-US" sz="1200" dirty="0"/>
              <a:t>strand 3 „Digital education, information </a:t>
            </a:r>
            <a:r>
              <a:rPr lang="en-US" sz="1200" dirty="0" smtClean="0"/>
              <a:t>&amp; </a:t>
            </a:r>
            <a:r>
              <a:rPr lang="en-US" sz="1200" dirty="0" err="1" smtClean="0"/>
              <a:t>communi</a:t>
            </a:r>
            <a:r>
              <a:rPr lang="en-US" sz="1200" dirty="0" smtClean="0"/>
              <a:t>-cations </a:t>
            </a:r>
            <a:r>
              <a:rPr lang="en-US" sz="1200" dirty="0"/>
              <a:t>technology </a:t>
            </a:r>
            <a:r>
              <a:rPr lang="en-US" sz="1200" dirty="0" smtClean="0"/>
              <a:t>&amp; </a:t>
            </a:r>
            <a:r>
              <a:rPr lang="en-US" sz="1200" dirty="0"/>
              <a:t>ESD</a:t>
            </a:r>
            <a:r>
              <a:rPr lang="en-US" sz="1200" dirty="0" smtClean="0"/>
              <a:t>”</a:t>
            </a:r>
            <a:endParaRPr lang="en-US" sz="120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AT" dirty="0" smtClean="0"/>
              <a:t>01</a:t>
            </a:r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AT" dirty="0" smtClean="0"/>
              <a:t>02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AT" dirty="0" smtClean="0"/>
              <a:t>03</a:t>
            </a:r>
            <a:endParaRPr lang="de-AT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1"/>
          </p:nvPr>
        </p:nvSpPr>
        <p:spPr>
          <a:xfrm>
            <a:off x="5668681" y="1898168"/>
            <a:ext cx="2335452" cy="696495"/>
          </a:xfrm>
        </p:spPr>
        <p:txBody>
          <a:bodyPr anchor="ctr"/>
          <a:lstStyle/>
          <a:p>
            <a:r>
              <a:rPr lang="en-US" sz="1200" b="1" dirty="0" smtClean="0"/>
              <a:t>Good </a:t>
            </a:r>
            <a:r>
              <a:rPr lang="en-US" sz="1200" b="1" dirty="0"/>
              <a:t>practice examples </a:t>
            </a:r>
            <a:r>
              <a:rPr lang="en-US" sz="1200" dirty="0"/>
              <a:t>in implementing strand 4 </a:t>
            </a:r>
            <a:br>
              <a:rPr lang="en-US" sz="1200" dirty="0"/>
            </a:br>
            <a:r>
              <a:rPr lang="en-US" sz="1200" dirty="0" smtClean="0"/>
              <a:t>“Entrepreneurship</a:t>
            </a:r>
            <a:r>
              <a:rPr lang="en-US" sz="1200" dirty="0"/>
              <a:t>, employment, innovation </a:t>
            </a:r>
            <a:r>
              <a:rPr lang="en-US" sz="1200" dirty="0" smtClean="0"/>
              <a:t>&amp; </a:t>
            </a:r>
            <a:r>
              <a:rPr lang="en-US" sz="1200" dirty="0"/>
              <a:t>ESD</a:t>
            </a:r>
            <a:r>
              <a:rPr lang="en-US" sz="1200" dirty="0" smtClean="0"/>
              <a:t>”</a:t>
            </a:r>
            <a:endParaRPr lang="en-US" sz="120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2"/>
          </p:nvPr>
        </p:nvSpPr>
        <p:spPr/>
        <p:txBody>
          <a:bodyPr anchor="ctr"/>
          <a:lstStyle/>
          <a:p>
            <a:r>
              <a:rPr lang="en-US" sz="1200" b="1" dirty="0"/>
              <a:t>Promoting Youth Participation </a:t>
            </a:r>
            <a:r>
              <a:rPr lang="en-US" sz="1200" dirty="0"/>
              <a:t>through </a:t>
            </a:r>
            <a:r>
              <a:rPr lang="en-US" sz="1200" dirty="0" smtClean="0"/>
              <a:t>cooperation</a:t>
            </a:r>
            <a:endParaRPr lang="en-US" sz="120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3"/>
          </p:nvPr>
        </p:nvSpPr>
        <p:spPr/>
        <p:txBody>
          <a:bodyPr anchor="ctr"/>
          <a:lstStyle/>
          <a:p>
            <a:r>
              <a:rPr lang="en-US" sz="1200" b="1" dirty="0" smtClean="0"/>
              <a:t>Thank you by Peter Iwaniewicz</a:t>
            </a:r>
            <a:endParaRPr lang="en-US" sz="120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AT" dirty="0" smtClean="0"/>
              <a:t>04</a:t>
            </a:r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AT" dirty="0" smtClean="0"/>
              <a:t>05</a:t>
            </a:r>
            <a:endParaRPr lang="de-AT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AT" dirty="0" smtClean="0"/>
              <a:t>06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376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and planned measures in the formal education sector</a:t>
            </a:r>
            <a:br>
              <a:rPr lang="en-US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2" y="1792800"/>
            <a:ext cx="5403848" cy="2883278"/>
          </a:xfrm>
        </p:spPr>
        <p:txBody>
          <a:bodyPr/>
          <a:lstStyle/>
          <a:p>
            <a:r>
              <a:rPr lang="en-US" sz="1600" b="1" dirty="0" smtClean="0"/>
              <a:t>Successful curricula reform: </a:t>
            </a:r>
            <a:r>
              <a:rPr lang="en-US" sz="1600" dirty="0"/>
              <a:t>renewing the curricula for elementary and lower secondary </a:t>
            </a:r>
            <a:r>
              <a:rPr lang="en-US" sz="1600" dirty="0" smtClean="0"/>
              <a:t>schools 2022</a:t>
            </a:r>
            <a:r>
              <a:rPr lang="en-US" sz="1600" dirty="0"/>
              <a:t>. </a:t>
            </a:r>
            <a:r>
              <a:rPr lang="en-US" sz="1600" dirty="0" smtClean="0"/>
              <a:t>Cross-curricular </a:t>
            </a:r>
            <a:r>
              <a:rPr lang="en-US" sz="1600" dirty="0"/>
              <a:t>educational principles </a:t>
            </a:r>
            <a:r>
              <a:rPr lang="en-US" sz="1600" dirty="0" smtClean="0"/>
              <a:t>are strengthened</a:t>
            </a:r>
            <a:r>
              <a:rPr lang="en-US" sz="1600" dirty="0"/>
              <a:t>. </a:t>
            </a:r>
            <a:r>
              <a:rPr lang="en-US" sz="1600" dirty="0" smtClean="0"/>
              <a:t>ESD was </a:t>
            </a:r>
            <a:r>
              <a:rPr lang="en-US" sz="1600" dirty="0"/>
              <a:t>introduced as a guiding principle</a:t>
            </a:r>
            <a:r>
              <a:rPr lang="en-US" sz="1600" dirty="0" smtClean="0"/>
              <a:t>.</a:t>
            </a:r>
          </a:p>
          <a:p>
            <a:r>
              <a:rPr lang="en-US" sz="1600" b="1" dirty="0" smtClean="0"/>
              <a:t>Multi-stakeholder cooperation process in planning: </a:t>
            </a:r>
            <a:r>
              <a:rPr lang="en-US" sz="1600" dirty="0" smtClean="0"/>
              <a:t>currently an UNESCO ESD-Net Country Initiative proposal is being reviewed. Austria is likely to take part in such a process within the next year.</a:t>
            </a:r>
            <a:endParaRPr 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3</a:t>
            </a:fld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t="2214"/>
          <a:stretch/>
        </p:blipFill>
        <p:spPr>
          <a:xfrm>
            <a:off x="6025970" y="1687053"/>
            <a:ext cx="2494119" cy="307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8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r>
              <a:rPr lang="en-US" dirty="0" smtClean="0"/>
              <a:t> </a:t>
            </a:r>
            <a:r>
              <a:rPr lang="en-US" dirty="0"/>
              <a:t>practice examples in the non-formal sector</a:t>
            </a:r>
            <a:br>
              <a:rPr lang="en-US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1" y="1785366"/>
            <a:ext cx="5727233" cy="23182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400" i="1" u="sng" dirty="0" smtClean="0"/>
              <a:t>Goal:</a:t>
            </a:r>
            <a:r>
              <a:rPr lang="de-DE" sz="1400" dirty="0" smtClean="0"/>
              <a:t> </a:t>
            </a:r>
            <a:r>
              <a:rPr lang="de-DE" sz="1400" dirty="0" err="1" smtClean="0"/>
              <a:t>make</a:t>
            </a:r>
            <a:r>
              <a:rPr lang="de-DE" sz="1400" dirty="0" smtClean="0"/>
              <a:t> ESD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climate</a:t>
            </a:r>
            <a:r>
              <a:rPr lang="de-DE" sz="1400" dirty="0" smtClean="0"/>
              <a:t>-change </a:t>
            </a:r>
            <a:r>
              <a:rPr lang="de-DE" sz="1400" b="1" dirty="0" err="1" smtClean="0"/>
              <a:t>education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accessible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for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everyone</a:t>
            </a:r>
            <a:r>
              <a:rPr lang="de-DE" sz="1400" b="1" dirty="0" smtClean="0"/>
              <a:t> </a:t>
            </a:r>
            <a:r>
              <a:rPr lang="de-DE" sz="1400" dirty="0" smtClean="0"/>
              <a:t>(„</a:t>
            </a:r>
            <a:r>
              <a:rPr lang="de-DE" sz="1400" dirty="0" err="1" smtClean="0"/>
              <a:t>leave</a:t>
            </a:r>
            <a:r>
              <a:rPr lang="de-DE" sz="1400" dirty="0" smtClean="0"/>
              <a:t> </a:t>
            </a:r>
            <a:r>
              <a:rPr lang="de-DE" sz="1400" dirty="0" err="1" smtClean="0"/>
              <a:t>no</a:t>
            </a:r>
            <a:r>
              <a:rPr lang="de-DE" sz="1400" dirty="0" smtClean="0"/>
              <a:t> </a:t>
            </a:r>
            <a:r>
              <a:rPr lang="de-DE" sz="1400" dirty="0" err="1" smtClean="0"/>
              <a:t>one</a:t>
            </a:r>
            <a:r>
              <a:rPr lang="de-DE" sz="1400" dirty="0" smtClean="0"/>
              <a:t> </a:t>
            </a:r>
            <a:r>
              <a:rPr lang="de-DE" sz="1400" dirty="0" err="1" smtClean="0"/>
              <a:t>behind</a:t>
            </a:r>
            <a:r>
              <a:rPr lang="de-DE" sz="1400" dirty="0" smtClean="0"/>
              <a:t>“)</a:t>
            </a:r>
          </a:p>
          <a:p>
            <a:pPr>
              <a:lnSpc>
                <a:spcPct val="100000"/>
              </a:lnSpc>
            </a:pPr>
            <a:r>
              <a:rPr lang="de-DE" sz="1400" i="1" u="sng" dirty="0" err="1" smtClean="0"/>
              <a:t>Measures</a:t>
            </a:r>
            <a:r>
              <a:rPr lang="de-DE" sz="1400" i="1" u="sng" dirty="0" smtClean="0"/>
              <a:t>:</a:t>
            </a:r>
            <a:r>
              <a:rPr lang="de-DE" sz="1400" dirty="0" smtClean="0"/>
              <a:t> </a:t>
            </a:r>
            <a:r>
              <a:rPr lang="de-DE" sz="1400" dirty="0" err="1" smtClean="0"/>
              <a:t>Initation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two</a:t>
            </a:r>
            <a:r>
              <a:rPr lang="de-DE" sz="1400" dirty="0" smtClean="0"/>
              <a:t> </a:t>
            </a:r>
            <a:r>
              <a:rPr lang="de-DE" sz="1400" dirty="0" err="1" smtClean="0"/>
              <a:t>programs</a:t>
            </a:r>
            <a:r>
              <a:rPr lang="de-DE" sz="1400" dirty="0" smtClean="0"/>
              <a:t> (</a:t>
            </a:r>
            <a:r>
              <a:rPr lang="de-DE" sz="1400" dirty="0" err="1" smtClean="0"/>
              <a:t>completed</a:t>
            </a:r>
            <a:r>
              <a:rPr lang="de-DE" sz="1400" dirty="0" smtClean="0"/>
              <a:t> </a:t>
            </a:r>
            <a:r>
              <a:rPr lang="de-DE" sz="1400" dirty="0" err="1" smtClean="0"/>
              <a:t>piloting</a:t>
            </a:r>
            <a:r>
              <a:rPr lang="de-DE" sz="1400" dirty="0" smtClean="0"/>
              <a:t> in 2022):</a:t>
            </a:r>
          </a:p>
          <a:p>
            <a:pPr lvl="1">
              <a:lnSpc>
                <a:spcPct val="100000"/>
              </a:lnSpc>
            </a:pPr>
            <a:r>
              <a:rPr lang="de-DE" sz="1400" b="1" dirty="0" smtClean="0"/>
              <a:t>Project „</a:t>
            </a:r>
            <a:r>
              <a:rPr lang="de-DE" sz="1400" b="1" dirty="0" err="1" smtClean="0"/>
              <a:t>Yalla</a:t>
            </a:r>
            <a:r>
              <a:rPr lang="de-DE" sz="1400" b="1" dirty="0" smtClean="0"/>
              <a:t>- </a:t>
            </a:r>
            <a:r>
              <a:rPr lang="de-DE" sz="1400" b="1" dirty="0" err="1" smtClean="0"/>
              <a:t>Empowerment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for</a:t>
            </a:r>
            <a:r>
              <a:rPr lang="de-DE" sz="1400" b="1" dirty="0" smtClean="0"/>
              <a:t> a </a:t>
            </a:r>
            <a:r>
              <a:rPr lang="de-DE" sz="1400" b="1" dirty="0" err="1" smtClean="0"/>
              <a:t>sustainable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future</a:t>
            </a:r>
            <a:r>
              <a:rPr lang="de-DE" sz="1400" b="1" dirty="0" smtClean="0"/>
              <a:t>“</a:t>
            </a:r>
            <a:r>
              <a:rPr lang="de-DE" sz="1400" dirty="0" smtClean="0"/>
              <a:t> </a:t>
            </a:r>
            <a:br>
              <a:rPr lang="de-DE" sz="1400" dirty="0" smtClean="0"/>
            </a:br>
            <a:r>
              <a:rPr lang="de-DE" sz="1400" dirty="0" err="1" smtClean="0"/>
              <a:t>Cooperation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NGO „Global 2000“: </a:t>
            </a:r>
            <a:r>
              <a:rPr lang="de-DE" sz="1400" dirty="0" err="1" smtClean="0"/>
              <a:t>making</a:t>
            </a:r>
            <a:r>
              <a:rPr lang="de-DE" sz="1400" dirty="0" smtClean="0"/>
              <a:t> ESD </a:t>
            </a:r>
            <a:r>
              <a:rPr lang="de-DE" sz="1400" dirty="0" err="1" smtClean="0"/>
              <a:t>accessible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disadvantaged</a:t>
            </a:r>
            <a:r>
              <a:rPr lang="de-DE" sz="1400" dirty="0" smtClean="0"/>
              <a:t> </a:t>
            </a:r>
            <a:r>
              <a:rPr lang="de-DE" sz="1400" dirty="0" err="1" smtClean="0"/>
              <a:t>students</a:t>
            </a:r>
            <a:endParaRPr lang="de-DE" sz="1400" dirty="0" smtClean="0"/>
          </a:p>
          <a:p>
            <a:pPr lvl="1">
              <a:lnSpc>
                <a:spcPct val="100000"/>
              </a:lnSpc>
            </a:pPr>
            <a:r>
              <a:rPr lang="de-DE" sz="1400" b="1" dirty="0" err="1" smtClean="0"/>
              <a:t>Cooperation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with</a:t>
            </a:r>
            <a:r>
              <a:rPr lang="de-DE" sz="1400" b="1" dirty="0" smtClean="0"/>
              <a:t> Austrian </a:t>
            </a:r>
            <a:r>
              <a:rPr lang="en-US" sz="1400" b="1" dirty="0" smtClean="0"/>
              <a:t>nationwide </a:t>
            </a:r>
            <a:r>
              <a:rPr lang="en-US" sz="1400" b="1" dirty="0"/>
              <a:t>network for open youth </a:t>
            </a:r>
            <a:r>
              <a:rPr lang="en-US" sz="1400" b="1" dirty="0" smtClean="0"/>
              <a:t>work</a:t>
            </a:r>
            <a:r>
              <a:rPr lang="en-US" sz="1400" dirty="0" smtClean="0"/>
              <a:t> (</a:t>
            </a:r>
            <a:r>
              <a:rPr lang="en-US" sz="1400" dirty="0" err="1" smtClean="0"/>
              <a:t>bOJA</a:t>
            </a:r>
            <a:r>
              <a:rPr lang="en-US" sz="1400" dirty="0" smtClean="0"/>
              <a:t>) to equip youth workers with ESD-toolkit</a:t>
            </a:r>
            <a:endParaRPr lang="de-DE" sz="1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4</a:t>
            </a:fld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56" y="1659939"/>
            <a:ext cx="2148469" cy="294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5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/>
              <a:t>practice</a:t>
            </a:r>
            <a:r>
              <a:rPr lang="de-DE" dirty="0"/>
              <a:t> </a:t>
            </a:r>
            <a:r>
              <a:rPr lang="de-DE" dirty="0" err="1" smtClean="0"/>
              <a:t>examples</a:t>
            </a:r>
            <a:r>
              <a:rPr lang="de-DE" dirty="0" smtClean="0"/>
              <a:t>: Strand </a:t>
            </a:r>
            <a:r>
              <a:rPr lang="de-DE" dirty="0"/>
              <a:t>3 „</a:t>
            </a:r>
            <a:r>
              <a:rPr lang="en-US" dirty="0"/>
              <a:t>Digital education, </a:t>
            </a:r>
            <a:r>
              <a:rPr lang="en-US" dirty="0" smtClean="0"/>
              <a:t>information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and communications technology and ESD”</a:t>
            </a:r>
            <a:br>
              <a:rPr lang="en-US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1" y="2118886"/>
            <a:ext cx="5666315" cy="28713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400" i="1" u="sng" dirty="0" smtClean="0"/>
              <a:t>Goal:</a:t>
            </a:r>
            <a:r>
              <a:rPr lang="de-DE" sz="1400" i="1" dirty="0" smtClean="0"/>
              <a:t> </a:t>
            </a:r>
            <a:r>
              <a:rPr lang="de-DE" sz="1400" dirty="0" smtClean="0"/>
              <a:t>Multipliers </a:t>
            </a:r>
            <a:r>
              <a:rPr lang="de-DE" sz="1400" dirty="0" err="1" smtClean="0"/>
              <a:t>need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equipped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up</a:t>
            </a:r>
            <a:r>
              <a:rPr lang="de-DE" sz="1400" dirty="0" smtClean="0"/>
              <a:t>-</a:t>
            </a:r>
            <a:r>
              <a:rPr lang="de-DE" sz="1400" dirty="0" err="1" smtClean="0"/>
              <a:t>to</a:t>
            </a:r>
            <a:r>
              <a:rPr lang="de-DE" sz="1400" dirty="0" smtClean="0"/>
              <a:t>-date </a:t>
            </a:r>
            <a:r>
              <a:rPr lang="de-DE" sz="1400" dirty="0" err="1" smtClean="0"/>
              <a:t>knowledge</a:t>
            </a:r>
            <a:r>
              <a:rPr lang="de-DE" sz="1400" dirty="0" smtClean="0"/>
              <a:t>, </a:t>
            </a:r>
            <a:r>
              <a:rPr lang="de-DE" sz="1400" dirty="0" err="1" smtClean="0"/>
              <a:t>tools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digital </a:t>
            </a:r>
            <a:r>
              <a:rPr lang="de-DE" sz="1400" dirty="0" err="1" smtClean="0"/>
              <a:t>skills</a:t>
            </a:r>
            <a:endParaRPr lang="de-DE" sz="1400" dirty="0"/>
          </a:p>
          <a:p>
            <a:pPr>
              <a:lnSpc>
                <a:spcPct val="100000"/>
              </a:lnSpc>
            </a:pPr>
            <a:r>
              <a:rPr lang="de-DE" sz="1400" i="1" u="sng" dirty="0" err="1" smtClean="0"/>
              <a:t>Measures</a:t>
            </a:r>
            <a:r>
              <a:rPr lang="de-DE" sz="1400" i="1" u="sng" dirty="0" smtClean="0"/>
              <a:t>:</a:t>
            </a:r>
            <a:r>
              <a:rPr lang="de-DE" sz="1400" dirty="0" smtClean="0"/>
              <a:t> </a:t>
            </a:r>
            <a:endParaRPr lang="de-DE" sz="1400" dirty="0"/>
          </a:p>
          <a:p>
            <a:pPr lvl="1">
              <a:lnSpc>
                <a:spcPct val="100000"/>
              </a:lnSpc>
            </a:pPr>
            <a:r>
              <a:rPr lang="de-DE" sz="1400" b="1" dirty="0" smtClean="0"/>
              <a:t>Annual ESD Summer Academy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multipliers</a:t>
            </a:r>
            <a:r>
              <a:rPr lang="de-DE" sz="1400" dirty="0" smtClean="0"/>
              <a:t> </a:t>
            </a:r>
            <a:r>
              <a:rPr lang="de-DE" sz="1400" dirty="0" err="1" smtClean="0"/>
              <a:t>has</a:t>
            </a:r>
            <a:r>
              <a:rPr lang="de-DE" sz="1400" dirty="0" smtClean="0"/>
              <a:t> </a:t>
            </a:r>
            <a:r>
              <a:rPr lang="de-DE" sz="1400" dirty="0" err="1" smtClean="0"/>
              <a:t>added</a:t>
            </a:r>
            <a:r>
              <a:rPr lang="de-DE" sz="1400" dirty="0" smtClean="0"/>
              <a:t> a digital </a:t>
            </a:r>
            <a:r>
              <a:rPr lang="de-DE" sz="1400" dirty="0" err="1" smtClean="0"/>
              <a:t>format</a:t>
            </a:r>
            <a:r>
              <a:rPr lang="de-DE" sz="1400" dirty="0" smtClean="0"/>
              <a:t> i.e. </a:t>
            </a:r>
            <a:r>
              <a:rPr lang="de-DE" sz="1400" dirty="0" err="1" smtClean="0"/>
              <a:t>exploring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possibilities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virtual</a:t>
            </a:r>
            <a:r>
              <a:rPr lang="de-DE" sz="1400" dirty="0" smtClean="0"/>
              <a:t> </a:t>
            </a:r>
            <a:r>
              <a:rPr lang="de-DE" sz="1400" dirty="0" err="1" smtClean="0"/>
              <a:t>reality</a:t>
            </a:r>
            <a:r>
              <a:rPr lang="de-DE" sz="1400" dirty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ESD</a:t>
            </a:r>
          </a:p>
          <a:p>
            <a:pPr lvl="1">
              <a:lnSpc>
                <a:spcPct val="100000"/>
              </a:lnSpc>
            </a:pPr>
            <a:r>
              <a:rPr lang="de-DE" sz="1400" b="1" dirty="0" smtClean="0"/>
              <a:t>ESD-Circle: </a:t>
            </a:r>
            <a:r>
              <a:rPr lang="de-DE" sz="1400" dirty="0" smtClean="0"/>
              <a:t>Regular </a:t>
            </a:r>
            <a:r>
              <a:rPr lang="de-DE" sz="1400" dirty="0" err="1" smtClean="0"/>
              <a:t>free</a:t>
            </a:r>
            <a:r>
              <a:rPr lang="de-DE" sz="1400" dirty="0" smtClean="0"/>
              <a:t> online </a:t>
            </a:r>
            <a:r>
              <a:rPr lang="de-DE" sz="1400" dirty="0" err="1" smtClean="0"/>
              <a:t>learning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exchange</a:t>
            </a:r>
            <a:r>
              <a:rPr lang="de-DE" sz="1400" dirty="0" smtClean="0"/>
              <a:t> </a:t>
            </a:r>
            <a:r>
              <a:rPr lang="de-DE" sz="1400" dirty="0" err="1" smtClean="0"/>
              <a:t>format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multipliers</a:t>
            </a:r>
            <a:r>
              <a:rPr lang="de-DE" sz="1400" dirty="0" smtClean="0"/>
              <a:t> on </a:t>
            </a:r>
            <a:r>
              <a:rPr lang="de-DE" sz="1400" dirty="0" err="1" smtClean="0"/>
              <a:t>new</a:t>
            </a:r>
            <a:r>
              <a:rPr lang="de-DE" sz="1400" dirty="0" smtClean="0"/>
              <a:t> </a:t>
            </a:r>
            <a:r>
              <a:rPr lang="de-DE" sz="1400" dirty="0" err="1" smtClean="0"/>
              <a:t>methods</a:t>
            </a:r>
            <a:r>
              <a:rPr lang="de-DE" sz="1400" dirty="0" smtClean="0"/>
              <a:t>, </a:t>
            </a:r>
            <a:r>
              <a:rPr lang="de-DE" sz="1400" dirty="0" err="1" smtClean="0"/>
              <a:t>topics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tools</a:t>
            </a:r>
            <a:endParaRPr lang="de-DE" sz="1400" dirty="0" smtClean="0"/>
          </a:p>
          <a:p>
            <a:pPr lvl="1">
              <a:lnSpc>
                <a:spcPct val="100000"/>
              </a:lnSpc>
            </a:pPr>
            <a:r>
              <a:rPr lang="de-DE" sz="1400" b="1" dirty="0" err="1" smtClean="0"/>
              <a:t>Platform</a:t>
            </a:r>
            <a:r>
              <a:rPr lang="de-DE" sz="1400" b="1" dirty="0" smtClean="0"/>
              <a:t> Bildung2030.at</a:t>
            </a:r>
            <a:r>
              <a:rPr lang="de-DE" sz="1400" dirty="0" smtClean="0"/>
              <a:t> </a:t>
            </a:r>
            <a:r>
              <a:rPr lang="de-DE" sz="1400" dirty="0" err="1" smtClean="0"/>
              <a:t>showcasing</a:t>
            </a:r>
            <a:r>
              <a:rPr lang="de-DE" sz="1400" dirty="0" smtClean="0"/>
              <a:t> </a:t>
            </a:r>
            <a:r>
              <a:rPr lang="de-DE" sz="1400" dirty="0" err="1" smtClean="0"/>
              <a:t>newest</a:t>
            </a:r>
            <a:r>
              <a:rPr lang="de-DE" sz="1400" dirty="0" smtClean="0"/>
              <a:t> </a:t>
            </a:r>
            <a:r>
              <a:rPr lang="de-DE" sz="1400" dirty="0" err="1" smtClean="0"/>
              <a:t>developments</a:t>
            </a:r>
            <a:endParaRPr lang="de-DE" sz="1400" dirty="0" smtClean="0"/>
          </a:p>
          <a:p>
            <a:pPr lvl="1">
              <a:lnSpc>
                <a:spcPct val="100000"/>
              </a:lnSpc>
            </a:pPr>
            <a:r>
              <a:rPr lang="de-DE" sz="1400" b="1" dirty="0" smtClean="0"/>
              <a:t>Relaunch </a:t>
            </a:r>
            <a:r>
              <a:rPr lang="de-DE" sz="1400" b="1" dirty="0" err="1" smtClean="0"/>
              <a:t>of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Austrian </a:t>
            </a:r>
            <a:r>
              <a:rPr lang="de-DE" sz="1400" b="1" dirty="0" err="1" smtClean="0"/>
              <a:t>footprint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calculator</a:t>
            </a:r>
            <a:r>
              <a:rPr lang="de-DE" sz="1400" b="1" dirty="0" smtClean="0"/>
              <a:t> </a:t>
            </a:r>
            <a:r>
              <a:rPr lang="de-DE" sz="1400" dirty="0" smtClean="0"/>
              <a:t>(mein-fussabdruck.at) </a:t>
            </a:r>
            <a:endParaRPr lang="de-DE" sz="1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5</a:t>
            </a:fld>
            <a:endParaRPr lang="de-AT" dirty="0"/>
          </a:p>
        </p:txBody>
      </p:sp>
      <p:pic>
        <p:nvPicPr>
          <p:cNvPr id="1028" name="Picture 4" descr="Bildschirmfoto 2023-05-21 um 19.05.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43" y="2118886"/>
            <a:ext cx="1829688" cy="287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26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r>
              <a:rPr lang="en-US" dirty="0" smtClean="0"/>
              <a:t> </a:t>
            </a:r>
            <a:r>
              <a:rPr lang="en-US" dirty="0"/>
              <a:t>practice </a:t>
            </a:r>
            <a:r>
              <a:rPr lang="en-US" dirty="0" smtClean="0"/>
              <a:t>examples: Strand </a:t>
            </a:r>
            <a:r>
              <a:rPr lang="en-US" dirty="0"/>
              <a:t>4 “Entrepreneurship, </a:t>
            </a:r>
            <a:r>
              <a:rPr lang="en-US" dirty="0" smtClean="0"/>
              <a:t>employment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innovation and ESD”</a:t>
            </a:r>
            <a:br>
              <a:rPr lang="en-US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1" y="2093661"/>
            <a:ext cx="5377829" cy="2514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400" i="1" u="sng" dirty="0" smtClean="0"/>
              <a:t>Goal:</a:t>
            </a:r>
            <a:r>
              <a:rPr lang="de-DE" sz="1400" i="1" dirty="0" smtClean="0"/>
              <a:t> </a:t>
            </a:r>
            <a:r>
              <a:rPr lang="en-US" sz="1400" b="1" dirty="0" smtClean="0"/>
              <a:t>support organizations </a:t>
            </a:r>
            <a:r>
              <a:rPr lang="en-US" sz="1400" dirty="0" smtClean="0"/>
              <a:t>which hold the </a:t>
            </a:r>
            <a:r>
              <a:rPr lang="en-US" sz="1400" dirty="0"/>
              <a:t>required knowledge, values, attitudes, qualifications and skills for new jobs related to green and circular </a:t>
            </a:r>
            <a:r>
              <a:rPr lang="en-US" sz="1400" dirty="0" smtClean="0"/>
              <a:t>economy</a:t>
            </a:r>
          </a:p>
          <a:p>
            <a:pPr>
              <a:lnSpc>
                <a:spcPct val="100000"/>
              </a:lnSpc>
            </a:pPr>
            <a:r>
              <a:rPr lang="en-US" sz="1400" i="1" u="sng" dirty="0" smtClean="0"/>
              <a:t>Measure: </a:t>
            </a:r>
            <a:r>
              <a:rPr lang="en-US" sz="1400" b="1" dirty="0" smtClean="0"/>
              <a:t>Voluntary Environmental Year (FUJ)</a:t>
            </a:r>
          </a:p>
          <a:p>
            <a:pPr lvl="1">
              <a:lnSpc>
                <a:spcPct val="100000"/>
              </a:lnSpc>
            </a:pPr>
            <a:r>
              <a:rPr lang="en-US" sz="1400" dirty="0" smtClean="0"/>
              <a:t>Increase in annual budget to make as attractive as other volunteering programs  (500 Euro/month/person)</a:t>
            </a:r>
          </a:p>
          <a:p>
            <a:pPr lvl="1">
              <a:lnSpc>
                <a:spcPct val="100000"/>
              </a:lnSpc>
            </a:pPr>
            <a:r>
              <a:rPr lang="en-US" sz="1400" dirty="0" smtClean="0"/>
              <a:t>Adding the </a:t>
            </a:r>
            <a:r>
              <a:rPr lang="en-US" sz="1400" b="1" dirty="0" smtClean="0"/>
              <a:t>“Climate Ticket” </a:t>
            </a:r>
            <a:r>
              <a:rPr lang="en-US" sz="1400" dirty="0" smtClean="0"/>
              <a:t>for each young volunteer - making public transport in Austria free for duration of their placement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6</a:t>
            </a:fld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93" y="1846091"/>
            <a:ext cx="2389632" cy="28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6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Promoting Youth Participation </a:t>
            </a:r>
            <a:r>
              <a:rPr lang="en-US" dirty="0" smtClean="0"/>
              <a:t>through </a:t>
            </a:r>
            <a:r>
              <a:rPr lang="en-US" dirty="0"/>
              <a:t>cooperation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1" y="1792800"/>
            <a:ext cx="6247625" cy="2815200"/>
          </a:xfrm>
        </p:spPr>
        <p:txBody>
          <a:bodyPr/>
          <a:lstStyle/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/>
              <a:t>Empowerment</a:t>
            </a:r>
            <a:r>
              <a:rPr lang="en-US" sz="1400" dirty="0" smtClean="0"/>
              <a:t> </a:t>
            </a:r>
            <a:r>
              <a:rPr lang="en-US" sz="1400" dirty="0"/>
              <a:t>of youth and marginalized groups: Foster transparent actions and multi-sectoral cooperation with civil society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/>
              <a:t>Youth-led </a:t>
            </a:r>
            <a:r>
              <a:rPr lang="en-US" sz="1400" b="1" dirty="0"/>
              <a:t>initiatives in Austria: </a:t>
            </a:r>
            <a:r>
              <a:rPr lang="en-US" sz="1400" dirty="0"/>
              <a:t>Political organizations nominate Youth Delegates, leveraging their knowledge and networks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/>
              <a:t>Youth’s </a:t>
            </a:r>
            <a:r>
              <a:rPr lang="en-US" sz="1400" b="1" dirty="0"/>
              <a:t>Knowledge and Engagement:</a:t>
            </a:r>
            <a:r>
              <a:rPr lang="en-US" sz="1400" dirty="0"/>
              <a:t> Knowledge sharing and exchanging for mutual benefits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/>
              <a:t>Sustainable </a:t>
            </a:r>
            <a:r>
              <a:rPr lang="en-US" sz="1400" b="1" dirty="0"/>
              <a:t>Development: </a:t>
            </a:r>
            <a:r>
              <a:rPr lang="en-US" sz="1400" dirty="0"/>
              <a:t>Empowerment and collaboration of youth as prerequisite of sustainable societal transformation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/>
              <a:t>The </a:t>
            </a:r>
            <a:r>
              <a:rPr lang="en-US" sz="1400" b="1" dirty="0"/>
              <a:t>UNECE ESD Youth Platform </a:t>
            </a:r>
            <a:r>
              <a:rPr lang="en-US" sz="1400" dirty="0"/>
              <a:t>as possibility for collaboration and inclusivity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7</a:t>
            </a:fld>
            <a:endParaRPr lang="de-AT" dirty="0"/>
          </a:p>
        </p:txBody>
      </p:sp>
      <p:pic>
        <p:nvPicPr>
          <p:cNvPr id="1030" name="Picture 6" descr="Über uns - Österreichische UNESCO-Kommis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76" y="2412380"/>
            <a:ext cx="1514048" cy="113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2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5380" r="4943" b="44670"/>
          <a:stretch/>
        </p:blipFill>
        <p:spPr>
          <a:xfrm>
            <a:off x="-1" y="1270000"/>
            <a:ext cx="9144001" cy="44831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de-DE" b="1" dirty="0" smtClean="0">
              <a:solidFill>
                <a:schemeClr val="bg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400" b="1" dirty="0" smtClean="0">
              <a:solidFill>
                <a:schemeClr val="bg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400" b="1" dirty="0">
              <a:solidFill>
                <a:schemeClr val="bg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400" b="1" dirty="0">
              <a:solidFill>
                <a:schemeClr val="bg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400" b="1" dirty="0" smtClean="0">
              <a:solidFill>
                <a:schemeClr val="bg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400" b="1" dirty="0" err="1" smtClean="0">
                <a:solidFill>
                  <a:schemeClr val="bg2"/>
                </a:solidFill>
              </a:rPr>
              <a:t>Contact</a:t>
            </a:r>
            <a:r>
              <a:rPr lang="de-DE" sz="1400" b="1" dirty="0" smtClean="0">
                <a:solidFill>
                  <a:schemeClr val="bg2"/>
                </a:solidFill>
              </a:rPr>
              <a:t>:</a:t>
            </a:r>
            <a:r>
              <a:rPr lang="de-DE" sz="1400" dirty="0" smtClean="0">
                <a:solidFill>
                  <a:schemeClr val="bg2"/>
                </a:solidFill>
              </a:rPr>
              <a:t/>
            </a:r>
            <a:br>
              <a:rPr lang="de-DE" sz="1400" dirty="0" smtClean="0">
                <a:solidFill>
                  <a:schemeClr val="bg2"/>
                </a:solidFill>
              </a:rPr>
            </a:br>
            <a:r>
              <a:rPr lang="de-DE" sz="1400" b="1" dirty="0">
                <a:solidFill>
                  <a:schemeClr val="bg2"/>
                </a:solidFill>
              </a:rPr>
              <a:t>Serafin Groebner, MA </a:t>
            </a:r>
            <a:r>
              <a:rPr lang="de-DE" sz="1400" b="1" dirty="0" err="1" smtClean="0">
                <a:solidFill>
                  <a:schemeClr val="bg2"/>
                </a:solidFill>
              </a:rPr>
              <a:t>MSc</a:t>
            </a:r>
            <a:r>
              <a:rPr lang="de-DE" sz="1400" b="1" dirty="0" smtClean="0">
                <a:solidFill>
                  <a:schemeClr val="bg2"/>
                </a:solidFill>
              </a:rPr>
              <a:t/>
            </a:r>
            <a:br>
              <a:rPr lang="de-DE" sz="1400" b="1" dirty="0" smtClean="0">
                <a:solidFill>
                  <a:schemeClr val="bg2"/>
                </a:solidFill>
              </a:rPr>
            </a:br>
            <a:r>
              <a:rPr lang="de-DE" sz="1400" dirty="0" smtClean="0">
                <a:solidFill>
                  <a:schemeClr val="bg2"/>
                </a:solidFill>
              </a:rPr>
              <a:t>serafin.groebner@bmk.gv.at</a:t>
            </a:r>
            <a:br>
              <a:rPr lang="de-DE" sz="1400" dirty="0" smtClean="0">
                <a:solidFill>
                  <a:schemeClr val="bg2"/>
                </a:solidFill>
              </a:rPr>
            </a:br>
            <a:r>
              <a:rPr lang="de-DE" sz="1400" dirty="0" smtClean="0">
                <a:solidFill>
                  <a:schemeClr val="bg2"/>
                </a:solidFill>
              </a:rPr>
              <a:t>Tel.: </a:t>
            </a:r>
            <a:r>
              <a:rPr lang="de-DE" sz="1400" dirty="0">
                <a:solidFill>
                  <a:schemeClr val="bg2"/>
                </a:solidFill>
              </a:rPr>
              <a:t>+</a:t>
            </a:r>
            <a:r>
              <a:rPr lang="de-DE" sz="1400" dirty="0" smtClean="0">
                <a:solidFill>
                  <a:schemeClr val="bg2"/>
                </a:solidFill>
              </a:rPr>
              <a:t>43 664 8373404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0001" y="1447800"/>
            <a:ext cx="7978525" cy="398291"/>
          </a:xfrm>
        </p:spPr>
        <p:txBody>
          <a:bodyPr/>
          <a:lstStyle/>
          <a:p>
            <a:r>
              <a:rPr lang="de-DE" dirty="0" err="1" smtClean="0">
                <a:solidFill>
                  <a:schemeClr val="bg2"/>
                </a:solidFill>
              </a:rPr>
              <a:t>Thank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  <a:r>
              <a:rPr lang="de-DE" dirty="0" err="1" smtClean="0">
                <a:solidFill>
                  <a:schemeClr val="bg2"/>
                </a:solidFill>
              </a:rPr>
              <a:t>you</a:t>
            </a:r>
            <a:r>
              <a:rPr lang="de-DE" dirty="0">
                <a:solidFill>
                  <a:schemeClr val="bg2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7943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publik-AT-4x3">
  <a:themeElements>
    <a:clrScheme name="vorlage-neu-2022">
      <a:dk1>
        <a:srgbClr val="000000"/>
      </a:dk1>
      <a:lt1>
        <a:srgbClr val="E6EFF3"/>
      </a:lt1>
      <a:dk2>
        <a:srgbClr val="000000"/>
      </a:dk2>
      <a:lt2>
        <a:srgbClr val="FFFFFF"/>
      </a:lt2>
      <a:accent1>
        <a:srgbClr val="E5310E"/>
      </a:accent1>
      <a:accent2>
        <a:srgbClr val="E5573B"/>
      </a:accent2>
      <a:accent3>
        <a:srgbClr val="EC6237"/>
      </a:accent3>
      <a:accent4>
        <a:srgbClr val="EB7E5C"/>
      </a:accent4>
      <a:accent5>
        <a:srgbClr val="F28F66"/>
      </a:accent5>
      <a:accent6>
        <a:srgbClr val="F0A282"/>
      </a:accent6>
      <a:hlink>
        <a:srgbClr val="1C1C1C"/>
      </a:hlink>
      <a:folHlink>
        <a:srgbClr val="63636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K-PPT-16x9-Calibri_2022-neu" id="{DDA43849-EFDB-4C97-B5C2-46AE49358ADB}" vid="{0068FDFF-3513-49CE-852D-F14999C0250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2F79B5BE87D40B73359BB004DC9B5" ma:contentTypeVersion="17" ma:contentTypeDescription="Create a new document." ma:contentTypeScope="" ma:versionID="df91b42384f9acd0dc9c7b2b0ca5a4fb">
  <xsd:schema xmlns:xsd="http://www.w3.org/2001/XMLSchema" xmlns:xs="http://www.w3.org/2001/XMLSchema" xmlns:p="http://schemas.microsoft.com/office/2006/metadata/properties" xmlns:ns2="99a2c2c3-fdcf-4e63-9c12-39b3de610a76" xmlns:ns3="a20aa909-956d-4941-9e8e-d4bf2c5fe97e" xmlns:ns4="985ec44e-1bab-4c0b-9df0-6ba128686fc9" targetNamespace="http://schemas.microsoft.com/office/2006/metadata/properties" ma:root="true" ma:fieldsID="5bdeaf74bd075ed71d0bb4235c38229e" ns2:_="" ns3:_="" ns4:_="">
    <xsd:import namespace="99a2c2c3-fdcf-4e63-9c12-39b3de610a76"/>
    <xsd:import namespace="a20aa909-956d-4941-9e8e-d4bf2c5fe97e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Dateandtime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2c2c3-fdcf-4e63-9c12-39b3de610a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eandtime" ma:index="20" nillable="true" ma:displayName="Date and time" ma:format="DateOnly" ma:internalName="Dateandtim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aa909-956d-4941-9e8e-d4bf2c5fe97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cb577e23-b539-4cbb-a753-31a04c3d9a02}" ma:internalName="TaxCatchAll" ma:showField="CatchAllData" ma:web="a20aa909-956d-4941-9e8e-d4bf2c5fe9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3F0F61-244F-40DC-9E46-42C4E9B6DC5D}"/>
</file>

<file path=customXml/itemProps2.xml><?xml version="1.0" encoding="utf-8"?>
<ds:datastoreItem xmlns:ds="http://schemas.openxmlformats.org/officeDocument/2006/customXml" ds:itemID="{6043F428-B48B-4736-BA5C-A035B524007B}"/>
</file>

<file path=docProps/app.xml><?xml version="1.0" encoding="utf-8"?>
<Properties xmlns="http://schemas.openxmlformats.org/officeDocument/2006/extended-properties" xmlns:vt="http://schemas.openxmlformats.org/officeDocument/2006/docPropsVTypes">
  <Template>EN-BMK-PPT-16x9-Calibri_2022-neu</Template>
  <TotalTime>0</TotalTime>
  <Words>548</Words>
  <Application>Microsoft Office PowerPoint</Application>
  <PresentationFormat>Bildschirmpräsentation (16:9)</PresentationFormat>
  <Paragraphs>62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Corbel</vt:lpstr>
      <vt:lpstr>Courier New</vt:lpstr>
      <vt:lpstr>Symbol</vt:lpstr>
      <vt:lpstr>Wingdings</vt:lpstr>
      <vt:lpstr>Republik-AT-4x3</vt:lpstr>
      <vt:lpstr>Education for Sustainable Development  Progress in Austria 2022 / 2023</vt:lpstr>
      <vt:lpstr>CONTENTS</vt:lpstr>
      <vt:lpstr>Progress and planned measures in the formal education sector </vt:lpstr>
      <vt:lpstr>Good practice examples in the non-formal sector </vt:lpstr>
      <vt:lpstr>Good practice examples: Strand 3 „Digital education, information  and communications technology and ESD” </vt:lpstr>
      <vt:lpstr>Good practice examples: Strand 4 “Entrepreneurship, employment  innovation and ESD” </vt:lpstr>
      <vt:lpstr>Promoting Youth Participation through cooperation </vt:lpstr>
      <vt:lpstr>Thank you!</vt:lpstr>
    </vt:vector>
  </TitlesOfParts>
  <Company>BMVIT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for Sustainable Development  in Austria 2022 / 2023</dc:title>
  <dc:creator>Groebner Serafin</dc:creator>
  <cp:lastModifiedBy>Groebner Serafin</cp:lastModifiedBy>
  <cp:revision>40</cp:revision>
  <cp:lastPrinted>2018-07-05T18:23:58Z</cp:lastPrinted>
  <dcterms:created xsi:type="dcterms:W3CDTF">2023-05-21T11:49:24Z</dcterms:created>
  <dcterms:modified xsi:type="dcterms:W3CDTF">2023-05-24T09:16:02Z</dcterms:modified>
</cp:coreProperties>
</file>