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  <p:sldMasterId id="2147483736" r:id="rId5"/>
  </p:sldMasterIdLst>
  <p:notesMasterIdLst>
    <p:notesMasterId r:id="rId11"/>
  </p:notesMasterIdLst>
  <p:sldIdLst>
    <p:sldId id="297" r:id="rId6"/>
    <p:sldId id="299" r:id="rId7"/>
    <p:sldId id="303" r:id="rId8"/>
    <p:sldId id="306" r:id="rId9"/>
    <p:sldId id="304" r:id="rId10"/>
  </p:sldIdLst>
  <p:sldSz cx="9144000" cy="6858000" type="screen4x3"/>
  <p:notesSz cx="6735763" cy="9866313"/>
  <p:custDataLst>
    <p:tags r:id="rId12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00"/>
    <a:srgbClr val="33CC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94671" autoAdjust="0"/>
  </p:normalViewPr>
  <p:slideViewPr>
    <p:cSldViewPr>
      <p:cViewPr varScale="1">
        <p:scale>
          <a:sx n="78" d="100"/>
          <a:sy n="78" d="100"/>
        </p:scale>
        <p:origin x="20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44FCAD86-0A67-4689-9BCC-F8CB280DDBD7}"/>
    <pc:docChg chg="modSld">
      <pc:chgData name="Konstantin Glukhenkiy" userId="24b49d37-c936-4e44-8fab-4bfac34f62f4" providerId="ADAL" clId="{44FCAD86-0A67-4689-9BCC-F8CB280DDBD7}" dt="2023-04-24T16:59:51.919" v="4" actId="6549"/>
      <pc:docMkLst>
        <pc:docMk/>
      </pc:docMkLst>
      <pc:sldChg chg="modSp mod">
        <pc:chgData name="Konstantin Glukhenkiy" userId="24b49d37-c936-4e44-8fab-4bfac34f62f4" providerId="ADAL" clId="{44FCAD86-0A67-4689-9BCC-F8CB280DDBD7}" dt="2023-04-24T16:59:51.919" v="4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44FCAD86-0A67-4689-9BCC-F8CB280DDBD7}" dt="2023-04-24T16:59:51.919" v="4" actId="6549"/>
          <ac:spMkLst>
            <pc:docMk/>
            <pc:sldMk cId="4034798416" sldId="297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3" imgH="493" progId="TCLayout.ActiveDocument.1">
                  <p:embed/>
                </p:oleObj>
              </mc:Choice>
              <mc:Fallback>
                <p:oleObj name="think-cell Folie" r:id="rId3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kumimoji="1" lang="de-DE" altLang="ja-JP" dirty="0"/>
              <a:t>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65CBD4-C66F-431E-B836-DCF278A8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46FD-D62F-4F2E-8C6A-9DABF211BB28}" type="datetime1">
              <a:rPr kumimoji="1" lang="ja-JP" altLang="fr-FR" smtClean="0"/>
              <a:t>2023/4/24</a:t>
            </a:fld>
            <a:endParaRPr kumimoji="1" lang="ja-JP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388D27-7DA9-4E8E-8C8E-5FE56B73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E9175B-9599-4809-B109-13100F81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F80994B-BD69-4154-A1EC-62EF1D3890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2334" y="1148259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Applicability of R10 to charge cables; considering eliminating differential treatment of mode 2 cables supplied  with the vehicle and those purchased as after Market.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Clarify which tests are performed while vehicle is connected to power grid for charging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A workshop (specific working session) is planned with interested participants of IWG EMC.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AVAS: 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Inclusion of a dedicated test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and define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test criteria. 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This is an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important topic for 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many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some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Contracting Parties but maybe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considered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 for a future 08 series of UN R10. However, NL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would prefer to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include it into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07 series.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strike="sngStrike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strike="sngStrike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Call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there is a need to understand how an </a:t>
            </a:r>
            <a:r>
              <a:rPr lang="en-US" sz="1800" strike="sngStrik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1800" strike="sngStrike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really perform</a:t>
            </a:r>
            <a:r>
              <a:rPr lang="en-US" sz="1800" strike="sng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Some Contracting Parties suggested </a:t>
            </a:r>
            <a:r>
              <a:rPr lang="en-US" sz="1800" strike="sngStrike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eCall: A test method and  acceptance criteria to be added but  there is no agreement on the test details. Some Contracting Parties suggested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  <a:endParaRPr lang="en-US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D24322C-8B7F-4376-883C-68E8B31D1DA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80825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4176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2C72D0-DCA7-4054-B7FB-ECF0995D4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7D44-F4B6-4BFF-A5A7-6361373B3B16}" type="datetimeFigureOut">
              <a:rPr lang="de-DE" smtClean="0"/>
              <a:t>24.04.2023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B11A02-0BEC-4245-9439-55886C377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55826-6689-4876-A84F-6B3E90A02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29F9-93F0-40FB-A073-0921A785C5AF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AF724C6-57FA-482D-9AFB-E4217BD1F42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75035" y="241363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35D5B08-CA7C-4CAE-96EA-0D09423EC0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6471" y="1138616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Applicability of R10 to charge cables; considering eliminating differential treatment of mode 2 cables supplied  with the vehicle and those purchased as after Market.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Clarify which tests are performed while vehicle is connected to power grid for charging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A workshop (specific working session) is planned with interested participants of IWG EMC.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AVAS: 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Inclusion of a dedicated test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and define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test criteria. 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This is an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important topic for 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many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some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Contracting Parties but maybe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considered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 for a future 08 series of UN R10. However, NL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would prefer to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include it into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07 series.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strike="sngStrike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strike="sngStrike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Call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there is a need to understand how an </a:t>
            </a:r>
            <a:r>
              <a:rPr lang="en-US" sz="1800" strike="sngStrik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1800" strike="sngStrike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really perform</a:t>
            </a:r>
            <a:r>
              <a:rPr lang="en-US" sz="1800" strike="sng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Some Contracting Parties suggested </a:t>
            </a:r>
            <a:r>
              <a:rPr lang="en-US" sz="1800" strike="sngStrike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eCall: A test method and  acceptance criteria to be added but  there is no agreement on the test details. Some Contracting Parties suggested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  <a:endParaRPr lang="en-US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1136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93" imgH="493" progId="TCLayout.ActiveDocument.1">
                  <p:embed/>
                </p:oleObj>
              </mc:Choice>
              <mc:Fallback>
                <p:oleObj name="think-cell Folie" r:id="rId5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GRE-88-20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25-28 April 2023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item 8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3"/>
          <p:cNvSpPr txBox="1"/>
          <p:nvPr/>
        </p:nvSpPr>
        <p:spPr>
          <a:xfrm>
            <a:off x="221020" y="1627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IWG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on Electromagnetic Compatibility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(IWG EMC)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GRE-88</a:t>
            </a:r>
            <a:b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2023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New agreed items since October 2022: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Flowchart regarding test methods for long (12m) / wide (2.6m) / high (4m) vehicles in Annex 6, paragraph 1.4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An input current of at least 16 A for DC charging, unless another value has been agreed with the type-approval authorities in Annex 6, paragraph 2.2.1.2 and Annex 15, paragraph 2.1.2 and Annex 16, paragraph 2.1.2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Implementation of eCall as immunity related function in Annex 6, paragraph 2.1.1.2</a:t>
            </a:r>
          </a:p>
          <a:p>
            <a:pPr lvl="1">
              <a:spcAft>
                <a:spcPts val="1200"/>
              </a:spcAft>
            </a:pP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30523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discussion(1/2): 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ESA charging cables: A draft table has been developed, which contains requirement for charging modes for each annex. Flowcharts have been set up for further clarification. Further discussions are still pending.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Immunity test method up to 6GHz: Modulations up to 6 GHz were presented, discussed and are supported by the IWG. Further exchange is planned, with some values still under discussion.</a:t>
            </a:r>
          </a:p>
          <a:p>
            <a:pPr lvl="1"/>
            <a:endParaRPr lang="en-US" sz="2000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ADS: Definitions have been added, which are based on ECE-TRANS-WP.29-2022-58 “New Assessment/Test Method for Automated Driving (NATM) Guidelines for Validating Automated Driving System (ADS)”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13439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discussion(2/2): 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Normal conditions of use: Proposals on this topic were presented and discussed. A two-step approach was considered as an option. A dedicated workshop was scheduled for this topic to elaborate a first step and possibly develop a long-term plan.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eCall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 guidance of the GRSG was endorsed. Further specifications are important for the test procedure </a:t>
            </a:r>
            <a:r>
              <a:rPr lang="en-US" sz="18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(discussion will continue).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78153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Future planning and outlook: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Next IWG session on the 9</a:t>
            </a:r>
            <a:r>
              <a:rPr lang="en-US" sz="24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of May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Workshop on normal conditions of use on the 17</a:t>
            </a:r>
            <a:r>
              <a:rPr lang="en-US" sz="24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of May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Prepare the final draft of the 07 series of amendments as a working document for the 89</a:t>
            </a:r>
            <a:r>
              <a:rPr lang="en-US" sz="24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session of GRE by end of July 2023</a:t>
            </a:r>
          </a:p>
          <a:p>
            <a:pPr>
              <a:spcAft>
                <a:spcPts val="1200"/>
              </a:spcAft>
            </a:pP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432826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EBBAD6-1CA3-4FD1-B62B-2F0AABDF3EF0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acccb6d4-dbe5-46d2-b4d3-5733603d8cc6"/>
    <ds:schemaRef ds:uri="http://www.w3.org/XML/1998/namespace"/>
    <ds:schemaRef ds:uri="4b4a1c0d-4a69-4996-a84a-fc699b9f49de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32AAE8-E1E9-4EC2-A041-A4AE5B4CEC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414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 Symbol</vt:lpstr>
      <vt:lpstr>Times New Roman</vt:lpstr>
      <vt:lpstr>Office ​​テーマ</vt:lpstr>
      <vt:lpstr>Benutzerdefiniertes Design</vt:lpstr>
      <vt:lpstr>think-cell Folie</vt:lpstr>
      <vt:lpstr>IWG on Electromagnetic Compatibility (IWG EMC) Status report to GRE-88 April 2023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</cp:lastModifiedBy>
  <cp:revision>548</cp:revision>
  <cp:lastPrinted>2022-04-12T01:08:27Z</cp:lastPrinted>
  <dcterms:created xsi:type="dcterms:W3CDTF">2014-08-07T00:59:03Z</dcterms:created>
  <dcterms:modified xsi:type="dcterms:W3CDTF">2023-04-24T16:59:55Z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  <property fmtid="{D5CDD505-2E9C-101B-9397-08002B2CF9AE}" pid="11" name="MSIP_Label_7f30fc12-c89a-4829-a476-5bf9e2086332_Enabled">
    <vt:lpwstr>true</vt:lpwstr>
  </property>
  <property fmtid="{D5CDD505-2E9C-101B-9397-08002B2CF9AE}" pid="12" name="MSIP_Label_7f30fc12-c89a-4829-a476-5bf9e2086332_SetDate">
    <vt:lpwstr>2022-04-01T11:53:19Z</vt:lpwstr>
  </property>
  <property fmtid="{D5CDD505-2E9C-101B-9397-08002B2CF9AE}" pid="13" name="MSIP_Label_7f30fc12-c89a-4829-a476-5bf9e2086332_Method">
    <vt:lpwstr>Privileged</vt:lpwstr>
  </property>
  <property fmtid="{D5CDD505-2E9C-101B-9397-08002B2CF9AE}" pid="14" name="MSIP_Label_7f30fc12-c89a-4829-a476-5bf9e2086332_Name">
    <vt:lpwstr>Not protected (Anyone)_0</vt:lpwstr>
  </property>
  <property fmtid="{D5CDD505-2E9C-101B-9397-08002B2CF9AE}" pid="15" name="MSIP_Label_7f30fc12-c89a-4829-a476-5bf9e2086332_SiteId">
    <vt:lpwstr>d6b0bbee-7cd9-4d60-bce6-4a67b543e2ae</vt:lpwstr>
  </property>
  <property fmtid="{D5CDD505-2E9C-101B-9397-08002B2CF9AE}" pid="16" name="MSIP_Label_7f30fc12-c89a-4829-a476-5bf9e2086332_ActionId">
    <vt:lpwstr>5aeabe18-2baf-4ad6-a3a6-0075c4e1c5f5</vt:lpwstr>
  </property>
  <property fmtid="{D5CDD505-2E9C-101B-9397-08002B2CF9AE}" pid="17" name="MSIP_Label_7f30fc12-c89a-4829-a476-5bf9e2086332_ContentBits">
    <vt:lpwstr>0</vt:lpwstr>
  </property>
  <property fmtid="{D5CDD505-2E9C-101B-9397-08002B2CF9AE}" pid="19" name="MediaServiceImageTags">
    <vt:lpwstr/>
  </property>
  <property fmtid="{D5CDD505-2E9C-101B-9397-08002B2CF9AE}" pid="20" name="gba66df640194346a5267c50f24d4797">
    <vt:lpwstr/>
  </property>
  <property fmtid="{D5CDD505-2E9C-101B-9397-08002B2CF9AE}" pid="21" name="Office_x0020_of_x0020_Origin">
    <vt:lpwstr/>
  </property>
  <property fmtid="{D5CDD505-2E9C-101B-9397-08002B2CF9AE}" pid="22" name="Office of Origin">
    <vt:lpwstr/>
  </property>
</Properties>
</file>