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sldIdLst>
    <p:sldId id="256" r:id="rId5"/>
    <p:sldId id="257" r:id="rId6"/>
    <p:sldId id="332202300" r:id="rId7"/>
    <p:sldId id="277" r:id="rId8"/>
    <p:sldId id="332202332" r:id="rId9"/>
    <p:sldId id="332202301" r:id="rId10"/>
    <p:sldId id="332202334" r:id="rId11"/>
    <p:sldId id="332202330" r:id="rId12"/>
    <p:sldId id="332202331" r:id="rId13"/>
    <p:sldId id="332202335" r:id="rId14"/>
    <p:sldId id="33220233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2" d="100"/>
          <a:sy n="82" d="100"/>
        </p:scale>
        <p:origin x="552" y="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B268E-0D33-48EB-AC3F-210D26EB1CC7}" type="datetimeFigureOut">
              <a:rPr lang="de-DE" smtClean="0"/>
              <a:t>19.04.2023</a:t>
            </a:fld>
            <a:endParaRPr lang="de-DE"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9E956-0FED-4E01-9228-776299CDAB3F}" type="slidenum">
              <a:rPr lang="de-DE" smtClean="0"/>
              <a:t>‹#›</a:t>
            </a:fld>
            <a:endParaRPr lang="de-DE" dirty="0"/>
          </a:p>
        </p:txBody>
      </p:sp>
    </p:spTree>
    <p:extLst>
      <p:ext uri="{BB962C8B-B14F-4D97-AF65-F5344CB8AC3E}">
        <p14:creationId xmlns:p14="http://schemas.microsoft.com/office/powerpoint/2010/main" val="36394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D6240A-5DC7-45B1-9F9A-2AD86C75578A}" type="slidenum">
              <a:rPr lang="de-DE" smtClean="0"/>
              <a:t>3</a:t>
            </a:fld>
            <a:endParaRPr lang="de-DE"/>
          </a:p>
        </p:txBody>
      </p:sp>
    </p:spTree>
    <p:extLst>
      <p:ext uri="{BB962C8B-B14F-4D97-AF65-F5344CB8AC3E}">
        <p14:creationId xmlns:p14="http://schemas.microsoft.com/office/powerpoint/2010/main" val="18339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Explain</a:t>
            </a:r>
            <a:r>
              <a:rPr lang="de-DE" dirty="0"/>
              <a:t> </a:t>
            </a:r>
            <a:r>
              <a:rPr lang="de-DE" dirty="0" err="1"/>
              <a:t>the</a:t>
            </a:r>
            <a:r>
              <a:rPr lang="de-DE" dirty="0"/>
              <a:t> </a:t>
            </a:r>
            <a:r>
              <a:rPr lang="de-DE" dirty="0" err="1"/>
              <a:t>performance</a:t>
            </a:r>
            <a:r>
              <a:rPr lang="de-DE" dirty="0"/>
              <a:t> </a:t>
            </a:r>
            <a:r>
              <a:rPr lang="de-DE" dirty="0" err="1"/>
              <a:t>of</a:t>
            </a:r>
            <a:r>
              <a:rPr lang="de-DE" dirty="0"/>
              <a:t> </a:t>
            </a:r>
            <a:r>
              <a:rPr lang="de-DE" dirty="0" err="1"/>
              <a:t>the</a:t>
            </a:r>
            <a:r>
              <a:rPr lang="de-DE" dirty="0"/>
              <a:t> </a:t>
            </a:r>
            <a:r>
              <a:rPr lang="de-DE" dirty="0" err="1"/>
              <a:t>lamp</a:t>
            </a:r>
            <a:r>
              <a:rPr lang="de-DE" dirty="0"/>
              <a:t> </a:t>
            </a:r>
            <a:r>
              <a:rPr lang="de-DE" dirty="0" err="1"/>
              <a:t>that</a:t>
            </a:r>
            <a:r>
              <a:rPr lang="de-DE" dirty="0"/>
              <a:t> </a:t>
            </a:r>
            <a:r>
              <a:rPr lang="de-DE" dirty="0" err="1"/>
              <a:t>we</a:t>
            </a:r>
            <a:r>
              <a:rPr lang="de-DE" dirty="0"/>
              <a:t> </a:t>
            </a:r>
            <a:r>
              <a:rPr lang="de-DE" dirty="0" err="1"/>
              <a:t>want</a:t>
            </a:r>
            <a:r>
              <a:rPr lang="de-DE" dirty="0"/>
              <a:t> </a:t>
            </a:r>
            <a:r>
              <a:rPr lang="de-DE" dirty="0" err="1"/>
              <a:t>to</a:t>
            </a:r>
            <a:r>
              <a:rPr lang="de-DE" dirty="0"/>
              <a:t> bring </a:t>
            </a:r>
            <a:r>
              <a:rPr lang="de-DE" dirty="0" err="1"/>
              <a:t>into</a:t>
            </a:r>
            <a:r>
              <a:rPr lang="de-DE" dirty="0"/>
              <a:t> R37:</a:t>
            </a:r>
          </a:p>
        </p:txBody>
      </p:sp>
      <p:sp>
        <p:nvSpPr>
          <p:cNvPr id="4" name="Foliennummernplatzhalter 3"/>
          <p:cNvSpPr>
            <a:spLocks noGrp="1"/>
          </p:cNvSpPr>
          <p:nvPr>
            <p:ph type="sldNum" sz="quarter" idx="5"/>
          </p:nvPr>
        </p:nvSpPr>
        <p:spPr/>
        <p:txBody>
          <a:bodyPr/>
          <a:lstStyle/>
          <a:p>
            <a:fld id="{13D6240A-5DC7-45B1-9F9A-2AD86C75578A}" type="slidenum">
              <a:rPr lang="de-DE" smtClean="0"/>
              <a:t>7</a:t>
            </a:fld>
            <a:endParaRPr lang="de-DE"/>
          </a:p>
        </p:txBody>
      </p:sp>
    </p:spTree>
    <p:extLst>
      <p:ext uri="{BB962C8B-B14F-4D97-AF65-F5344CB8AC3E}">
        <p14:creationId xmlns:p14="http://schemas.microsoft.com/office/powerpoint/2010/main" val="349097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140964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373267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172482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w subtitle">
    <p:spTree>
      <p:nvGrpSpPr>
        <p:cNvPr id="1" name=""/>
        <p:cNvGrpSpPr/>
        <p:nvPr/>
      </p:nvGrpSpPr>
      <p:grpSpPr>
        <a:xfrm>
          <a:off x="0" y="0"/>
          <a:ext cx="0" cy="0"/>
          <a:chOff x="0" y="0"/>
          <a:chExt cx="0" cy="0"/>
        </a:xfrm>
      </p:grpSpPr>
      <p:sp>
        <p:nvSpPr>
          <p:cNvPr id="6" name="Text Placeholder 2"/>
          <p:cNvSpPr>
            <a:spLocks noGrp="1"/>
          </p:cNvSpPr>
          <p:nvPr>
            <p:ph type="body" sz="quarter" idx="10" hasCustomPrompt="1"/>
          </p:nvPr>
        </p:nvSpPr>
        <p:spPr>
          <a:xfrm>
            <a:off x="609601" y="667602"/>
            <a:ext cx="10986401" cy="627798"/>
          </a:xfrm>
          <a:prstGeom prst="rect">
            <a:avLst/>
          </a:prstGeom>
        </p:spPr>
        <p:txBody>
          <a:bodyPr lIns="0" tIns="0" rIns="0" bIns="0" anchor="b" anchorCtr="0"/>
          <a:lstStyle>
            <a:lvl1pPr marL="0" indent="0" algn="l">
              <a:lnSpc>
                <a:spcPts val="2700"/>
              </a:lnSpc>
              <a:spcBef>
                <a:spcPts val="0"/>
              </a:spcBef>
              <a:buFontTx/>
              <a:buNone/>
              <a:defRPr sz="2500" baseline="0">
                <a:solidFill>
                  <a:schemeClr val="accent1"/>
                </a:solidFill>
                <a:latin typeface="+mn-lt"/>
                <a:cs typeface="Arial" panose="020B0604020202020204" pitchFamily="34" charset="0"/>
              </a:defRPr>
            </a:lvl1pPr>
          </a:lstStyle>
          <a:p>
            <a:pPr lvl="0"/>
            <a:r>
              <a:rPr lang="de-DE" dirty="0"/>
              <a:t>Click to add title</a:t>
            </a:r>
          </a:p>
        </p:txBody>
      </p:sp>
      <p:sp>
        <p:nvSpPr>
          <p:cNvPr id="7" name="Textplatzhalter 3"/>
          <p:cNvSpPr>
            <a:spLocks noGrp="1"/>
          </p:cNvSpPr>
          <p:nvPr>
            <p:ph type="body" sz="quarter" idx="12" hasCustomPrompt="1"/>
          </p:nvPr>
        </p:nvSpPr>
        <p:spPr>
          <a:xfrm>
            <a:off x="612937" y="1330452"/>
            <a:ext cx="10986401" cy="345948"/>
          </a:xfrm>
          <a:prstGeom prst="rect">
            <a:avLst/>
          </a:prstGeom>
        </p:spPr>
        <p:txBody>
          <a:bodyPr lIns="0" tIns="0" rIns="0" bIns="0" anchor="t" anchorCtr="0"/>
          <a:lstStyle>
            <a:lvl1pPr marL="0" indent="0">
              <a:spcBef>
                <a:spcPts val="0"/>
              </a:spcBef>
              <a:buFontTx/>
              <a:buNone/>
              <a:defRPr sz="1800">
                <a:solidFill>
                  <a:schemeClr val="accent1"/>
                </a:solidFill>
                <a:latin typeface="+mn-lt"/>
                <a:cs typeface="Arial" panose="020B0604020202020204" pitchFamily="34" charset="0"/>
              </a:defRPr>
            </a:lvl1pPr>
          </a:lstStyle>
          <a:p>
            <a:pPr lvl="0"/>
            <a:r>
              <a:rPr lang="de-DE" dirty="0"/>
              <a:t>Click to add subtitle</a:t>
            </a:r>
          </a:p>
        </p:txBody>
      </p:sp>
      <p:sp>
        <p:nvSpPr>
          <p:cNvPr id="8" name="Textplatzhalter 4"/>
          <p:cNvSpPr>
            <a:spLocks noGrp="1"/>
          </p:cNvSpPr>
          <p:nvPr>
            <p:ph type="body" sz="quarter" idx="13"/>
          </p:nvPr>
        </p:nvSpPr>
        <p:spPr>
          <a:xfrm>
            <a:off x="613834" y="1828800"/>
            <a:ext cx="10985500" cy="4648200"/>
          </a:xfrm>
          <a:prstGeom prst="rect">
            <a:avLst/>
          </a:prstGeom>
          <a:ln>
            <a:noFill/>
          </a:ln>
        </p:spPr>
        <p:txBody>
          <a:bodyPr lIns="0" tIns="0" rIns="0" bIns="0" spcCol="432000">
            <a:normAutofit/>
          </a:bodyPr>
          <a:lstStyle>
            <a:lvl1pPr marL="171450" indent="-171450">
              <a:spcBef>
                <a:spcPts val="600"/>
              </a:spcBef>
              <a:spcAft>
                <a:spcPts val="300"/>
              </a:spcAft>
              <a:defRPr sz="1800">
                <a:solidFill>
                  <a:schemeClr val="tx1">
                    <a:lumMod val="75000"/>
                    <a:lumOff val="25000"/>
                  </a:schemeClr>
                </a:solidFill>
                <a:latin typeface="+mn-lt"/>
                <a:cs typeface="Arial" panose="020B0604020202020204" pitchFamily="34" charset="0"/>
              </a:defRPr>
            </a:lvl1pPr>
            <a:lvl2pPr marL="346075" indent="-169863">
              <a:spcBef>
                <a:spcPts val="0"/>
              </a:spcBef>
              <a:spcAft>
                <a:spcPts val="300"/>
              </a:spcAft>
              <a:buFont typeface="Calibri" panose="020F0502020204030204" pitchFamily="34" charset="0"/>
              <a:buChar char="-"/>
              <a:defRPr sz="1600">
                <a:solidFill>
                  <a:schemeClr val="tx1">
                    <a:lumMod val="75000"/>
                    <a:lumOff val="25000"/>
                  </a:schemeClr>
                </a:solidFill>
                <a:latin typeface="+mn-lt"/>
                <a:cs typeface="Arial" panose="020B0604020202020204" pitchFamily="34" charset="0"/>
              </a:defRPr>
            </a:lvl2pPr>
            <a:lvl3pPr marL="509588" indent="-163513">
              <a:spcBef>
                <a:spcPts val="0"/>
              </a:spcBef>
              <a:spcAft>
                <a:spcPts val="300"/>
              </a:spcAft>
              <a:buFont typeface="Calibri" panose="020F0502020204030204" pitchFamily="34" charset="0"/>
              <a:buChar char="-"/>
              <a:defRPr sz="1600" baseline="0">
                <a:solidFill>
                  <a:schemeClr val="tx1">
                    <a:lumMod val="75000"/>
                    <a:lumOff val="25000"/>
                  </a:schemeClr>
                </a:solidFill>
                <a:latin typeface="+mn-lt"/>
                <a:cs typeface="Arial" panose="020B0604020202020204" pitchFamily="34" charset="0"/>
              </a:defRPr>
            </a:lvl3pPr>
            <a:lvl4pPr marL="682625" indent="-173038">
              <a:spcBef>
                <a:spcPts val="0"/>
              </a:spcBef>
              <a:spcAft>
                <a:spcPts val="300"/>
              </a:spcAft>
              <a:buFont typeface="Calibri" panose="020F0502020204030204" pitchFamily="34" charset="0"/>
              <a:buChar char="-"/>
              <a:defRPr sz="1600">
                <a:solidFill>
                  <a:schemeClr val="tx1">
                    <a:lumMod val="75000"/>
                    <a:lumOff val="25000"/>
                  </a:schemeClr>
                </a:solidFill>
                <a:latin typeface="+mn-lt"/>
                <a:cs typeface="Segoe UI" panose="020B0502040204020203" pitchFamily="34" charset="0"/>
              </a:defRPr>
            </a:lvl4pPr>
            <a:lvl5pPr marL="857250" indent="-174625">
              <a:spcBef>
                <a:spcPts val="0"/>
              </a:spcBef>
              <a:spcAft>
                <a:spcPts val="300"/>
              </a:spcAft>
              <a:buFont typeface="Calibri" panose="020F0502020204030204" pitchFamily="34" charset="0"/>
              <a:buChar char="-"/>
              <a:defRPr lang="en-US" sz="1600" kern="1200" dirty="0" smtClean="0">
                <a:solidFill>
                  <a:schemeClr val="tx1">
                    <a:lumMod val="75000"/>
                    <a:lumOff val="25000"/>
                  </a:schemeClr>
                </a:solidFill>
                <a:latin typeface="+mn-lt"/>
                <a:ea typeface="+mn-ea"/>
                <a:cs typeface="+mn-cs"/>
              </a:defRPr>
            </a:lvl5pPr>
            <a:lvl6pPr marL="1296000" indent="-228600">
              <a:spcBef>
                <a:spcPts val="0"/>
              </a:spcBef>
              <a:buFont typeface="Calibri" panose="020F0502020204030204" pitchFamily="34" charset="0"/>
              <a:buChar char="─"/>
              <a:defRPr sz="1800"/>
            </a:lvl6pPr>
            <a:lvl7pPr marL="1512000" indent="-216000">
              <a:spcBef>
                <a:spcPts val="0"/>
              </a:spcBef>
              <a:buFont typeface="Calibri" panose="020F0502020204030204" pitchFamily="34" charset="0"/>
              <a:buChar char="─"/>
              <a:defRPr sz="1800"/>
            </a:lvl7pPr>
            <a:lvl8pPr marL="1728000" indent="-216000">
              <a:spcBef>
                <a:spcPts val="0"/>
              </a:spcBef>
              <a:buFont typeface="Calibri" panose="020F0502020204030204" pitchFamily="34" charset="0"/>
              <a:buChar char="─"/>
              <a:defRPr sz="1800"/>
            </a:lvl8pPr>
            <a:lvl9pPr marL="1944000" indent="-216000">
              <a:spcBef>
                <a:spcPts val="0"/>
              </a:spcBef>
              <a:buFont typeface="Calibri" panose="020F0502020204030204" pitchFamily="34" charset="0"/>
              <a:buChar cha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Foliennummernplatzhalter 5">
            <a:extLst>
              <a:ext uri="{FF2B5EF4-FFF2-40B4-BE49-F238E27FC236}">
                <a16:creationId xmlns:a16="http://schemas.microsoft.com/office/drawing/2014/main" id="{4F01B450-F8F2-A580-D4CF-4DFB319E29F8}"/>
              </a:ext>
            </a:extLst>
          </p:cNvPr>
          <p:cNvSpPr>
            <a:spLocks noGrp="1"/>
          </p:cNvSpPr>
          <p:nvPr>
            <p:ph type="sldNum" sz="quarter" idx="14"/>
          </p:nvPr>
        </p:nvSpPr>
        <p:spPr>
          <a:xfrm>
            <a:off x="8610600" y="6356350"/>
            <a:ext cx="2743200" cy="365125"/>
          </a:xfrm>
        </p:spPr>
        <p:txBody>
          <a:bodyPr/>
          <a:lstStyle/>
          <a:p>
            <a:fld id="{E0B07F76-AB1E-455E-8431-1732CF83521B}" type="slidenum">
              <a:rPr lang="en-US" smtClean="0"/>
              <a:t>‹#›</a:t>
            </a:fld>
            <a:endParaRPr lang="en-US"/>
          </a:p>
        </p:txBody>
      </p:sp>
    </p:spTree>
    <p:extLst>
      <p:ext uri="{BB962C8B-B14F-4D97-AF65-F5344CB8AC3E}">
        <p14:creationId xmlns:p14="http://schemas.microsoft.com/office/powerpoint/2010/main" val="378225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87227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86381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41141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8" name="Fußzeilenplatzhalter 7"/>
          <p:cNvSpPr>
            <a:spLocks noGrp="1"/>
          </p:cNvSpPr>
          <p:nvPr>
            <p:ph type="ftr" sz="quarter" idx="11"/>
          </p:nvPr>
        </p:nvSpPr>
        <p:spPr/>
        <p:txBody>
          <a:bodyPr/>
          <a:lstStyle/>
          <a:p>
            <a:endParaRPr lang="en-US" dirty="0"/>
          </a:p>
        </p:txBody>
      </p:sp>
      <p:sp>
        <p:nvSpPr>
          <p:cNvPr id="9" name="Foliennummernplatzhalter 8"/>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94019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407656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3" name="Fußzeilenplatzhalter 2"/>
          <p:cNvSpPr>
            <a:spLocks noGrp="1"/>
          </p:cNvSpPr>
          <p:nvPr>
            <p:ph type="ftr" sz="quarter" idx="11"/>
          </p:nvPr>
        </p:nvSpPr>
        <p:spPr/>
        <p:txBody>
          <a:bodyPr/>
          <a:lstStyle/>
          <a:p>
            <a:endParaRPr lang="en-US" dirty="0"/>
          </a:p>
        </p:txBody>
      </p:sp>
      <p:sp>
        <p:nvSpPr>
          <p:cNvPr id="4" name="Foliennummernplatzhalter 3"/>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236781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58224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AFF4AA5-B0CB-4670-9EEC-9BBFA667ADB0}" type="datetimeFigureOut">
              <a:rPr lang="en-US" smtClean="0"/>
              <a:t>19-Apr-23</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E5CDAE6-5225-4586-A642-A76FAEF6F287}" type="slidenum">
              <a:rPr lang="en-US" smtClean="0"/>
              <a:t>‹#›</a:t>
            </a:fld>
            <a:endParaRPr lang="en-US" dirty="0"/>
          </a:p>
        </p:txBody>
      </p:sp>
    </p:spTree>
    <p:extLst>
      <p:ext uri="{BB962C8B-B14F-4D97-AF65-F5344CB8AC3E}">
        <p14:creationId xmlns:p14="http://schemas.microsoft.com/office/powerpoint/2010/main" val="74353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F4AA5-B0CB-4670-9EEC-9BBFA667ADB0}" type="datetimeFigureOut">
              <a:rPr lang="en-US" smtClean="0"/>
              <a:t>19-Apr-23</a:t>
            </a:fld>
            <a:endParaRPr lang="en-US"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CDAE6-5225-4586-A642-A76FAEF6F287}" type="slidenum">
              <a:rPr lang="en-US" smtClean="0"/>
              <a:t>‹#›</a:t>
            </a:fld>
            <a:endParaRPr lang="en-US" dirty="0"/>
          </a:p>
        </p:txBody>
      </p:sp>
    </p:spTree>
    <p:extLst>
      <p:ext uri="{BB962C8B-B14F-4D97-AF65-F5344CB8AC3E}">
        <p14:creationId xmlns:p14="http://schemas.microsoft.com/office/powerpoint/2010/main" val="183927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3123" y="1354113"/>
            <a:ext cx="11245755" cy="2622016"/>
          </a:xfrm>
        </p:spPr>
        <p:txBody>
          <a:bodyPr>
            <a:normAutofit/>
          </a:bodyPr>
          <a:lstStyle/>
          <a:p>
            <a:r>
              <a:rPr lang="en-US" sz="4400" dirty="0"/>
              <a:t>GRE Task Force</a:t>
            </a:r>
            <a:br>
              <a:rPr lang="en-US" sz="4400" dirty="0"/>
            </a:br>
            <a:r>
              <a:rPr lang="en-US" sz="4400" dirty="0"/>
              <a:t>LED Substitutes / Retrofits  (TF S/R)</a:t>
            </a:r>
            <a:br>
              <a:rPr lang="en-US" sz="4400" dirty="0"/>
            </a:br>
            <a:br>
              <a:rPr lang="en-US" sz="4400" dirty="0"/>
            </a:br>
            <a:r>
              <a:rPr lang="en-US" sz="4400" dirty="0"/>
              <a:t>Status report for GRE88</a:t>
            </a:r>
          </a:p>
        </p:txBody>
      </p:sp>
      <p:sp>
        <p:nvSpPr>
          <p:cNvPr id="3" name="Untertitel 2"/>
          <p:cNvSpPr>
            <a:spLocks noGrp="1"/>
          </p:cNvSpPr>
          <p:nvPr>
            <p:ph type="subTitle" idx="1"/>
          </p:nvPr>
        </p:nvSpPr>
        <p:spPr>
          <a:xfrm>
            <a:off x="1524000" y="4436504"/>
            <a:ext cx="9144000" cy="1655762"/>
          </a:xfrm>
        </p:spPr>
        <p:txBody>
          <a:bodyPr>
            <a:normAutofit fontScale="92500" lnSpcReduction="10000"/>
          </a:bodyPr>
          <a:lstStyle/>
          <a:p>
            <a:r>
              <a:rPr lang="en-US" dirty="0"/>
              <a:t>19/04/2023</a:t>
            </a:r>
          </a:p>
          <a:p>
            <a:r>
              <a:rPr lang="en-US" dirty="0"/>
              <a:t>K. Manz, DE (Chairman)</a:t>
            </a:r>
          </a:p>
          <a:p>
            <a:r>
              <a:rPr lang="en-US" dirty="0"/>
              <a:t>Ph. Bailey, UK (Vice-Chairman)</a:t>
            </a:r>
          </a:p>
          <a:p>
            <a:r>
              <a:rPr lang="en-US" dirty="0"/>
              <a:t>Ph. Plathner, IEC (Secretary)</a:t>
            </a:r>
          </a:p>
          <a:p>
            <a:endParaRPr lang="en-US" dirty="0"/>
          </a:p>
        </p:txBody>
      </p:sp>
      <p:sp>
        <p:nvSpPr>
          <p:cNvPr id="5" name="ZoneTexte 3"/>
          <p:cNvSpPr txBox="1"/>
          <p:nvPr/>
        </p:nvSpPr>
        <p:spPr>
          <a:xfrm>
            <a:off x="251519" y="179348"/>
            <a:ext cx="6733743"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Submitted by the Task Force on Substitutes / Retrofits (TF S/R)</a:t>
            </a:r>
          </a:p>
        </p:txBody>
      </p:sp>
      <p:sp>
        <p:nvSpPr>
          <p:cNvPr id="7" name="TextBox 6">
            <a:extLst>
              <a:ext uri="{FF2B5EF4-FFF2-40B4-BE49-F238E27FC236}">
                <a16:creationId xmlns:a16="http://schemas.microsoft.com/office/drawing/2014/main" id="{10E1BEA1-C854-4712-8ABE-9BA164A276C1}"/>
              </a:ext>
            </a:extLst>
          </p:cNvPr>
          <p:cNvSpPr txBox="1"/>
          <p:nvPr/>
        </p:nvSpPr>
        <p:spPr>
          <a:xfrm>
            <a:off x="7805395" y="293573"/>
            <a:ext cx="3638745" cy="1200329"/>
          </a:xfrm>
          <a:prstGeom prst="rect">
            <a:avLst/>
          </a:prstGeom>
          <a:noFill/>
        </p:spPr>
        <p:txBody>
          <a:bodyPr wrap="square" rtlCol="0">
            <a:spAutoFit/>
          </a:bodyPr>
          <a:lstStyle/>
          <a:p>
            <a:r>
              <a:rPr lang="en-US" u="sng" dirty="0">
                <a:latin typeface="Arial" panose="020B0604020202020204" pitchFamily="34" charset="0"/>
                <a:cs typeface="Arial" panose="020B0604020202020204" pitchFamily="34" charset="0"/>
              </a:rPr>
              <a:t>Informal document </a:t>
            </a:r>
            <a:r>
              <a:rPr lang="en-US" b="1" dirty="0">
                <a:latin typeface="Arial" panose="020B0604020202020204" pitchFamily="34" charset="0"/>
                <a:cs typeface="Arial" panose="020B0604020202020204" pitchFamily="34" charset="0"/>
              </a:rPr>
              <a:t>GRE-88-13</a:t>
            </a:r>
          </a:p>
          <a:p>
            <a:r>
              <a:rPr lang="en-US" dirty="0">
                <a:latin typeface="Arial" panose="020B0604020202020204" pitchFamily="34" charset="0"/>
                <a:cs typeface="Arial" panose="020B0604020202020204" pitchFamily="34" charset="0"/>
              </a:rPr>
              <a:t>(88th GRE, 25 to 28 April 2023, </a:t>
            </a:r>
          </a:p>
          <a:p>
            <a:r>
              <a:rPr lang="en-US" dirty="0">
                <a:latin typeface="Arial" panose="020B0604020202020204" pitchFamily="34" charset="0"/>
                <a:cs typeface="Arial" panose="020B0604020202020204" pitchFamily="34" charset="0"/>
              </a:rPr>
              <a:t>agenda item 5) </a:t>
            </a:r>
          </a:p>
          <a:p>
            <a:endParaRPr lang="en-US" b="1" dirty="0"/>
          </a:p>
        </p:txBody>
      </p:sp>
    </p:spTree>
    <p:extLst>
      <p:ext uri="{BB962C8B-B14F-4D97-AF65-F5344CB8AC3E}">
        <p14:creationId xmlns:p14="http://schemas.microsoft.com/office/powerpoint/2010/main" val="1532055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BC4C871-97EC-0831-5175-A8BAD359D2B2}"/>
              </a:ext>
            </a:extLst>
          </p:cNvPr>
          <p:cNvSpPr>
            <a:spLocks noGrp="1"/>
          </p:cNvSpPr>
          <p:nvPr>
            <p:ph type="title"/>
          </p:nvPr>
        </p:nvSpPr>
        <p:spPr>
          <a:xfrm>
            <a:off x="839788" y="365126"/>
            <a:ext cx="10732102" cy="1154268"/>
          </a:xfrm>
        </p:spPr>
        <p:txBody>
          <a:bodyPr>
            <a:normAutofit fontScale="90000"/>
          </a:bodyPr>
          <a:lstStyle/>
          <a:p>
            <a:r>
              <a:rPr lang="en-US" sz="2700" dirty="0"/>
              <a:t>National Approvals : </a:t>
            </a:r>
            <a:br>
              <a:rPr lang="en-US" sz="2700" dirty="0"/>
            </a:br>
            <a:r>
              <a:rPr lang="en-US" sz="2700" dirty="0"/>
              <a:t>TARGET: Aligned between France and German </a:t>
            </a:r>
            <a:br>
              <a:rPr lang="en-US" sz="2700" dirty="0"/>
            </a:br>
            <a:r>
              <a:rPr lang="en-US" sz="2700" dirty="0"/>
              <a:t>(and based on German approval:  Austria, Czech Republic, Croatia)</a:t>
            </a:r>
            <a:endParaRPr lang="en-US" sz="4000" i="1" dirty="0"/>
          </a:p>
        </p:txBody>
      </p:sp>
      <p:sp>
        <p:nvSpPr>
          <p:cNvPr id="7" name="Inhaltsplatzhalter 6">
            <a:extLst>
              <a:ext uri="{FF2B5EF4-FFF2-40B4-BE49-F238E27FC236}">
                <a16:creationId xmlns:a16="http://schemas.microsoft.com/office/drawing/2014/main" id="{A95C241C-174C-A720-0F4C-8DF040F3CCE0}"/>
              </a:ext>
            </a:extLst>
          </p:cNvPr>
          <p:cNvSpPr>
            <a:spLocks noGrp="1"/>
          </p:cNvSpPr>
          <p:nvPr>
            <p:ph sz="half" idx="2"/>
          </p:nvPr>
        </p:nvSpPr>
        <p:spPr>
          <a:xfrm>
            <a:off x="3525818" y="5846543"/>
            <a:ext cx="3511554" cy="646331"/>
          </a:xfrm>
          <a:ln w="19050">
            <a:solidFill>
              <a:schemeClr val="tx1"/>
            </a:solidFill>
          </a:ln>
        </p:spPr>
        <p:txBody>
          <a:bodyPr>
            <a:normAutofit/>
          </a:bodyPr>
          <a:lstStyle/>
          <a:p>
            <a:pPr marL="0" indent="0" algn="ctr">
              <a:buNone/>
            </a:pPr>
            <a:r>
              <a:rPr lang="en-GB" sz="1800" b="1" dirty="0"/>
              <a:t>Positive list </a:t>
            </a:r>
            <a:r>
              <a:rPr lang="en-GB" sz="1800" dirty="0"/>
              <a:t>with</a:t>
            </a:r>
            <a:br>
              <a:rPr lang="en-GB" sz="1800" b="1" dirty="0"/>
            </a:br>
            <a:r>
              <a:rPr lang="en-GB" sz="1800" b="1" dirty="0"/>
              <a:t>“market coverage requirements” </a:t>
            </a:r>
            <a:r>
              <a:rPr lang="en-GB" sz="1800" baseline="30000" dirty="0"/>
              <a:t>A</a:t>
            </a:r>
          </a:p>
        </p:txBody>
      </p:sp>
      <p:sp>
        <p:nvSpPr>
          <p:cNvPr id="2" name="Textfeld 1">
            <a:extLst>
              <a:ext uri="{FF2B5EF4-FFF2-40B4-BE49-F238E27FC236}">
                <a16:creationId xmlns:a16="http://schemas.microsoft.com/office/drawing/2014/main" id="{354E7A97-F7D1-6340-575F-65E6667B0D61}"/>
              </a:ext>
            </a:extLst>
          </p:cNvPr>
          <p:cNvSpPr txBox="1"/>
          <p:nvPr/>
        </p:nvSpPr>
        <p:spPr>
          <a:xfrm>
            <a:off x="3145603" y="2790617"/>
            <a:ext cx="4259628" cy="646331"/>
          </a:xfrm>
          <a:prstGeom prst="rect">
            <a:avLst/>
          </a:prstGeom>
          <a:noFill/>
          <a:ln w="19050">
            <a:solidFill>
              <a:schemeClr val="tx1"/>
            </a:solidFill>
          </a:ln>
        </p:spPr>
        <p:txBody>
          <a:bodyPr wrap="none" rtlCol="0">
            <a:spAutoFit/>
          </a:bodyPr>
          <a:lstStyle/>
          <a:p>
            <a:r>
              <a:rPr lang="en-GB" dirty="0"/>
              <a:t>Photometric test in </a:t>
            </a:r>
            <a:r>
              <a:rPr lang="en-GB" b="1" dirty="0"/>
              <a:t>left and right headlamp</a:t>
            </a:r>
            <a:endParaRPr lang="en-GB" dirty="0"/>
          </a:p>
          <a:p>
            <a:pPr algn="ctr"/>
            <a:r>
              <a:rPr lang="en-GB" b="1" dirty="0"/>
              <a:t>CoP</a:t>
            </a:r>
            <a:r>
              <a:rPr lang="en-GB" dirty="0"/>
              <a:t> requirements apply</a:t>
            </a:r>
            <a:endParaRPr lang="en-GB" baseline="30000" dirty="0"/>
          </a:p>
        </p:txBody>
      </p:sp>
      <p:sp>
        <p:nvSpPr>
          <p:cNvPr id="3" name="Textfeld 2">
            <a:extLst>
              <a:ext uri="{FF2B5EF4-FFF2-40B4-BE49-F238E27FC236}">
                <a16:creationId xmlns:a16="http://schemas.microsoft.com/office/drawing/2014/main" id="{8ABFE5D1-9730-EB40-FD8A-0E4E0E6E811F}"/>
              </a:ext>
            </a:extLst>
          </p:cNvPr>
          <p:cNvSpPr txBox="1"/>
          <p:nvPr/>
        </p:nvSpPr>
        <p:spPr>
          <a:xfrm>
            <a:off x="3190478" y="3787074"/>
            <a:ext cx="4182235" cy="646331"/>
          </a:xfrm>
          <a:prstGeom prst="rect">
            <a:avLst/>
          </a:prstGeom>
          <a:noFill/>
          <a:ln w="19050">
            <a:solidFill>
              <a:schemeClr val="tx1"/>
            </a:solidFill>
          </a:ln>
        </p:spPr>
        <p:txBody>
          <a:bodyPr wrap="none" rtlCol="0">
            <a:spAutoFit/>
          </a:bodyPr>
          <a:lstStyle/>
          <a:p>
            <a:r>
              <a:rPr lang="en-GB" b="1" dirty="0"/>
              <a:t>Mechanical</a:t>
            </a:r>
            <a:r>
              <a:rPr lang="en-GB" dirty="0"/>
              <a:t> check for fitment </a:t>
            </a:r>
            <a:r>
              <a:rPr lang="en-GB" b="1" dirty="0"/>
              <a:t>in headlamp</a:t>
            </a:r>
          </a:p>
          <a:p>
            <a:pPr algn="ctr"/>
            <a:r>
              <a:rPr lang="en-GB" dirty="0" err="1"/>
              <a:t>Incl</a:t>
            </a:r>
            <a:r>
              <a:rPr lang="en-GB" dirty="0"/>
              <a:t> accessories, if specified</a:t>
            </a:r>
          </a:p>
        </p:txBody>
      </p:sp>
      <p:sp>
        <p:nvSpPr>
          <p:cNvPr id="4" name="Textfeld 3">
            <a:extLst>
              <a:ext uri="{FF2B5EF4-FFF2-40B4-BE49-F238E27FC236}">
                <a16:creationId xmlns:a16="http://schemas.microsoft.com/office/drawing/2014/main" id="{5734D564-CC53-A6AB-EF8C-77108E201578}"/>
              </a:ext>
            </a:extLst>
          </p:cNvPr>
          <p:cNvSpPr txBox="1"/>
          <p:nvPr/>
        </p:nvSpPr>
        <p:spPr>
          <a:xfrm>
            <a:off x="3216030" y="4763708"/>
            <a:ext cx="4131131" cy="646331"/>
          </a:xfrm>
          <a:prstGeom prst="rect">
            <a:avLst/>
          </a:prstGeom>
          <a:noFill/>
          <a:ln w="19050">
            <a:solidFill>
              <a:schemeClr val="tx1"/>
            </a:solidFill>
          </a:ln>
        </p:spPr>
        <p:txBody>
          <a:bodyPr wrap="none" rtlCol="0">
            <a:spAutoFit/>
          </a:bodyPr>
          <a:lstStyle/>
          <a:p>
            <a:pPr algn="ctr"/>
            <a:r>
              <a:rPr lang="en-GB" b="1" dirty="0"/>
              <a:t>Mechanical</a:t>
            </a:r>
            <a:r>
              <a:rPr lang="en-GB" dirty="0"/>
              <a:t> and </a:t>
            </a:r>
            <a:r>
              <a:rPr lang="en-GB" b="1" dirty="0"/>
              <a:t>Electrical</a:t>
            </a:r>
            <a:r>
              <a:rPr lang="en-GB" dirty="0"/>
              <a:t> check </a:t>
            </a:r>
            <a:r>
              <a:rPr lang="en-GB" b="1" dirty="0"/>
              <a:t>in vehicle</a:t>
            </a:r>
          </a:p>
          <a:p>
            <a:pPr algn="ctr"/>
            <a:r>
              <a:rPr lang="en-GB" dirty="0" err="1"/>
              <a:t>Incl</a:t>
            </a:r>
            <a:r>
              <a:rPr lang="en-GB" dirty="0"/>
              <a:t> accessories, if specified</a:t>
            </a:r>
          </a:p>
        </p:txBody>
      </p:sp>
      <p:cxnSp>
        <p:nvCxnSpPr>
          <p:cNvPr id="12" name="Gerade Verbindung mit Pfeil 11">
            <a:extLst>
              <a:ext uri="{FF2B5EF4-FFF2-40B4-BE49-F238E27FC236}">
                <a16:creationId xmlns:a16="http://schemas.microsoft.com/office/drawing/2014/main" id="{46D0B8BF-572B-288B-4732-8A153FEF3A14}"/>
              </a:ext>
            </a:extLst>
          </p:cNvPr>
          <p:cNvCxnSpPr>
            <a:cxnSpLocks/>
            <a:stCxn id="2" idx="2"/>
            <a:endCxn id="3" idx="0"/>
          </p:cNvCxnSpPr>
          <p:nvPr/>
        </p:nvCxnSpPr>
        <p:spPr>
          <a:xfrm>
            <a:off x="5275417" y="3436948"/>
            <a:ext cx="6179" cy="350126"/>
          </a:xfrm>
          <a:prstGeom prst="straightConnector1">
            <a:avLst/>
          </a:prstGeom>
          <a:ln w="19050">
            <a:headEnd type="oval"/>
            <a:tailEnd type="stealth" w="lg" len="lg"/>
          </a:ln>
        </p:spPr>
        <p:style>
          <a:lnRef idx="1">
            <a:schemeClr val="dk1"/>
          </a:lnRef>
          <a:fillRef idx="0">
            <a:schemeClr val="dk1"/>
          </a:fillRef>
          <a:effectRef idx="0">
            <a:schemeClr val="dk1"/>
          </a:effectRef>
          <a:fontRef idx="minor">
            <a:schemeClr val="tx1"/>
          </a:fontRef>
        </p:style>
      </p:cxnSp>
      <p:cxnSp>
        <p:nvCxnSpPr>
          <p:cNvPr id="13" name="Gerade Verbindung mit Pfeil 12">
            <a:extLst>
              <a:ext uri="{FF2B5EF4-FFF2-40B4-BE49-F238E27FC236}">
                <a16:creationId xmlns:a16="http://schemas.microsoft.com/office/drawing/2014/main" id="{5D186E29-0C4A-1FE1-5C30-89DD8E1896A6}"/>
              </a:ext>
            </a:extLst>
          </p:cNvPr>
          <p:cNvCxnSpPr>
            <a:cxnSpLocks/>
            <a:stCxn id="3" idx="2"/>
            <a:endCxn id="4" idx="0"/>
          </p:cNvCxnSpPr>
          <p:nvPr/>
        </p:nvCxnSpPr>
        <p:spPr>
          <a:xfrm>
            <a:off x="5281596" y="4433405"/>
            <a:ext cx="0" cy="330303"/>
          </a:xfrm>
          <a:prstGeom prst="straightConnector1">
            <a:avLst/>
          </a:prstGeom>
          <a:ln w="19050">
            <a:headEnd type="oval"/>
            <a:tailEnd type="stealth" w="lg" len="lg"/>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D1662D0B-779F-42FF-402F-133A24AE23AB}"/>
              </a:ext>
            </a:extLst>
          </p:cNvPr>
          <p:cNvCxnSpPr>
            <a:cxnSpLocks/>
            <a:stCxn id="4" idx="2"/>
            <a:endCxn id="7" idx="0"/>
          </p:cNvCxnSpPr>
          <p:nvPr/>
        </p:nvCxnSpPr>
        <p:spPr>
          <a:xfrm flipH="1">
            <a:off x="5281595" y="5410039"/>
            <a:ext cx="1" cy="436504"/>
          </a:xfrm>
          <a:prstGeom prst="straightConnector1">
            <a:avLst/>
          </a:prstGeom>
          <a:ln w="19050">
            <a:solidFill>
              <a:schemeClr val="tx1"/>
            </a:solidFill>
            <a:headEnd type="oval"/>
            <a:tailEnd type="stealth" w="lg" len="lg"/>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619EE4E9-B709-E9FF-E16A-F03CEF547F67}"/>
              </a:ext>
            </a:extLst>
          </p:cNvPr>
          <p:cNvSpPr txBox="1"/>
          <p:nvPr/>
        </p:nvSpPr>
        <p:spPr>
          <a:xfrm>
            <a:off x="8666183" y="2165725"/>
            <a:ext cx="3338318" cy="3939540"/>
          </a:xfrm>
          <a:prstGeom prst="rect">
            <a:avLst/>
          </a:prstGeom>
          <a:noFill/>
          <a:ln>
            <a:solidFill>
              <a:schemeClr val="bg1">
                <a:lumMod val="65000"/>
              </a:schemeClr>
            </a:solidFill>
          </a:ln>
        </p:spPr>
        <p:txBody>
          <a:bodyPr wrap="square" rtlCol="0">
            <a:spAutoFit/>
          </a:bodyPr>
          <a:lstStyle/>
          <a:p>
            <a:r>
              <a:rPr lang="en-GB" sz="1400" baseline="30000" dirty="0"/>
              <a:t>A </a:t>
            </a:r>
            <a:r>
              <a:rPr lang="en-GB" sz="1400" dirty="0"/>
              <a:t>French law requires 20% carpark coverage of registered vehicles in between [2013] to [2023] with this light source</a:t>
            </a:r>
          </a:p>
          <a:p>
            <a:endParaRPr lang="en-GB" sz="1400" dirty="0"/>
          </a:p>
          <a:p>
            <a:r>
              <a:rPr lang="en-GB" sz="1400" dirty="0"/>
              <a:t>French legal text: </a:t>
            </a:r>
          </a:p>
          <a:p>
            <a:r>
              <a:rPr lang="fr-FR" sz="1200" b="0" i="0" u="none" strike="noStrike" baseline="0" dirty="0">
                <a:solidFill>
                  <a:schemeClr val="bg1">
                    <a:lumMod val="65000"/>
                  </a:schemeClr>
                </a:solidFill>
                <a:latin typeface="Times LT Std"/>
              </a:rPr>
              <a:t>« Les véhicules choisis pour les essais doivent être représentatifs et correspondre à au moins 20 % des véhicules immatriculés dans le parc français, sur une plage temporelle de 10 ans précédant la demande de réception. Cette liste est confidentielle entre le demandeur et le ministère et service technique en charge de la réception nationale. »</a:t>
            </a:r>
          </a:p>
          <a:p>
            <a:endParaRPr lang="fr-FR" sz="1200" b="0" i="0" u="none" strike="noStrike" baseline="0" dirty="0">
              <a:solidFill>
                <a:srgbClr val="000000"/>
              </a:solidFill>
              <a:latin typeface="Times LT Std"/>
            </a:endParaRPr>
          </a:p>
          <a:p>
            <a:r>
              <a:rPr lang="en-US" sz="1200" dirty="0">
                <a:solidFill>
                  <a:srgbClr val="000000"/>
                </a:solidFill>
                <a:latin typeface="Times LT Std"/>
              </a:rPr>
              <a:t>“The vehicles chosen for the tests must be representative and correspond to at least 20% of the vehicles registered in the French fleet, over a period of 10 years preceding the acceptance request. This list is confidential between the applicant and the ministry and technical service in charge of national reception.”</a:t>
            </a:r>
            <a:endParaRPr lang="en-GB" sz="1200" dirty="0">
              <a:solidFill>
                <a:srgbClr val="000000"/>
              </a:solidFill>
              <a:latin typeface="Times LT Std"/>
            </a:endParaRPr>
          </a:p>
        </p:txBody>
      </p:sp>
      <p:sp>
        <p:nvSpPr>
          <p:cNvPr id="20" name="Inhaltsplatzhalter 6">
            <a:extLst>
              <a:ext uri="{FF2B5EF4-FFF2-40B4-BE49-F238E27FC236}">
                <a16:creationId xmlns:a16="http://schemas.microsoft.com/office/drawing/2014/main" id="{255FBC0C-950F-4D66-695A-22484E0AD726}"/>
              </a:ext>
            </a:extLst>
          </p:cNvPr>
          <p:cNvSpPr txBox="1">
            <a:spLocks/>
          </p:cNvSpPr>
          <p:nvPr/>
        </p:nvSpPr>
        <p:spPr>
          <a:xfrm>
            <a:off x="3525818" y="1842559"/>
            <a:ext cx="3511554" cy="646331"/>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1800" dirty="0"/>
              <a:t>Photometric and geometrical </a:t>
            </a:r>
            <a:r>
              <a:rPr lang="en-GB" sz="1800" b="1" dirty="0"/>
              <a:t>tests of light source</a:t>
            </a:r>
            <a:endParaRPr lang="en-GB" sz="1800" baseline="30000" dirty="0"/>
          </a:p>
        </p:txBody>
      </p:sp>
      <p:cxnSp>
        <p:nvCxnSpPr>
          <p:cNvPr id="28" name="Gerade Verbindung mit Pfeil 27">
            <a:extLst>
              <a:ext uri="{FF2B5EF4-FFF2-40B4-BE49-F238E27FC236}">
                <a16:creationId xmlns:a16="http://schemas.microsoft.com/office/drawing/2014/main" id="{8584BAC7-68FF-F99F-E4CF-62FF4BE7DDCC}"/>
              </a:ext>
            </a:extLst>
          </p:cNvPr>
          <p:cNvCxnSpPr>
            <a:cxnSpLocks/>
            <a:stCxn id="20" idx="2"/>
            <a:endCxn id="2" idx="0"/>
          </p:cNvCxnSpPr>
          <p:nvPr/>
        </p:nvCxnSpPr>
        <p:spPr>
          <a:xfrm flipH="1">
            <a:off x="5275417" y="2488890"/>
            <a:ext cx="6178" cy="301727"/>
          </a:xfrm>
          <a:prstGeom prst="straightConnector1">
            <a:avLst/>
          </a:prstGeom>
          <a:ln w="19050">
            <a:solidFill>
              <a:schemeClr val="tx1"/>
            </a:solidFill>
            <a:headEnd type="ova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17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7B04CFB0-2CD2-1E4F-6F1E-319D7C199F79}"/>
              </a:ext>
            </a:extLst>
          </p:cNvPr>
          <p:cNvSpPr>
            <a:spLocks noGrp="1"/>
          </p:cNvSpPr>
          <p:nvPr>
            <p:ph type="title"/>
          </p:nvPr>
        </p:nvSpPr>
        <p:spPr/>
        <p:txBody>
          <a:bodyPr/>
          <a:lstStyle/>
          <a:p>
            <a:r>
              <a:rPr lang="de-DE" dirty="0"/>
              <a:t>Next </a:t>
            </a:r>
            <a:r>
              <a:rPr lang="de-DE" dirty="0" err="1"/>
              <a:t>steps</a:t>
            </a:r>
            <a:endParaRPr lang="de-DE" dirty="0"/>
          </a:p>
        </p:txBody>
      </p:sp>
      <p:sp>
        <p:nvSpPr>
          <p:cNvPr id="8" name="Inhaltsplatzhalter 7">
            <a:extLst>
              <a:ext uri="{FF2B5EF4-FFF2-40B4-BE49-F238E27FC236}">
                <a16:creationId xmlns:a16="http://schemas.microsoft.com/office/drawing/2014/main" id="{30110104-0C0E-13AF-E036-0E9BE51CF343}"/>
              </a:ext>
            </a:extLst>
          </p:cNvPr>
          <p:cNvSpPr>
            <a:spLocks noGrp="1"/>
          </p:cNvSpPr>
          <p:nvPr>
            <p:ph idx="1"/>
          </p:nvPr>
        </p:nvSpPr>
        <p:spPr/>
        <p:txBody>
          <a:bodyPr/>
          <a:lstStyle/>
          <a:p>
            <a:r>
              <a:rPr lang="de-DE" dirty="0"/>
              <a:t>Meeting in June – </a:t>
            </a:r>
            <a:r>
              <a:rPr lang="de-DE" dirty="0" err="1"/>
              <a:t>week</a:t>
            </a:r>
            <a:r>
              <a:rPr lang="de-DE" dirty="0"/>
              <a:t> </a:t>
            </a:r>
            <a:r>
              <a:rPr lang="de-DE" dirty="0" err="1"/>
              <a:t>of</a:t>
            </a:r>
            <a:r>
              <a:rPr lang="de-DE" dirty="0"/>
              <a:t> 12 June – </a:t>
            </a:r>
            <a:r>
              <a:rPr lang="de-DE" dirty="0" err="1"/>
              <a:t>exact</a:t>
            </a:r>
            <a:r>
              <a:rPr lang="de-DE" dirty="0"/>
              <a:t> date </a:t>
            </a:r>
            <a:r>
              <a:rPr lang="de-DE" dirty="0" err="1"/>
              <a:t>to</a:t>
            </a:r>
            <a:r>
              <a:rPr lang="de-DE" dirty="0"/>
              <a:t> </a:t>
            </a:r>
            <a:r>
              <a:rPr lang="de-DE" dirty="0" err="1"/>
              <a:t>be</a:t>
            </a:r>
            <a:r>
              <a:rPr lang="de-DE" dirty="0"/>
              <a:t> </a:t>
            </a:r>
            <a:r>
              <a:rPr lang="de-DE" dirty="0" err="1"/>
              <a:t>confirmed</a:t>
            </a:r>
            <a:r>
              <a:rPr lang="de-DE" dirty="0"/>
              <a:t> by GRE</a:t>
            </a:r>
          </a:p>
        </p:txBody>
      </p:sp>
    </p:spTree>
    <p:extLst>
      <p:ext uri="{BB962C8B-B14F-4D97-AF65-F5344CB8AC3E}">
        <p14:creationId xmlns:p14="http://schemas.microsoft.com/office/powerpoint/2010/main" val="331662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Meetings of TF S/R</a:t>
            </a:r>
          </a:p>
        </p:txBody>
      </p:sp>
      <p:sp>
        <p:nvSpPr>
          <p:cNvPr id="3" name="Inhaltsplatzhalter 2"/>
          <p:cNvSpPr>
            <a:spLocks noGrp="1"/>
          </p:cNvSpPr>
          <p:nvPr>
            <p:ph idx="1"/>
          </p:nvPr>
        </p:nvSpPr>
        <p:spPr>
          <a:xfrm>
            <a:off x="459376" y="3927102"/>
            <a:ext cx="5334000" cy="616483"/>
          </a:xfrm>
        </p:spPr>
        <p:txBody>
          <a:bodyPr>
            <a:noAutofit/>
          </a:bodyPr>
          <a:lstStyle/>
          <a:p>
            <a:r>
              <a:rPr lang="en-US" sz="2000" dirty="0"/>
              <a:t>16</a:t>
            </a:r>
            <a:r>
              <a:rPr lang="en-US" sz="2000" baseline="30000" dirty="0"/>
              <a:t>th</a:t>
            </a:r>
            <a:r>
              <a:rPr lang="en-US" sz="2000" dirty="0"/>
              <a:t> meeting: 2023-March 07/08</a:t>
            </a:r>
            <a:br>
              <a:rPr lang="en-US" sz="2000" dirty="0"/>
            </a:br>
            <a:r>
              <a:rPr lang="en-US" sz="2000" dirty="0"/>
              <a:t>hybrid meeting in Bonn (report: TFSR-16-04)</a:t>
            </a:r>
          </a:p>
          <a:p>
            <a:endParaRPr lang="en-US" dirty="0">
              <a:solidFill>
                <a:srgbClr val="FF0000"/>
              </a:solidFill>
            </a:endParaRPr>
          </a:p>
        </p:txBody>
      </p:sp>
      <p:sp>
        <p:nvSpPr>
          <p:cNvPr id="4" name="Inhaltsplatzhalter 2">
            <a:extLst>
              <a:ext uri="{FF2B5EF4-FFF2-40B4-BE49-F238E27FC236}">
                <a16:creationId xmlns:a16="http://schemas.microsoft.com/office/drawing/2014/main" id="{67EFBD2B-810B-4B78-8BFB-5EE299650F36}"/>
              </a:ext>
            </a:extLst>
          </p:cNvPr>
          <p:cNvSpPr txBox="1">
            <a:spLocks/>
          </p:cNvSpPr>
          <p:nvPr/>
        </p:nvSpPr>
        <p:spPr>
          <a:xfrm>
            <a:off x="6669023" y="810965"/>
            <a:ext cx="5193009" cy="24734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Actions completed :</a:t>
            </a:r>
          </a:p>
          <a:p>
            <a:r>
              <a:rPr lang="en-US" sz="2400" dirty="0"/>
              <a:t>Step 1: LED Substitutes</a:t>
            </a:r>
          </a:p>
          <a:p>
            <a:r>
              <a:rPr lang="en-US" sz="2400" dirty="0"/>
              <a:t>Step 2: LED Replacements (“Retrofits”)</a:t>
            </a:r>
          </a:p>
          <a:p>
            <a:pPr lvl="1"/>
            <a:r>
              <a:rPr lang="en-US" sz="2000" dirty="0"/>
              <a:t>Step 2A: Administrative items</a:t>
            </a:r>
          </a:p>
          <a:p>
            <a:pPr lvl="1"/>
            <a:r>
              <a:rPr lang="en-US" sz="2000" dirty="0"/>
              <a:t>Step 2B: Technical items based on “full equivalence”</a:t>
            </a:r>
          </a:p>
        </p:txBody>
      </p:sp>
      <p:sp>
        <p:nvSpPr>
          <p:cNvPr id="5" name="Textfeld 4">
            <a:extLst>
              <a:ext uri="{FF2B5EF4-FFF2-40B4-BE49-F238E27FC236}">
                <a16:creationId xmlns:a16="http://schemas.microsoft.com/office/drawing/2014/main" id="{B2C85254-B812-4680-B7E5-3D39C1326A31}"/>
              </a:ext>
            </a:extLst>
          </p:cNvPr>
          <p:cNvSpPr txBox="1"/>
          <p:nvPr/>
        </p:nvSpPr>
        <p:spPr>
          <a:xfrm>
            <a:off x="6568355" y="3573624"/>
            <a:ext cx="5545348" cy="1323439"/>
          </a:xfrm>
          <a:prstGeom prst="rect">
            <a:avLst/>
          </a:prstGeom>
          <a:noFill/>
          <a:ln w="38100">
            <a:solidFill>
              <a:srgbClr val="00B050"/>
            </a:solidFill>
          </a:ln>
        </p:spPr>
        <p:txBody>
          <a:bodyPr wrap="square" rtlCol="0">
            <a:spAutoFit/>
          </a:bodyPr>
          <a:lstStyle/>
          <a:p>
            <a:r>
              <a:rPr lang="en-GB" sz="2000" dirty="0">
                <a:sym typeface="Wingdings" panose="05000000000000000000" pitchFamily="2" charset="2"/>
              </a:rPr>
              <a:t>New work item:</a:t>
            </a:r>
          </a:p>
          <a:p>
            <a:r>
              <a:rPr lang="en-GB" sz="2000" dirty="0">
                <a:sym typeface="Wingdings" panose="05000000000000000000" pitchFamily="2" charset="2"/>
              </a:rPr>
              <a:t>re-evaluate equivalence criteria of high power LEDr,</a:t>
            </a:r>
          </a:p>
          <a:p>
            <a:r>
              <a:rPr lang="en-GB" sz="2000" dirty="0">
                <a:sym typeface="Wingdings" panose="05000000000000000000" pitchFamily="2" charset="2"/>
              </a:rPr>
              <a:t>as assigned by GRE87 (GRE87 report, paragraph 15; see also GRE-87-02)</a:t>
            </a:r>
          </a:p>
        </p:txBody>
      </p:sp>
      <p:sp>
        <p:nvSpPr>
          <p:cNvPr id="6" name="Pfeil: nach rechts 5">
            <a:extLst>
              <a:ext uri="{FF2B5EF4-FFF2-40B4-BE49-F238E27FC236}">
                <a16:creationId xmlns:a16="http://schemas.microsoft.com/office/drawing/2014/main" id="{DFEB6520-EB90-C3A8-D2EA-E3685E832D11}"/>
              </a:ext>
            </a:extLst>
          </p:cNvPr>
          <p:cNvSpPr/>
          <p:nvPr/>
        </p:nvSpPr>
        <p:spPr>
          <a:xfrm rot="10800000">
            <a:off x="5692709" y="4017630"/>
            <a:ext cx="757645" cy="435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9825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3A4F52C0-DB03-C901-6CB5-6D49DC2B83CA}"/>
              </a:ext>
            </a:extLst>
          </p:cNvPr>
          <p:cNvSpPr>
            <a:spLocks noGrp="1"/>
          </p:cNvSpPr>
          <p:nvPr>
            <p:ph type="title"/>
          </p:nvPr>
        </p:nvSpPr>
        <p:spPr/>
        <p:txBody>
          <a:bodyPr/>
          <a:lstStyle/>
          <a:p>
            <a:r>
              <a:rPr lang="en-US" dirty="0"/>
              <a:t>Excerpt from GRE-87 report</a:t>
            </a:r>
          </a:p>
        </p:txBody>
      </p:sp>
      <p:sp>
        <p:nvSpPr>
          <p:cNvPr id="6" name="Inhaltsplatzhalter 5">
            <a:extLst>
              <a:ext uri="{FF2B5EF4-FFF2-40B4-BE49-F238E27FC236}">
                <a16:creationId xmlns:a16="http://schemas.microsoft.com/office/drawing/2014/main" id="{CC9E3149-BD8D-82E2-0E45-5A66218E1E90}"/>
              </a:ext>
            </a:extLst>
          </p:cNvPr>
          <p:cNvSpPr>
            <a:spLocks noGrp="1"/>
          </p:cNvSpPr>
          <p:nvPr>
            <p:ph idx="1"/>
          </p:nvPr>
        </p:nvSpPr>
        <p:spPr/>
        <p:txBody>
          <a:bodyPr/>
          <a:lstStyle/>
          <a:p>
            <a:r>
              <a:rPr lang="en-US" dirty="0">
                <a:effectLst/>
                <a:latin typeface="Calibri" panose="020F0502020204030204" pitchFamily="34" charset="0"/>
                <a:ea typeface="DengXian" panose="02010600030101010101" pitchFamily="2" charset="-122"/>
              </a:rPr>
              <a:t>Section 15 </a:t>
            </a:r>
            <a:r>
              <a:rPr lang="en-US" sz="2000" i="1" dirty="0">
                <a:effectLst/>
                <a:latin typeface="Calibri" panose="020F0502020204030204" pitchFamily="34" charset="0"/>
                <a:ea typeface="DengXian" panose="02010600030101010101" pitchFamily="2" charset="-122"/>
              </a:rPr>
              <a:t>(copied and em</a:t>
            </a:r>
            <a:r>
              <a:rPr lang="en-US" sz="2000" i="1" dirty="0">
                <a:latin typeface="Calibri" panose="020F0502020204030204" pitchFamily="34" charset="0"/>
                <a:ea typeface="DengXian" panose="02010600030101010101" pitchFamily="2" charset="-122"/>
              </a:rPr>
              <a:t>phasis added</a:t>
            </a:r>
            <a:r>
              <a:rPr lang="en-US" sz="2000" i="1" dirty="0">
                <a:effectLst/>
                <a:latin typeface="Calibri" panose="020F0502020204030204" pitchFamily="34" charset="0"/>
                <a:ea typeface="DengXian" panose="02010600030101010101" pitchFamily="2" charset="-122"/>
              </a:rPr>
              <a:t>)</a:t>
            </a:r>
            <a:r>
              <a:rPr lang="en-US" dirty="0">
                <a:effectLst/>
                <a:latin typeface="Calibri" panose="020F0502020204030204" pitchFamily="34" charset="0"/>
                <a:ea typeface="DengXian" panose="02010600030101010101" pitchFamily="2" charset="-122"/>
              </a:rPr>
              <a:t>:</a:t>
            </a:r>
          </a:p>
          <a:p>
            <a:pPr marL="0" indent="0">
              <a:buNone/>
            </a:pPr>
            <a:r>
              <a:rPr lang="en-US" sz="1600" i="1" dirty="0">
                <a:effectLst/>
                <a:latin typeface="Calibri" panose="020F0502020204030204" pitchFamily="34" charset="0"/>
                <a:ea typeface="DengXian" panose="02010600030101010101" pitchFamily="2" charset="-122"/>
              </a:rPr>
              <a:t>The expert from IEC </a:t>
            </a:r>
            <a:r>
              <a:rPr lang="en-US" sz="1600" i="1" dirty="0" err="1">
                <a:effectLst/>
                <a:latin typeface="Calibri" panose="020F0502020204030204" pitchFamily="34" charset="0"/>
                <a:ea typeface="DengXian" panose="02010600030101010101" pitchFamily="2" charset="-122"/>
              </a:rPr>
              <a:t>analysed</a:t>
            </a:r>
            <a:r>
              <a:rPr lang="en-US" sz="1600" i="1" dirty="0">
                <a:effectLst/>
                <a:latin typeface="Calibri" panose="020F0502020204030204" pitchFamily="34" charset="0"/>
                <a:ea typeface="DengXian" panose="02010600030101010101" pitchFamily="2" charset="-122"/>
              </a:rPr>
              <a:t> the approval process of LED replacement light sources according to UN Regulation No. 37 (GRE-87-02), based on the full photometric equivalence according to the guidelines (GRE-83-15). According to him, full-equivalence solutions were not feasible for high flux categories with the today's LED technology. As a consequence, some countries were issuing national approvals deviating from the full photometric equivalence, based on extensive testing (in headlamps and vehicles) for limited light source specifications and resulting in a positive list for particular vehicle models. </a:t>
            </a:r>
            <a:r>
              <a:rPr lang="en-US" sz="1600" b="1" i="1" dirty="0">
                <a:solidFill>
                  <a:srgbClr val="0070C0"/>
                </a:solidFill>
                <a:effectLst/>
                <a:latin typeface="Calibri" panose="020F0502020204030204" pitchFamily="34" charset="0"/>
                <a:ea typeface="DengXian" panose="02010600030101010101" pitchFamily="2" charset="-122"/>
              </a:rPr>
              <a:t>GRE stressed the advantages of harmonization at the United Nations level </a:t>
            </a:r>
            <a:r>
              <a:rPr lang="en-US" sz="1600" i="1" dirty="0">
                <a:effectLst/>
                <a:latin typeface="Calibri" panose="020F0502020204030204" pitchFamily="34" charset="0"/>
                <a:ea typeface="DengXian" panose="02010600030101010101" pitchFamily="2" charset="-122"/>
              </a:rPr>
              <a:t>and noted that </a:t>
            </a:r>
            <a:r>
              <a:rPr lang="en-US" sz="1600" b="1" i="1" dirty="0">
                <a:solidFill>
                  <a:srgbClr val="0070C0"/>
                </a:solidFill>
                <a:effectLst/>
                <a:latin typeface="Calibri" panose="020F0502020204030204" pitchFamily="34" charset="0"/>
                <a:ea typeface="DengXian" panose="02010600030101010101" pitchFamily="2" charset="-122"/>
              </a:rPr>
              <a:t>several contracting parties were in </a:t>
            </a:r>
            <a:r>
              <a:rPr lang="en-US" sz="1600" b="1" i="1" dirty="0" err="1">
                <a:solidFill>
                  <a:srgbClr val="0070C0"/>
                </a:solidFill>
                <a:effectLst/>
                <a:latin typeface="Calibri" panose="020F0502020204030204" pitchFamily="34" charset="0"/>
                <a:ea typeface="DengXian" panose="02010600030101010101" pitchFamily="2" charset="-122"/>
              </a:rPr>
              <a:t>favour</a:t>
            </a:r>
            <a:r>
              <a:rPr lang="en-US" sz="1600" b="1" i="1" dirty="0">
                <a:solidFill>
                  <a:srgbClr val="0070C0"/>
                </a:solidFill>
                <a:effectLst/>
                <a:latin typeface="Calibri" panose="020F0502020204030204" pitchFamily="34" charset="0"/>
                <a:ea typeface="DengXian" panose="02010600030101010101" pitchFamily="2" charset="-122"/>
              </a:rPr>
              <a:t> of cautious re-evaluation of the equivalence criteria </a:t>
            </a:r>
            <a:r>
              <a:rPr lang="en-US" sz="1600" i="1" dirty="0">
                <a:effectLst/>
                <a:latin typeface="Calibri" panose="020F0502020204030204" pitchFamily="34" charset="0"/>
                <a:ea typeface="DengXian" panose="02010600030101010101" pitchFamily="2" charset="-122"/>
              </a:rPr>
              <a:t>for LED replacement light sources. </a:t>
            </a:r>
            <a:r>
              <a:rPr lang="en-US" sz="1600" b="1" i="1" dirty="0">
                <a:solidFill>
                  <a:srgbClr val="0070C0"/>
                </a:solidFill>
                <a:effectLst/>
                <a:latin typeface="Calibri" panose="020F0502020204030204" pitchFamily="34" charset="0"/>
                <a:ea typeface="DengXian" panose="02010600030101010101" pitchFamily="2" charset="-122"/>
              </a:rPr>
              <a:t>GRE invited IEC to start this work as a new activity of the Task Force on Substitutes and Retrofits (TF SR) in cooperation with those contracting parties</a:t>
            </a:r>
            <a:r>
              <a:rPr lang="en-US" sz="1600" i="1" dirty="0">
                <a:effectLst/>
                <a:latin typeface="Calibri" panose="020F0502020204030204" pitchFamily="34" charset="0"/>
                <a:ea typeface="DengXian" panose="02010600030101010101" pitchFamily="2" charset="-122"/>
              </a:rPr>
              <a:t>.</a:t>
            </a:r>
          </a:p>
          <a:p>
            <a:endParaRPr lang="en-US" dirty="0"/>
          </a:p>
          <a:p>
            <a:r>
              <a:rPr lang="en-US" u="sng" dirty="0"/>
              <a:t>Target of discussion in this Task Force:</a:t>
            </a:r>
          </a:p>
          <a:p>
            <a:pPr lvl="1"/>
            <a:r>
              <a:rPr lang="en-US" dirty="0"/>
              <a:t>Create foundation for a converging discussion to achieve LEDr unification in all UNECE countries</a:t>
            </a:r>
          </a:p>
        </p:txBody>
      </p:sp>
      <p:sp>
        <p:nvSpPr>
          <p:cNvPr id="3" name="Slide Number Placeholder 2">
            <a:extLst>
              <a:ext uri="{FF2B5EF4-FFF2-40B4-BE49-F238E27FC236}">
                <a16:creationId xmlns:a16="http://schemas.microsoft.com/office/drawing/2014/main" id="{3569DA04-371E-962C-F3B6-B9BB380D0EE2}"/>
              </a:ext>
            </a:extLst>
          </p:cNvPr>
          <p:cNvSpPr>
            <a:spLocks noGrp="1"/>
          </p:cNvSpPr>
          <p:nvPr>
            <p:ph type="sldNum" sz="quarter" idx="12"/>
          </p:nvPr>
        </p:nvSpPr>
        <p:spPr/>
        <p:txBody>
          <a:bodyPr/>
          <a:lstStyle/>
          <a:p>
            <a:fld id="{E0B07F76-AB1E-455E-8431-1732CF83521B}" type="slidenum">
              <a:rPr lang="en-US" smtClean="0"/>
              <a:t>3</a:t>
            </a:fld>
            <a:endParaRPr lang="en-US"/>
          </a:p>
        </p:txBody>
      </p:sp>
    </p:spTree>
    <p:extLst>
      <p:ext uri="{BB962C8B-B14F-4D97-AF65-F5344CB8AC3E}">
        <p14:creationId xmlns:p14="http://schemas.microsoft.com/office/powerpoint/2010/main" val="195116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493" y="399248"/>
            <a:ext cx="10515600" cy="860960"/>
          </a:xfrm>
        </p:spPr>
        <p:txBody>
          <a:bodyPr/>
          <a:lstStyle/>
          <a:p>
            <a:r>
              <a:rPr lang="en-US" dirty="0"/>
              <a:t>The document scope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10649052"/>
              </p:ext>
            </p:extLst>
          </p:nvPr>
        </p:nvGraphicFramePr>
        <p:xfrm>
          <a:off x="461128" y="1376428"/>
          <a:ext cx="3866428" cy="1320800"/>
        </p:xfrm>
        <a:graphic>
          <a:graphicData uri="http://schemas.openxmlformats.org/drawingml/2006/table">
            <a:tbl>
              <a:tblPr firstRow="1" bandRow="1">
                <a:tableStyleId>{5C22544A-7EE6-4342-B048-85BDC9FD1C3A}</a:tableStyleId>
              </a:tblPr>
              <a:tblGrid>
                <a:gridCol w="3866428">
                  <a:extLst>
                    <a:ext uri="{9D8B030D-6E8A-4147-A177-3AD203B41FA5}">
                      <a16:colId xmlns:a16="http://schemas.microsoft.com/office/drawing/2014/main" val="20000"/>
                    </a:ext>
                  </a:extLst>
                </a:gridCol>
              </a:tblGrid>
              <a:tr h="370840">
                <a:tc>
                  <a:txBody>
                    <a:bodyPr/>
                    <a:lstStyle/>
                    <a:p>
                      <a:r>
                        <a:rPr lang="de-DE" dirty="0"/>
                        <a:t>R37</a:t>
                      </a:r>
                    </a:p>
                  </a:txBody>
                  <a:tcPr/>
                </a:tc>
                <a:extLst>
                  <a:ext uri="{0D108BD9-81ED-4DB2-BD59-A6C34878D82A}">
                    <a16:rowId xmlns:a16="http://schemas.microsoft.com/office/drawing/2014/main" val="10000"/>
                  </a:ext>
                </a:extLst>
              </a:tr>
              <a:tr h="370840">
                <a:tc>
                  <a:txBody>
                    <a:bodyPr/>
                    <a:lstStyle/>
                    <a:p>
                      <a:pPr algn="l"/>
                      <a:r>
                        <a:rPr lang="en-GB" sz="1800" kern="1200" dirty="0">
                          <a:solidFill>
                            <a:schemeClr val="dk1"/>
                          </a:solidFill>
                          <a:latin typeface="+mn-lt"/>
                          <a:ea typeface="+mn-ea"/>
                          <a:cs typeface="+mn-cs"/>
                        </a:rPr>
                        <a:t>Filament Light Sources</a:t>
                      </a:r>
                      <a:endParaRPr lang="en-US" sz="1800" kern="1200" noProof="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285750" indent="-285750">
                        <a:buFont typeface="Arial" panose="020B0604020202020204" pitchFamily="34" charset="0"/>
                        <a:buChar char="•"/>
                      </a:pPr>
                      <a:r>
                        <a:rPr lang="en-US" sz="1600" baseline="0" noProof="0" dirty="0">
                          <a:solidFill>
                            <a:schemeClr val="tx1"/>
                          </a:solidFill>
                        </a:rPr>
                        <a:t>By thermal radiation (incandescence)</a:t>
                      </a:r>
                    </a:p>
                    <a:p>
                      <a:pPr marL="285750" indent="-285750">
                        <a:buFont typeface="Arial" panose="020B0604020202020204" pitchFamily="34" charset="0"/>
                        <a:buChar char="•"/>
                      </a:pPr>
                      <a:r>
                        <a:rPr lang="en-US" sz="1600" baseline="0" noProof="0" dirty="0">
                          <a:solidFill>
                            <a:schemeClr val="tx1"/>
                          </a:solidFill>
                          <a:highlight>
                            <a:srgbClr val="00FF00"/>
                          </a:highlight>
                        </a:rPr>
                        <a:t>By LED technology</a:t>
                      </a:r>
                      <a:endParaRPr lang="en-US" sz="1600" noProof="0" dirty="0">
                        <a:solidFill>
                          <a:schemeClr val="tx1"/>
                        </a:solidFill>
                        <a:highlight>
                          <a:srgbClr val="00FF00"/>
                        </a:highlight>
                      </a:endParaRPr>
                    </a:p>
                  </a:txBody>
                  <a:tcPr/>
                </a:tc>
                <a:extLst>
                  <a:ext uri="{0D108BD9-81ED-4DB2-BD59-A6C34878D82A}">
                    <a16:rowId xmlns:a16="http://schemas.microsoft.com/office/drawing/2014/main" val="1244834386"/>
                  </a:ext>
                </a:extLst>
              </a:tr>
            </a:tbl>
          </a:graphicData>
        </a:graphic>
      </p:graphicFrame>
      <p:graphicFrame>
        <p:nvGraphicFramePr>
          <p:cNvPr id="5" name="Inhaltsplatzhalter 3"/>
          <p:cNvGraphicFramePr>
            <a:graphicFrameLocks/>
          </p:cNvGraphicFramePr>
          <p:nvPr>
            <p:extLst>
              <p:ext uri="{D42A27DB-BD31-4B8C-83A1-F6EECF244321}">
                <p14:modId xmlns:p14="http://schemas.microsoft.com/office/powerpoint/2010/main" val="793410009"/>
              </p:ext>
            </p:extLst>
          </p:nvPr>
        </p:nvGraphicFramePr>
        <p:xfrm>
          <a:off x="8531352" y="1350322"/>
          <a:ext cx="3297716" cy="1481756"/>
        </p:xfrm>
        <a:graphic>
          <a:graphicData uri="http://schemas.openxmlformats.org/drawingml/2006/table">
            <a:tbl>
              <a:tblPr firstRow="1" bandRow="1">
                <a:tableStyleId>{5C22544A-7EE6-4342-B048-85BDC9FD1C3A}</a:tableStyleId>
              </a:tblPr>
              <a:tblGrid>
                <a:gridCol w="3297716">
                  <a:extLst>
                    <a:ext uri="{9D8B030D-6E8A-4147-A177-3AD203B41FA5}">
                      <a16:colId xmlns:a16="http://schemas.microsoft.com/office/drawing/2014/main" val="20000"/>
                    </a:ext>
                  </a:extLst>
                </a:gridCol>
              </a:tblGrid>
              <a:tr h="369236">
                <a:tc>
                  <a:txBody>
                    <a:bodyPr/>
                    <a:lstStyle/>
                    <a:p>
                      <a:r>
                        <a:rPr lang="en-US" dirty="0"/>
                        <a:t>R128</a:t>
                      </a:r>
                    </a:p>
                  </a:txBody>
                  <a:tcPr/>
                </a:tc>
                <a:extLst>
                  <a:ext uri="{0D108BD9-81ED-4DB2-BD59-A6C34878D82A}">
                    <a16:rowId xmlns:a16="http://schemas.microsoft.com/office/drawing/2014/main" val="10000"/>
                  </a:ext>
                </a:extLst>
              </a:tr>
              <a:tr h="370840">
                <a:tc>
                  <a:txBody>
                    <a:bodyPr/>
                    <a:lstStyle/>
                    <a:p>
                      <a:r>
                        <a:rPr lang="en-US" dirty="0"/>
                        <a:t>LED </a:t>
                      </a:r>
                      <a:r>
                        <a:rPr lang="en-US" noProof="0" dirty="0"/>
                        <a:t>light</a:t>
                      </a:r>
                      <a:r>
                        <a:rPr lang="en-US" dirty="0"/>
                        <a:t> sources</a:t>
                      </a:r>
                    </a:p>
                  </a:txBody>
                  <a:tcPr/>
                </a:tc>
                <a:extLst>
                  <a:ext uri="{0D108BD9-81ED-4DB2-BD59-A6C34878D82A}">
                    <a16:rowId xmlns:a16="http://schemas.microsoft.com/office/drawing/2014/main" val="10001"/>
                  </a:ext>
                </a:extLst>
              </a:tr>
              <a:tr h="370840">
                <a:tc>
                  <a:txBody>
                    <a:bodyPr/>
                    <a:lstStyle/>
                    <a:p>
                      <a:r>
                        <a:rPr lang="en-US" dirty="0">
                          <a:solidFill>
                            <a:schemeClr val="tx1"/>
                          </a:solidFill>
                        </a:rPr>
                        <a:t>LED substitute light sources</a:t>
                      </a:r>
                    </a:p>
                  </a:txBody>
                  <a:tcPr/>
                </a:tc>
                <a:extLst>
                  <a:ext uri="{0D108BD9-81ED-4DB2-BD59-A6C34878D82A}">
                    <a16:rowId xmlns:a16="http://schemas.microsoft.com/office/drawing/2014/main" val="10002"/>
                  </a:ext>
                </a:extLst>
              </a:tr>
              <a:tr h="370840">
                <a:tc>
                  <a:txBody>
                    <a:bodyPr/>
                    <a:lstStyle/>
                    <a:p>
                      <a:r>
                        <a:rPr lang="en-US" sz="1600" kern="1200" baseline="0" dirty="0">
                          <a:solidFill>
                            <a:schemeClr val="tx1"/>
                          </a:solidFill>
                          <a:latin typeface="+mn-lt"/>
                          <a:ea typeface="+mn-ea"/>
                          <a:cs typeface="+mn-cs"/>
                        </a:rPr>
                        <a:t>Excluding LEDr</a:t>
                      </a:r>
                      <a:endParaRPr lang="en-US" dirty="0">
                        <a:solidFill>
                          <a:schemeClr val="tx1"/>
                        </a:solidFill>
                      </a:endParaRPr>
                    </a:p>
                  </a:txBody>
                  <a:tcPr/>
                </a:tc>
                <a:extLst>
                  <a:ext uri="{0D108BD9-81ED-4DB2-BD59-A6C34878D82A}">
                    <a16:rowId xmlns:a16="http://schemas.microsoft.com/office/drawing/2014/main" val="2932008003"/>
                  </a:ext>
                </a:extLst>
              </a:tr>
            </a:tbl>
          </a:graphicData>
        </a:graphic>
      </p:graphicFrame>
      <p:graphicFrame>
        <p:nvGraphicFramePr>
          <p:cNvPr id="6" name="Inhaltsplatzhalter 3"/>
          <p:cNvGraphicFramePr>
            <a:graphicFrameLocks/>
          </p:cNvGraphicFramePr>
          <p:nvPr>
            <p:extLst>
              <p:ext uri="{D42A27DB-BD31-4B8C-83A1-F6EECF244321}">
                <p14:modId xmlns:p14="http://schemas.microsoft.com/office/powerpoint/2010/main" val="886141172"/>
              </p:ext>
            </p:extLst>
          </p:nvPr>
        </p:nvGraphicFramePr>
        <p:xfrm>
          <a:off x="2827208" y="4039469"/>
          <a:ext cx="6778345" cy="1854200"/>
        </p:xfrm>
        <a:graphic>
          <a:graphicData uri="http://schemas.openxmlformats.org/drawingml/2006/table">
            <a:tbl>
              <a:tblPr firstRow="1" bandRow="1">
                <a:tableStyleId>{5C22544A-7EE6-4342-B048-85BDC9FD1C3A}</a:tableStyleId>
              </a:tblPr>
              <a:tblGrid>
                <a:gridCol w="6778345">
                  <a:extLst>
                    <a:ext uri="{9D8B030D-6E8A-4147-A177-3AD203B41FA5}">
                      <a16:colId xmlns:a16="http://schemas.microsoft.com/office/drawing/2014/main" val="20000"/>
                    </a:ext>
                  </a:extLst>
                </a:gridCol>
              </a:tblGrid>
              <a:tr h="370840">
                <a:tc>
                  <a:txBody>
                    <a:bodyPr/>
                    <a:lstStyle/>
                    <a:p>
                      <a:r>
                        <a:rPr lang="en-US" noProof="0" dirty="0"/>
                        <a:t>R.E.5 Category</a:t>
                      </a:r>
                      <a:r>
                        <a:rPr lang="en-US" baseline="0" noProof="0" dirty="0"/>
                        <a:t> sheets</a:t>
                      </a:r>
                      <a:endParaRPr lang="en-US" noProof="0" dirty="0"/>
                    </a:p>
                  </a:txBody>
                  <a:tcPr/>
                </a:tc>
                <a:extLst>
                  <a:ext uri="{0D108BD9-81ED-4DB2-BD59-A6C34878D82A}">
                    <a16:rowId xmlns:a16="http://schemas.microsoft.com/office/drawing/2014/main" val="10000"/>
                  </a:ext>
                </a:extLst>
              </a:tr>
              <a:tr h="370840">
                <a:tc>
                  <a:txBody>
                    <a:bodyPr/>
                    <a:lstStyle/>
                    <a:p>
                      <a:r>
                        <a:rPr lang="en-US" noProof="0" dirty="0"/>
                        <a:t>Filament </a:t>
                      </a:r>
                      <a:r>
                        <a:rPr lang="en-US" baseline="0" noProof="0" dirty="0"/>
                        <a:t>light sources by thermal radiation</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noProof="0" dirty="0">
                          <a:solidFill>
                            <a:schemeClr val="tx1"/>
                          </a:solidFill>
                        </a:rPr>
                        <a:t>LED replacement light sources incl </a:t>
                      </a:r>
                      <a:r>
                        <a:rPr lang="en-US" baseline="0" noProof="0" dirty="0">
                          <a:solidFill>
                            <a:srgbClr val="FF0000"/>
                          </a:solidFill>
                          <a:highlight>
                            <a:srgbClr val="FFFF00"/>
                          </a:highlight>
                        </a:rPr>
                        <a:t>H11</a:t>
                      </a:r>
                      <a:r>
                        <a:rPr lang="en-US" baseline="0" noProof="0" dirty="0">
                          <a:solidFill>
                            <a:srgbClr val="FF0000"/>
                          </a:solidFill>
                        </a:rPr>
                        <a:t>, </a:t>
                      </a:r>
                      <a:r>
                        <a:rPr lang="en-US" baseline="0" noProof="0" dirty="0">
                          <a:solidFill>
                            <a:schemeClr val="tx1"/>
                          </a:solidFill>
                          <a:highlight>
                            <a:srgbClr val="00FF00"/>
                          </a:highlight>
                        </a:rPr>
                        <a:t>C5W</a:t>
                      </a:r>
                      <a:endParaRPr lang="en-US" sz="1800" noProof="0" dirty="0">
                        <a:solidFill>
                          <a:schemeClr val="tx1"/>
                        </a:solidFill>
                        <a:highlight>
                          <a:srgbClr val="00FF00"/>
                        </a:highlight>
                      </a:endParaRPr>
                    </a:p>
                  </a:txBody>
                  <a:tcPr/>
                </a:tc>
                <a:extLst>
                  <a:ext uri="{0D108BD9-81ED-4DB2-BD59-A6C34878D82A}">
                    <a16:rowId xmlns:a16="http://schemas.microsoft.com/office/drawing/2014/main" val="10004"/>
                  </a:ext>
                </a:extLst>
              </a:tr>
              <a:tr h="370840">
                <a:tc>
                  <a:txBody>
                    <a:bodyPr/>
                    <a:lstStyle/>
                    <a:p>
                      <a:r>
                        <a:rPr lang="en-US" noProof="0" dirty="0"/>
                        <a:t>HID </a:t>
                      </a:r>
                      <a:r>
                        <a:rPr lang="en-US" baseline="0" noProof="0" dirty="0"/>
                        <a:t>light sources</a:t>
                      </a:r>
                      <a:endParaRPr lang="en-US" noProof="0"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LED light sources, </a:t>
                      </a:r>
                      <a:r>
                        <a:rPr lang="en-US" noProof="0" dirty="0">
                          <a:solidFill>
                            <a:schemeClr val="tx1"/>
                          </a:solidFill>
                        </a:rPr>
                        <a:t>including LED substitute light sources</a:t>
                      </a:r>
                    </a:p>
                  </a:txBody>
                  <a:tcPr/>
                </a:tc>
                <a:extLst>
                  <a:ext uri="{0D108BD9-81ED-4DB2-BD59-A6C34878D82A}">
                    <a16:rowId xmlns:a16="http://schemas.microsoft.com/office/drawing/2014/main" val="10003"/>
                  </a:ext>
                </a:extLst>
              </a:tr>
            </a:tbl>
          </a:graphicData>
        </a:graphic>
      </p:graphicFrame>
      <p:graphicFrame>
        <p:nvGraphicFramePr>
          <p:cNvPr id="7" name="Inhaltsplatzhalter 3"/>
          <p:cNvGraphicFramePr>
            <a:graphicFrameLocks/>
          </p:cNvGraphicFramePr>
          <p:nvPr>
            <p:extLst>
              <p:ext uri="{D42A27DB-BD31-4B8C-83A1-F6EECF244321}">
                <p14:modId xmlns:p14="http://schemas.microsoft.com/office/powerpoint/2010/main" val="755556298"/>
              </p:ext>
            </p:extLst>
          </p:nvPr>
        </p:nvGraphicFramePr>
        <p:xfrm>
          <a:off x="4989922" y="1361081"/>
          <a:ext cx="3018934" cy="741680"/>
        </p:xfrm>
        <a:graphic>
          <a:graphicData uri="http://schemas.openxmlformats.org/drawingml/2006/table">
            <a:tbl>
              <a:tblPr firstRow="1" bandRow="1">
                <a:tableStyleId>{5C22544A-7EE6-4342-B048-85BDC9FD1C3A}</a:tableStyleId>
              </a:tblPr>
              <a:tblGrid>
                <a:gridCol w="3018934">
                  <a:extLst>
                    <a:ext uri="{9D8B030D-6E8A-4147-A177-3AD203B41FA5}">
                      <a16:colId xmlns:a16="http://schemas.microsoft.com/office/drawing/2014/main" val="20000"/>
                    </a:ext>
                  </a:extLst>
                </a:gridCol>
              </a:tblGrid>
              <a:tr h="370840">
                <a:tc>
                  <a:txBody>
                    <a:bodyPr/>
                    <a:lstStyle/>
                    <a:p>
                      <a:r>
                        <a:rPr lang="en-US" noProof="0" dirty="0"/>
                        <a:t>R99</a:t>
                      </a:r>
                    </a:p>
                  </a:txBody>
                  <a:tcPr>
                    <a:solidFill>
                      <a:schemeClr val="accent1">
                        <a:alpha val="50000"/>
                      </a:schemeClr>
                    </a:solidFill>
                  </a:tcPr>
                </a:tc>
                <a:extLst>
                  <a:ext uri="{0D108BD9-81ED-4DB2-BD59-A6C34878D82A}">
                    <a16:rowId xmlns:a16="http://schemas.microsoft.com/office/drawing/2014/main" val="10000"/>
                  </a:ext>
                </a:extLst>
              </a:tr>
              <a:tr h="370840">
                <a:tc>
                  <a:txBody>
                    <a:bodyPr/>
                    <a:lstStyle/>
                    <a:p>
                      <a:r>
                        <a:rPr lang="en-US" noProof="0" dirty="0"/>
                        <a:t>HID light</a:t>
                      </a:r>
                      <a:r>
                        <a:rPr lang="en-US" baseline="0" noProof="0" dirty="0"/>
                        <a:t> sources</a:t>
                      </a:r>
                      <a:endParaRPr lang="en-US" noProof="0" dirty="0"/>
                    </a:p>
                  </a:txBody>
                  <a:tcPr>
                    <a:solidFill>
                      <a:schemeClr val="accent1">
                        <a:tint val="40000"/>
                        <a:alpha val="50000"/>
                      </a:schemeClr>
                    </a:solidFill>
                  </a:tcPr>
                </a:tc>
                <a:extLst>
                  <a:ext uri="{0D108BD9-81ED-4DB2-BD59-A6C34878D82A}">
                    <a16:rowId xmlns:a16="http://schemas.microsoft.com/office/drawing/2014/main" val="10001"/>
                  </a:ext>
                </a:extLst>
              </a:tr>
            </a:tbl>
          </a:graphicData>
        </a:graphic>
      </p:graphicFrame>
      <p:sp>
        <p:nvSpPr>
          <p:cNvPr id="8" name="Geschweifte Klammer links 7"/>
          <p:cNvSpPr/>
          <p:nvPr/>
        </p:nvSpPr>
        <p:spPr>
          <a:xfrm rot="16200000">
            <a:off x="5703218" y="-2448010"/>
            <a:ext cx="801278" cy="11660963"/>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dianummer 2">
            <a:extLst>
              <a:ext uri="{FF2B5EF4-FFF2-40B4-BE49-F238E27FC236}">
                <a16:creationId xmlns:a16="http://schemas.microsoft.com/office/drawing/2014/main" id="{8C581B1E-2A0C-4B79-90F7-D286D079D909}"/>
              </a:ext>
            </a:extLst>
          </p:cNvPr>
          <p:cNvSpPr>
            <a:spLocks noGrp="1"/>
          </p:cNvSpPr>
          <p:nvPr>
            <p:ph type="sldNum" sz="quarter" idx="12"/>
          </p:nvPr>
        </p:nvSpPr>
        <p:spPr/>
        <p:txBody>
          <a:bodyPr/>
          <a:lstStyle/>
          <a:p>
            <a:fld id="{95A5B4F0-FE94-4C25-B5FF-610F56049E54}" type="slidenum">
              <a:rPr lang="de-DE" smtClean="0"/>
              <a:t>4</a:t>
            </a:fld>
            <a:endParaRPr lang="de-DE"/>
          </a:p>
        </p:txBody>
      </p:sp>
      <p:sp>
        <p:nvSpPr>
          <p:cNvPr id="9" name="Pfeil: nach rechts 8">
            <a:extLst>
              <a:ext uri="{FF2B5EF4-FFF2-40B4-BE49-F238E27FC236}">
                <a16:creationId xmlns:a16="http://schemas.microsoft.com/office/drawing/2014/main" id="{1E84F2E2-CBF2-4649-9EE6-39D6653A01FA}"/>
              </a:ext>
            </a:extLst>
          </p:cNvPr>
          <p:cNvSpPr/>
          <p:nvPr/>
        </p:nvSpPr>
        <p:spPr>
          <a:xfrm>
            <a:off x="1622066" y="4724253"/>
            <a:ext cx="978408" cy="484632"/>
          </a:xfrm>
          <a:prstGeom prst="rightArrow">
            <a:avLst/>
          </a:prstGeom>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B6710041-B15F-4A82-8EA9-5D3BC58E98C5}"/>
              </a:ext>
            </a:extLst>
          </p:cNvPr>
          <p:cNvSpPr/>
          <p:nvPr/>
        </p:nvSpPr>
        <p:spPr>
          <a:xfrm>
            <a:off x="273375" y="4418852"/>
            <a:ext cx="1121956"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0000"/>
                </a:solidFill>
                <a:highlight>
                  <a:srgbClr val="FFFF00"/>
                </a:highlight>
              </a:rPr>
              <a:t>Equivalence Document</a:t>
            </a:r>
          </a:p>
          <a:p>
            <a:pPr algn="ctr"/>
            <a:r>
              <a:rPr lang="en-US" sz="1400" dirty="0">
                <a:solidFill>
                  <a:srgbClr val="FF0000"/>
                </a:solidFill>
                <a:highlight>
                  <a:srgbClr val="FFFF00"/>
                </a:highlight>
              </a:rPr>
              <a:t>GRE-83-15</a:t>
            </a:r>
          </a:p>
        </p:txBody>
      </p:sp>
      <p:sp>
        <p:nvSpPr>
          <p:cNvPr id="11" name="Sprechblase: oval 10">
            <a:extLst>
              <a:ext uri="{FF2B5EF4-FFF2-40B4-BE49-F238E27FC236}">
                <a16:creationId xmlns:a16="http://schemas.microsoft.com/office/drawing/2014/main" id="{20150D2F-1E82-2339-3A73-17FC6A00542D}"/>
              </a:ext>
            </a:extLst>
          </p:cNvPr>
          <p:cNvSpPr/>
          <p:nvPr/>
        </p:nvSpPr>
        <p:spPr>
          <a:xfrm>
            <a:off x="630520" y="5781261"/>
            <a:ext cx="3256401" cy="1129750"/>
          </a:xfrm>
          <a:prstGeom prst="wedgeEllipseCallout">
            <a:avLst>
              <a:gd name="adj1" fmla="val -37783"/>
              <a:gd name="adj2" fmla="val -88630"/>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solidFill>
                  <a:schemeClr val="tx1"/>
                </a:solidFill>
              </a:rPr>
              <a:t>Under discussion is a bi-directional approach for high power LEDr</a:t>
            </a:r>
          </a:p>
        </p:txBody>
      </p:sp>
      <p:sp>
        <p:nvSpPr>
          <p:cNvPr id="12" name="Sprechblase: oval 11">
            <a:extLst>
              <a:ext uri="{FF2B5EF4-FFF2-40B4-BE49-F238E27FC236}">
                <a16:creationId xmlns:a16="http://schemas.microsoft.com/office/drawing/2014/main" id="{85EF4E5A-AD3A-36E8-D81B-380D1A8ACDD5}"/>
              </a:ext>
            </a:extLst>
          </p:cNvPr>
          <p:cNvSpPr/>
          <p:nvPr/>
        </p:nvSpPr>
        <p:spPr>
          <a:xfrm>
            <a:off x="3942523" y="2731596"/>
            <a:ext cx="3183834" cy="1091446"/>
          </a:xfrm>
          <a:prstGeom prst="wedgeEllipseCallout">
            <a:avLst>
              <a:gd name="adj1" fmla="val -93165"/>
              <a:gd name="adj2" fmla="val -63440"/>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dirty="0">
                <a:solidFill>
                  <a:srgbClr val="00B050"/>
                </a:solidFill>
              </a:rPr>
              <a:t>The fundamental concept of LEDr in R37 is not under discussion</a:t>
            </a:r>
          </a:p>
        </p:txBody>
      </p:sp>
      <p:sp>
        <p:nvSpPr>
          <p:cNvPr id="13" name="Sprechblase: oval 12">
            <a:extLst>
              <a:ext uri="{FF2B5EF4-FFF2-40B4-BE49-F238E27FC236}">
                <a16:creationId xmlns:a16="http://schemas.microsoft.com/office/drawing/2014/main" id="{1F280850-5C8D-B57B-B838-D7013AFA4CAC}"/>
              </a:ext>
            </a:extLst>
          </p:cNvPr>
          <p:cNvSpPr/>
          <p:nvPr/>
        </p:nvSpPr>
        <p:spPr>
          <a:xfrm>
            <a:off x="630520" y="5781261"/>
            <a:ext cx="3256401" cy="1129750"/>
          </a:xfrm>
          <a:prstGeom prst="wedgeEllipseCallout">
            <a:avLst>
              <a:gd name="adj1" fmla="val 115742"/>
              <a:gd name="adj2" fmla="val -107105"/>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solidFill>
                  <a:schemeClr val="tx1"/>
                </a:solidFill>
              </a:rPr>
              <a:t>Under discussion is a bi-directional approach for high power LEDr</a:t>
            </a:r>
          </a:p>
        </p:txBody>
      </p:sp>
    </p:spTree>
    <p:extLst>
      <p:ext uri="{BB962C8B-B14F-4D97-AF65-F5344CB8AC3E}">
        <p14:creationId xmlns:p14="http://schemas.microsoft.com/office/powerpoint/2010/main" val="82881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3839D-7291-8888-C5F7-97E17CB9084C}"/>
              </a:ext>
            </a:extLst>
          </p:cNvPr>
          <p:cNvSpPr>
            <a:spLocks noGrp="1"/>
          </p:cNvSpPr>
          <p:nvPr>
            <p:ph type="title"/>
          </p:nvPr>
        </p:nvSpPr>
        <p:spPr>
          <a:xfrm>
            <a:off x="838200" y="365126"/>
            <a:ext cx="10515600" cy="1167584"/>
          </a:xfrm>
        </p:spPr>
        <p:txBody>
          <a:bodyPr>
            <a:noAutofit/>
          </a:bodyPr>
          <a:lstStyle/>
          <a:p>
            <a:r>
              <a:rPr lang="en-GB" sz="3600" dirty="0"/>
              <a:t>Reminder: </a:t>
            </a:r>
            <a:br>
              <a:rPr lang="en-GB" sz="3600" dirty="0"/>
            </a:br>
            <a:r>
              <a:rPr lang="en-GB" sz="3600" dirty="0"/>
              <a:t>what is already covered for LEDr in R37 and RE5</a:t>
            </a:r>
          </a:p>
        </p:txBody>
      </p:sp>
      <p:sp>
        <p:nvSpPr>
          <p:cNvPr id="3" name="Inhaltsplatzhalter 2">
            <a:extLst>
              <a:ext uri="{FF2B5EF4-FFF2-40B4-BE49-F238E27FC236}">
                <a16:creationId xmlns:a16="http://schemas.microsoft.com/office/drawing/2014/main" id="{DF41649F-71EB-9660-22B3-6FC29BC9CA53}"/>
              </a:ext>
            </a:extLst>
          </p:cNvPr>
          <p:cNvSpPr>
            <a:spLocks noGrp="1"/>
          </p:cNvSpPr>
          <p:nvPr>
            <p:ph idx="1"/>
          </p:nvPr>
        </p:nvSpPr>
        <p:spPr/>
        <p:txBody>
          <a:bodyPr>
            <a:normAutofit lnSpcReduction="10000"/>
          </a:bodyPr>
          <a:lstStyle/>
          <a:p>
            <a:r>
              <a:rPr lang="en-GB" dirty="0"/>
              <a:t>„administrative“ framework for LEDr approval</a:t>
            </a:r>
          </a:p>
          <a:p>
            <a:r>
              <a:rPr lang="en-GB" dirty="0"/>
              <a:t>Electrical requirements (incl. AE device, if any)</a:t>
            </a:r>
          </a:p>
          <a:p>
            <a:r>
              <a:rPr lang="en-GB" dirty="0"/>
              <a:t>Thermal requirements</a:t>
            </a:r>
          </a:p>
          <a:p>
            <a:r>
              <a:rPr lang="en-GB" dirty="0"/>
              <a:t>Mechanical requirements (incl. installation items)</a:t>
            </a:r>
          </a:p>
          <a:p>
            <a:r>
              <a:rPr lang="en-GB" dirty="0"/>
              <a:t>EMC requirements</a:t>
            </a:r>
          </a:p>
          <a:p>
            <a:pPr>
              <a:buFont typeface="Wingdings" panose="05000000000000000000" pitchFamily="2" charset="2"/>
              <a:buChar char="à"/>
            </a:pPr>
            <a:r>
              <a:rPr lang="en-GB" dirty="0">
                <a:solidFill>
                  <a:srgbClr val="00B050"/>
                </a:solidFill>
              </a:rPr>
              <a:t> </a:t>
            </a:r>
            <a:r>
              <a:rPr lang="en-GB" b="1" dirty="0">
                <a:solidFill>
                  <a:srgbClr val="00B050"/>
                </a:solidFill>
              </a:rPr>
              <a:t>These items are NOT under discussion</a:t>
            </a:r>
          </a:p>
          <a:p>
            <a:pPr>
              <a:buFont typeface="Wingdings" panose="05000000000000000000" pitchFamily="2" charset="2"/>
              <a:buChar char="à"/>
            </a:pPr>
            <a:endParaRPr lang="en-GB" dirty="0"/>
          </a:p>
          <a:p>
            <a:pPr>
              <a:buFont typeface="Wingdings" panose="05000000000000000000" pitchFamily="2" charset="2"/>
              <a:buChar char="à"/>
            </a:pPr>
            <a:r>
              <a:rPr lang="en-GB" dirty="0"/>
              <a:t>Only certain photometric requirements needs to be re-evaluated to</a:t>
            </a:r>
            <a:br>
              <a:rPr lang="en-GB" dirty="0"/>
            </a:br>
            <a:r>
              <a:rPr lang="en-GB" dirty="0"/>
              <a:t> optionally allow a „bi-directional“ emission characteristic</a:t>
            </a:r>
          </a:p>
          <a:p>
            <a:pPr>
              <a:buFont typeface="Wingdings" panose="05000000000000000000" pitchFamily="2" charset="2"/>
              <a:buChar char="à"/>
            </a:pPr>
            <a:endParaRPr lang="en-GB" dirty="0"/>
          </a:p>
        </p:txBody>
      </p:sp>
      <p:sp>
        <p:nvSpPr>
          <p:cNvPr id="4" name="Rechteck 3">
            <a:extLst>
              <a:ext uri="{FF2B5EF4-FFF2-40B4-BE49-F238E27FC236}">
                <a16:creationId xmlns:a16="http://schemas.microsoft.com/office/drawing/2014/main" id="{1400B1D2-9831-3200-DEA7-2B06478F6E47}"/>
              </a:ext>
            </a:extLst>
          </p:cNvPr>
          <p:cNvSpPr/>
          <p:nvPr/>
        </p:nvSpPr>
        <p:spPr>
          <a:xfrm>
            <a:off x="838200" y="5009322"/>
            <a:ext cx="10263809" cy="954156"/>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129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2144E9-3686-A9EE-949F-01F5DB824386}"/>
              </a:ext>
            </a:extLst>
          </p:cNvPr>
          <p:cNvSpPr>
            <a:spLocks noGrp="1"/>
          </p:cNvSpPr>
          <p:nvPr>
            <p:ph type="title"/>
          </p:nvPr>
        </p:nvSpPr>
        <p:spPr>
          <a:xfrm>
            <a:off x="627245" y="365124"/>
            <a:ext cx="10515600" cy="1325563"/>
          </a:xfrm>
        </p:spPr>
        <p:txBody>
          <a:bodyPr>
            <a:normAutofit/>
          </a:bodyPr>
          <a:lstStyle/>
          <a:p>
            <a:r>
              <a:rPr lang="en-US" sz="3400" dirty="0"/>
              <a:t>Potential ways forward for high power LEDr (in R37 / R.E.5)</a:t>
            </a:r>
          </a:p>
        </p:txBody>
      </p:sp>
      <p:sp>
        <p:nvSpPr>
          <p:cNvPr id="3" name="Inhaltsplatzhalter 2">
            <a:extLst>
              <a:ext uri="{FF2B5EF4-FFF2-40B4-BE49-F238E27FC236}">
                <a16:creationId xmlns:a16="http://schemas.microsoft.com/office/drawing/2014/main" id="{793E0055-8006-D3DB-6623-AA5BA8E2F1C5}"/>
              </a:ext>
            </a:extLst>
          </p:cNvPr>
          <p:cNvSpPr>
            <a:spLocks noGrp="1"/>
          </p:cNvSpPr>
          <p:nvPr>
            <p:ph idx="1"/>
          </p:nvPr>
        </p:nvSpPr>
        <p:spPr>
          <a:xfrm>
            <a:off x="6096000" y="1506868"/>
            <a:ext cx="5399265" cy="4986822"/>
          </a:xfrm>
          <a:ln>
            <a:solidFill>
              <a:schemeClr val="tx1"/>
            </a:solidFill>
          </a:ln>
        </p:spPr>
        <p:txBody>
          <a:bodyPr>
            <a:noAutofit/>
          </a:bodyPr>
          <a:lstStyle/>
          <a:p>
            <a:pPr marL="0" indent="0">
              <a:lnSpc>
                <a:spcPct val="100000"/>
              </a:lnSpc>
              <a:spcBef>
                <a:spcPts val="0"/>
              </a:spcBef>
              <a:buNone/>
            </a:pPr>
            <a:r>
              <a:rPr lang="en-US" sz="1800" b="1" dirty="0"/>
              <a:t>2 – “application-level equivalence”</a:t>
            </a:r>
          </a:p>
          <a:p>
            <a:pPr marL="0" indent="0">
              <a:lnSpc>
                <a:spcPct val="100000"/>
              </a:lnSpc>
              <a:spcBef>
                <a:spcPts val="0"/>
              </a:spcBef>
              <a:buNone/>
            </a:pPr>
            <a:r>
              <a:rPr lang="en-US" sz="1800" b="1" dirty="0"/>
              <a:t>       </a:t>
            </a:r>
            <a:r>
              <a:rPr lang="en-US" sz="1800" dirty="0"/>
              <a:t>(also called “positive list approach”)</a:t>
            </a:r>
          </a:p>
          <a:p>
            <a:pPr marL="0" indent="0">
              <a:lnSpc>
                <a:spcPct val="100000"/>
              </a:lnSpc>
              <a:spcBef>
                <a:spcPts val="0"/>
              </a:spcBef>
              <a:buNone/>
            </a:pPr>
            <a:endParaRPr lang="en-US" sz="1800" b="1" dirty="0"/>
          </a:p>
          <a:p>
            <a:pPr lvl="1">
              <a:lnSpc>
                <a:spcPct val="100000"/>
              </a:lnSpc>
              <a:spcBef>
                <a:spcPts val="0"/>
              </a:spcBef>
            </a:pPr>
            <a:r>
              <a:rPr lang="en-US" sz="1600" dirty="0"/>
              <a:t>Very limited requirements on light source level</a:t>
            </a:r>
          </a:p>
          <a:p>
            <a:pPr lvl="1">
              <a:lnSpc>
                <a:spcPct val="100000"/>
              </a:lnSpc>
              <a:spcBef>
                <a:spcPts val="0"/>
              </a:spcBef>
            </a:pPr>
            <a:r>
              <a:rPr lang="en-US" sz="1600" dirty="0"/>
              <a:t>Making full use of LED technology benefits</a:t>
            </a:r>
          </a:p>
          <a:p>
            <a:pPr lvl="1">
              <a:lnSpc>
                <a:spcPct val="100000"/>
              </a:lnSpc>
              <a:spcBef>
                <a:spcPts val="0"/>
              </a:spcBef>
            </a:pPr>
            <a:r>
              <a:rPr lang="en-US" sz="1600" dirty="0"/>
              <a:t>Confirmation of UN compliant photometry in the application by measurement</a:t>
            </a:r>
          </a:p>
          <a:p>
            <a:pPr lvl="1">
              <a:lnSpc>
                <a:spcPct val="100000"/>
              </a:lnSpc>
              <a:spcBef>
                <a:spcPts val="0"/>
              </a:spcBef>
            </a:pPr>
            <a:r>
              <a:rPr lang="en-US" sz="1600" dirty="0"/>
              <a:t>Valid in tested vehicles / headlamps *</a:t>
            </a:r>
          </a:p>
          <a:p>
            <a:pPr lvl="1">
              <a:lnSpc>
                <a:spcPct val="100000"/>
              </a:lnSpc>
              <a:spcBef>
                <a:spcPts val="0"/>
              </a:spcBef>
            </a:pPr>
            <a:r>
              <a:rPr lang="en-US" sz="1600" dirty="0"/>
              <a:t>Already accepted by several contracting parties (via national type approval)</a:t>
            </a:r>
          </a:p>
          <a:p>
            <a:pPr lvl="2">
              <a:lnSpc>
                <a:spcPct val="100000"/>
              </a:lnSpc>
              <a:spcBef>
                <a:spcPts val="0"/>
              </a:spcBef>
            </a:pPr>
            <a:r>
              <a:rPr lang="en-US" sz="1600" dirty="0"/>
              <a:t>Germany, and some countries accepting:</a:t>
            </a:r>
          </a:p>
          <a:p>
            <a:pPr lvl="3">
              <a:lnSpc>
                <a:spcPct val="100000"/>
              </a:lnSpc>
              <a:spcBef>
                <a:spcPts val="0"/>
              </a:spcBef>
            </a:pPr>
            <a:r>
              <a:rPr lang="en-US" sz="1400" dirty="0"/>
              <a:t>Austria</a:t>
            </a:r>
          </a:p>
          <a:p>
            <a:pPr lvl="3">
              <a:lnSpc>
                <a:spcPct val="100000"/>
              </a:lnSpc>
              <a:spcBef>
                <a:spcPts val="0"/>
              </a:spcBef>
            </a:pPr>
            <a:r>
              <a:rPr lang="en-US" sz="1400" dirty="0"/>
              <a:t>Czech Republic</a:t>
            </a:r>
          </a:p>
          <a:p>
            <a:pPr lvl="3">
              <a:lnSpc>
                <a:spcPct val="100000"/>
              </a:lnSpc>
              <a:spcBef>
                <a:spcPts val="0"/>
              </a:spcBef>
            </a:pPr>
            <a:r>
              <a:rPr lang="en-US" sz="1400" dirty="0"/>
              <a:t>Croatia</a:t>
            </a:r>
          </a:p>
          <a:p>
            <a:pPr lvl="2">
              <a:lnSpc>
                <a:spcPct val="100000"/>
              </a:lnSpc>
              <a:spcBef>
                <a:spcPts val="0"/>
              </a:spcBef>
            </a:pPr>
            <a:r>
              <a:rPr lang="en-US" sz="1600" dirty="0"/>
              <a:t>France</a:t>
            </a:r>
          </a:p>
          <a:p>
            <a:pPr lvl="2">
              <a:lnSpc>
                <a:spcPct val="100000"/>
              </a:lnSpc>
              <a:spcBef>
                <a:spcPts val="0"/>
              </a:spcBef>
            </a:pPr>
            <a:r>
              <a:rPr lang="en-US" sz="1600" dirty="0"/>
              <a:t>South Korea</a:t>
            </a:r>
            <a:endParaRPr lang="en-US" sz="2400" dirty="0"/>
          </a:p>
        </p:txBody>
      </p:sp>
      <p:sp>
        <p:nvSpPr>
          <p:cNvPr id="5" name="Inhaltsplatzhalter 2">
            <a:extLst>
              <a:ext uri="{FF2B5EF4-FFF2-40B4-BE49-F238E27FC236}">
                <a16:creationId xmlns:a16="http://schemas.microsoft.com/office/drawing/2014/main" id="{D19E249B-C567-40DD-D27E-1D9291BB5399}"/>
              </a:ext>
            </a:extLst>
          </p:cNvPr>
          <p:cNvSpPr txBox="1">
            <a:spLocks/>
          </p:cNvSpPr>
          <p:nvPr/>
        </p:nvSpPr>
        <p:spPr>
          <a:xfrm>
            <a:off x="416290" y="1506868"/>
            <a:ext cx="5327290" cy="4986008"/>
          </a:xfrm>
          <a:prstGeom prst="rect">
            <a:avLst/>
          </a:prstGeom>
          <a:ln>
            <a:solidFill>
              <a:schemeClr val="tx1"/>
            </a:solidFill>
          </a:ln>
        </p:spPr>
        <p:txBody>
          <a:bodyPr vert="horz" lIns="91440" tIns="45720" rIns="91440" bIns="45720" rtlCol="0">
            <a:noAutofit/>
          </a:bodyPr>
          <a:lstStyle>
            <a:lvl1pPr marL="228600" indent="-228600">
              <a:lnSpc>
                <a:spcPct val="90000"/>
              </a:lnSpc>
              <a:spcBef>
                <a:spcPts val="1000"/>
              </a:spcBef>
              <a:buFont typeface="Arial" panose="020B0604020202020204" pitchFamily="34" charset="0"/>
              <a:buChar char="•"/>
              <a:defRPr sz="2800" b="1"/>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nSpc>
                <a:spcPct val="100000"/>
              </a:lnSpc>
              <a:spcBef>
                <a:spcPts val="0"/>
              </a:spcBef>
              <a:buNone/>
            </a:pPr>
            <a:r>
              <a:rPr lang="en-US" sz="1800" dirty="0"/>
              <a:t>1 – “intelligent equivalence” on light source level</a:t>
            </a:r>
          </a:p>
          <a:p>
            <a:pPr marL="0" indent="0">
              <a:lnSpc>
                <a:spcPct val="100000"/>
              </a:lnSpc>
              <a:spcBef>
                <a:spcPts val="0"/>
              </a:spcBef>
              <a:buNone/>
            </a:pPr>
            <a:r>
              <a:rPr lang="en-US" sz="1800" dirty="0"/>
              <a:t>       </a:t>
            </a:r>
            <a:r>
              <a:rPr lang="en-US" sz="1800" b="0" dirty="0"/>
              <a:t>(also called “EQ+”)</a:t>
            </a:r>
          </a:p>
          <a:p>
            <a:pPr marL="0" indent="0">
              <a:lnSpc>
                <a:spcPct val="100000"/>
              </a:lnSpc>
              <a:spcBef>
                <a:spcPts val="0"/>
              </a:spcBef>
              <a:buNone/>
            </a:pPr>
            <a:endParaRPr lang="en-US" sz="1800" dirty="0"/>
          </a:p>
          <a:p>
            <a:pPr lvl="1">
              <a:lnSpc>
                <a:spcPct val="100000"/>
              </a:lnSpc>
              <a:spcBef>
                <a:spcPts val="0"/>
              </a:spcBef>
            </a:pPr>
            <a:r>
              <a:rPr lang="en-US" sz="1600" dirty="0"/>
              <a:t>Detailed light source specification via emission in two directions</a:t>
            </a:r>
          </a:p>
          <a:p>
            <a:pPr lvl="1">
              <a:lnSpc>
                <a:spcPct val="100000"/>
              </a:lnSpc>
              <a:spcBef>
                <a:spcPts val="0"/>
              </a:spcBef>
            </a:pPr>
            <a:r>
              <a:rPr lang="en-US" sz="1600" dirty="0"/>
              <a:t>Making full use of LED technology benefits</a:t>
            </a:r>
          </a:p>
          <a:p>
            <a:pPr lvl="1">
              <a:lnSpc>
                <a:spcPct val="100000"/>
              </a:lnSpc>
              <a:spcBef>
                <a:spcPts val="0"/>
              </a:spcBef>
            </a:pPr>
            <a:r>
              <a:rPr lang="en-US" sz="1600" dirty="0"/>
              <a:t>Several deviations from “full photometric equivalence”</a:t>
            </a:r>
          </a:p>
          <a:p>
            <a:pPr lvl="2">
              <a:lnSpc>
                <a:spcPct val="100000"/>
              </a:lnSpc>
              <a:spcBef>
                <a:spcPts val="0"/>
              </a:spcBef>
            </a:pPr>
            <a:r>
              <a:rPr lang="en-US" sz="1400" dirty="0"/>
              <a:t>Keeping LEA and contrast requirements (in 2 viewing directions only)</a:t>
            </a:r>
          </a:p>
          <a:p>
            <a:pPr lvl="2">
              <a:lnSpc>
                <a:spcPct val="100000"/>
              </a:lnSpc>
              <a:spcBef>
                <a:spcPts val="0"/>
              </a:spcBef>
            </a:pPr>
            <a:r>
              <a:rPr lang="en-US" sz="1400" dirty="0"/>
              <a:t>Modified far-field emission requirements</a:t>
            </a:r>
          </a:p>
          <a:p>
            <a:pPr lvl="1">
              <a:lnSpc>
                <a:spcPct val="100000"/>
              </a:lnSpc>
              <a:spcBef>
                <a:spcPts val="0"/>
              </a:spcBef>
            </a:pPr>
            <a:r>
              <a:rPr lang="en-US" sz="1600" dirty="0"/>
              <a:t>Valid in all headlamps / vehicles</a:t>
            </a:r>
          </a:p>
          <a:p>
            <a:pPr lvl="1">
              <a:lnSpc>
                <a:spcPct val="100000"/>
              </a:lnSpc>
              <a:spcBef>
                <a:spcPts val="0"/>
              </a:spcBef>
            </a:pPr>
            <a:r>
              <a:rPr lang="en-US" sz="1600" dirty="0"/>
              <a:t>No need to consider mis-use</a:t>
            </a:r>
          </a:p>
          <a:p>
            <a:pPr lvl="1">
              <a:lnSpc>
                <a:spcPct val="100000"/>
              </a:lnSpc>
              <a:spcBef>
                <a:spcPts val="0"/>
              </a:spcBef>
            </a:pPr>
            <a:r>
              <a:rPr lang="en-US" sz="1600" dirty="0"/>
              <a:t>Not used in any country so far</a:t>
            </a:r>
          </a:p>
          <a:p>
            <a:pPr marL="457200" lvl="1" indent="0">
              <a:lnSpc>
                <a:spcPct val="100000"/>
              </a:lnSpc>
              <a:spcBef>
                <a:spcPts val="0"/>
              </a:spcBef>
              <a:buNone/>
            </a:pPr>
            <a:endParaRPr lang="en-US" sz="1600" dirty="0"/>
          </a:p>
        </p:txBody>
      </p:sp>
      <p:sp>
        <p:nvSpPr>
          <p:cNvPr id="6" name="Textfeld 5">
            <a:extLst>
              <a:ext uri="{FF2B5EF4-FFF2-40B4-BE49-F238E27FC236}">
                <a16:creationId xmlns:a16="http://schemas.microsoft.com/office/drawing/2014/main" id="{F2CA20A7-100B-0194-0A09-F6B4F4C6E479}"/>
              </a:ext>
            </a:extLst>
          </p:cNvPr>
          <p:cNvSpPr txBox="1"/>
          <p:nvPr/>
        </p:nvSpPr>
        <p:spPr>
          <a:xfrm>
            <a:off x="8795632" y="5761700"/>
            <a:ext cx="2628509" cy="854080"/>
          </a:xfrm>
          <a:prstGeom prst="rect">
            <a:avLst/>
          </a:prstGeom>
          <a:noFill/>
        </p:spPr>
        <p:txBody>
          <a:bodyPr wrap="square" rtlCol="0">
            <a:spAutoFit/>
          </a:bodyPr>
          <a:lstStyle/>
          <a:p>
            <a:r>
              <a:rPr lang="en-US" sz="1050" dirty="0"/>
              <a:t>* Mis-use can be addressed via “special measures” to prevent glare , to be discussed further</a:t>
            </a:r>
          </a:p>
          <a:p>
            <a:endParaRPr lang="de-DE" dirty="0"/>
          </a:p>
        </p:txBody>
      </p:sp>
      <p:sp>
        <p:nvSpPr>
          <p:cNvPr id="7" name="Slide Number Placeholder 6">
            <a:extLst>
              <a:ext uri="{FF2B5EF4-FFF2-40B4-BE49-F238E27FC236}">
                <a16:creationId xmlns:a16="http://schemas.microsoft.com/office/drawing/2014/main" id="{4011923C-23C6-158F-5AFE-872FED4D8832}"/>
              </a:ext>
            </a:extLst>
          </p:cNvPr>
          <p:cNvSpPr>
            <a:spLocks noGrp="1"/>
          </p:cNvSpPr>
          <p:nvPr>
            <p:ph type="sldNum" sz="quarter" idx="12"/>
          </p:nvPr>
        </p:nvSpPr>
        <p:spPr/>
        <p:txBody>
          <a:bodyPr/>
          <a:lstStyle/>
          <a:p>
            <a:fld id="{E0B07F76-AB1E-455E-8431-1732CF83521B}" type="slidenum">
              <a:rPr lang="en-US" smtClean="0"/>
              <a:t>6</a:t>
            </a:fld>
            <a:endParaRPr lang="en-US"/>
          </a:p>
        </p:txBody>
      </p:sp>
    </p:spTree>
    <p:extLst>
      <p:ext uri="{BB962C8B-B14F-4D97-AF65-F5344CB8AC3E}">
        <p14:creationId xmlns:p14="http://schemas.microsoft.com/office/powerpoint/2010/main" val="129092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9DD580-8025-71B3-F245-626D9A2811A5}"/>
              </a:ext>
            </a:extLst>
          </p:cNvPr>
          <p:cNvSpPr>
            <a:spLocks noGrp="1"/>
          </p:cNvSpPr>
          <p:nvPr>
            <p:ph type="title"/>
          </p:nvPr>
        </p:nvSpPr>
        <p:spPr>
          <a:xfrm>
            <a:off x="838200" y="365125"/>
            <a:ext cx="10515600" cy="1112693"/>
          </a:xfrm>
        </p:spPr>
        <p:txBody>
          <a:bodyPr>
            <a:normAutofit/>
          </a:bodyPr>
          <a:lstStyle/>
          <a:p>
            <a:r>
              <a:rPr lang="en-US" sz="3200" dirty="0"/>
              <a:t>Idea to introduce alternative equivalence specification</a:t>
            </a:r>
            <a:br>
              <a:rPr lang="en-US" sz="3200" dirty="0"/>
            </a:br>
            <a:r>
              <a:rPr lang="en-US" sz="3200" dirty="0"/>
              <a:t>to allow bi-directional emission</a:t>
            </a:r>
          </a:p>
        </p:txBody>
      </p:sp>
      <p:pic>
        <p:nvPicPr>
          <p:cNvPr id="4" name="Picture 2">
            <a:extLst>
              <a:ext uri="{FF2B5EF4-FFF2-40B4-BE49-F238E27FC236}">
                <a16:creationId xmlns:a16="http://schemas.microsoft.com/office/drawing/2014/main" id="{D96E0BF6-65D9-7026-98CD-804735DD57A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rot="5400000">
            <a:off x="4434319" y="3413415"/>
            <a:ext cx="2857963" cy="2867618"/>
          </a:xfrm>
          <a:prstGeom prst="rect">
            <a:avLst/>
          </a:prstGeom>
          <a:noFill/>
          <a:extLst>
            <a:ext uri="{909E8E84-426E-40DD-AFC4-6F175D3DCCD1}">
              <a14:hiddenFill xmlns:a14="http://schemas.microsoft.com/office/drawing/2010/main">
                <a:solidFill>
                  <a:srgbClr val="FFFFFF"/>
                </a:solidFill>
              </a14:hiddenFill>
            </a:ext>
          </a:extLst>
        </p:spPr>
      </p:pic>
      <p:sp>
        <p:nvSpPr>
          <p:cNvPr id="21" name="Textfeld 20">
            <a:extLst>
              <a:ext uri="{FF2B5EF4-FFF2-40B4-BE49-F238E27FC236}">
                <a16:creationId xmlns:a16="http://schemas.microsoft.com/office/drawing/2014/main" id="{BD384912-94F4-107E-3249-956FC6C396DA}"/>
              </a:ext>
            </a:extLst>
          </p:cNvPr>
          <p:cNvSpPr txBox="1"/>
          <p:nvPr/>
        </p:nvSpPr>
        <p:spPr>
          <a:xfrm>
            <a:off x="7405903" y="2051154"/>
            <a:ext cx="4624664" cy="369332"/>
          </a:xfrm>
          <a:prstGeom prst="rect">
            <a:avLst/>
          </a:prstGeom>
          <a:noFill/>
        </p:spPr>
        <p:txBody>
          <a:bodyPr wrap="none" rtlCol="0">
            <a:spAutoFit/>
          </a:bodyPr>
          <a:lstStyle/>
          <a:p>
            <a:r>
              <a:rPr lang="en-US" b="1" dirty="0"/>
              <a:t>“</a:t>
            </a:r>
            <a:r>
              <a:rPr lang="en-US" b="1" u="sng" dirty="0"/>
              <a:t>Near-field”</a:t>
            </a:r>
            <a:r>
              <a:rPr lang="en-US" b="1" dirty="0"/>
              <a:t> </a:t>
            </a:r>
            <a:r>
              <a:rPr lang="en-US" b="1" dirty="0">
                <a:sym typeface="Wingdings" panose="05000000000000000000" pitchFamily="2" charset="2"/>
              </a:rPr>
              <a:t></a:t>
            </a:r>
            <a:r>
              <a:rPr lang="en-US" b="1" dirty="0"/>
              <a:t> box and contrast requirements</a:t>
            </a:r>
          </a:p>
        </p:txBody>
      </p:sp>
      <p:sp>
        <p:nvSpPr>
          <p:cNvPr id="22" name="Textfeld 21">
            <a:extLst>
              <a:ext uri="{FF2B5EF4-FFF2-40B4-BE49-F238E27FC236}">
                <a16:creationId xmlns:a16="http://schemas.microsoft.com/office/drawing/2014/main" id="{D57F377D-3435-9F85-829C-8634771613FC}"/>
              </a:ext>
            </a:extLst>
          </p:cNvPr>
          <p:cNvSpPr txBox="1"/>
          <p:nvPr/>
        </p:nvSpPr>
        <p:spPr>
          <a:xfrm>
            <a:off x="1106822" y="2004990"/>
            <a:ext cx="4658198" cy="369332"/>
          </a:xfrm>
          <a:prstGeom prst="rect">
            <a:avLst/>
          </a:prstGeom>
          <a:noFill/>
        </p:spPr>
        <p:txBody>
          <a:bodyPr wrap="none" rtlCol="0">
            <a:spAutoFit/>
          </a:bodyPr>
          <a:lstStyle/>
          <a:p>
            <a:r>
              <a:rPr lang="en-US" b="1" dirty="0"/>
              <a:t>“</a:t>
            </a:r>
            <a:r>
              <a:rPr lang="en-US" b="1" u="sng" dirty="0"/>
              <a:t>Far-field</a:t>
            </a:r>
            <a:r>
              <a:rPr lang="en-US" b="1" dirty="0"/>
              <a:t>” </a:t>
            </a:r>
            <a:r>
              <a:rPr lang="en-US" b="1" dirty="0">
                <a:sym typeface="Wingdings" panose="05000000000000000000" pitchFamily="2" charset="2"/>
              </a:rPr>
              <a:t></a:t>
            </a:r>
            <a:r>
              <a:rPr lang="en-US" b="1" dirty="0"/>
              <a:t> Normalized Intensity Distribution</a:t>
            </a:r>
          </a:p>
        </p:txBody>
      </p:sp>
      <p:pic>
        <p:nvPicPr>
          <p:cNvPr id="3" name="Picture 10" descr="Bild">
            <a:extLst>
              <a:ext uri="{FF2B5EF4-FFF2-40B4-BE49-F238E27FC236}">
                <a16:creationId xmlns:a16="http://schemas.microsoft.com/office/drawing/2014/main" id="{E3FCA4A3-D40D-F905-9472-08E71EC975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0968" y="3975162"/>
            <a:ext cx="3502056" cy="2425289"/>
          </a:xfrm>
          <a:prstGeom prst="rect">
            <a:avLst/>
          </a:prstGeom>
          <a:noFill/>
          <a:extLst>
            <a:ext uri="{909E8E84-426E-40DD-AFC4-6F175D3DCCD1}">
              <a14:hiddenFill xmlns:a14="http://schemas.microsoft.com/office/drawing/2010/main">
                <a:solidFill>
                  <a:srgbClr val="FFFFFF"/>
                </a:solidFill>
              </a14:hiddenFill>
            </a:ext>
          </a:extLst>
        </p:spPr>
      </p:pic>
      <p:sp>
        <p:nvSpPr>
          <p:cNvPr id="9" name="Rechteck 8">
            <a:extLst>
              <a:ext uri="{FF2B5EF4-FFF2-40B4-BE49-F238E27FC236}">
                <a16:creationId xmlns:a16="http://schemas.microsoft.com/office/drawing/2014/main" id="{CB2FF52F-1A59-3B7B-2337-59B01D7C027C}"/>
              </a:ext>
            </a:extLst>
          </p:cNvPr>
          <p:cNvSpPr/>
          <p:nvPr/>
        </p:nvSpPr>
        <p:spPr>
          <a:xfrm>
            <a:off x="1418373" y="5382266"/>
            <a:ext cx="973123" cy="1476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EEEAFECF-CE86-1F47-142C-A56C42D8C9B6}"/>
              </a:ext>
            </a:extLst>
          </p:cNvPr>
          <p:cNvSpPr/>
          <p:nvPr/>
        </p:nvSpPr>
        <p:spPr>
          <a:xfrm>
            <a:off x="2221487" y="5382265"/>
            <a:ext cx="973123" cy="1476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Box 15">
            <a:extLst>
              <a:ext uri="{FF2B5EF4-FFF2-40B4-BE49-F238E27FC236}">
                <a16:creationId xmlns:a16="http://schemas.microsoft.com/office/drawing/2014/main" id="{8310C840-68D4-45D4-88AE-FB9609FC485F}"/>
              </a:ext>
            </a:extLst>
          </p:cNvPr>
          <p:cNvSpPr txBox="1"/>
          <p:nvPr/>
        </p:nvSpPr>
        <p:spPr>
          <a:xfrm>
            <a:off x="832690" y="1373244"/>
            <a:ext cx="9269525" cy="400110"/>
          </a:xfrm>
          <a:prstGeom prst="rect">
            <a:avLst/>
          </a:prstGeom>
          <a:noFill/>
        </p:spPr>
        <p:txBody>
          <a:bodyPr wrap="none" rtlCol="0">
            <a:spAutoFit/>
          </a:bodyPr>
          <a:lstStyle/>
          <a:p>
            <a:r>
              <a:rPr lang="en-US" sz="2000" dirty="0"/>
              <a:t>Key </a:t>
            </a:r>
            <a:r>
              <a:rPr lang="en-US" sz="2000"/>
              <a:t>elements of </a:t>
            </a:r>
            <a:r>
              <a:rPr lang="en-US" sz="2000" dirty="0"/>
              <a:t>the light source specification and </a:t>
            </a:r>
            <a:r>
              <a:rPr lang="en-US" sz="2000" dirty="0">
                <a:solidFill>
                  <a:srgbClr val="00B050"/>
                </a:solidFill>
              </a:rPr>
              <a:t>PROPOSED</a:t>
            </a:r>
            <a:r>
              <a:rPr lang="en-US" sz="2000" dirty="0"/>
              <a:t> amendments to H11_LEDr</a:t>
            </a:r>
          </a:p>
        </p:txBody>
      </p:sp>
      <p:pic>
        <p:nvPicPr>
          <p:cNvPr id="17" name="Picture 16">
            <a:extLst>
              <a:ext uri="{FF2B5EF4-FFF2-40B4-BE49-F238E27FC236}">
                <a16:creationId xmlns:a16="http://schemas.microsoft.com/office/drawing/2014/main" id="{38515E5F-C984-B3A8-2FEC-49FBAEB42C4F}"/>
              </a:ext>
            </a:extLst>
          </p:cNvPr>
          <p:cNvPicPr>
            <a:picLocks noChangeAspect="1"/>
          </p:cNvPicPr>
          <p:nvPr/>
        </p:nvPicPr>
        <p:blipFill>
          <a:blip r:embed="rId5"/>
          <a:stretch>
            <a:fillRect/>
          </a:stretch>
        </p:blipFill>
        <p:spPr>
          <a:xfrm>
            <a:off x="1700960" y="3492617"/>
            <a:ext cx="1493650" cy="1231499"/>
          </a:xfrm>
          <a:prstGeom prst="rect">
            <a:avLst/>
          </a:prstGeom>
        </p:spPr>
      </p:pic>
      <p:pic>
        <p:nvPicPr>
          <p:cNvPr id="20" name="Picture 19">
            <a:extLst>
              <a:ext uri="{FF2B5EF4-FFF2-40B4-BE49-F238E27FC236}">
                <a16:creationId xmlns:a16="http://schemas.microsoft.com/office/drawing/2014/main" id="{8F27B112-6DDC-EA46-6D4F-D5845D694BAB}"/>
              </a:ext>
            </a:extLst>
          </p:cNvPr>
          <p:cNvPicPr>
            <a:picLocks noChangeAspect="1"/>
          </p:cNvPicPr>
          <p:nvPr/>
        </p:nvPicPr>
        <p:blipFill>
          <a:blip r:embed="rId6"/>
          <a:stretch>
            <a:fillRect/>
          </a:stretch>
        </p:blipFill>
        <p:spPr>
          <a:xfrm>
            <a:off x="1345871" y="5042942"/>
            <a:ext cx="2091250" cy="883627"/>
          </a:xfrm>
          <a:prstGeom prst="rect">
            <a:avLst/>
          </a:prstGeom>
        </p:spPr>
      </p:pic>
      <p:sp>
        <p:nvSpPr>
          <p:cNvPr id="23" name="Oval 22">
            <a:extLst>
              <a:ext uri="{FF2B5EF4-FFF2-40B4-BE49-F238E27FC236}">
                <a16:creationId xmlns:a16="http://schemas.microsoft.com/office/drawing/2014/main" id="{990C5653-9FAD-96DF-8DD9-C179943112AC}"/>
              </a:ext>
            </a:extLst>
          </p:cNvPr>
          <p:cNvSpPr/>
          <p:nvPr/>
        </p:nvSpPr>
        <p:spPr>
          <a:xfrm>
            <a:off x="6562725" y="4724116"/>
            <a:ext cx="428254" cy="31882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FB86627A-2578-D323-89A6-77297EE52085}"/>
              </a:ext>
            </a:extLst>
          </p:cNvPr>
          <p:cNvSpPr/>
          <p:nvPr/>
        </p:nvSpPr>
        <p:spPr>
          <a:xfrm>
            <a:off x="7839076" y="3761803"/>
            <a:ext cx="3890126" cy="26386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18AC09F6-2635-912F-ECD3-A97730D692F9}"/>
              </a:ext>
            </a:extLst>
          </p:cNvPr>
          <p:cNvCxnSpPr>
            <a:cxnSpLocks/>
            <a:stCxn id="24" idx="1"/>
            <a:endCxn id="23" idx="0"/>
          </p:cNvCxnSpPr>
          <p:nvPr/>
        </p:nvCxnSpPr>
        <p:spPr>
          <a:xfrm flipH="1">
            <a:off x="6776852" y="4148224"/>
            <a:ext cx="1631920" cy="575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6D7E4DF-E004-525C-24A4-D02DF77EAAAC}"/>
              </a:ext>
            </a:extLst>
          </p:cNvPr>
          <p:cNvCxnSpPr>
            <a:cxnSpLocks/>
            <a:stCxn id="24" idx="3"/>
            <a:endCxn id="23" idx="4"/>
          </p:cNvCxnSpPr>
          <p:nvPr/>
        </p:nvCxnSpPr>
        <p:spPr>
          <a:xfrm flipH="1" flipV="1">
            <a:off x="6776852" y="5042942"/>
            <a:ext cx="1631920" cy="971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475BFCD-F522-9993-86C9-A6244DA699FF}"/>
              </a:ext>
            </a:extLst>
          </p:cNvPr>
          <p:cNvCxnSpPr>
            <a:cxnSpLocks/>
          </p:cNvCxnSpPr>
          <p:nvPr/>
        </p:nvCxnSpPr>
        <p:spPr>
          <a:xfrm flipH="1" flipV="1">
            <a:off x="6171069" y="3998079"/>
            <a:ext cx="508724" cy="6238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53E022A-6C8F-ACAD-719C-061595066EDF}"/>
              </a:ext>
            </a:extLst>
          </p:cNvPr>
          <p:cNvCxnSpPr>
            <a:cxnSpLocks/>
          </p:cNvCxnSpPr>
          <p:nvPr/>
        </p:nvCxnSpPr>
        <p:spPr>
          <a:xfrm flipH="1" flipV="1">
            <a:off x="6554903" y="3808724"/>
            <a:ext cx="200241" cy="8132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3643363-E5CD-9A9B-B527-EF924BD02B46}"/>
              </a:ext>
            </a:extLst>
          </p:cNvPr>
          <p:cNvCxnSpPr>
            <a:cxnSpLocks/>
          </p:cNvCxnSpPr>
          <p:nvPr/>
        </p:nvCxnSpPr>
        <p:spPr>
          <a:xfrm flipV="1">
            <a:off x="6816283" y="3761803"/>
            <a:ext cx="153058" cy="8761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2D76CFC-136A-C829-C077-38518DEF2FD2}"/>
              </a:ext>
            </a:extLst>
          </p:cNvPr>
          <p:cNvCxnSpPr>
            <a:cxnSpLocks/>
          </p:cNvCxnSpPr>
          <p:nvPr/>
        </p:nvCxnSpPr>
        <p:spPr>
          <a:xfrm flipV="1">
            <a:off x="6848955" y="3975162"/>
            <a:ext cx="469863" cy="6628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19D3B6C-DAAA-A280-589C-7DB83D235BEA}"/>
              </a:ext>
            </a:extLst>
          </p:cNvPr>
          <p:cNvCxnSpPr>
            <a:cxnSpLocks/>
          </p:cNvCxnSpPr>
          <p:nvPr/>
        </p:nvCxnSpPr>
        <p:spPr>
          <a:xfrm flipH="1">
            <a:off x="6094468" y="5086264"/>
            <a:ext cx="508724" cy="6238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3479AF9-58E7-4839-8836-08B981123FE7}"/>
              </a:ext>
            </a:extLst>
          </p:cNvPr>
          <p:cNvCxnSpPr>
            <a:cxnSpLocks/>
          </p:cNvCxnSpPr>
          <p:nvPr/>
        </p:nvCxnSpPr>
        <p:spPr>
          <a:xfrm flipH="1">
            <a:off x="6532401" y="5094623"/>
            <a:ext cx="200241" cy="8132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A704802-99C3-3838-899D-E77252408794}"/>
              </a:ext>
            </a:extLst>
          </p:cNvPr>
          <p:cNvCxnSpPr>
            <a:cxnSpLocks/>
          </p:cNvCxnSpPr>
          <p:nvPr/>
        </p:nvCxnSpPr>
        <p:spPr>
          <a:xfrm>
            <a:off x="6832541" y="5103689"/>
            <a:ext cx="130068" cy="8004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3B66DAE7-D319-0294-26E7-3FCB9604CDFB}"/>
              </a:ext>
            </a:extLst>
          </p:cNvPr>
          <p:cNvCxnSpPr>
            <a:cxnSpLocks/>
          </p:cNvCxnSpPr>
          <p:nvPr/>
        </p:nvCxnSpPr>
        <p:spPr>
          <a:xfrm>
            <a:off x="6933095" y="5069033"/>
            <a:ext cx="469863" cy="6628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6">
            <a:extLst>
              <a:ext uri="{FF2B5EF4-FFF2-40B4-BE49-F238E27FC236}">
                <a16:creationId xmlns:a16="http://schemas.microsoft.com/office/drawing/2014/main" id="{697E9E88-37FE-6405-21AA-BF5913A1F9B1}"/>
              </a:ext>
            </a:extLst>
          </p:cNvPr>
          <p:cNvSpPr txBox="1"/>
          <p:nvPr/>
        </p:nvSpPr>
        <p:spPr>
          <a:xfrm>
            <a:off x="7402958" y="2750481"/>
            <a:ext cx="4459811" cy="646331"/>
          </a:xfrm>
          <a:prstGeom prst="rect">
            <a:avLst/>
          </a:prstGeom>
          <a:noFill/>
        </p:spPr>
        <p:txBody>
          <a:bodyPr wrap="none" rtlCol="0">
            <a:spAutoFit/>
          </a:bodyPr>
          <a:lstStyle/>
          <a:p>
            <a:r>
              <a:rPr lang="en-US" dirty="0">
                <a:solidFill>
                  <a:srgbClr val="00B050"/>
                </a:solidFill>
              </a:rPr>
              <a:t>PROPOSAL</a:t>
            </a:r>
            <a:r>
              <a:rPr lang="en-US" dirty="0"/>
              <a:t>: same LEA as “full-equivalent“, but</a:t>
            </a:r>
            <a:br>
              <a:rPr lang="en-US" dirty="0"/>
            </a:br>
            <a:r>
              <a:rPr lang="en-US" dirty="0"/>
              <a:t>only from view “A” and “-A”, i.e. exclude “B”</a:t>
            </a:r>
          </a:p>
        </p:txBody>
      </p:sp>
      <p:sp>
        <p:nvSpPr>
          <p:cNvPr id="8" name="Textfeld 6">
            <a:extLst>
              <a:ext uri="{FF2B5EF4-FFF2-40B4-BE49-F238E27FC236}">
                <a16:creationId xmlns:a16="http://schemas.microsoft.com/office/drawing/2014/main" id="{877D928A-7FC4-BA18-F9ED-6E7E4F88617D}"/>
              </a:ext>
            </a:extLst>
          </p:cNvPr>
          <p:cNvSpPr txBox="1"/>
          <p:nvPr/>
        </p:nvSpPr>
        <p:spPr>
          <a:xfrm>
            <a:off x="1106822" y="2739135"/>
            <a:ext cx="5560176" cy="646331"/>
          </a:xfrm>
          <a:prstGeom prst="rect">
            <a:avLst/>
          </a:prstGeom>
          <a:noFill/>
        </p:spPr>
        <p:txBody>
          <a:bodyPr wrap="none" rtlCol="0">
            <a:spAutoFit/>
          </a:bodyPr>
          <a:lstStyle/>
          <a:p>
            <a:r>
              <a:rPr lang="en-US" dirty="0">
                <a:solidFill>
                  <a:srgbClr val="00B050"/>
                </a:solidFill>
              </a:rPr>
              <a:t>PROPOSAL</a:t>
            </a:r>
            <a:r>
              <a:rPr lang="en-US" dirty="0"/>
              <a:t>: allow far-field emission characteristic</a:t>
            </a:r>
            <a:br>
              <a:rPr lang="en-US" dirty="0"/>
            </a:br>
            <a:r>
              <a:rPr lang="en-US" dirty="0"/>
              <a:t>of “back-to-back” LEDs with Lambertian radiation pattern</a:t>
            </a:r>
          </a:p>
        </p:txBody>
      </p:sp>
      <p:sp>
        <p:nvSpPr>
          <p:cNvPr id="7" name="Slide Number Placeholder 6">
            <a:extLst>
              <a:ext uri="{FF2B5EF4-FFF2-40B4-BE49-F238E27FC236}">
                <a16:creationId xmlns:a16="http://schemas.microsoft.com/office/drawing/2014/main" id="{38E0020B-9883-EABA-6759-CCAF6AD62190}"/>
              </a:ext>
            </a:extLst>
          </p:cNvPr>
          <p:cNvSpPr>
            <a:spLocks noGrp="1"/>
          </p:cNvSpPr>
          <p:nvPr>
            <p:ph type="sldNum" sz="quarter" idx="12"/>
          </p:nvPr>
        </p:nvSpPr>
        <p:spPr/>
        <p:txBody>
          <a:bodyPr/>
          <a:lstStyle/>
          <a:p>
            <a:fld id="{E0B07F76-AB1E-455E-8431-1732CF83521B}" type="slidenum">
              <a:rPr lang="en-US" smtClean="0"/>
              <a:t>7</a:t>
            </a:fld>
            <a:endParaRPr lang="en-US"/>
          </a:p>
        </p:txBody>
      </p:sp>
    </p:spTree>
    <p:extLst>
      <p:ext uri="{BB962C8B-B14F-4D97-AF65-F5344CB8AC3E}">
        <p14:creationId xmlns:p14="http://schemas.microsoft.com/office/powerpoint/2010/main" val="3293069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FA65BA91-1A7C-66A2-7FCA-62CEDD60B634}"/>
              </a:ext>
            </a:extLst>
          </p:cNvPr>
          <p:cNvPicPr>
            <a:picLocks noChangeAspect="1"/>
          </p:cNvPicPr>
          <p:nvPr/>
        </p:nvPicPr>
        <p:blipFill rotWithShape="1">
          <a:blip r:embed="rId2"/>
          <a:srcRect b="16422"/>
          <a:stretch/>
        </p:blipFill>
        <p:spPr>
          <a:xfrm>
            <a:off x="7830769" y="1828801"/>
            <a:ext cx="3629531" cy="4648199"/>
          </a:xfrm>
          <a:prstGeom prst="rect">
            <a:avLst/>
          </a:prstGeom>
          <a:ln>
            <a:solidFill>
              <a:schemeClr val="tx1"/>
            </a:solidFill>
          </a:ln>
        </p:spPr>
      </p:pic>
      <p:sp>
        <p:nvSpPr>
          <p:cNvPr id="2" name="Sprechblase: rechteckig 8">
            <a:extLst>
              <a:ext uri="{FF2B5EF4-FFF2-40B4-BE49-F238E27FC236}">
                <a16:creationId xmlns:a16="http://schemas.microsoft.com/office/drawing/2014/main" id="{90493FB7-6D8D-00A6-8BEF-4852D5F0844D}"/>
              </a:ext>
            </a:extLst>
          </p:cNvPr>
          <p:cNvSpPr/>
          <p:nvPr/>
        </p:nvSpPr>
        <p:spPr>
          <a:xfrm>
            <a:off x="609600" y="2033081"/>
            <a:ext cx="6543673" cy="1215957"/>
          </a:xfrm>
          <a:prstGeom prst="wedgeRectCallout">
            <a:avLst>
              <a:gd name="adj1" fmla="val 68385"/>
              <a:gd name="adj2" fmla="val 64971"/>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KEEP all essential characteristics (Table 1) unchanged, especially the contrast requirement to avoid glare !</a:t>
            </a:r>
          </a:p>
          <a:p>
            <a:pPr algn="ctr"/>
            <a:endParaRPr lang="en-US" dirty="0">
              <a:solidFill>
                <a:schemeClr val="accent6">
                  <a:lumMod val="75000"/>
                </a:schemeClr>
              </a:solidFill>
            </a:endParaRPr>
          </a:p>
          <a:p>
            <a:pPr algn="ctr"/>
            <a:r>
              <a:rPr lang="en-US" sz="1600" dirty="0">
                <a:solidFill>
                  <a:schemeClr val="accent6">
                    <a:lumMod val="75000"/>
                  </a:schemeClr>
                </a:solidFill>
              </a:rPr>
              <a:t>These correspond to the primary (main) directions of emission “A” and “– A”  </a:t>
            </a:r>
          </a:p>
        </p:txBody>
      </p:sp>
      <p:sp>
        <p:nvSpPr>
          <p:cNvPr id="4" name="Textplatzhalter 3">
            <a:extLst>
              <a:ext uri="{FF2B5EF4-FFF2-40B4-BE49-F238E27FC236}">
                <a16:creationId xmlns:a16="http://schemas.microsoft.com/office/drawing/2014/main" id="{A06C26BE-5AC2-59D8-A8AE-6F2A8DC059BB}"/>
              </a:ext>
            </a:extLst>
          </p:cNvPr>
          <p:cNvSpPr>
            <a:spLocks noGrp="1"/>
          </p:cNvSpPr>
          <p:nvPr>
            <p:ph type="body" sz="quarter" idx="10"/>
          </p:nvPr>
        </p:nvSpPr>
        <p:spPr>
          <a:xfrm>
            <a:off x="609601" y="381000"/>
            <a:ext cx="10986401" cy="914400"/>
          </a:xfrm>
        </p:spPr>
        <p:txBody>
          <a:bodyPr>
            <a:noAutofit/>
          </a:bodyPr>
          <a:lstStyle/>
          <a:p>
            <a:endParaRPr lang="en-US" b="1" u="sng" dirty="0">
              <a:solidFill>
                <a:schemeClr val="tx1"/>
              </a:solidFill>
            </a:endParaRPr>
          </a:p>
          <a:p>
            <a:endParaRPr lang="en-US" b="1" u="sng" dirty="0">
              <a:solidFill>
                <a:schemeClr val="tx1"/>
              </a:solidFill>
            </a:endParaRPr>
          </a:p>
          <a:p>
            <a:endParaRPr lang="en-US" b="1" u="sng" dirty="0">
              <a:solidFill>
                <a:schemeClr val="tx1"/>
              </a:solidFill>
            </a:endParaRPr>
          </a:p>
          <a:p>
            <a:r>
              <a:rPr lang="en-US" b="1" u="sng" dirty="0">
                <a:solidFill>
                  <a:schemeClr val="tx1"/>
                </a:solidFill>
              </a:rPr>
              <a:t>IMPACT on existing H11-LEDr sheet</a:t>
            </a:r>
          </a:p>
          <a:p>
            <a:r>
              <a:rPr lang="en-US" i="1" u="sng" dirty="0">
                <a:solidFill>
                  <a:schemeClr val="tx1"/>
                </a:solidFill>
              </a:rPr>
              <a:t>Under discussion</a:t>
            </a:r>
          </a:p>
        </p:txBody>
      </p:sp>
      <p:sp>
        <p:nvSpPr>
          <p:cNvPr id="5" name="Textplatzhalter 4">
            <a:extLst>
              <a:ext uri="{FF2B5EF4-FFF2-40B4-BE49-F238E27FC236}">
                <a16:creationId xmlns:a16="http://schemas.microsoft.com/office/drawing/2014/main" id="{18EA4EE5-4D47-718F-4275-8E0F599A1EA5}"/>
              </a:ext>
            </a:extLst>
          </p:cNvPr>
          <p:cNvSpPr>
            <a:spLocks noGrp="1"/>
          </p:cNvSpPr>
          <p:nvPr>
            <p:ph type="body" sz="quarter" idx="12"/>
          </p:nvPr>
        </p:nvSpPr>
        <p:spPr>
          <a:xfrm>
            <a:off x="7722595" y="1491266"/>
            <a:ext cx="3873407" cy="345948"/>
          </a:xfrm>
        </p:spPr>
        <p:txBody>
          <a:bodyPr/>
          <a:lstStyle/>
          <a:p>
            <a:r>
              <a:rPr lang="en-US" dirty="0">
                <a:solidFill>
                  <a:schemeClr val="bg1">
                    <a:lumMod val="50000"/>
                  </a:schemeClr>
                </a:solidFill>
              </a:rPr>
              <a:t>WP.29/2021/145 </a:t>
            </a:r>
            <a:r>
              <a:rPr lang="en-US" dirty="0">
                <a:solidFill>
                  <a:schemeClr val="bg1">
                    <a:lumMod val="50000"/>
                  </a:schemeClr>
                </a:solidFill>
                <a:sym typeface="Wingdings" panose="05000000000000000000" pitchFamily="2" charset="2"/>
              </a:rPr>
              <a:t> </a:t>
            </a:r>
            <a:r>
              <a:rPr lang="en-US" dirty="0">
                <a:solidFill>
                  <a:schemeClr val="bg1">
                    <a:lumMod val="50000"/>
                  </a:schemeClr>
                </a:solidFill>
              </a:rPr>
              <a:t>Sheet H11_LEDr/3</a:t>
            </a:r>
          </a:p>
        </p:txBody>
      </p:sp>
      <p:sp>
        <p:nvSpPr>
          <p:cNvPr id="9" name="Sprechblase: rechteckig 8">
            <a:extLst>
              <a:ext uri="{FF2B5EF4-FFF2-40B4-BE49-F238E27FC236}">
                <a16:creationId xmlns:a16="http://schemas.microsoft.com/office/drawing/2014/main" id="{405C74B0-FEF9-15F7-8DD4-0A0155CD1130}"/>
              </a:ext>
            </a:extLst>
          </p:cNvPr>
          <p:cNvSpPr/>
          <p:nvPr/>
        </p:nvSpPr>
        <p:spPr>
          <a:xfrm>
            <a:off x="609601" y="2033081"/>
            <a:ext cx="6543673" cy="1215957"/>
          </a:xfrm>
          <a:prstGeom prst="wedgeRectCallout">
            <a:avLst>
              <a:gd name="adj1" fmla="val 74305"/>
              <a:gd name="adj2" fmla="val 270816"/>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75000"/>
                  </a:schemeClr>
                </a:solidFill>
              </a:rPr>
              <a:t>KEEP all essential characteristics (Table 1) unchanged, especially the box and contrast requirement to avoid glare !</a:t>
            </a:r>
          </a:p>
          <a:p>
            <a:pPr algn="ctr"/>
            <a:endParaRPr lang="en-US" dirty="0">
              <a:solidFill>
                <a:schemeClr val="accent6">
                  <a:lumMod val="75000"/>
                </a:schemeClr>
              </a:solidFill>
            </a:endParaRPr>
          </a:p>
          <a:p>
            <a:pPr algn="ctr"/>
            <a:r>
              <a:rPr lang="en-US" sz="1600" dirty="0">
                <a:solidFill>
                  <a:schemeClr val="accent6">
                    <a:lumMod val="75000"/>
                  </a:schemeClr>
                </a:solidFill>
              </a:rPr>
              <a:t>These correspond to the primary (main) directions of emission “A” and “– A”  </a:t>
            </a:r>
          </a:p>
        </p:txBody>
      </p:sp>
      <p:sp>
        <p:nvSpPr>
          <p:cNvPr id="10" name="Sprechblase: rechteckig 9">
            <a:extLst>
              <a:ext uri="{FF2B5EF4-FFF2-40B4-BE49-F238E27FC236}">
                <a16:creationId xmlns:a16="http://schemas.microsoft.com/office/drawing/2014/main" id="{F271A6A7-4759-3C1C-F13C-DAE72EB78778}"/>
              </a:ext>
            </a:extLst>
          </p:cNvPr>
          <p:cNvSpPr/>
          <p:nvPr/>
        </p:nvSpPr>
        <p:spPr>
          <a:xfrm>
            <a:off x="609600" y="4084552"/>
            <a:ext cx="6543674" cy="2166026"/>
          </a:xfrm>
          <a:prstGeom prst="wedgeRectCallout">
            <a:avLst>
              <a:gd name="adj1" fmla="val 73332"/>
              <a:gd name="adj2" fmla="val -105776"/>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rPr>
              <a:t>REMOVE the box requirements </a:t>
            </a:r>
            <a:br>
              <a:rPr lang="en-US" dirty="0">
                <a:solidFill>
                  <a:schemeClr val="accent5">
                    <a:lumMod val="50000"/>
                  </a:schemeClr>
                </a:solidFill>
              </a:rPr>
            </a:br>
            <a:r>
              <a:rPr lang="en-US" dirty="0">
                <a:solidFill>
                  <a:schemeClr val="accent5">
                    <a:lumMod val="50000"/>
                  </a:schemeClr>
                </a:solidFill>
              </a:rPr>
              <a:t>in the secondary (third) direction “B”</a:t>
            </a:r>
          </a:p>
          <a:p>
            <a:pPr algn="ctr"/>
            <a:br>
              <a:rPr lang="en-US" dirty="0">
                <a:solidFill>
                  <a:schemeClr val="accent5">
                    <a:lumMod val="50000"/>
                  </a:schemeClr>
                </a:solidFill>
              </a:rPr>
            </a:br>
            <a:r>
              <a:rPr lang="en-US" dirty="0">
                <a:solidFill>
                  <a:schemeClr val="accent5">
                    <a:lumMod val="50000"/>
                  </a:schemeClr>
                </a:solidFill>
              </a:rPr>
              <a:t>In order to maintain relationship between meridional “A” and “–A” emission directions INSERT one new parameter: the spacing parameter “z” describing the “thickness” </a:t>
            </a:r>
          </a:p>
          <a:p>
            <a:pPr algn="ctr"/>
            <a:endParaRPr lang="en-US" dirty="0">
              <a:solidFill>
                <a:srgbClr val="0070C0"/>
              </a:solidFill>
            </a:endParaRPr>
          </a:p>
        </p:txBody>
      </p:sp>
      <p:sp>
        <p:nvSpPr>
          <p:cNvPr id="6" name="Slide Number Placeholder 5">
            <a:extLst>
              <a:ext uri="{FF2B5EF4-FFF2-40B4-BE49-F238E27FC236}">
                <a16:creationId xmlns:a16="http://schemas.microsoft.com/office/drawing/2014/main" id="{3626ADAC-68F5-A029-FC78-F0935F63611E}"/>
              </a:ext>
            </a:extLst>
          </p:cNvPr>
          <p:cNvSpPr>
            <a:spLocks noGrp="1"/>
          </p:cNvSpPr>
          <p:nvPr>
            <p:ph type="sldNum" sz="quarter" idx="14"/>
          </p:nvPr>
        </p:nvSpPr>
        <p:spPr/>
        <p:txBody>
          <a:bodyPr/>
          <a:lstStyle/>
          <a:p>
            <a:fld id="{E0B07F76-AB1E-455E-8431-1732CF83521B}" type="slidenum">
              <a:rPr lang="en-US" smtClean="0"/>
              <a:t>8</a:t>
            </a:fld>
            <a:endParaRPr lang="en-US"/>
          </a:p>
        </p:txBody>
      </p:sp>
      <p:sp>
        <p:nvSpPr>
          <p:cNvPr id="7" name="Textfeld 6">
            <a:extLst>
              <a:ext uri="{FF2B5EF4-FFF2-40B4-BE49-F238E27FC236}">
                <a16:creationId xmlns:a16="http://schemas.microsoft.com/office/drawing/2014/main" id="{AF21728B-7DA4-472D-767F-B9EC164425C5}"/>
              </a:ext>
            </a:extLst>
          </p:cNvPr>
          <p:cNvSpPr txBox="1"/>
          <p:nvPr/>
        </p:nvSpPr>
        <p:spPr>
          <a:xfrm>
            <a:off x="8734697" y="722334"/>
            <a:ext cx="1478290" cy="400110"/>
          </a:xfrm>
          <a:prstGeom prst="rect">
            <a:avLst/>
          </a:prstGeom>
          <a:solidFill>
            <a:schemeClr val="bg1"/>
          </a:solidFill>
        </p:spPr>
        <p:txBody>
          <a:bodyPr wrap="none" rtlCol="0">
            <a:spAutoFit/>
          </a:bodyPr>
          <a:lstStyle/>
          <a:p>
            <a:r>
              <a:rPr lang="de-DE" sz="2000" b="1" dirty="0">
                <a:solidFill>
                  <a:srgbClr val="00B050"/>
                </a:solidFill>
              </a:rPr>
              <a:t>„</a:t>
            </a:r>
            <a:r>
              <a:rPr lang="de-DE" sz="2000" b="1" dirty="0" err="1">
                <a:solidFill>
                  <a:srgbClr val="00B050"/>
                </a:solidFill>
              </a:rPr>
              <a:t>Near-field</a:t>
            </a:r>
            <a:r>
              <a:rPr lang="de-DE" sz="2000" b="1" dirty="0">
                <a:solidFill>
                  <a:srgbClr val="00B050"/>
                </a:solidFill>
              </a:rPr>
              <a:t>“</a:t>
            </a:r>
          </a:p>
        </p:txBody>
      </p:sp>
    </p:spTree>
    <p:extLst>
      <p:ext uri="{BB962C8B-B14F-4D97-AF65-F5344CB8AC3E}">
        <p14:creationId xmlns:p14="http://schemas.microsoft.com/office/powerpoint/2010/main" val="123997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18EA4EE5-4D47-718F-4275-8E0F599A1EA5}"/>
              </a:ext>
            </a:extLst>
          </p:cNvPr>
          <p:cNvSpPr>
            <a:spLocks noGrp="1"/>
          </p:cNvSpPr>
          <p:nvPr>
            <p:ph type="body" sz="quarter" idx="12"/>
          </p:nvPr>
        </p:nvSpPr>
        <p:spPr>
          <a:xfrm>
            <a:off x="7083747" y="921513"/>
            <a:ext cx="4562131" cy="345948"/>
          </a:xfrm>
        </p:spPr>
        <p:txBody>
          <a:bodyPr/>
          <a:lstStyle/>
          <a:p>
            <a:r>
              <a:rPr lang="en-US" dirty="0">
                <a:solidFill>
                  <a:schemeClr val="bg1">
                    <a:lumMod val="50000"/>
                  </a:schemeClr>
                </a:solidFill>
              </a:rPr>
              <a:t>WP.29/2021/145 </a:t>
            </a:r>
            <a:r>
              <a:rPr lang="en-US" dirty="0">
                <a:solidFill>
                  <a:schemeClr val="bg1">
                    <a:lumMod val="50000"/>
                  </a:schemeClr>
                </a:solidFill>
                <a:sym typeface="Wingdings" panose="05000000000000000000" pitchFamily="2" charset="2"/>
              </a:rPr>
              <a:t> </a:t>
            </a:r>
            <a:r>
              <a:rPr lang="en-US" dirty="0">
                <a:solidFill>
                  <a:schemeClr val="bg1">
                    <a:lumMod val="50000"/>
                  </a:schemeClr>
                </a:solidFill>
              </a:rPr>
              <a:t>Sheets H11_LEDr/6 and /7</a:t>
            </a:r>
          </a:p>
        </p:txBody>
      </p:sp>
      <p:sp>
        <p:nvSpPr>
          <p:cNvPr id="10" name="Sprechblase: rechteckig 9">
            <a:extLst>
              <a:ext uri="{FF2B5EF4-FFF2-40B4-BE49-F238E27FC236}">
                <a16:creationId xmlns:a16="http://schemas.microsoft.com/office/drawing/2014/main" id="{57A022D6-F05D-0C3D-552B-1B3E84DF6DA0}"/>
              </a:ext>
            </a:extLst>
          </p:cNvPr>
          <p:cNvSpPr/>
          <p:nvPr/>
        </p:nvSpPr>
        <p:spPr>
          <a:xfrm>
            <a:off x="1292764" y="2107097"/>
            <a:ext cx="4879086" cy="1321904"/>
          </a:xfrm>
          <a:prstGeom prst="wedgeRectCallout">
            <a:avLst>
              <a:gd name="adj1" fmla="val 67203"/>
              <a:gd name="adj2" fmla="val 119442"/>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rPr>
              <a:t>ALLOW more light in the main emission directions (angular range of “A”, “–A” and close-by) and </a:t>
            </a:r>
            <a:r>
              <a:rPr lang="en-US" dirty="0">
                <a:solidFill>
                  <a:schemeClr val="tx1"/>
                </a:solidFill>
              </a:rPr>
              <a:t>REDUCE</a:t>
            </a:r>
            <a:r>
              <a:rPr lang="en-US" dirty="0">
                <a:solidFill>
                  <a:schemeClr val="accent5">
                    <a:lumMod val="50000"/>
                  </a:schemeClr>
                </a:solidFill>
              </a:rPr>
              <a:t> intensity requirement for secondary directions (angular range of “B” and close-by)</a:t>
            </a:r>
          </a:p>
        </p:txBody>
      </p:sp>
      <p:sp>
        <p:nvSpPr>
          <p:cNvPr id="2" name="Slide Number Placeholder 1">
            <a:extLst>
              <a:ext uri="{FF2B5EF4-FFF2-40B4-BE49-F238E27FC236}">
                <a16:creationId xmlns:a16="http://schemas.microsoft.com/office/drawing/2014/main" id="{3230EEAD-727B-CD09-0EF0-A9A29CC238F2}"/>
              </a:ext>
            </a:extLst>
          </p:cNvPr>
          <p:cNvSpPr>
            <a:spLocks noGrp="1"/>
          </p:cNvSpPr>
          <p:nvPr>
            <p:ph type="sldNum" sz="quarter" idx="14"/>
          </p:nvPr>
        </p:nvSpPr>
        <p:spPr/>
        <p:txBody>
          <a:bodyPr/>
          <a:lstStyle/>
          <a:p>
            <a:fld id="{E0B07F76-AB1E-455E-8431-1732CF83521B}" type="slidenum">
              <a:rPr lang="en-US" smtClean="0"/>
              <a:t>9</a:t>
            </a:fld>
            <a:endParaRPr lang="en-US"/>
          </a:p>
        </p:txBody>
      </p:sp>
      <p:pic>
        <p:nvPicPr>
          <p:cNvPr id="6" name="Grafik 5">
            <a:extLst>
              <a:ext uri="{FF2B5EF4-FFF2-40B4-BE49-F238E27FC236}">
                <a16:creationId xmlns:a16="http://schemas.microsoft.com/office/drawing/2014/main" id="{E5CB4E1D-E824-3C79-3710-A1654529FC07}"/>
              </a:ext>
            </a:extLst>
          </p:cNvPr>
          <p:cNvPicPr>
            <a:picLocks noChangeAspect="1"/>
          </p:cNvPicPr>
          <p:nvPr/>
        </p:nvPicPr>
        <p:blipFill rotWithShape="1">
          <a:blip r:embed="rId2"/>
          <a:srcRect b="16422"/>
          <a:stretch/>
        </p:blipFill>
        <p:spPr>
          <a:xfrm>
            <a:off x="8314508" y="1692278"/>
            <a:ext cx="3646679" cy="4648194"/>
          </a:xfrm>
          <a:prstGeom prst="rect">
            <a:avLst/>
          </a:prstGeom>
          <a:ln>
            <a:solidFill>
              <a:schemeClr val="tx1"/>
            </a:solidFill>
          </a:ln>
        </p:spPr>
      </p:pic>
      <p:pic>
        <p:nvPicPr>
          <p:cNvPr id="9" name="Grafik 8">
            <a:extLst>
              <a:ext uri="{FF2B5EF4-FFF2-40B4-BE49-F238E27FC236}">
                <a16:creationId xmlns:a16="http://schemas.microsoft.com/office/drawing/2014/main" id="{ED1C68EF-BDAA-BC01-C134-8FF11790AD70}"/>
              </a:ext>
            </a:extLst>
          </p:cNvPr>
          <p:cNvPicPr>
            <a:picLocks noChangeAspect="1"/>
          </p:cNvPicPr>
          <p:nvPr/>
        </p:nvPicPr>
        <p:blipFill rotWithShape="1">
          <a:blip r:embed="rId3"/>
          <a:srcRect b="14641"/>
          <a:stretch/>
        </p:blipFill>
        <p:spPr>
          <a:xfrm>
            <a:off x="7083747" y="1393961"/>
            <a:ext cx="3543794" cy="4717912"/>
          </a:xfrm>
          <a:prstGeom prst="rect">
            <a:avLst/>
          </a:prstGeom>
          <a:ln>
            <a:solidFill>
              <a:schemeClr val="tx1"/>
            </a:solidFill>
          </a:ln>
        </p:spPr>
      </p:pic>
      <p:sp>
        <p:nvSpPr>
          <p:cNvPr id="8" name="Sprechblase: rechteckig 7">
            <a:extLst>
              <a:ext uri="{FF2B5EF4-FFF2-40B4-BE49-F238E27FC236}">
                <a16:creationId xmlns:a16="http://schemas.microsoft.com/office/drawing/2014/main" id="{A0FDE84E-0C0D-4BC9-6EB7-A6EA81033400}"/>
              </a:ext>
            </a:extLst>
          </p:cNvPr>
          <p:cNvSpPr/>
          <p:nvPr/>
        </p:nvSpPr>
        <p:spPr>
          <a:xfrm>
            <a:off x="1391478" y="4336868"/>
            <a:ext cx="3868475" cy="2019481"/>
          </a:xfrm>
          <a:prstGeom prst="wedgeRectCallout">
            <a:avLst>
              <a:gd name="adj1" fmla="val 94391"/>
              <a:gd name="adj2" fmla="val -39799"/>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rPr>
              <a:t>This would make it possible to take</a:t>
            </a:r>
            <a:br>
              <a:rPr lang="en-US" dirty="0">
                <a:solidFill>
                  <a:schemeClr val="accent5">
                    <a:lumMod val="50000"/>
                  </a:schemeClr>
                </a:solidFill>
              </a:rPr>
            </a:br>
            <a:r>
              <a:rPr lang="en-US" b="1" dirty="0">
                <a:solidFill>
                  <a:schemeClr val="accent5">
                    <a:lumMod val="50000"/>
                  </a:schemeClr>
                </a:solidFill>
              </a:rPr>
              <a:t>full advantage of LED technology</a:t>
            </a:r>
          </a:p>
          <a:p>
            <a:pPr algn="ctr"/>
            <a:endParaRPr lang="en-US" b="1" dirty="0">
              <a:solidFill>
                <a:schemeClr val="accent5">
                  <a:lumMod val="50000"/>
                </a:schemeClr>
              </a:solidFill>
            </a:endParaRPr>
          </a:p>
          <a:p>
            <a:pPr algn="ctr"/>
            <a:r>
              <a:rPr lang="en-US" i="1" dirty="0">
                <a:solidFill>
                  <a:schemeClr val="accent5">
                    <a:lumMod val="50000"/>
                  </a:schemeClr>
                </a:solidFill>
              </a:rPr>
              <a:t>In a nutshell: “shift” some light from less used directions to directions more relevant for beam shaping.</a:t>
            </a:r>
          </a:p>
        </p:txBody>
      </p:sp>
      <p:sp>
        <p:nvSpPr>
          <p:cNvPr id="11" name="Textfeld 10">
            <a:extLst>
              <a:ext uri="{FF2B5EF4-FFF2-40B4-BE49-F238E27FC236}">
                <a16:creationId xmlns:a16="http://schemas.microsoft.com/office/drawing/2014/main" id="{25480E87-1B1B-38CD-3381-FDFBF0459183}"/>
              </a:ext>
            </a:extLst>
          </p:cNvPr>
          <p:cNvSpPr txBox="1"/>
          <p:nvPr/>
        </p:nvSpPr>
        <p:spPr>
          <a:xfrm>
            <a:off x="9657804" y="346017"/>
            <a:ext cx="1290161" cy="400110"/>
          </a:xfrm>
          <a:prstGeom prst="rect">
            <a:avLst/>
          </a:prstGeom>
          <a:solidFill>
            <a:schemeClr val="bg1"/>
          </a:solidFill>
        </p:spPr>
        <p:txBody>
          <a:bodyPr wrap="none" rtlCol="0">
            <a:spAutoFit/>
          </a:bodyPr>
          <a:lstStyle/>
          <a:p>
            <a:r>
              <a:rPr lang="de-DE" sz="2000" b="1" dirty="0">
                <a:solidFill>
                  <a:srgbClr val="00B050"/>
                </a:solidFill>
              </a:rPr>
              <a:t>„</a:t>
            </a:r>
            <a:r>
              <a:rPr lang="de-DE" sz="2000" b="1" dirty="0" err="1">
                <a:solidFill>
                  <a:srgbClr val="00B050"/>
                </a:solidFill>
              </a:rPr>
              <a:t>Far-field</a:t>
            </a:r>
            <a:r>
              <a:rPr lang="de-DE" sz="2000" b="1" dirty="0">
                <a:solidFill>
                  <a:srgbClr val="00B050"/>
                </a:solidFill>
              </a:rPr>
              <a:t>“</a:t>
            </a:r>
          </a:p>
        </p:txBody>
      </p:sp>
      <p:sp>
        <p:nvSpPr>
          <p:cNvPr id="3" name="Textplatzhalter 3">
            <a:extLst>
              <a:ext uri="{FF2B5EF4-FFF2-40B4-BE49-F238E27FC236}">
                <a16:creationId xmlns:a16="http://schemas.microsoft.com/office/drawing/2014/main" id="{32DBBFF3-606B-820B-B0D3-FC426DEBC569}"/>
              </a:ext>
            </a:extLst>
          </p:cNvPr>
          <p:cNvSpPr txBox="1">
            <a:spLocks/>
          </p:cNvSpPr>
          <p:nvPr/>
        </p:nvSpPr>
        <p:spPr>
          <a:xfrm>
            <a:off x="602799" y="411735"/>
            <a:ext cx="10986401" cy="914400"/>
          </a:xfrm>
          <a:prstGeom prst="rect">
            <a:avLst/>
          </a:prstGeom>
        </p:spPr>
        <p:txBody>
          <a:bodyPr vert="horz" lIns="0" tIns="0" rIns="0" bIns="0" rtlCol="0" anchor="b" anchorCtr="0">
            <a:noAutofit/>
          </a:bodyPr>
          <a:lstStyle>
            <a:lvl1pPr marL="0" indent="0" algn="l" defTabSz="914400" rtl="0" eaLnBrk="1" latinLnBrk="0" hangingPunct="1">
              <a:lnSpc>
                <a:spcPts val="2700"/>
              </a:lnSpc>
              <a:spcBef>
                <a:spcPts val="0"/>
              </a:spcBef>
              <a:buFontTx/>
              <a:buNone/>
              <a:defRPr sz="2500" kern="1200" baseline="0">
                <a:solidFill>
                  <a:schemeClr val="accent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u="sng" dirty="0">
              <a:solidFill>
                <a:schemeClr val="tx1"/>
              </a:solidFill>
            </a:endParaRPr>
          </a:p>
          <a:p>
            <a:endParaRPr lang="en-US" b="1" u="sng" dirty="0">
              <a:solidFill>
                <a:schemeClr val="tx1"/>
              </a:solidFill>
            </a:endParaRPr>
          </a:p>
          <a:p>
            <a:endParaRPr lang="en-US" b="1" u="sng" dirty="0">
              <a:solidFill>
                <a:schemeClr val="tx1"/>
              </a:solidFill>
            </a:endParaRPr>
          </a:p>
          <a:p>
            <a:r>
              <a:rPr lang="en-US" b="1" u="sng" dirty="0">
                <a:solidFill>
                  <a:schemeClr val="tx1"/>
                </a:solidFill>
              </a:rPr>
              <a:t>IMPACT on existing H11-LEDr sheet</a:t>
            </a:r>
          </a:p>
          <a:p>
            <a:r>
              <a:rPr lang="en-US" i="1" u="sng" dirty="0">
                <a:solidFill>
                  <a:schemeClr val="tx1"/>
                </a:solidFill>
              </a:rPr>
              <a:t>Under discussion</a:t>
            </a:r>
          </a:p>
        </p:txBody>
      </p:sp>
    </p:spTree>
    <p:extLst>
      <p:ext uri="{BB962C8B-B14F-4D97-AF65-F5344CB8AC3E}">
        <p14:creationId xmlns:p14="http://schemas.microsoft.com/office/powerpoint/2010/main" val="353720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54BF62-007C-4638-B7F1-3DE5077FB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2E5C4D-D7CC-4FB2-BDC4-588336250A7E}">
  <ds:schemaRefs>
    <ds:schemaRef ds:uri="http://purl.org/dc/terms/"/>
    <ds:schemaRef ds:uri="http://schemas.microsoft.com/office/2006/documentManagement/types"/>
    <ds:schemaRef ds:uri="5a07457b-da3d-47e1-9f6e-47d86a57261a"/>
    <ds:schemaRef ds:uri="3c5cc0ae-4f24-4e2b-aa26-757cfaf3c87b"/>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 ds:uri="acccb6d4-dbe5-46d2-b4d3-5733603d8cc6"/>
    <ds:schemaRef ds:uri="985ec44e-1bab-4c0b-9df0-6ba128686fc9"/>
  </ds:schemaRefs>
</ds:datastoreItem>
</file>

<file path=customXml/itemProps3.xml><?xml version="1.0" encoding="utf-8"?>
<ds:datastoreItem xmlns:ds="http://schemas.openxmlformats.org/officeDocument/2006/customXml" ds:itemID="{4CCDB941-672F-4708-A4D6-C2D15877634F}">
  <ds:schemaRefs>
    <ds:schemaRef ds:uri="http://schemas.microsoft.com/sharepoint/v3/contenttype/forms"/>
  </ds:schemaRefs>
</ds:datastoreItem>
</file>

<file path=docMetadata/LabelInfo.xml><?xml version="1.0" encoding="utf-8"?>
<clbl:labelList xmlns:clbl="http://schemas.microsoft.com/office/2020/mipLabelMetadata">
  <clbl:label id="{f9dda1df-3fca-45c7-91be-5629a3733338}" enabled="1" method="Privileged" siteId="{ec1ca250-c234-4d56-a76b-7dfb9eee0c46}" removed="0"/>
</clbl:labelList>
</file>

<file path=docProps/app.xml><?xml version="1.0" encoding="utf-8"?>
<Properties xmlns="http://schemas.openxmlformats.org/officeDocument/2006/extended-properties" xmlns:vt="http://schemas.openxmlformats.org/officeDocument/2006/docPropsVTypes">
  <TotalTime>0</TotalTime>
  <Words>1279</Words>
  <Application>Microsoft Office PowerPoint</Application>
  <PresentationFormat>Widescreen</PresentationFormat>
  <Paragraphs>140</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 LT Std</vt:lpstr>
      <vt:lpstr>Arial</vt:lpstr>
      <vt:lpstr>Calibri</vt:lpstr>
      <vt:lpstr>Calibri Light</vt:lpstr>
      <vt:lpstr>Wingdings</vt:lpstr>
      <vt:lpstr>Office Theme</vt:lpstr>
      <vt:lpstr>GRE Task Force LED Substitutes / Retrofits  (TF S/R)  Status report for GRE88</vt:lpstr>
      <vt:lpstr>Meetings of TF S/R</vt:lpstr>
      <vt:lpstr>Excerpt from GRE-87 report</vt:lpstr>
      <vt:lpstr>The document scope</vt:lpstr>
      <vt:lpstr>Reminder:  what is already covered for LEDr in R37 and RE5</vt:lpstr>
      <vt:lpstr>Potential ways forward for high power LEDr (in R37 / R.E.5)</vt:lpstr>
      <vt:lpstr>Idea to introduce alternative equivalence specification to allow bi-directional emission</vt:lpstr>
      <vt:lpstr>PowerPoint Presentation</vt:lpstr>
      <vt:lpstr>PowerPoint Presentation</vt:lpstr>
      <vt:lpstr>National Approvals :  TARGET: Aligned between France and German  (and based on German approval:  Austria, Czech Republic, Croatia)</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2019-10-14T12:02:28Z</dcterms:created>
  <dcterms:modified xsi:type="dcterms:W3CDTF">2023-04-19T15:19:36Z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0x010100FF7F7847627A084996C0CDD8261652C3</vt:lpwstr>
  </property>
  <property fmtid="{D5CDD505-2E9C-101B-9397-08002B2CF9AE}" pid="3" name="MSIP_Label_1c8e0fde-d954-47be-ab67-d16694a3feef_Enabled">
    <vt:lpwstr>True</vt:lpwstr>
  </property>
  <property fmtid="{D5CDD505-2E9C-101B-9397-08002B2CF9AE}" pid="4" name="MSIP_Label_1c8e0fde-d954-47be-ab67-d16694a3feef_SiteId">
    <vt:lpwstr>ec1ca250-c234-4d56-a76b-7dfb9eee0c46</vt:lpwstr>
  </property>
  <property fmtid="{D5CDD505-2E9C-101B-9397-08002B2CF9AE}" pid="5" name="MSIP_Label_1c8e0fde-d954-47be-ab67-d16694a3feef_Owner">
    <vt:lpwstr>p.plathner@osram.com</vt:lpwstr>
  </property>
  <property fmtid="{D5CDD505-2E9C-101B-9397-08002B2CF9AE}" pid="6" name="MSIP_Label_1c8e0fde-d954-47be-ab67-d16694a3feef_SetDate">
    <vt:lpwstr>2020-10-14T06:26:40.4771315Z</vt:lpwstr>
  </property>
  <property fmtid="{D5CDD505-2E9C-101B-9397-08002B2CF9AE}" pid="7" name="MSIP_Label_1c8e0fde-d954-47be-ab67-d16694a3feef_Name">
    <vt:lpwstr>Internal Use</vt:lpwstr>
  </property>
  <property fmtid="{D5CDD505-2E9C-101B-9397-08002B2CF9AE}" pid="8" name="MSIP_Label_1c8e0fde-d954-47be-ab67-d16694a3feef_Application">
    <vt:lpwstr>Microsoft Azure Information Protection</vt:lpwstr>
  </property>
  <property fmtid="{D5CDD505-2E9C-101B-9397-08002B2CF9AE}" pid="9" name="MSIP_Label_1c8e0fde-d954-47be-ab67-d16694a3feef_ActionId">
    <vt:lpwstr>3b052906-baa2-4201-a2ff-b88eb83f1a3a</vt:lpwstr>
  </property>
  <property fmtid="{D5CDD505-2E9C-101B-9397-08002B2CF9AE}" pid="10" name="MSIP_Label_1c8e0fde-d954-47be-ab67-d16694a3feef_Extended_MSFT_Method">
    <vt:lpwstr>Automatic</vt:lpwstr>
  </property>
  <property fmtid="{D5CDD505-2E9C-101B-9397-08002B2CF9AE}" pid="11" name="MSIP_Label_f9dda1df-3fca-45c7-91be-5629a3733338_Enabled">
    <vt:lpwstr>True</vt:lpwstr>
  </property>
  <property fmtid="{D5CDD505-2E9C-101B-9397-08002B2CF9AE}" pid="12" name="MSIP_Label_f9dda1df-3fca-45c7-91be-5629a3733338_SiteId">
    <vt:lpwstr>ec1ca250-c234-4d56-a76b-7dfb9eee0c46</vt:lpwstr>
  </property>
  <property fmtid="{D5CDD505-2E9C-101B-9397-08002B2CF9AE}" pid="13" name="MSIP_Label_f9dda1df-3fca-45c7-91be-5629a3733338_Owner">
    <vt:lpwstr>p.plathner@osram.com</vt:lpwstr>
  </property>
  <property fmtid="{D5CDD505-2E9C-101B-9397-08002B2CF9AE}" pid="14" name="MSIP_Label_f9dda1df-3fca-45c7-91be-5629a3733338_SetDate">
    <vt:lpwstr>2020-10-14T06:26:40.4771315Z</vt:lpwstr>
  </property>
  <property fmtid="{D5CDD505-2E9C-101B-9397-08002B2CF9AE}" pid="15" name="MSIP_Label_f9dda1df-3fca-45c7-91be-5629a3733338_Name">
    <vt:lpwstr>All employees (unprotected)</vt:lpwstr>
  </property>
  <property fmtid="{D5CDD505-2E9C-101B-9397-08002B2CF9AE}" pid="16" name="MSIP_Label_f9dda1df-3fca-45c7-91be-5629a3733338_Application">
    <vt:lpwstr>Microsoft Azure Information Protection</vt:lpwstr>
  </property>
  <property fmtid="{D5CDD505-2E9C-101B-9397-08002B2CF9AE}" pid="17" name="MSIP_Label_f9dda1df-3fca-45c7-91be-5629a3733338_ActionId">
    <vt:lpwstr>3b052906-baa2-4201-a2ff-b88eb83f1a3a</vt:lpwstr>
  </property>
  <property fmtid="{D5CDD505-2E9C-101B-9397-08002B2CF9AE}" pid="18" name="MSIP_Label_f9dda1df-3fca-45c7-91be-5629a3733338_Parent">
    <vt:lpwstr>1c8e0fde-d954-47be-ab67-d16694a3feef</vt:lpwstr>
  </property>
  <property fmtid="{D5CDD505-2E9C-101B-9397-08002B2CF9AE}" pid="19" name="MSIP_Label_f9dda1df-3fca-45c7-91be-5629a3733338_Extended_MSFT_Method">
    <vt:lpwstr>Automatic</vt:lpwstr>
  </property>
  <property fmtid="{D5CDD505-2E9C-101B-9397-08002B2CF9AE}" pid="20" name="Sensitivity">
    <vt:lpwstr>Internal Use All employees (unprotected)</vt:lpwstr>
  </property>
</Properties>
</file>