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7" r:id="rId5"/>
    <p:sldId id="289" r:id="rId6"/>
    <p:sldId id="290" r:id="rId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2" d="100"/>
          <a:sy n="82" d="100"/>
        </p:scale>
        <p:origin x="1714"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19-Apr-23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19/04/2023</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Lighting and Light-Signalling (GRE)</a:t>
            </a:r>
            <a:br>
              <a:rPr lang="en-GB" sz="2400" dirty="0">
                <a:solidFill>
                  <a:schemeClr val="bg1"/>
                </a:solidFill>
              </a:rPr>
            </a:br>
            <a:r>
              <a:rPr lang="en-GB" sz="1800" dirty="0">
                <a:solidFill>
                  <a:schemeClr val="bg1"/>
                </a:solidFill>
              </a:rPr>
              <a:t>General information and WP.29 highlights</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spcBef>
                <a:spcPts val="600"/>
              </a:spcBef>
              <a:buFont typeface="Arial" pitchFamily="34" charset="0"/>
              <a:buChar char="•"/>
            </a:pPr>
            <a:endParaRPr lang="en-GB" sz="1800" dirty="0">
              <a:solidFill>
                <a:srgbClr val="002060"/>
              </a:solidFill>
            </a:endParaRPr>
          </a:p>
          <a:p>
            <a:pPr marL="266700" indent="-180975">
              <a:spcBef>
                <a:spcPts val="600"/>
              </a:spcBef>
              <a:buFont typeface="Arial" pitchFamily="34" charset="0"/>
              <a:buChar char="•"/>
            </a:pPr>
            <a:r>
              <a:rPr lang="en-GB" sz="2200" dirty="0">
                <a:solidFill>
                  <a:srgbClr val="002060"/>
                </a:solidFill>
              </a:rPr>
              <a:t>Next session</a:t>
            </a:r>
          </a:p>
          <a:p>
            <a:pPr marL="447675" indent="-180975">
              <a:buFont typeface="Arial" pitchFamily="34" charset="0"/>
              <a:buChar char="•"/>
            </a:pPr>
            <a:r>
              <a:rPr lang="en-GB" sz="2200" dirty="0"/>
              <a:t>The </a:t>
            </a:r>
            <a:r>
              <a:rPr lang="en-GB" sz="2200" b="1" dirty="0"/>
              <a:t>next session</a:t>
            </a:r>
            <a:r>
              <a:rPr lang="en-GB" sz="2200" dirty="0"/>
              <a:t> is provisionally scheduled from </a:t>
            </a:r>
            <a:r>
              <a:rPr lang="en-GB" sz="2200" b="1" dirty="0"/>
              <a:t>24 to 27 October 2023</a:t>
            </a:r>
          </a:p>
          <a:p>
            <a:pPr marL="447675" indent="-180975">
              <a:buFont typeface="Arial" pitchFamily="34" charset="0"/>
              <a:buChar char="•"/>
            </a:pPr>
            <a:r>
              <a:rPr lang="en-GB" sz="2200" dirty="0"/>
              <a:t>The </a:t>
            </a:r>
            <a:r>
              <a:rPr lang="en-GB" sz="2200" b="1" dirty="0"/>
              <a:t>deadline for the submission of official working documents</a:t>
            </a:r>
            <a:r>
              <a:rPr lang="en-GB" sz="2200" dirty="0"/>
              <a:t> is</a:t>
            </a:r>
            <a:r>
              <a:rPr lang="en-GB" sz="2200" b="1" dirty="0"/>
              <a:t> 31 July 2023</a:t>
            </a:r>
          </a:p>
          <a:p>
            <a:pPr marL="447675" indent="-180975">
              <a:buFont typeface="Arial" pitchFamily="34" charset="0"/>
              <a:buChar char="•"/>
            </a:pPr>
            <a:r>
              <a:rPr lang="en-GB" sz="2200" dirty="0"/>
              <a:t>For new pictures with notes, all text for translation should be editable. No text as an embedded image!   </a:t>
            </a:r>
          </a:p>
          <a:p>
            <a:pPr marL="447675" indent="-180975">
              <a:buFont typeface="Arial" pitchFamily="34" charset="0"/>
              <a:buChar char="•"/>
            </a:pPr>
            <a:r>
              <a:rPr lang="en-US" sz="2200" dirty="0"/>
              <a:t>Copyright/intellectual property issues: the submitter of any document (including a presentation) may be invited to confirm that publication of this document on the UNECE website and further use does not violate any copyright/intellectual property rights and that the submitter agrees to hold UNECE harmless of any copyright/intellectual property claims concerning this document. If a document contains materials of third parties, permission of these parties may be required. </a:t>
            </a:r>
            <a:endParaRPr lang="en-GB" sz="2200" dirty="0"/>
          </a:p>
        </p:txBody>
      </p:sp>
      <p:sp>
        <p:nvSpPr>
          <p:cNvPr id="4" name="Textfeld 12"/>
          <p:cNvSpPr txBox="1">
            <a:spLocks noChangeArrowheads="1"/>
          </p:cNvSpPr>
          <p:nvPr/>
        </p:nvSpPr>
        <p:spPr bwMode="auto">
          <a:xfrm>
            <a:off x="7329264" y="62508"/>
            <a:ext cx="257673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GRE-88-12-Rev.1</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(88</a:t>
            </a:r>
            <a:r>
              <a:rPr lang="en-US" sz="1200" baseline="30000" dirty="0">
                <a:solidFill>
                  <a:schemeClr val="bg1"/>
                </a:solidFill>
                <a:latin typeface="Times New Roman" pitchFamily="18" charset="0"/>
                <a:cs typeface="Times New Roman" pitchFamily="18" charset="0"/>
              </a:rPr>
              <a:t>th</a:t>
            </a:r>
            <a:r>
              <a:rPr lang="en-US" sz="1200" dirty="0">
                <a:solidFill>
                  <a:schemeClr val="bg1"/>
                </a:solidFill>
                <a:latin typeface="Times New Roman" pitchFamily="18" charset="0"/>
                <a:cs typeface="Times New Roman" pitchFamily="18" charset="0"/>
              </a:rPr>
              <a:t> GRE, 25-28 April 2023,</a:t>
            </a:r>
          </a:p>
          <a:p>
            <a:r>
              <a:rPr lang="en-US" sz="1200" dirty="0">
                <a:solidFill>
                  <a:schemeClr val="bg1"/>
                </a:solidFill>
                <a:latin typeface="Times New Roman" pitchFamily="18" charset="0"/>
                <a:cs typeface="Times New Roman" pitchFamily="18" charset="0"/>
              </a:rPr>
              <a:t>agenda item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6" name="Content Placeholder 2">
            <a:extLst>
              <a:ext uri="{FF2B5EF4-FFF2-40B4-BE49-F238E27FC236}">
                <a16:creationId xmlns:a16="http://schemas.microsoft.com/office/drawing/2014/main" id="{FB04524F-5D2F-44CF-A36C-D5DA677F7F33}"/>
              </a:ext>
            </a:extLst>
          </p:cNvPr>
          <p:cNvSpPr>
            <a:spLocks noGrp="1"/>
          </p:cNvSpPr>
          <p:nvPr>
            <p:ph idx="1"/>
          </p:nvPr>
        </p:nvSpPr>
        <p:spPr>
          <a:xfrm>
            <a:off x="0" y="1583704"/>
            <a:ext cx="9648949" cy="5085655"/>
          </a:xfrm>
        </p:spPr>
        <p:txBody>
          <a:bodyPr>
            <a:normAutofit lnSpcReduction="10000"/>
          </a:bodyPr>
          <a:lstStyle/>
          <a:p>
            <a:pPr>
              <a:spcBef>
                <a:spcPts val="0"/>
              </a:spcBef>
            </a:pPr>
            <a:r>
              <a:rPr lang="en-GB" sz="2200" dirty="0">
                <a:solidFill>
                  <a:schemeClr val="accent2"/>
                </a:solidFill>
              </a:rPr>
              <a:t>November 20</a:t>
            </a:r>
            <a:r>
              <a:rPr lang="ru-RU" sz="2200" dirty="0">
                <a:solidFill>
                  <a:schemeClr val="accent2"/>
                </a:solidFill>
              </a:rPr>
              <a:t>2</a:t>
            </a:r>
            <a:r>
              <a:rPr lang="en-US" sz="2200" dirty="0">
                <a:solidFill>
                  <a:schemeClr val="accent2"/>
                </a:solidFill>
              </a:rPr>
              <a:t>2</a:t>
            </a:r>
            <a:r>
              <a:rPr lang="en-GB" sz="2000" dirty="0">
                <a:solidFill>
                  <a:schemeClr val="accent2"/>
                </a:solidFill>
              </a:rPr>
              <a:t>  </a:t>
            </a:r>
            <a:endParaRPr lang="en-GB" sz="2000" b="1" dirty="0">
              <a:solidFill>
                <a:schemeClr val="accent2"/>
              </a:solidFill>
            </a:endParaRPr>
          </a:p>
          <a:p>
            <a:pPr marL="341313" indent="-341313">
              <a:spcBef>
                <a:spcPts val="0"/>
              </a:spcBef>
              <a:buFont typeface="Arial" panose="020B0604020202020204" pitchFamily="34" charset="0"/>
              <a:buChar char="•"/>
            </a:pPr>
            <a:r>
              <a:rPr lang="en-US" sz="2200" dirty="0"/>
              <a:t>High-level representatives of the Republic of Korea and of Saudi Arabia participated</a:t>
            </a:r>
          </a:p>
          <a:p>
            <a:pPr marL="341313" indent="-341313">
              <a:spcBef>
                <a:spcPts val="0"/>
              </a:spcBef>
              <a:buFont typeface="Arial" panose="020B0604020202020204" pitchFamily="34" charset="0"/>
              <a:buChar char="•"/>
            </a:pPr>
            <a:r>
              <a:rPr lang="en-US" sz="2200" dirty="0"/>
              <a:t>WP.29 recommended that GRE conducts analysis of research and establishes high level principles related to light-</a:t>
            </a:r>
            <a:r>
              <a:rPr lang="en-US" sz="2200" dirty="0" err="1"/>
              <a:t>signalling</a:t>
            </a:r>
            <a:r>
              <a:rPr lang="en-US" sz="2200" dirty="0"/>
              <a:t> for ADS operational status</a:t>
            </a:r>
          </a:p>
          <a:p>
            <a:pPr marL="341313" indent="-341313">
              <a:spcBef>
                <a:spcPts val="0"/>
              </a:spcBef>
              <a:buFont typeface="Arial" panose="020B0604020202020204" pitchFamily="34" charset="0"/>
              <a:buChar char="•"/>
            </a:pPr>
            <a:r>
              <a:rPr lang="en-US" sz="2200" dirty="0"/>
              <a:t>IWG on DETA provided a template to be used by GRs for the UI </a:t>
            </a:r>
            <a:r>
              <a:rPr lang="en-US" sz="2200" dirty="0" err="1"/>
              <a:t>implementationin</a:t>
            </a:r>
            <a:r>
              <a:rPr lang="en-US" sz="2200" dirty="0"/>
              <a:t> UN Regulations (WP.29-188-20)</a:t>
            </a:r>
          </a:p>
          <a:p>
            <a:pPr marL="341313" indent="-341313">
              <a:spcBef>
                <a:spcPts val="0"/>
              </a:spcBef>
              <a:buFont typeface="Arial" panose="020B0604020202020204" pitchFamily="34" charset="0"/>
              <a:buChar char="•"/>
            </a:pPr>
            <a:r>
              <a:rPr lang="en-US" sz="2200" dirty="0"/>
              <a:t>France suggested that a standard clause be elaborated for UN Regulations to prohibit the use of UI. Germany suggested that an amendment to Schedule 5 of the 1958 Agreement could also be considered. WP.29 invited GRs to consider these suggestions</a:t>
            </a:r>
          </a:p>
          <a:p>
            <a:pPr marL="341313" indent="-341313">
              <a:spcBef>
                <a:spcPts val="0"/>
              </a:spcBef>
              <a:buFont typeface="Arial" panose="020B0604020202020204" pitchFamily="34" charset="0"/>
              <a:buChar char="•"/>
            </a:pPr>
            <a:r>
              <a:rPr lang="en-US" sz="2200" dirty="0"/>
              <a:t>Uganda joined the 1958, 1997 and 1998 Agreements</a:t>
            </a:r>
          </a:p>
          <a:p>
            <a:pPr marL="341313" indent="-341313">
              <a:spcBef>
                <a:spcPts val="0"/>
              </a:spcBef>
              <a:buFont typeface="Arial" panose="020B0604020202020204" pitchFamily="34" charset="0"/>
              <a:buChar char="•"/>
            </a:pPr>
            <a:r>
              <a:rPr lang="en-US" sz="2200" dirty="0"/>
              <a:t>Mr. A. Erario (Italy) was re-elected as Chair and Mr. T. </a:t>
            </a:r>
            <a:r>
              <a:rPr lang="en-US" sz="2200" dirty="0" err="1"/>
              <a:t>Naono</a:t>
            </a:r>
            <a:r>
              <a:rPr lang="en-US" sz="2200" dirty="0"/>
              <a:t> (Japan) was elected Vice-Chair for the year 2023</a:t>
            </a:r>
          </a:p>
          <a:p>
            <a:pPr marL="341313" indent="-341313">
              <a:spcBef>
                <a:spcPts val="0"/>
              </a:spcBef>
              <a:buFont typeface="Arial" panose="020B0604020202020204" pitchFamily="34" charset="0"/>
              <a:buChar char="•"/>
            </a:pPr>
            <a:r>
              <a:rPr lang="en-US" sz="2200" dirty="0"/>
              <a:t>See report in ECE/TRANS/WP.29/1168</a:t>
            </a:r>
          </a:p>
        </p:txBody>
      </p:sp>
    </p:spTree>
    <p:extLst>
      <p:ext uri="{BB962C8B-B14F-4D97-AF65-F5344CB8AC3E}">
        <p14:creationId xmlns:p14="http://schemas.microsoft.com/office/powerpoint/2010/main" val="2284661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6" name="Content Placeholder 2">
            <a:extLst>
              <a:ext uri="{FF2B5EF4-FFF2-40B4-BE49-F238E27FC236}">
                <a16:creationId xmlns:a16="http://schemas.microsoft.com/office/drawing/2014/main" id="{FB04524F-5D2F-44CF-A36C-D5DA677F7F33}"/>
              </a:ext>
            </a:extLst>
          </p:cNvPr>
          <p:cNvSpPr>
            <a:spLocks noGrp="1"/>
          </p:cNvSpPr>
          <p:nvPr>
            <p:ph idx="1"/>
          </p:nvPr>
        </p:nvSpPr>
        <p:spPr>
          <a:xfrm>
            <a:off x="0" y="1560986"/>
            <a:ext cx="9648949" cy="5297013"/>
          </a:xfrm>
        </p:spPr>
        <p:txBody>
          <a:bodyPr>
            <a:normAutofit lnSpcReduction="10000"/>
          </a:bodyPr>
          <a:lstStyle/>
          <a:p>
            <a:pPr>
              <a:spcBef>
                <a:spcPts val="0"/>
              </a:spcBef>
            </a:pPr>
            <a:r>
              <a:rPr lang="en-GB" sz="2200" dirty="0">
                <a:solidFill>
                  <a:schemeClr val="accent2"/>
                </a:solidFill>
              </a:rPr>
              <a:t>March 20</a:t>
            </a:r>
            <a:r>
              <a:rPr lang="ru-RU" sz="2200" dirty="0">
                <a:solidFill>
                  <a:schemeClr val="accent2"/>
                </a:solidFill>
              </a:rPr>
              <a:t>2</a:t>
            </a:r>
            <a:r>
              <a:rPr lang="en-US" sz="2200" dirty="0">
                <a:solidFill>
                  <a:schemeClr val="accent2"/>
                </a:solidFill>
              </a:rPr>
              <a:t>3</a:t>
            </a:r>
            <a:r>
              <a:rPr lang="en-GB" sz="2200" dirty="0">
                <a:solidFill>
                  <a:schemeClr val="accent2"/>
                </a:solidFill>
              </a:rPr>
              <a:t>  </a:t>
            </a:r>
            <a:endParaRPr lang="en-GB" sz="2200" b="1" dirty="0">
              <a:solidFill>
                <a:schemeClr val="accent2"/>
              </a:solidFill>
            </a:endParaRPr>
          </a:p>
          <a:p>
            <a:pPr marL="341313" indent="-341313">
              <a:spcBef>
                <a:spcPts val="0"/>
              </a:spcBef>
              <a:buFont typeface="Arial" panose="020B0604020202020204" pitchFamily="34" charset="0"/>
              <a:buChar char="•"/>
            </a:pPr>
            <a:r>
              <a:rPr lang="en-US" sz="2200" dirty="0"/>
              <a:t>2023 </a:t>
            </a:r>
            <a:r>
              <a:rPr lang="en-US" sz="2200" dirty="0" err="1"/>
              <a:t>Programme</a:t>
            </a:r>
            <a:r>
              <a:rPr lang="en-US" sz="2200" dirty="0"/>
              <a:t> of work adopted (ECE/TRANS/WP.29/2023/1/Rev.1)</a:t>
            </a:r>
          </a:p>
          <a:p>
            <a:pPr marL="341313" indent="-341313">
              <a:spcBef>
                <a:spcPts val="0"/>
              </a:spcBef>
              <a:buFont typeface="Arial" panose="020B0604020202020204" pitchFamily="34" charset="0"/>
              <a:buChar char="•"/>
            </a:pPr>
            <a:r>
              <a:rPr lang="en-US" sz="2200" dirty="0"/>
              <a:t>The Philippines joined the 1958 Agreement (and later Andorra)</a:t>
            </a:r>
          </a:p>
          <a:p>
            <a:pPr marL="341313" indent="-341313">
              <a:spcBef>
                <a:spcPts val="0"/>
              </a:spcBef>
              <a:buFont typeface="Arial" panose="020B0604020202020204" pitchFamily="34" charset="0"/>
              <a:buChar char="•"/>
            </a:pPr>
            <a:r>
              <a:rPr lang="en-US" sz="2200" dirty="0"/>
              <a:t>IWG on DETA reported information from OICA that financing of the development of the UI module was no longer guaranteed. Therefore, the implementation of UI was currently on hold </a:t>
            </a:r>
          </a:p>
          <a:p>
            <a:pPr marL="341313" indent="-341313">
              <a:spcBef>
                <a:spcPts val="0"/>
              </a:spcBef>
              <a:buFont typeface="Arial" panose="020B0604020202020204" pitchFamily="34" charset="0"/>
              <a:buChar char="•"/>
            </a:pPr>
            <a:r>
              <a:rPr lang="en-US" sz="2200" dirty="0"/>
              <a:t>OICA clarified the reasons related to the financing of the UI feature and asked the IWG on DETA for clarification on the future perspective for the use of UI. Based on the outcome, OICA would reconsider to finance the implementation of the UI functionality</a:t>
            </a:r>
          </a:p>
          <a:p>
            <a:pPr marL="341313" indent="-341313">
              <a:spcBef>
                <a:spcPts val="0"/>
              </a:spcBef>
              <a:buFont typeface="Arial" panose="020B0604020202020204" pitchFamily="34" charset="0"/>
              <a:buChar char="•"/>
            </a:pPr>
            <a:r>
              <a:rPr lang="en-US" sz="2200" dirty="0"/>
              <a:t>Germany and South Africa stated that if UI and its benefits were questioned, potential improvements and future steps should be discussed at WP.29 </a:t>
            </a:r>
          </a:p>
          <a:p>
            <a:pPr marL="341313" indent="-341313">
              <a:spcBef>
                <a:spcPts val="0"/>
              </a:spcBef>
              <a:buFont typeface="Arial" panose="020B0604020202020204" pitchFamily="34" charset="0"/>
              <a:buChar char="•"/>
            </a:pPr>
            <a:r>
              <a:rPr lang="en-US" sz="2200" dirty="0"/>
              <a:t>WP.29 agreed to wait for the evaluation by the GRs regarding the applicability of the UI to the UN Regulations and to have more detailed discussions in June 2023</a:t>
            </a:r>
          </a:p>
          <a:p>
            <a:pPr marL="341313" indent="-341313">
              <a:spcBef>
                <a:spcPts val="0"/>
              </a:spcBef>
              <a:buFont typeface="Arial" panose="020B0604020202020204" pitchFamily="34" charset="0"/>
              <a:buChar char="•"/>
            </a:pPr>
            <a:r>
              <a:rPr lang="en-US" sz="2200" dirty="0"/>
              <a:t>GRE-prepared amendments to UN Regulations and R.E.5 adopted, some with an editorial correction</a:t>
            </a:r>
          </a:p>
          <a:p>
            <a:pPr marL="341313" indent="-341313">
              <a:spcBef>
                <a:spcPts val="0"/>
              </a:spcBef>
              <a:buFont typeface="Arial" panose="020B0604020202020204" pitchFamily="34" charset="0"/>
              <a:buChar char="•"/>
            </a:pPr>
            <a:r>
              <a:rPr lang="en-US" sz="2200" dirty="0"/>
              <a:t>See report in ECE/TRANS/WP.29/1171</a:t>
            </a:r>
          </a:p>
        </p:txBody>
      </p:sp>
    </p:spTree>
    <p:extLst>
      <p:ext uri="{BB962C8B-B14F-4D97-AF65-F5344CB8AC3E}">
        <p14:creationId xmlns:p14="http://schemas.microsoft.com/office/powerpoint/2010/main" val="268235247"/>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C7BE33F4-6CBC-4259-AE4E-A4174C956C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F620EE-9699-40E7-BAA7-74A6D6348D68}">
  <ds:schemaRefs>
    <ds:schemaRef ds:uri="http://schemas.microsoft.com/sharepoint/v3/contenttype/forms"/>
  </ds:schemaRefs>
</ds:datastoreItem>
</file>

<file path=customXml/itemProps3.xml><?xml version="1.0" encoding="utf-8"?>
<ds:datastoreItem xmlns:ds="http://schemas.openxmlformats.org/officeDocument/2006/customXml" ds:itemID="{7FDC900B-96EE-4AB4-8B51-F38ACD517BC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22368</TotalTime>
  <Words>539</Words>
  <Application>Microsoft Office PowerPoint</Application>
  <PresentationFormat>A4 Paper (210x297 mm)</PresentationFormat>
  <Paragraphs>30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Working Party on Lighting and Light-Signalling (GRE) General information and WP.29 highlights</vt:lpstr>
      <vt:lpstr>Highlights of the recent session(s) of WP.29  </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secretariat</cp:lastModifiedBy>
  <cp:revision>198</cp:revision>
  <cp:lastPrinted>2014-03-30T15:01:41Z</cp:lastPrinted>
  <dcterms:created xsi:type="dcterms:W3CDTF">2014-03-30T12:17:15Z</dcterms:created>
  <dcterms:modified xsi:type="dcterms:W3CDTF">2023-04-19T06:11:11Z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8531200</vt:r8>
  </property>
  <property fmtid="{D5CDD505-2E9C-101B-9397-08002B2CF9AE}" pid="4" name="Office_x0020_of_x0020_Origin">
    <vt:lpwstr/>
  </property>
  <property fmtid="{D5CDD505-2E9C-101B-9397-08002B2CF9AE}" pid="5" name="MediaServiceImageTags">
    <vt:lpwstr/>
  </property>
  <property fmtid="{D5CDD505-2E9C-101B-9397-08002B2CF9AE}" pid="6" name="gba66df640194346a5267c50f24d4797">
    <vt:lpwstr/>
  </property>
  <property fmtid="{D5CDD505-2E9C-101B-9397-08002B2CF9AE}" pid="7" name="Office of Origin">
    <vt:lpwstr/>
  </property>
</Properties>
</file>