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56" r:id="rId4"/>
    <p:sldId id="260" r:id="rId5"/>
    <p:sldId id="266" r:id="rId6"/>
    <p:sldId id="264" r:id="rId7"/>
    <p:sldId id="267" r:id="rId8"/>
    <p:sldId id="261" r:id="rId9"/>
    <p:sldId id="279" r:id="rId10"/>
    <p:sldId id="278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76286A84-37FF-4258-860D-5EFB82BC0C90}"/>
    <pc:docChg chg="custSel modSld">
      <pc:chgData name="Francois Guichard" userId="b25862a6-b641-4ece-b9f9-9230f3cdb908" providerId="ADAL" clId="{76286A84-37FF-4258-860D-5EFB82BC0C90}" dt="2023-03-08T19:42:25.128" v="90" actId="20577"/>
      <pc:docMkLst>
        <pc:docMk/>
      </pc:docMkLst>
      <pc:sldChg chg="modSp mod">
        <pc:chgData name="Francois Guichard" userId="b25862a6-b641-4ece-b9f9-9230f3cdb908" providerId="ADAL" clId="{76286A84-37FF-4258-860D-5EFB82BC0C90}" dt="2023-03-08T19:42:08.330" v="88" actId="20577"/>
        <pc:sldMkLst>
          <pc:docMk/>
          <pc:sldMk cId="1336367122" sldId="256"/>
        </pc:sldMkLst>
        <pc:spChg chg="mod">
          <ac:chgData name="Francois Guichard" userId="b25862a6-b641-4ece-b9f9-9230f3cdb908" providerId="ADAL" clId="{76286A84-37FF-4258-860D-5EFB82BC0C90}" dt="2023-03-08T19:37:56.719" v="12" actId="20577"/>
          <ac:spMkLst>
            <pc:docMk/>
            <pc:sldMk cId="1336367122" sldId="256"/>
            <ac:spMk id="2" creationId="{00000000-0000-0000-0000-000000000000}"/>
          </ac:spMkLst>
        </pc:spChg>
        <pc:spChg chg="mod">
          <ac:chgData name="Francois Guichard" userId="b25862a6-b641-4ece-b9f9-9230f3cdb908" providerId="ADAL" clId="{76286A84-37FF-4258-860D-5EFB82BC0C90}" dt="2023-03-08T19:42:08.330" v="88" actId="20577"/>
          <ac:spMkLst>
            <pc:docMk/>
            <pc:sldMk cId="1336367122" sldId="256"/>
            <ac:spMk id="6" creationId="{00000000-0000-0000-0000-000000000000}"/>
          </ac:spMkLst>
        </pc:spChg>
        <pc:spChg chg="mod">
          <ac:chgData name="Francois Guichard" userId="b25862a6-b641-4ece-b9f9-9230f3cdb908" providerId="ADAL" clId="{76286A84-37FF-4258-860D-5EFB82BC0C90}" dt="2023-03-08T19:38:30.710" v="25" actId="20577"/>
          <ac:spMkLst>
            <pc:docMk/>
            <pc:sldMk cId="1336367122" sldId="256"/>
            <ac:spMk id="7" creationId="{00000000-0000-0000-0000-000000000000}"/>
          </ac:spMkLst>
        </pc:spChg>
      </pc:sldChg>
      <pc:sldChg chg="modSp mod">
        <pc:chgData name="Francois Guichard" userId="b25862a6-b641-4ece-b9f9-9230f3cdb908" providerId="ADAL" clId="{76286A84-37FF-4258-860D-5EFB82BC0C90}" dt="2023-03-08T19:42:25.128" v="90" actId="20577"/>
        <pc:sldMkLst>
          <pc:docMk/>
          <pc:sldMk cId="3737353114" sldId="260"/>
        </pc:sldMkLst>
        <pc:spChg chg="mod">
          <ac:chgData name="Francois Guichard" userId="b25862a6-b641-4ece-b9f9-9230f3cdb908" providerId="ADAL" clId="{76286A84-37FF-4258-860D-5EFB82BC0C90}" dt="2023-03-08T19:42:25.128" v="90" actId="20577"/>
          <ac:spMkLst>
            <pc:docMk/>
            <pc:sldMk cId="3737353114" sldId="260"/>
            <ac:spMk id="3" creationId="{00000000-0000-0000-0000-000000000000}"/>
          </ac:spMkLst>
        </pc:spChg>
        <pc:spChg chg="mod">
          <ac:chgData name="Francois Guichard" userId="b25862a6-b641-4ece-b9f9-9230f3cdb908" providerId="ADAL" clId="{76286A84-37FF-4258-860D-5EFB82BC0C90}" dt="2023-03-08T19:42:22.329" v="89" actId="20577"/>
          <ac:spMkLst>
            <pc:docMk/>
            <pc:sldMk cId="3737353114" sldId="260"/>
            <ac:spMk id="7" creationId="{00000000-0000-0000-0000-000000000000}"/>
          </ac:spMkLst>
        </pc:spChg>
      </pc:sldChg>
      <pc:sldChg chg="modSp mod">
        <pc:chgData name="Francois Guichard" userId="b25862a6-b641-4ece-b9f9-9230f3cdb908" providerId="ADAL" clId="{76286A84-37FF-4258-860D-5EFB82BC0C90}" dt="2023-03-08T19:40:52.021" v="87" actId="20577"/>
        <pc:sldMkLst>
          <pc:docMk/>
          <pc:sldMk cId="4229416556" sldId="281"/>
        </pc:sldMkLst>
        <pc:spChg chg="mod">
          <ac:chgData name="Francois Guichard" userId="b25862a6-b641-4ece-b9f9-9230f3cdb908" providerId="ADAL" clId="{76286A84-37FF-4258-860D-5EFB82BC0C90}" dt="2023-03-08T19:40:52.021" v="87" actId="20577"/>
          <ac:spMkLst>
            <pc:docMk/>
            <pc:sldMk cId="4229416556" sldId="281"/>
            <ac:spMk id="3" creationId="{00000000-0000-0000-0000-000000000000}"/>
          </ac:spMkLst>
        </pc:spChg>
      </pc:sldChg>
    </pc:docChg>
  </pc:docChgLst>
  <pc:docChgLst>
    <pc:chgData name="Francois Cuenot" userId="9928dff3-8fa4-42b5-9d6e-cd4dcb89281b" providerId="ADAL" clId="{4B8D99F7-2E60-4FC7-A7B3-DC57BDDD0C73}"/>
    <pc:docChg chg="modSld">
      <pc:chgData name="Francois Cuenot" userId="9928dff3-8fa4-42b5-9d6e-cd4dcb89281b" providerId="ADAL" clId="{4B8D99F7-2E60-4FC7-A7B3-DC57BDDD0C73}" dt="2023-01-09T08:11:40.628" v="3" actId="20577"/>
      <pc:docMkLst>
        <pc:docMk/>
      </pc:docMkLst>
      <pc:sldChg chg="modSp mod">
        <pc:chgData name="Francois Cuenot" userId="9928dff3-8fa4-42b5-9d6e-cd4dcb89281b" providerId="ADAL" clId="{4B8D99F7-2E60-4FC7-A7B3-DC57BDDD0C73}" dt="2023-01-09T08:11:40.628" v="3" actId="20577"/>
        <pc:sldMkLst>
          <pc:docMk/>
          <pc:sldMk cId="1336367122" sldId="256"/>
        </pc:sldMkLst>
        <pc:spChg chg="mod">
          <ac:chgData name="Francois Cuenot" userId="9928dff3-8fa4-42b5-9d6e-cd4dcb89281b" providerId="ADAL" clId="{4B8D99F7-2E60-4FC7-A7B3-DC57BDDD0C73}" dt="2023-01-09T08:11:40.628" v="3" actId="20577"/>
          <ac:spMkLst>
            <pc:docMk/>
            <pc:sldMk cId="1336367122" sldId="256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8454D-6F74-4EB3-8EC4-76DDB5D66D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3506AB-9640-4299-83E0-F6F176AF25AE}">
      <dgm:prSet phldrT="[Texte]"/>
      <dgm:spPr/>
      <dgm:t>
        <a:bodyPr/>
        <a:lstStyle/>
        <a:p>
          <a:r>
            <a:rPr lang="en-US" dirty="0"/>
            <a:t>Detailed screening</a:t>
          </a:r>
          <a:endParaRPr lang="fr-FR" dirty="0"/>
        </a:p>
      </dgm:t>
    </dgm:pt>
    <dgm:pt modelId="{9261C550-A05E-45AF-A635-A7D3033402D7}" type="parTrans" cxnId="{38854AEB-1DA7-4977-8740-7BBDA66658CC}">
      <dgm:prSet/>
      <dgm:spPr/>
      <dgm:t>
        <a:bodyPr/>
        <a:lstStyle/>
        <a:p>
          <a:endParaRPr lang="fr-FR"/>
        </a:p>
      </dgm:t>
    </dgm:pt>
    <dgm:pt modelId="{61EBA2C8-B966-49B7-BE87-E869DB245849}" type="sibTrans" cxnId="{38854AEB-1DA7-4977-8740-7BBDA66658CC}">
      <dgm:prSet/>
      <dgm:spPr/>
      <dgm:t>
        <a:bodyPr/>
        <a:lstStyle/>
        <a:p>
          <a:endParaRPr lang="fr-FR"/>
        </a:p>
      </dgm:t>
    </dgm:pt>
    <dgm:pt modelId="{4031C11C-AFF9-46C4-A530-9CF88F55D156}">
      <dgm:prSet phldrT="[Texte]"/>
      <dgm:spPr/>
      <dgm:t>
        <a:bodyPr/>
        <a:lstStyle/>
        <a:p>
          <a:r>
            <a:rPr lang="en-US" dirty="0"/>
            <a:t>Drafting deliverables</a:t>
          </a:r>
          <a:endParaRPr lang="fr-FR" dirty="0"/>
        </a:p>
      </dgm:t>
    </dgm:pt>
    <dgm:pt modelId="{9EB77B34-354E-490B-997D-D311BC753A50}" type="parTrans" cxnId="{6CA57013-4AC8-4AA9-913C-45AE8673BE36}">
      <dgm:prSet/>
      <dgm:spPr/>
      <dgm:t>
        <a:bodyPr/>
        <a:lstStyle/>
        <a:p>
          <a:endParaRPr lang="fr-FR"/>
        </a:p>
      </dgm:t>
    </dgm:pt>
    <dgm:pt modelId="{8EEAD56A-E631-4D7C-8977-8BDC348F4D9B}" type="sibTrans" cxnId="{6CA57013-4AC8-4AA9-913C-45AE8673BE36}">
      <dgm:prSet/>
      <dgm:spPr/>
      <dgm:t>
        <a:bodyPr/>
        <a:lstStyle/>
        <a:p>
          <a:endParaRPr lang="fr-FR"/>
        </a:p>
      </dgm:t>
    </dgm:pt>
    <dgm:pt modelId="{D99A25DE-9A8D-4455-8745-FA74036578BA}">
      <dgm:prSet phldrT="[Texte]"/>
      <dgm:spPr/>
      <dgm:t>
        <a:bodyPr/>
        <a:lstStyle/>
        <a:p>
          <a:r>
            <a:rPr lang="en-US" dirty="0"/>
            <a:t>High level assessment</a:t>
          </a:r>
          <a:endParaRPr lang="fr-FR" dirty="0"/>
        </a:p>
      </dgm:t>
    </dgm:pt>
    <dgm:pt modelId="{126FA011-02D6-4E5A-886E-B09127532045}" type="sibTrans" cxnId="{014C9756-5C2C-4BB9-996E-1A17DE896AA3}">
      <dgm:prSet/>
      <dgm:spPr/>
      <dgm:t>
        <a:bodyPr/>
        <a:lstStyle/>
        <a:p>
          <a:endParaRPr lang="fr-FR"/>
        </a:p>
      </dgm:t>
    </dgm:pt>
    <dgm:pt modelId="{B55ED307-C751-4A42-988D-8BCBBAAA39EC}" type="parTrans" cxnId="{014C9756-5C2C-4BB9-996E-1A17DE896AA3}">
      <dgm:prSet/>
      <dgm:spPr/>
      <dgm:t>
        <a:bodyPr/>
        <a:lstStyle/>
        <a:p>
          <a:endParaRPr lang="fr-FR"/>
        </a:p>
      </dgm:t>
    </dgm:pt>
    <dgm:pt modelId="{AB41CBD6-8EB5-43D7-A046-D21F9E048BDA}" type="pres">
      <dgm:prSet presAssocID="{9258454D-6F74-4EB3-8EC4-76DDB5D66DF2}" presName="Name0" presStyleCnt="0">
        <dgm:presLayoutVars>
          <dgm:dir/>
          <dgm:animLvl val="lvl"/>
          <dgm:resizeHandles val="exact"/>
        </dgm:presLayoutVars>
      </dgm:prSet>
      <dgm:spPr/>
    </dgm:pt>
    <dgm:pt modelId="{DA08FC0D-01F0-4999-B35B-E6CDE085AFE6}" type="pres">
      <dgm:prSet presAssocID="{D99A25DE-9A8D-4455-8745-FA74036578B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26F4036-363D-41CE-A5EA-B17CCFF7524E}" type="pres">
      <dgm:prSet presAssocID="{126FA011-02D6-4E5A-886E-B09127532045}" presName="parTxOnlySpace" presStyleCnt="0"/>
      <dgm:spPr/>
    </dgm:pt>
    <dgm:pt modelId="{44AC9425-C111-4536-9035-A94C5A3C2104}" type="pres">
      <dgm:prSet presAssocID="{743506AB-9640-4299-83E0-F6F176AF25A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3919923-9E39-4970-9EAA-250F04990F4D}" type="pres">
      <dgm:prSet presAssocID="{61EBA2C8-B966-49B7-BE87-E869DB245849}" presName="parTxOnlySpace" presStyleCnt="0"/>
      <dgm:spPr/>
    </dgm:pt>
    <dgm:pt modelId="{C33A5FA9-C77D-4312-8E06-9AB0AA81199E}" type="pres">
      <dgm:prSet presAssocID="{4031C11C-AFF9-46C4-A530-9CF88F55D15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8B42710-B87C-4042-908A-96A4CDDB4447}" type="presOf" srcId="{D99A25DE-9A8D-4455-8745-FA74036578BA}" destId="{DA08FC0D-01F0-4999-B35B-E6CDE085AFE6}" srcOrd="0" destOrd="0" presId="urn:microsoft.com/office/officeart/2005/8/layout/chevron1"/>
    <dgm:cxn modelId="{6CA57013-4AC8-4AA9-913C-45AE8673BE36}" srcId="{9258454D-6F74-4EB3-8EC4-76DDB5D66DF2}" destId="{4031C11C-AFF9-46C4-A530-9CF88F55D156}" srcOrd="2" destOrd="0" parTransId="{9EB77B34-354E-490B-997D-D311BC753A50}" sibTransId="{8EEAD56A-E631-4D7C-8977-8BDC348F4D9B}"/>
    <dgm:cxn modelId="{CC910E36-B2B8-44AE-9B1D-59E08B99B93A}" type="presOf" srcId="{4031C11C-AFF9-46C4-A530-9CF88F55D156}" destId="{C33A5FA9-C77D-4312-8E06-9AB0AA81199E}" srcOrd="0" destOrd="0" presId="urn:microsoft.com/office/officeart/2005/8/layout/chevron1"/>
    <dgm:cxn modelId="{014C9756-5C2C-4BB9-996E-1A17DE896AA3}" srcId="{9258454D-6F74-4EB3-8EC4-76DDB5D66DF2}" destId="{D99A25DE-9A8D-4455-8745-FA74036578BA}" srcOrd="0" destOrd="0" parTransId="{B55ED307-C751-4A42-988D-8BCBBAAA39EC}" sibTransId="{126FA011-02D6-4E5A-886E-B09127532045}"/>
    <dgm:cxn modelId="{84A167DD-7138-4E68-A2CD-AC307883EE4B}" type="presOf" srcId="{743506AB-9640-4299-83E0-F6F176AF25AE}" destId="{44AC9425-C111-4536-9035-A94C5A3C2104}" srcOrd="0" destOrd="0" presId="urn:microsoft.com/office/officeart/2005/8/layout/chevron1"/>
    <dgm:cxn modelId="{86EE8FE9-60E0-480C-ACDA-7A4BFCBE3EC9}" type="presOf" srcId="{9258454D-6F74-4EB3-8EC4-76DDB5D66DF2}" destId="{AB41CBD6-8EB5-43D7-A046-D21F9E048BDA}" srcOrd="0" destOrd="0" presId="urn:microsoft.com/office/officeart/2005/8/layout/chevron1"/>
    <dgm:cxn modelId="{38854AEB-1DA7-4977-8740-7BBDA66658CC}" srcId="{9258454D-6F74-4EB3-8EC4-76DDB5D66DF2}" destId="{743506AB-9640-4299-83E0-F6F176AF25AE}" srcOrd="1" destOrd="0" parTransId="{9261C550-A05E-45AF-A635-A7D3033402D7}" sibTransId="{61EBA2C8-B966-49B7-BE87-E869DB245849}"/>
    <dgm:cxn modelId="{331A3711-BE2B-4122-A2DA-3789D1C24C43}" type="presParOf" srcId="{AB41CBD6-8EB5-43D7-A046-D21F9E048BDA}" destId="{DA08FC0D-01F0-4999-B35B-E6CDE085AFE6}" srcOrd="0" destOrd="0" presId="urn:microsoft.com/office/officeart/2005/8/layout/chevron1"/>
    <dgm:cxn modelId="{098F72C5-5836-41B1-87F9-3F306A9DD7BF}" type="presParOf" srcId="{AB41CBD6-8EB5-43D7-A046-D21F9E048BDA}" destId="{226F4036-363D-41CE-A5EA-B17CCFF7524E}" srcOrd="1" destOrd="0" presId="urn:microsoft.com/office/officeart/2005/8/layout/chevron1"/>
    <dgm:cxn modelId="{7211752E-E03C-43FA-B5FD-3D24A56417D9}" type="presParOf" srcId="{AB41CBD6-8EB5-43D7-A046-D21F9E048BDA}" destId="{44AC9425-C111-4536-9035-A94C5A3C2104}" srcOrd="2" destOrd="0" presId="urn:microsoft.com/office/officeart/2005/8/layout/chevron1"/>
    <dgm:cxn modelId="{1C90832A-DF02-4760-A1F3-5A21139B9215}" type="presParOf" srcId="{AB41CBD6-8EB5-43D7-A046-D21F9E048BDA}" destId="{F3919923-9E39-4970-9EAA-250F04990F4D}" srcOrd="3" destOrd="0" presId="urn:microsoft.com/office/officeart/2005/8/layout/chevron1"/>
    <dgm:cxn modelId="{6A17DB90-3E3F-4D65-90CB-B3E50995744F}" type="presParOf" srcId="{AB41CBD6-8EB5-43D7-A046-D21F9E048BDA}" destId="{C33A5FA9-C77D-4312-8E06-9AB0AA81199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8FC0D-01F0-4999-B35B-E6CDE085AFE6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High level assessment</a:t>
          </a:r>
          <a:endParaRPr lang="fr-FR" sz="2500" kern="1200" dirty="0"/>
        </a:p>
      </dsp:txBody>
      <dsp:txXfrm>
        <a:off x="582612" y="2129102"/>
        <a:ext cx="1740694" cy="1160462"/>
      </dsp:txXfrm>
    </dsp:sp>
    <dsp:sp modelId="{44AC9425-C111-4536-9035-A94C5A3C2104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Detailed screening</a:t>
          </a:r>
          <a:endParaRPr lang="fr-FR" sz="2500" kern="1200" dirty="0"/>
        </a:p>
      </dsp:txBody>
      <dsp:txXfrm>
        <a:off x="3193652" y="2129102"/>
        <a:ext cx="1740694" cy="1160462"/>
      </dsp:txXfrm>
    </dsp:sp>
    <dsp:sp modelId="{C33A5FA9-C77D-4312-8E06-9AB0AA81199E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Drafting deliverables</a:t>
          </a:r>
          <a:endParaRPr lang="fr-FR" sz="2500" kern="1200" dirty="0"/>
        </a:p>
      </dsp:txBody>
      <dsp:txXfrm>
        <a:off x="5804693" y="2129102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26102-C174-4238-B41F-5E442F104F3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4A6E5-0AB2-40B6-A8CC-4EC7AD6E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4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7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GRVA TF can</a:t>
            </a:r>
            <a:r>
              <a:rPr lang="en-US" baseline="0" dirty="0"/>
              <a:t> be used as a point of contact for questions related to automated driving (definitions, use cases etc.)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0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4F7-C9EE-4211-80EE-A9BC2363AE1F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0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7366-1DAB-499D-868B-B506F8727599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21D7-941D-4938-892F-D7E69F915B1D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816F-C9FD-463D-B374-7290B7C786DB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644-D27A-4A8E-9FB0-5B40B8D6FF8D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A71D-C795-4FA9-A5CB-66E8611DCA90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785D-B2E9-4991-8E5E-A69BD0C5D467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0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ED8-E3AD-47A7-9054-1B950F1B0E09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5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ABFF-08D6-4192-A7F6-4330BD1E0332}" type="datetime1">
              <a:rPr lang="en-US" smtClean="0"/>
              <a:t>3/8/2023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8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E534-1A7C-48C4-B724-583FE4FAE97C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7D7F-B9BA-4178-9E78-2F6E66E5F458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0A8E-D1AE-4C7F-BCF5-A4EE5C42C032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romain.pessia@developpement-durable.gouv.fr" TargetMode="External"/><Relationship Id="rId3" Type="http://schemas.openxmlformats.org/officeDocument/2006/relationships/hyperlink" Target="mailto:JBoersma@rdw.nl" TargetMode="External"/><Relationship Id="rId7" Type="http://schemas.openxmlformats.org/officeDocument/2006/relationships/hyperlink" Target="mailto:gerlach@de.tuv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lammers@rdw.nl" TargetMode="External"/><Relationship Id="rId5" Type="http://schemas.openxmlformats.org/officeDocument/2006/relationships/hyperlink" Target="mailto:NdenOuden@rdw.nl" TargetMode="External"/><Relationship Id="rId4" Type="http://schemas.openxmlformats.org/officeDocument/2006/relationships/hyperlink" Target="mailto:karl.manz@t-online.de" TargetMode="External"/><Relationship Id="rId9" Type="http://schemas.openxmlformats.org/officeDocument/2006/relationships/hyperlink" Target="mailto:zhanglinlin@catarc.ac.c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7889" y="2709447"/>
            <a:ext cx="10196223" cy="1439106"/>
          </a:xfrm>
          <a:ln w="38100">
            <a:solidFill>
              <a:schemeClr val="accent2"/>
            </a:solidFill>
          </a:ln>
        </p:spPr>
        <p:txBody>
          <a:bodyPr anchor="ctr">
            <a:noAutofit/>
          </a:bodyPr>
          <a:lstStyle/>
          <a:p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Review of UN Regulations and GTRs on their fitness for ADS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106217" y="73891"/>
            <a:ext cx="642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Transmitted by the representative of France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behalf of the chairs of the WP29 screening taskforces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91055" y="73891"/>
            <a:ext cx="3888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WP.29-189-20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189th WP29, 7–9 March 2023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 item 8.6.2.</a:t>
            </a:r>
          </a:p>
        </p:txBody>
      </p:sp>
    </p:spTree>
    <p:extLst>
      <p:ext uri="{BB962C8B-B14F-4D97-AF65-F5344CB8AC3E}">
        <p14:creationId xmlns:p14="http://schemas.microsoft.com/office/powerpoint/2010/main" val="133636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5846"/>
            <a:ext cx="10515600" cy="4800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GRBP (SIG AVRS)</a:t>
            </a:r>
            <a:r>
              <a:rPr lang="en-US" dirty="0"/>
              <a:t>: Jan </a:t>
            </a:r>
            <a:r>
              <a:rPr lang="en-US" dirty="0" err="1"/>
              <a:t>Sybren</a:t>
            </a:r>
            <a:r>
              <a:rPr lang="en-US" dirty="0"/>
              <a:t> BOERSMA (NL) </a:t>
            </a:r>
            <a:r>
              <a:rPr lang="en-US" dirty="0">
                <a:hlinkClick r:id="rId3"/>
              </a:rPr>
              <a:t>JBoersma@rdw.nl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GRE (TF AVSR)</a:t>
            </a:r>
            <a:r>
              <a:rPr lang="en-US" dirty="0"/>
              <a:t>:  Karl MANZ (DE) </a:t>
            </a:r>
            <a:r>
              <a:rPr lang="en-US" dirty="0">
                <a:hlinkClick r:id="rId4"/>
              </a:rPr>
              <a:t>karl.manz@t-online.de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GRPE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/>
              <a:t>TBD) -</a:t>
            </a:r>
            <a:r>
              <a:rPr lang="en-US"/>
              <a:t> </a:t>
            </a:r>
            <a:r>
              <a:rPr lang="en-US" dirty="0"/>
              <a:t>Point of </a:t>
            </a:r>
            <a:r>
              <a:rPr lang="en-US" dirty="0" err="1"/>
              <a:t>contect:Niels</a:t>
            </a:r>
            <a:r>
              <a:rPr lang="en-US" dirty="0"/>
              <a:t> DEN OUDEN (NL) </a:t>
            </a:r>
            <a:r>
              <a:rPr lang="en-US" dirty="0">
                <a:hlinkClick r:id="rId5"/>
              </a:rPr>
              <a:t>NdenOuden@rdw.nl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GRSG (TF AVRS)</a:t>
            </a:r>
            <a:r>
              <a:rPr lang="en-US" dirty="0"/>
              <a:t>: Hans LAMMERS (NL) </a:t>
            </a:r>
            <a:r>
              <a:rPr lang="en-US" dirty="0">
                <a:hlinkClick r:id="rId6"/>
              </a:rPr>
              <a:t>hlammers@rdw.nl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GRSP (TF AVRS)</a:t>
            </a:r>
            <a:r>
              <a:rPr lang="en-US" dirty="0"/>
              <a:t>: Rudolf GERLACH (DE) </a:t>
            </a:r>
            <a:r>
              <a:rPr lang="en-US" dirty="0">
                <a:hlinkClick r:id="rId7"/>
              </a:rPr>
              <a:t>gerlach@de.tuv.com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GRVA (TF FADS)</a:t>
            </a:r>
            <a:r>
              <a:rPr lang="en-US" dirty="0"/>
              <a:t>: Romain PESSIA (FR) and </a:t>
            </a:r>
            <a:r>
              <a:rPr lang="en-US" dirty="0" err="1"/>
              <a:t>Linlin</a:t>
            </a:r>
            <a:r>
              <a:rPr lang="en-US" dirty="0"/>
              <a:t> ZHANG (CN)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romain.pessia@developpement-durable.gouv.fr</a:t>
            </a:r>
            <a:r>
              <a:rPr lang="en-US" dirty="0"/>
              <a:t> </a:t>
            </a:r>
            <a:r>
              <a:rPr lang="en-US" dirty="0">
                <a:hlinkClick r:id="rId9"/>
              </a:rPr>
              <a:t>zhanglinlin@catarc.ac.cn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10</a:t>
            </a:fld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2941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its 186th session in March 2022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, WP.29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requested all its subsidiary working parties to perform a screening of the UN Regulations and Global Technical Regulations (GTR) of relevance regarding their fitness for Automated Driving Systems (ADS) until </a:t>
            </a:r>
            <a:r>
              <a:rPr lang="en-GB" b="1" strike="sngStrike" dirty="0">
                <a:latin typeface="Arial" panose="020B0604020202020204" pitchFamily="34" charset="0"/>
                <a:cs typeface="Arial" panose="020B0604020202020204" pitchFamily="34" charset="0"/>
              </a:rPr>
              <a:t>March 2023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its 14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session in September 2022, GRVA gave additional guidance as to what kind of automated vehicles to consider, etc.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(informal document GRVA-14-54r1)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941980" y="3912041"/>
            <a:ext cx="647458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Pending request for deadline extension until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June 2023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 give additional time to GRs with staggered session schedules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Mandate from WP.29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work method across GRs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8200" y="1761942"/>
            <a:ext cx="103333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taskforces of the different GRs have agreed to work on the same deliverables: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High-level summaries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each Regulation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Comprehensive files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detailed screening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whitebook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for handling automated driving when drafting new Regulations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0" y="6211669"/>
            <a:ext cx="987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review does not include definitive solutions for changing Regulations, but taskforces may offer suggestions (amendments, new Regulations, new vehicle categories…)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4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47149" y="6077247"/>
            <a:ext cx="10875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This template can both serve as a preliminary analysis of a Regulation before its detailed review, and as a final report to give a summary of the detected issues and possible options</a:t>
            </a:r>
            <a:endParaRPr lang="fr-FR" i="1" dirty="0"/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487" y="1441567"/>
            <a:ext cx="8325267" cy="4682141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High-level assessment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Detailed screening (1/2)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1825625"/>
            <a:ext cx="10781145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Points of interest: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cases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full automation, dual-mode, no occupants, etc.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Possible approaches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amending Regulations, drafting specific Regulations for automated vehicles, creating new vehicle categories, etc.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both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explicit and implicit concepts</a:t>
            </a:r>
          </a:p>
          <a:p>
            <a:pPr lvl="1"/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5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107431"/>
            <a:ext cx="5527077" cy="2069532"/>
          </a:xfrm>
          <a:prstGeom prst="rect">
            <a:avLst/>
          </a:prstGeom>
        </p:spPr>
      </p:pic>
      <p:pic>
        <p:nvPicPr>
          <p:cNvPr id="8" name="Espace réservé du contenu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1999" y="4108306"/>
            <a:ext cx="4507345" cy="20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8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758" y="2022763"/>
            <a:ext cx="11096483" cy="37238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7758" y="5746624"/>
            <a:ext cx="1033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Online collaborative environment and example of a detailed review for a GRVA Regulation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Detailed screening (2/2)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0520" y="1555846"/>
            <a:ext cx="10515600" cy="4800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 of early March 2023:</a:t>
            </a:r>
          </a:p>
          <a:p>
            <a:pPr marL="0" indent="0">
              <a:buNone/>
            </a:pPr>
            <a:r>
              <a:rPr lang="en-US" b="1" dirty="0"/>
              <a:t>	GRBP: </a:t>
            </a:r>
            <a:r>
              <a:rPr lang="en-US" dirty="0"/>
              <a:t>Detailed screening ready to start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GRE: </a:t>
            </a:r>
            <a:r>
              <a:rPr lang="en-US" dirty="0"/>
              <a:t>Detailed screening and deliverables done for R48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GRPE: </a:t>
            </a:r>
            <a:r>
              <a:rPr lang="en-US" dirty="0"/>
              <a:t>First meeting to take place soon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GRSG: </a:t>
            </a:r>
            <a:r>
              <a:rPr lang="en-US" dirty="0"/>
              <a:t>Detailed screening in progress (55% done)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GRSP: </a:t>
            </a:r>
            <a:r>
              <a:rPr lang="en-US" dirty="0"/>
              <a:t>Detailed screening in progress (80% done)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GRVA: </a:t>
            </a:r>
            <a:r>
              <a:rPr lang="en-US" dirty="0"/>
              <a:t>Detailed screening in progress (75% done)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22920" y="6356350"/>
            <a:ext cx="2743200" cy="365125"/>
          </a:xfrm>
        </p:spPr>
        <p:txBody>
          <a:bodyPr/>
          <a:lstStyle/>
          <a:p>
            <a:fld id="{D3139946-B7B0-4763-A0E8-C05B4394CD91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Status of the screening taskforces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812458077"/>
              </p:ext>
            </p:extLst>
          </p:nvPr>
        </p:nvGraphicFramePr>
        <p:xfrm>
          <a:off x="965200" y="3005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089400" y="636801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GRSG GRVA GRSP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80640" y="636801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GRBP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58073" y="636801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GRPE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885180" y="638942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326880" y="5151120"/>
            <a:ext cx="267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Not all taskforces might be able to get validation from their GR before the June WP29 session</a:t>
            </a:r>
            <a:endParaRPr lang="fr-F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3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95084"/>
              </p:ext>
            </p:extLst>
          </p:nvPr>
        </p:nvGraphicFramePr>
        <p:xfrm>
          <a:off x="8300720" y="1425645"/>
          <a:ext cx="3738880" cy="2475613"/>
        </p:xfrm>
        <a:graphic>
          <a:graphicData uri="http://schemas.openxmlformats.org/drawingml/2006/table">
            <a:tbl>
              <a:tblPr firstCol="1">
                <a:tableStyleId>{8EC20E35-A176-4012-BC5E-935CFFF8708E}</a:tableStyleId>
              </a:tblPr>
              <a:tblGrid>
                <a:gridCol w="638063">
                  <a:extLst>
                    <a:ext uri="{9D8B030D-6E8A-4147-A177-3AD203B41FA5}">
                      <a16:colId xmlns:a16="http://schemas.microsoft.com/office/drawing/2014/main" val="1689291696"/>
                    </a:ext>
                  </a:extLst>
                </a:gridCol>
                <a:gridCol w="3100817">
                  <a:extLst>
                    <a:ext uri="{9D8B030D-6E8A-4147-A177-3AD203B41FA5}">
                      <a16:colId xmlns:a16="http://schemas.microsoft.com/office/drawing/2014/main" val="1650932155"/>
                    </a:ext>
                  </a:extLst>
                </a:gridCol>
              </a:tblGrid>
              <a:tr h="348908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R89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9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yet screened</a:t>
                      </a:r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4240385"/>
                  </a:ext>
                </a:extLst>
              </a:tr>
              <a:tr h="348908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 (or</a:t>
                      </a:r>
                      <a:r>
                        <a:rPr lang="en-US" sz="9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mostly applicable)</a:t>
                      </a:r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63693"/>
                  </a:ext>
                </a:extLst>
              </a:tr>
              <a:tr h="348908">
                <a:tc>
                  <a:txBody>
                    <a:bodyPr/>
                    <a:lstStyle/>
                    <a:p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</a:t>
                      </a:r>
                      <a:endParaRPr lang="fr-FR" sz="8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applicable</a:t>
                      </a:r>
                      <a:r>
                        <a:rPr lang="en-US" sz="900" b="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(or not applicable except in dual mode)</a:t>
                      </a:r>
                      <a:endParaRPr lang="fr-FR" sz="900" b="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835362"/>
                  </a:ext>
                </a:extLst>
              </a:tr>
              <a:tr h="453858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9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needed on the Regulation / new Regulation needed</a:t>
                      </a:r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09909"/>
                  </a:ext>
                </a:extLst>
              </a:tr>
              <a:tr h="430161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R158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accent4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9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applicable or mostly not applicable AND amendments or new Regulation needed </a:t>
                      </a:r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accent4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71931481"/>
                  </a:ext>
                </a:extLst>
              </a:tr>
              <a:tr h="54487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R48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/>
                      </a:fgClr>
                      <a:bgClr>
                        <a:schemeClr val="accent4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 or mostly applicable AND amendments or new Regulation needed </a:t>
                      </a:r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/>
                      </a:fgClr>
                      <a:bgClr>
                        <a:schemeClr val="accent4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98677418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2217"/>
              </p:ext>
            </p:extLst>
          </p:nvPr>
        </p:nvGraphicFramePr>
        <p:xfrm>
          <a:off x="838200" y="1425645"/>
          <a:ext cx="7259327" cy="5218994"/>
        </p:xfrm>
        <a:graphic>
          <a:graphicData uri="http://schemas.openxmlformats.org/drawingml/2006/table">
            <a:tbl>
              <a:tblPr firstCol="1"/>
              <a:tblGrid>
                <a:gridCol w="833275">
                  <a:extLst>
                    <a:ext uri="{9D8B030D-6E8A-4147-A177-3AD203B41FA5}">
                      <a16:colId xmlns:a16="http://schemas.microsoft.com/office/drawing/2014/main" val="72188098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371764477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898167116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94747055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600915166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730672623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466387415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84661529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57612146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546131052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47559828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030623505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367060656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80912476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1313738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853469343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899519713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663590351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558939543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100712867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00355263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22587555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894015146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52474098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96999810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14792488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11856334"/>
                    </a:ext>
                  </a:extLst>
                </a:gridCol>
                <a:gridCol w="157804">
                  <a:extLst>
                    <a:ext uri="{9D8B030D-6E8A-4147-A177-3AD203B41FA5}">
                      <a16:colId xmlns:a16="http://schemas.microsoft.com/office/drawing/2014/main" val="1517749887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370973840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00604054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99260225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35773623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220529925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679376433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067434800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25589945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177780859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32999564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9115483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3741927194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1680064321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476823978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993952036"/>
                    </a:ext>
                  </a:extLst>
                </a:gridCol>
                <a:gridCol w="149244">
                  <a:extLst>
                    <a:ext uri="{9D8B030D-6E8A-4147-A177-3AD203B41FA5}">
                      <a16:colId xmlns:a16="http://schemas.microsoft.com/office/drawing/2014/main" val="2750760168"/>
                    </a:ext>
                  </a:extLst>
                </a:gridCol>
              </a:tblGrid>
              <a:tr h="931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GRBP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25883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6"/>
                      </a:fgClr>
                      <a:bgClr>
                        <a:schemeClr val="accent4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26685"/>
                  </a:ext>
                </a:extLst>
              </a:tr>
              <a:tr h="931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80040"/>
                  </a:ext>
                </a:extLst>
              </a:tr>
              <a:tr h="931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GRSG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R67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35104366"/>
                  </a:ext>
                </a:extLst>
              </a:tr>
              <a:tr h="931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GRSP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R29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R129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70AD47"/>
                      </a:fgClr>
                      <a:bgClr>
                        <a:srgbClr val="FFC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01606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R79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R89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R139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accent4"/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0032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Status of all WP29 Regulations and GTRs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12760" y="5905975"/>
            <a:ext cx="3738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Work in progress, to be validated after completion of screening for all Regulations and GTRs</a:t>
            </a:r>
            <a:endParaRPr lang="fr-F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620202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Examples of high level issues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Vehicle categories: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current categories do not reflect the diversity of use cases for automated driving: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Dual mode vs fully automated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Carrying occupants vs freight only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Supervision inside vehicle vs remote supervision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Telltales &amp; warning signals: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standardised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way to share information is necessary: what information is relevant to whom (passenger, occupant in driver seat, remote supervisor…)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Test mode: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might be necessary for certain Regulations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0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95F859-8BC6-4953-9BA7-DCC0014047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05B8F8-457E-45C1-A458-4ECA4A6FF1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14903</TotalTime>
  <Words>1002</Words>
  <Application>Microsoft Office PowerPoint</Application>
  <PresentationFormat>Widescreen</PresentationFormat>
  <Paragraphs>366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Review of UN Regulations and GTRs on their fitness for 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of high level issues</vt:lpstr>
      <vt:lpstr>PowerPoint Presentation</vt:lpstr>
    </vt:vector>
  </TitlesOfParts>
  <Company>MTES\MCTRCT - 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reviewing Regulations and GTRs on their fitness for automated driving</dc:title>
  <dc:creator>PESSIA Romain</dc:creator>
  <cp:lastModifiedBy>Francois</cp:lastModifiedBy>
  <cp:revision>122</cp:revision>
  <dcterms:created xsi:type="dcterms:W3CDTF">2023-01-03T15:03:49Z</dcterms:created>
  <dcterms:modified xsi:type="dcterms:W3CDTF">2023-03-08T19:42:31Z</dcterms:modified>
</cp:coreProperties>
</file>