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7"/>
  </p:normalViewPr>
  <p:slideViewPr>
    <p:cSldViewPr snapToGrid="0">
      <p:cViewPr varScale="1">
        <p:scale>
          <a:sx n="63" d="100"/>
          <a:sy n="63" d="100"/>
        </p:scale>
        <p:origin x="7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Archer" userId="31d0691f-e3b6-478e-9c6a-1e691f1e658c" providerId="ADAL" clId="{039DC2C1-5663-4DAB-B9AC-C73A79ADBEC1}"/>
    <pc:docChg chg="modSld">
      <pc:chgData name="Melissa Archer" userId="31d0691f-e3b6-478e-9c6a-1e691f1e658c" providerId="ADAL" clId="{039DC2C1-5663-4DAB-B9AC-C73A79ADBEC1}" dt="2023-03-08T10:55:01.128" v="4" actId="20577"/>
      <pc:docMkLst>
        <pc:docMk/>
      </pc:docMkLst>
      <pc:sldChg chg="modSp mod">
        <pc:chgData name="Melissa Archer" userId="31d0691f-e3b6-478e-9c6a-1e691f1e658c" providerId="ADAL" clId="{039DC2C1-5663-4DAB-B9AC-C73A79ADBEC1}" dt="2023-03-08T10:55:01.128" v="4" actId="20577"/>
        <pc:sldMkLst>
          <pc:docMk/>
          <pc:sldMk cId="2759593901" sldId="259"/>
        </pc:sldMkLst>
        <pc:spChg chg="mod">
          <ac:chgData name="Melissa Archer" userId="31d0691f-e3b6-478e-9c6a-1e691f1e658c" providerId="ADAL" clId="{039DC2C1-5663-4DAB-B9AC-C73A79ADBEC1}" dt="2023-03-08T10:55:01.128" v="4" actId="20577"/>
          <ac:spMkLst>
            <pc:docMk/>
            <pc:sldMk cId="2759593901" sldId="259"/>
            <ac:spMk id="3" creationId="{AB5BAF69-011D-8462-D53F-2CA38ABECAC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FDE45-E77B-2487-2BC2-FEF8D909A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3E2798-234B-C2BB-5917-ED0BAC057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5FB93-0D25-AAB7-CFBF-00AD66CEC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972E-CF22-6B4B-9243-53E00C2F1ED6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5D4BA-B109-35A3-F0BA-80998FA5D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DEA29-65CB-E1EB-19BE-47AD4681F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3032-48B9-6B43-9777-4C6BBB0D3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7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D9B97-8A3F-ACFC-C374-D53A8AE15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DB482D-840B-EFCB-712D-A4E48A77A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CBFAB-485D-7108-ECE5-0AA57BB05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972E-CF22-6B4B-9243-53E00C2F1ED6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1DDAD-5184-2503-E50E-DF2B6EA3C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077D9-6E6B-2BD0-793B-125881E9D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3032-48B9-6B43-9777-4C6BBB0D3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3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A65FE6-E718-24FA-DA0E-D46F6D928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B79A32-B9A5-0733-960F-3BD75C0EF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E3F60-7D52-0C98-B099-8C01F5524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972E-CF22-6B4B-9243-53E00C2F1ED6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819D9-C30D-1162-E3CA-C8F8F594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21A9E-C757-8119-CFE2-1FAF6B979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3032-48B9-6B43-9777-4C6BBB0D3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7CFCB-0C01-1C9E-320E-0681C464B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30AFC-C0BF-AEC5-21EC-A40937B10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75210-F290-0B6C-F54C-D625760BB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972E-CF22-6B4B-9243-53E00C2F1ED6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654CD-0D72-A85F-5B06-B2DB58A1E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FCE8F-785D-877F-5763-27AF238A8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3032-48B9-6B43-9777-4C6BBB0D3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7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48901-5D15-0200-6AE1-55AE179CF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73712-4FBE-68A1-E948-07B4DB2C6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70099-167D-6243-D1A0-C4FBDA006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972E-CF22-6B4B-9243-53E00C2F1ED6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C7457-8C4F-AAD3-47B1-EDC1A1AED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E7601-DA0F-234C-699A-DB2B31ED0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3032-48B9-6B43-9777-4C6BBB0D3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7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143FD-32BC-680A-1790-979DD6143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02CE2-E9FF-878C-3C8D-0FF856EAF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305B6A-F707-DEAB-C73E-55D7CA0C9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5EE44-D182-6DE8-167A-A89EBF13A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972E-CF22-6B4B-9243-53E00C2F1ED6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D5571E-5152-AC27-F30A-6DE5A4FE5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C3359A-3C8A-49CE-BB8A-62F0697D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3032-48B9-6B43-9777-4C6BBB0D3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2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A65A6-B2BD-EDB5-5E04-3997DA2AC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1800B-6FCB-06D2-9AAE-33DEBE264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21ABB-9A3B-27AE-9F63-DC995A2B4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D877B0-885A-508D-948A-7B0C4529AF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8FB542-821A-CFD9-7414-E974F25180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EDEF80-9B83-7BE6-D277-0D434828F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972E-CF22-6B4B-9243-53E00C2F1ED6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54D28A-3B8E-4C80-7AF3-090A50169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D9EB6F-51BB-9D5D-00A7-731D7481D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3032-48B9-6B43-9777-4C6BBB0D3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5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30DF4-71CB-AFB6-6EA9-0A08AF3C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0E4BAC-BDBD-417B-585B-63F5DAC97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972E-CF22-6B4B-9243-53E00C2F1ED6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C94F2A-A902-0948-94DB-542FEC8E8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EF7DF3-3633-299A-A79E-6640B8640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3032-48B9-6B43-9777-4C6BBB0D3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0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E051B9-47A0-138B-14A3-EA2B5A401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972E-CF22-6B4B-9243-53E00C2F1ED6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BA29E3-5A2C-DCB3-3CAE-FD57FF80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3129D5-D5FB-727E-3EB4-FC537AAB9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3032-48B9-6B43-9777-4C6BBB0D3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9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32E1A-9D05-BBC4-E27A-E57238616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89C4C-DBFF-C2E4-9FC6-DDA656A37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37C8E-09A0-F3E5-0AC5-EA84016DB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F90CE0-C049-1EA6-746A-B49EAC142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972E-CF22-6B4B-9243-53E00C2F1ED6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DB922E-12E3-73B6-4FEB-E4418B82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8BFCB-C34C-3E96-AB56-30BA09A36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3032-48B9-6B43-9777-4C6BBB0D3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0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5B18B-8A3C-216A-7214-6C693F84A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AB4E74-BFA8-E301-6514-1490937AA5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435D31-8388-A95B-A604-CF1D9A411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B6898-A405-2E78-430D-992B1E01F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972E-CF22-6B4B-9243-53E00C2F1ED6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B24C2-1B7D-578F-17EB-B3D276B9E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1F778B-E5CE-9563-F17D-211764370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3032-48B9-6B43-9777-4C6BBB0D3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0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402BC7-3D80-14FD-DE29-504760154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6AC8F-9F0F-2E0D-3178-7679700BE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96AC0-8408-C54D-FCB8-1F6C7AFA8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4972E-CF22-6B4B-9243-53E00C2F1ED6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E88F9-0441-D243-8FDE-9BBA7C829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34683-40C2-F76B-CC40-FA676E0C2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F3032-48B9-6B43-9777-4C6BBB0D3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7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4E3D4-F340-CF2C-5E1D-1782759827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7760"/>
            <a:ext cx="9144000" cy="3108959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n-GB" sz="5300" b="1" i="1" dirty="0">
                <a:solidFill>
                  <a:schemeClr val="tx1"/>
                </a:solidFill>
                <a:latin typeface="+mn-lt"/>
              </a:rPr>
              <a:t>Report to 189</a:t>
            </a:r>
            <a:r>
              <a:rPr lang="en-GB" sz="5300" b="1" i="1" baseline="30000" dirty="0">
                <a:solidFill>
                  <a:schemeClr val="tx1"/>
                </a:solidFill>
                <a:latin typeface="+mn-lt"/>
              </a:rPr>
              <a:t>th</a:t>
            </a:r>
            <a:r>
              <a:rPr lang="en-GB" sz="5300" b="1" i="1" dirty="0">
                <a:solidFill>
                  <a:schemeClr val="tx1"/>
                </a:solidFill>
                <a:latin typeface="+mn-lt"/>
              </a:rPr>
              <a:t> Session ofWP.29 session</a:t>
            </a:r>
            <a:br>
              <a:rPr lang="en-GB" sz="6000" b="1" i="1" dirty="0">
                <a:solidFill>
                  <a:schemeClr val="tx1"/>
                </a:solidFill>
                <a:latin typeface="+mn-lt"/>
              </a:rPr>
            </a:br>
            <a:r>
              <a:rPr lang="en-GB" sz="6000" b="1" i="1" dirty="0">
                <a:solidFill>
                  <a:schemeClr val="tx1"/>
                </a:solidFill>
                <a:latin typeface="+mn-lt"/>
              </a:rPr>
              <a:t>from</a:t>
            </a:r>
            <a:br>
              <a:rPr lang="en-GB" sz="6000" b="1" i="1" dirty="0">
                <a:solidFill>
                  <a:schemeClr val="tx1"/>
                </a:solidFill>
                <a:latin typeface="+mn-lt"/>
              </a:rPr>
            </a:br>
            <a:r>
              <a:rPr lang="en-GB" sz="6000" b="1" i="1" dirty="0">
                <a:solidFill>
                  <a:schemeClr val="tx1"/>
                </a:solidFill>
                <a:latin typeface="+mn-lt"/>
              </a:rPr>
              <a:t>the 5</a:t>
            </a:r>
            <a:r>
              <a:rPr lang="en-GB" sz="6000" b="1" i="1" baseline="30000" dirty="0">
                <a:solidFill>
                  <a:schemeClr val="tx1"/>
                </a:solidFill>
                <a:latin typeface="+mn-lt"/>
              </a:rPr>
              <a:t>th</a:t>
            </a:r>
            <a:r>
              <a:rPr lang="en-GB" sz="6000" b="1" i="1" dirty="0">
                <a:solidFill>
                  <a:schemeClr val="tx1"/>
                </a:solidFill>
                <a:latin typeface="+mn-lt"/>
              </a:rPr>
              <a:t> IWG on SCUNV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73D0ED-3270-0853-0F35-6DB6C2A2B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45280"/>
            <a:ext cx="9144000" cy="184912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sz="2100" dirty="0"/>
              <a:t>5</a:t>
            </a:r>
            <a:r>
              <a:rPr lang="en-US" sz="2100" baseline="30000" dirty="0"/>
              <a:t>th</a:t>
            </a:r>
            <a:r>
              <a:rPr lang="en-US" sz="2100" dirty="0"/>
              <a:t> Meeting was held  on the 2</a:t>
            </a:r>
            <a:r>
              <a:rPr lang="en-US" sz="2100" baseline="30000" dirty="0"/>
              <a:t>nd</a:t>
            </a:r>
            <a:r>
              <a:rPr lang="en-US" sz="2100" dirty="0"/>
              <a:t> March 2023 and from a virtual platform</a:t>
            </a:r>
          </a:p>
          <a:p>
            <a:endParaRPr lang="en-US" sz="2100" dirty="0"/>
          </a:p>
          <a:p>
            <a:endParaRPr lang="en-US" sz="2100" dirty="0"/>
          </a:p>
          <a:p>
            <a:endParaRPr lang="en-US" sz="2100" dirty="0"/>
          </a:p>
          <a:p>
            <a:r>
              <a:rPr lang="en-US" sz="2100" dirty="0"/>
              <a:t>Safer Cleaner Used and New Vehicles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B05D61-D924-01E8-955A-8170B0DB29FB}"/>
              </a:ext>
            </a:extLst>
          </p:cNvPr>
          <p:cNvSpPr txBox="1"/>
          <p:nvPr/>
        </p:nvSpPr>
        <p:spPr>
          <a:xfrm>
            <a:off x="8415130" y="60960"/>
            <a:ext cx="27193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Informal Document </a:t>
            </a:r>
            <a:r>
              <a:rPr lang="en-US" sz="1400" b="1" dirty="0"/>
              <a:t>WP.29-189-16</a:t>
            </a:r>
          </a:p>
          <a:p>
            <a:r>
              <a:rPr lang="en-US" sz="1400" dirty="0"/>
              <a:t>189th WP.29, 7-9 March 2023</a:t>
            </a:r>
          </a:p>
          <a:p>
            <a:r>
              <a:rPr lang="en-US" sz="1400" dirty="0"/>
              <a:t>Agenda Item 8</a:t>
            </a:r>
            <a:endParaRPr lang="en-GB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0A994D-FF83-2D96-3060-DB1C0B445778}"/>
              </a:ext>
            </a:extLst>
          </p:cNvPr>
          <p:cNvSpPr txBox="1"/>
          <p:nvPr/>
        </p:nvSpPr>
        <p:spPr>
          <a:xfrm>
            <a:off x="193040" y="152400"/>
            <a:ext cx="25196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Transmitted by the Chair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5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FFCA4-5C07-A538-AD00-E159FA394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E6A43-8A1B-2735-CFAE-CC6F8831F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IWG </a:t>
            </a:r>
            <a:r>
              <a:rPr lang="en-US" dirty="0" err="1"/>
              <a:t>ToR</a:t>
            </a:r>
            <a:r>
              <a:rPr lang="en-US" dirty="0"/>
              <a:t> were adopted during the 188</a:t>
            </a:r>
            <a:r>
              <a:rPr lang="en-US" baseline="30000" dirty="0"/>
              <a:t>th</a:t>
            </a:r>
            <a:r>
              <a:rPr lang="en-US" dirty="0"/>
              <a:t> Session of WP.29 in November 2022</a:t>
            </a:r>
          </a:p>
          <a:p>
            <a:r>
              <a:rPr lang="en-US" dirty="0"/>
              <a:t>The intention of the Leadership Team was to establish a Program of Work.</a:t>
            </a:r>
          </a:p>
          <a:p>
            <a:r>
              <a:rPr lang="en-US" dirty="0"/>
              <a:t>A draft proposal was presented at the 5</a:t>
            </a:r>
            <a:r>
              <a:rPr lang="en-US" baseline="30000" dirty="0"/>
              <a:t>th</a:t>
            </a:r>
            <a:r>
              <a:rPr lang="en-US" dirty="0"/>
              <a:t> Session of the IWG and will now be absorbed and interrogated. </a:t>
            </a:r>
          </a:p>
          <a:p>
            <a:r>
              <a:rPr lang="en-US" dirty="0"/>
              <a:t>It has been further observed that the topic of Used Clean vehicles with the Importation/Exportation of these vehicles, are receiving attention at various platforms.</a:t>
            </a:r>
          </a:p>
          <a:p>
            <a:r>
              <a:rPr lang="en-US" dirty="0"/>
              <a:t>These observations might lead to further reflections on the planned program of Work of the IWG.</a:t>
            </a:r>
          </a:p>
        </p:txBody>
      </p:sp>
    </p:spTree>
    <p:extLst>
      <p:ext uri="{BB962C8B-B14F-4D97-AF65-F5344CB8AC3E}">
        <p14:creationId xmlns:p14="http://schemas.microsoft.com/office/powerpoint/2010/main" val="85770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37CB6-7B33-6C1A-59EA-C2F344EE2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r>
              <a:rPr lang="en-US" dirty="0"/>
              <a:t>Draft Proposed Activities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0F5FD-2510-CB9B-D623-81C6DDB5A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25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The following elements should be considered </a:t>
            </a:r>
            <a:endParaRPr lang="en-GB" sz="25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62000" lvl="1" indent="0" algn="just">
              <a:buNone/>
            </a:pPr>
            <a:r>
              <a:rPr lang="en-US" sz="2100" i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600" i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Priority 1: Used Vehicles </a:t>
            </a:r>
            <a:endParaRPr lang="en-GB" sz="26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62000" lvl="1" indent="0" algn="just">
              <a:buNone/>
            </a:pPr>
            <a:r>
              <a:rPr lang="en-US" sz="2600" i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Priority 2: New Vehicles</a:t>
            </a:r>
          </a:p>
          <a:p>
            <a:pPr marL="182563" indent="0" algn="just">
              <a:buNone/>
            </a:pPr>
            <a:r>
              <a:rPr lang="en-US" sz="25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Used Vehicle </a:t>
            </a:r>
            <a:endParaRPr lang="en-GB" sz="25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62000" lvl="1" indent="0" algn="just">
              <a:buNone/>
            </a:pPr>
            <a:r>
              <a:rPr lang="en-US" sz="2100" kern="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The following questions should be considered: At place of shipping/ At place of arrival </a:t>
            </a:r>
            <a:endParaRPr lang="en-GB" sz="21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1085850" lvl="2" indent="-180975" algn="just">
              <a:buFont typeface="+mj-lt"/>
              <a:buAutoNum type="alphaLcPeriod"/>
            </a:pPr>
            <a:r>
              <a:rPr lang="en-US" sz="1700" i="1" kern="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What items should be inspected? </a:t>
            </a:r>
          </a:p>
          <a:p>
            <a:pPr marL="1085850" lvl="2" indent="-180975" algn="just">
              <a:buFont typeface="+mj-lt"/>
              <a:buAutoNum type="alphaLcPeriod"/>
            </a:pPr>
            <a:r>
              <a:rPr lang="en-US" sz="1700" i="1" kern="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What is the potential inspection method?</a:t>
            </a:r>
            <a:endParaRPr lang="en-GB" sz="1700" kern="1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1085850" lvl="2" indent="-180975" algn="just">
              <a:buFont typeface="+mj-lt"/>
              <a:buAutoNum type="alphaLcPeriod"/>
            </a:pPr>
            <a:r>
              <a:rPr lang="en-US" sz="1700" i="1" kern="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What type of information should be captured? </a:t>
            </a:r>
            <a:endParaRPr lang="en-GB" sz="17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171450" indent="0" algn="just">
              <a:buNone/>
            </a:pPr>
            <a:r>
              <a:rPr lang="en-US" sz="25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Data and Information exchange</a:t>
            </a:r>
            <a:endParaRPr lang="en-GB" sz="25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62000" lvl="1" indent="0" algn="just">
              <a:buNone/>
            </a:pPr>
            <a:r>
              <a:rPr lang="en-US" sz="2100" i="1" kern="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a. What kind of data/information transfer is required?</a:t>
            </a:r>
            <a:endParaRPr lang="en-GB" sz="21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62000" lvl="1" indent="0" algn="just">
              <a:buNone/>
            </a:pPr>
            <a:r>
              <a:rPr lang="en-US" sz="2100" i="1" kern="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b. What kind of data elements/structure would be suitable?</a:t>
            </a:r>
            <a:r>
              <a:rPr lang="en-US" sz="21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endParaRPr lang="en-GB" sz="21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171450" indent="0" algn="just">
              <a:buNone/>
            </a:pPr>
            <a:r>
              <a:rPr lang="en-US" sz="25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New Vehicles </a:t>
            </a:r>
            <a:endParaRPr lang="en-GB" sz="25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23900" lvl="1" indent="0" algn="just">
              <a:buNone/>
            </a:pPr>
            <a:r>
              <a:rPr lang="en-US" sz="2100" kern="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The following questions should be considered:</a:t>
            </a:r>
            <a:endParaRPr lang="en-GB" sz="21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800100" lvl="1" indent="14288" algn="just">
              <a:buFont typeface="+mj-lt"/>
              <a:buAutoNum type="alphaLcPeriod"/>
            </a:pPr>
            <a:r>
              <a:rPr lang="en-US" sz="2100" i="1" kern="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   </a:t>
            </a:r>
            <a:r>
              <a:rPr lang="en-US" sz="1600" i="1" kern="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What elements should be covered under the categories of: </a:t>
            </a:r>
            <a:endParaRPr lang="en-GB" sz="16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3" algn="just">
              <a:buFont typeface="+mj-lt"/>
              <a:buAutoNum type="romanLcPeriod"/>
            </a:pPr>
            <a:r>
              <a:rPr lang="en-US" sz="1600" i="1" kern="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Active safety</a:t>
            </a:r>
            <a:endParaRPr lang="en-GB" sz="16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3" algn="just">
              <a:buFont typeface="+mj-lt"/>
              <a:buAutoNum type="romanLcPeriod"/>
            </a:pPr>
            <a:r>
              <a:rPr lang="en-US" sz="1600" i="1" kern="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Passive safety</a:t>
            </a:r>
            <a:endParaRPr lang="en-GB" sz="16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3" algn="just">
              <a:buFont typeface="+mj-lt"/>
              <a:buAutoNum type="romanLcPeriod"/>
            </a:pPr>
            <a:r>
              <a:rPr lang="en-US" sz="1600" i="1" kern="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General Safety</a:t>
            </a:r>
            <a:endParaRPr lang="en-GB" sz="16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8380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B0BDE-F833-8B58-C37E-EF1D7D153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7286"/>
          </a:xfrm>
        </p:spPr>
        <p:txBody>
          <a:bodyPr/>
          <a:lstStyle/>
          <a:p>
            <a:r>
              <a:rPr lang="en-US" dirty="0"/>
              <a:t>Future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BAF69-011D-8462-D53F-2CA38ABEC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291"/>
            <a:ext cx="10515600" cy="4661672"/>
          </a:xfrm>
        </p:spPr>
        <p:txBody>
          <a:bodyPr>
            <a:normAutofit/>
          </a:bodyPr>
          <a:lstStyle/>
          <a:p>
            <a:r>
              <a:rPr lang="en-US" dirty="0"/>
              <a:t>Participants reiterated the need to promote the work of the IWG and to try and minimize duplication of activities as far as possible.</a:t>
            </a:r>
          </a:p>
          <a:p>
            <a:r>
              <a:rPr lang="en-US" dirty="0"/>
              <a:t>References to programs already successfully implemented were referred to and the IWG should also learn from these successes. </a:t>
            </a:r>
          </a:p>
          <a:p>
            <a:r>
              <a:rPr lang="en-US" dirty="0"/>
              <a:t>The importance of understanding the requirements of the African Stakeholders were reiterated. </a:t>
            </a:r>
          </a:p>
          <a:p>
            <a:r>
              <a:rPr lang="en-US" dirty="0"/>
              <a:t>ARSO (African Standards </a:t>
            </a:r>
            <a:r>
              <a:rPr lang="en-US" dirty="0" err="1"/>
              <a:t>Organisation</a:t>
            </a:r>
            <a:r>
              <a:rPr lang="en-US" dirty="0"/>
              <a:t>) confirmed their participation in the activities of the IWG and informed that members of the Delegation of ARSO has subsequently increased.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42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A4EF4-BAFF-E86E-36A1-76C28EFB3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Proposed timeline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695D26C-A241-3720-2532-FFFEC903962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23925" y="2133601"/>
          <a:ext cx="10220323" cy="3066704"/>
        </p:xfrm>
        <a:graphic>
          <a:graphicData uri="http://schemas.openxmlformats.org/drawingml/2006/table">
            <a:tbl>
              <a:tblPr firstRow="1" firstCol="1" bandRow="1"/>
              <a:tblGrid>
                <a:gridCol w="1118793">
                  <a:extLst>
                    <a:ext uri="{9D8B030D-6E8A-4147-A177-3AD203B41FA5}">
                      <a16:colId xmlns:a16="http://schemas.microsoft.com/office/drawing/2014/main" val="954064559"/>
                    </a:ext>
                  </a:extLst>
                </a:gridCol>
                <a:gridCol w="665228">
                  <a:extLst>
                    <a:ext uri="{9D8B030D-6E8A-4147-A177-3AD203B41FA5}">
                      <a16:colId xmlns:a16="http://schemas.microsoft.com/office/drawing/2014/main" val="1111556128"/>
                    </a:ext>
                  </a:extLst>
                </a:gridCol>
                <a:gridCol w="634990">
                  <a:extLst>
                    <a:ext uri="{9D8B030D-6E8A-4147-A177-3AD203B41FA5}">
                      <a16:colId xmlns:a16="http://schemas.microsoft.com/office/drawing/2014/main" val="998104912"/>
                    </a:ext>
                  </a:extLst>
                </a:gridCol>
                <a:gridCol w="665228">
                  <a:extLst>
                    <a:ext uri="{9D8B030D-6E8A-4147-A177-3AD203B41FA5}">
                      <a16:colId xmlns:a16="http://schemas.microsoft.com/office/drawing/2014/main" val="2468397812"/>
                    </a:ext>
                  </a:extLst>
                </a:gridCol>
                <a:gridCol w="680347">
                  <a:extLst>
                    <a:ext uri="{9D8B030D-6E8A-4147-A177-3AD203B41FA5}">
                      <a16:colId xmlns:a16="http://schemas.microsoft.com/office/drawing/2014/main" val="360515724"/>
                    </a:ext>
                  </a:extLst>
                </a:gridCol>
                <a:gridCol w="650109">
                  <a:extLst>
                    <a:ext uri="{9D8B030D-6E8A-4147-A177-3AD203B41FA5}">
                      <a16:colId xmlns:a16="http://schemas.microsoft.com/office/drawing/2014/main" val="1440480819"/>
                    </a:ext>
                  </a:extLst>
                </a:gridCol>
                <a:gridCol w="665228">
                  <a:extLst>
                    <a:ext uri="{9D8B030D-6E8A-4147-A177-3AD203B41FA5}">
                      <a16:colId xmlns:a16="http://schemas.microsoft.com/office/drawing/2014/main" val="1098101061"/>
                    </a:ext>
                  </a:extLst>
                </a:gridCol>
                <a:gridCol w="650109">
                  <a:extLst>
                    <a:ext uri="{9D8B030D-6E8A-4147-A177-3AD203B41FA5}">
                      <a16:colId xmlns:a16="http://schemas.microsoft.com/office/drawing/2014/main" val="1819959758"/>
                    </a:ext>
                  </a:extLst>
                </a:gridCol>
                <a:gridCol w="725704">
                  <a:extLst>
                    <a:ext uri="{9D8B030D-6E8A-4147-A177-3AD203B41FA5}">
                      <a16:colId xmlns:a16="http://schemas.microsoft.com/office/drawing/2014/main" val="1953306723"/>
                    </a:ext>
                  </a:extLst>
                </a:gridCol>
                <a:gridCol w="755941">
                  <a:extLst>
                    <a:ext uri="{9D8B030D-6E8A-4147-A177-3AD203B41FA5}">
                      <a16:colId xmlns:a16="http://schemas.microsoft.com/office/drawing/2014/main" val="4082396749"/>
                    </a:ext>
                  </a:extLst>
                </a:gridCol>
                <a:gridCol w="740822">
                  <a:extLst>
                    <a:ext uri="{9D8B030D-6E8A-4147-A177-3AD203B41FA5}">
                      <a16:colId xmlns:a16="http://schemas.microsoft.com/office/drawing/2014/main" val="1293606498"/>
                    </a:ext>
                  </a:extLst>
                </a:gridCol>
                <a:gridCol w="786179">
                  <a:extLst>
                    <a:ext uri="{9D8B030D-6E8A-4147-A177-3AD203B41FA5}">
                      <a16:colId xmlns:a16="http://schemas.microsoft.com/office/drawing/2014/main" val="636334697"/>
                    </a:ext>
                  </a:extLst>
                </a:gridCol>
                <a:gridCol w="725704">
                  <a:extLst>
                    <a:ext uri="{9D8B030D-6E8A-4147-A177-3AD203B41FA5}">
                      <a16:colId xmlns:a16="http://schemas.microsoft.com/office/drawing/2014/main" val="3568331074"/>
                    </a:ext>
                  </a:extLst>
                </a:gridCol>
                <a:gridCol w="755941">
                  <a:extLst>
                    <a:ext uri="{9D8B030D-6E8A-4147-A177-3AD203B41FA5}">
                      <a16:colId xmlns:a16="http://schemas.microsoft.com/office/drawing/2014/main" val="2594314676"/>
                    </a:ext>
                  </a:extLst>
                </a:gridCol>
              </a:tblGrid>
              <a:tr h="467591">
                <a:tc>
                  <a:txBody>
                    <a:bodyPr/>
                    <a:lstStyle/>
                    <a:p>
                      <a:pPr algn="l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</a:t>
                      </a:r>
                      <a:b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'1-2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3-4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5-6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7-8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9-10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11-12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2024</a:t>
                      </a:r>
                      <a:b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'1-2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3-4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5-6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7-8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9-10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11-12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2025</a:t>
                      </a:r>
                      <a:b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'1-2…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388111"/>
                  </a:ext>
                </a:extLst>
              </a:tr>
              <a:tr h="467591">
                <a:tc>
                  <a:txBody>
                    <a:bodyPr/>
                    <a:lstStyle/>
                    <a:p>
                      <a:pPr algn="l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WP.29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March</a:t>
                      </a:r>
                      <a:b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6-9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June</a:t>
                      </a:r>
                      <a:b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19-22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Nov</a:t>
                      </a:r>
                      <a:b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13-16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March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June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Nov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469605"/>
                  </a:ext>
                </a:extLst>
              </a:tr>
              <a:tr h="83992">
                <a:tc>
                  <a:txBody>
                    <a:bodyPr/>
                    <a:lstStyle/>
                    <a:p>
                      <a:pPr algn="l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548122"/>
                  </a:ext>
                </a:extLst>
              </a:tr>
              <a:tr h="561109">
                <a:tc>
                  <a:txBody>
                    <a:bodyPr/>
                    <a:lstStyle/>
                    <a:p>
                      <a:pPr algn="l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Meeting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 Mar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- 14 Apr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851541"/>
                  </a:ext>
                </a:extLst>
              </a:tr>
              <a:tr h="467591">
                <a:tc>
                  <a:txBody>
                    <a:bodyPr/>
                    <a:lstStyle/>
                    <a:p>
                      <a:pPr algn="l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Used Vehicles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1053985"/>
                  </a:ext>
                </a:extLst>
              </a:tr>
              <a:tr h="467591">
                <a:tc>
                  <a:txBody>
                    <a:bodyPr/>
                    <a:lstStyle/>
                    <a:p>
                      <a:pPr algn="l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Data/Information Transfer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236405"/>
                  </a:ext>
                </a:extLst>
              </a:tr>
              <a:tr h="467591">
                <a:tc>
                  <a:txBody>
                    <a:bodyPr/>
                    <a:lstStyle/>
                    <a:p>
                      <a:pPr algn="l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New Vehicles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5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5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086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BAF69-011D-8462-D53F-2CA38ABEC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314" y="557349"/>
            <a:ext cx="10526486" cy="561961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8000"/>
              <a:t>Thank you!</a:t>
            </a:r>
            <a:endParaRPr lang="en-US" sz="8000" dirty="0"/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593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482</Words>
  <Application>Microsoft Office PowerPoint</Application>
  <PresentationFormat>Widescreen</PresentationFormat>
  <Paragraphs>145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Report to 189th Session ofWP.29 session from the 5th IWG on SCUNV meeting</vt:lpstr>
      <vt:lpstr>Current status</vt:lpstr>
      <vt:lpstr>Draft Proposed Activities </vt:lpstr>
      <vt:lpstr>Future plan</vt:lpstr>
      <vt:lpstr>Draft Proposed timeline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to 188th WP.29 session from the 4th IWG on SCUNV meeting</dc:title>
  <dc:creator>rav c</dc:creator>
  <cp:lastModifiedBy>Melissa Archer</cp:lastModifiedBy>
  <cp:revision>9</cp:revision>
  <dcterms:created xsi:type="dcterms:W3CDTF">2022-11-09T13:33:43Z</dcterms:created>
  <dcterms:modified xsi:type="dcterms:W3CDTF">2023-03-08T10:55:02Z</dcterms:modified>
</cp:coreProperties>
</file>