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1102" r:id="rId5"/>
    <p:sldId id="1145" r:id="rId6"/>
    <p:sldId id="1154" r:id="rId7"/>
    <p:sldId id="10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226" autoAdjust="0"/>
  </p:normalViewPr>
  <p:slideViewPr>
    <p:cSldViewPr snapToGrid="0">
      <p:cViewPr varScale="1">
        <p:scale>
          <a:sx n="110" d="100"/>
          <a:sy n="110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93759-949B-4541-AA7C-726E27C56580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E82F6-9D96-494E-9C3D-4869DCA76F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65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F399-EC17-40DE-891B-C043F71C0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1BAD6-7B92-48CD-A20B-757F08C09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DB3D9-6D98-46ED-9DF6-A5AE03FD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C375A-F847-4C04-B026-DCB1CE2F5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428D0-8850-490F-BB9D-C50F2C53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A91A-7D9C-4AE4-BD9B-127A5D947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72E10-4F87-4A56-811F-A80131EF2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D58E4-68F2-422E-8C00-993E2047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BF67B-C7DA-44E6-B869-E0E83B59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1FA0F-6D2B-4A83-A530-BCAD34A2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9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2DDE8-539E-46DE-8D90-352C54E43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29ED-1E87-4EDC-85FE-A06FB7CA3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E78D1-13BE-480D-A152-E3BF52D6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5E71B-505D-4B23-B6A7-9C22CD6B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567B-D288-4A1E-B274-1D8EE1CD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6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340768"/>
            <a:ext cx="5966453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D6A4-2151-4F6B-8277-C30ECE2251D8}" type="datetime1">
              <a:rPr lang="en-US" smtClean="0"/>
              <a:pPr/>
              <a:t>3/29/2023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959600" y="1484313"/>
            <a:ext cx="52324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988970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15889"/>
            <a:ext cx="10972800" cy="6010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91551" y="6381751"/>
            <a:ext cx="2317749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65392-68D9-465D-9FA0-0C99ACAF730C}" type="datetime1">
              <a:rPr lang="en-US" smtClean="0"/>
              <a:t>3/29/2023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417" y="6381751"/>
            <a:ext cx="5001683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sv-SE" altLang="zh-CN"/>
              <a:t>Presentation Title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6600" y="6381751"/>
            <a:ext cx="685800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6C63ADA-9B4B-4EBD-AC9A-E2E20DF712D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984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5139-6BB9-4738-B27D-50F6C6CF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F34D-93C0-4DD6-849B-E827994F1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5FA1-33F5-4694-A74F-79577033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29B55-8628-41B4-B2EC-C04B44052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EF93E-5625-4906-A003-30938777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8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676AA-A75C-4406-A873-CD602F77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59C2C-4EBC-429D-A3E9-2AA83D258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71685-CF8D-49FE-AA1B-BEEE4C3E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0CF3F-7E56-4851-8F37-2EDC9894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34B44-0FA8-4ECD-B0A1-11FE498E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1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5E1E-414C-4B68-9579-90FDCE283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EBF31-558B-4E11-B6ED-F8630A392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80908-FBB6-4E4F-BE22-E68197938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DE84A-B32C-4652-8F77-CD46DFDF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08FB7-8623-4D91-AA9E-27DC48A1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52704-8381-47C7-B132-4DBB816E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8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C6E8-4309-4425-8E09-6FF00F330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23135-3DB1-43A0-90DD-69F719489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4A036-61CE-4F6A-B553-9D52224F9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91F60-53F7-43C7-B908-4949E32DB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0B391B-EC8B-4AF4-A5EB-E83E1D524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B08C79-B741-4A21-A0A5-88E09B89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E64B7-71AD-437B-8256-CCA75A27D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CFA3B-EC7A-48DD-A336-92C97E04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4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B68A-880E-418F-9F11-6A8B0069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B236C-1A57-4964-9E09-2A965349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90E3D-B063-4C4E-A233-C28CA711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6EA2C-E943-4D48-893F-088850DE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4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D015C-F73A-4055-9EC4-0FA69148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E8B4A6-408F-458B-ACC7-092B9BC6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B317D-D557-46FA-956F-50A707B6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8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0218-CA64-48F5-84B4-BDABCAC9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B38F4-753D-4784-A846-AE9B573E3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FF045-49D7-47D1-8FAB-A2ED1F60C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6593E-8DE8-4A57-8EFB-AACACBBC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A813A-A0EA-4F23-A814-05CF979E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380C8-2473-4FA8-96C6-38670CB3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82A8C-DC67-4E7A-BB0A-FFE639329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B3251-CA2C-447E-AC99-FA5DD8349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02D4B-5C0F-444C-9371-616BA7F65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5D607-5E79-4BEE-9DED-A96F6828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A9479-700A-414B-B9D9-6B10B2A3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CAB87-9A4F-41FC-9662-77A00D89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057DE-54C0-428B-A61A-26E85635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8680-7FDE-4DAE-8C57-3D8DFA947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FBFAF-C272-485C-A723-B56C0F80E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2619-2893-4364-8581-6E8CB5C5A68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E898F-B36E-44AD-A81F-0D9D40342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F84D6-6924-4C52-B103-D4F9A14B8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60C4-287C-4A5B-ADA5-9178088AA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7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500F4C-DD41-4605-A2E6-2845AEA6EFA7}"/>
              </a:ext>
            </a:extLst>
          </p:cNvPr>
          <p:cNvSpPr/>
          <p:nvPr/>
        </p:nvSpPr>
        <p:spPr>
          <a:xfrm>
            <a:off x="263371" y="1559839"/>
            <a:ext cx="1166525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+mj-lt"/>
                <a:ea typeface="+mj-ea"/>
                <a:cs typeface="+mj-cs"/>
              </a:rPr>
              <a:t>GRVA-15-17</a:t>
            </a:r>
          </a:p>
          <a:p>
            <a:pPr algn="ctr"/>
            <a:r>
              <a:rPr lang="en-US" sz="2000" b="1">
                <a:latin typeface="+mj-lt"/>
                <a:ea typeface="+mj-ea"/>
                <a:cs typeface="+mj-cs"/>
              </a:rPr>
              <a:t>Proposal for a supplement to the 12 series of amendments to UN Regulation No. 13 (Heavy vehicle braking)</a:t>
            </a:r>
          </a:p>
          <a:p>
            <a:pPr algn="ctr"/>
            <a:endParaRPr lang="en-US" sz="3600" b="1">
              <a:latin typeface="+mj-lt"/>
              <a:ea typeface="+mj-ea"/>
              <a:cs typeface="+mj-cs"/>
            </a:endParaRPr>
          </a:p>
          <a:p>
            <a:pPr algn="ctr"/>
            <a:r>
              <a:rPr lang="en-US" sz="3600" b="1">
                <a:latin typeface="+mj-lt"/>
                <a:ea typeface="+mj-ea"/>
                <a:cs typeface="+mj-cs"/>
              </a:rPr>
              <a:t>Scope of amendment and affected sections and paragraphs </a:t>
            </a:r>
          </a:p>
          <a:p>
            <a:pPr algn="ctr"/>
            <a:endParaRPr lang="en-US" sz="3600" b="1">
              <a:latin typeface="+mj-lt"/>
              <a:ea typeface="+mj-ea"/>
              <a:cs typeface="+mj-cs"/>
            </a:endParaRPr>
          </a:p>
          <a:p>
            <a:pPr algn="ctr"/>
            <a:endParaRPr lang="en-US" sz="3600" b="1">
              <a:latin typeface="+mj-lt"/>
              <a:ea typeface="+mj-ea"/>
              <a:cs typeface="+mj-cs"/>
            </a:endParaRPr>
          </a:p>
          <a:p>
            <a:pPr algn="ctr"/>
            <a:r>
              <a:rPr lang="en-US" sz="3600" b="1">
                <a:latin typeface="+mj-lt"/>
                <a:ea typeface="+mj-ea"/>
                <a:cs typeface="+mj-cs"/>
              </a:rPr>
              <a:t>Workshop in Brussels – March 29</a:t>
            </a:r>
            <a:r>
              <a:rPr lang="en-US" sz="3600" b="1" baseline="30000">
                <a:latin typeface="+mj-lt"/>
                <a:ea typeface="+mj-ea"/>
                <a:cs typeface="+mj-cs"/>
              </a:rPr>
              <a:t>th</a:t>
            </a:r>
            <a:r>
              <a:rPr lang="en-US" sz="3600" b="1">
                <a:latin typeface="+mj-lt"/>
                <a:ea typeface="+mj-ea"/>
                <a:cs typeface="+mj-cs"/>
              </a:rPr>
              <a:t>/30</a:t>
            </a:r>
            <a:r>
              <a:rPr lang="en-US" sz="3600" b="1" baseline="30000">
                <a:latin typeface="+mj-lt"/>
                <a:ea typeface="+mj-ea"/>
                <a:cs typeface="+mj-cs"/>
              </a:rPr>
              <a:t>th</a:t>
            </a:r>
            <a:r>
              <a:rPr lang="en-US" sz="3600" b="1">
                <a:latin typeface="+mj-lt"/>
                <a:ea typeface="+mj-ea"/>
                <a:cs typeface="+mj-cs"/>
              </a:rPr>
              <a:t>  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4190D63-74B3-4C19-8F0F-5F47EA4E02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80537"/>
            <a:ext cx="2116148" cy="5584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E19347-1938-E4E7-FFB4-465FBC9EEA44}"/>
              </a:ext>
            </a:extLst>
          </p:cNvPr>
          <p:cNvSpPr txBox="1"/>
          <p:nvPr/>
        </p:nvSpPr>
        <p:spPr>
          <a:xfrm>
            <a:off x="775063" y="418011"/>
            <a:ext cx="334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Presentation GRVA-EMB-04/Rev.1</a:t>
            </a:r>
          </a:p>
        </p:txBody>
      </p:sp>
    </p:spTree>
    <p:extLst>
      <p:ext uri="{BB962C8B-B14F-4D97-AF65-F5344CB8AC3E}">
        <p14:creationId xmlns:p14="http://schemas.microsoft.com/office/powerpoint/2010/main" val="32185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9A3A49A-FBD7-4F5E-A513-0F705A093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778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>
                <a:latin typeface="+mj-lt"/>
                <a:ea typeface="+mj-ea"/>
                <a:cs typeface="+mj-cs"/>
              </a:rPr>
              <a:t>GRVA-15-17 is a proposal for a supplement to the 12 series of amendments to UN Regulation No. 13 (Heavy vehicle braking)</a:t>
            </a:r>
            <a:endParaRPr lang="en-US" sz="2400" b="1" dirty="0">
              <a:latin typeface="+mj-lt"/>
              <a:ea typeface="+mj-ea"/>
              <a:cs typeface="+mj-cs"/>
            </a:endParaRPr>
          </a:p>
          <a:p>
            <a:r>
              <a:rPr lang="en-US" sz="2400"/>
              <a:t>Contains 27 pages: 14 pages of UN R13 supplements and  13 pages Justification</a:t>
            </a:r>
          </a:p>
          <a:p>
            <a:r>
              <a:rPr lang="en-US" sz="2400"/>
              <a:t>Supplement aims to amend following parts</a:t>
            </a:r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 sz="2400"/>
              <a:t>Para 2 	Definitions						1 page</a:t>
            </a:r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 sz="2400"/>
              <a:t>Para 5  	Specifications						7 pages</a:t>
            </a:r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 sz="2400"/>
              <a:t>Annex 2            	Communication concerning the approval			½ page</a:t>
            </a:r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 sz="2400"/>
              <a:t>Annex 4            	Braking tests and performance of braking systems		1 page</a:t>
            </a:r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 sz="2400"/>
              <a:t>Annex 7            	Provisions relating to energy sources and energy storage devices</a:t>
            </a:r>
            <a:br>
              <a:rPr lang="en-US" sz="2400"/>
            </a:br>
            <a:r>
              <a:rPr lang="en-US" sz="2400"/>
              <a:t>		</a:t>
            </a:r>
            <a:r>
              <a:rPr lang="en-US" sz="2400" i="1"/>
              <a:t>New part D  </a:t>
            </a:r>
            <a:r>
              <a:rPr lang="en-US" sz="2400"/>
              <a:t>						4 pages</a:t>
            </a:r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 sz="2400"/>
              <a:t>Annex 8    	Provisions relating to specific conditions for spring braking systems</a:t>
            </a:r>
            <a:br>
              <a:rPr lang="en-US" sz="2400"/>
            </a:br>
            <a:r>
              <a:rPr lang="en-US" sz="2400"/>
              <a:t>		</a:t>
            </a:r>
            <a:r>
              <a:rPr lang="en-US" sz="2400">
                <a:sym typeface="Wingdings" panose="05000000000000000000" pitchFamily="2" charset="2"/>
              </a:rPr>
              <a:t> exclusion of EMB 				  change in title only</a:t>
            </a:r>
            <a:endParaRPr lang="en-US" sz="2400"/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 sz="2400"/>
              <a:t>Annex 13          	Test requirements for vehicles fitted with anti-lock systems        ½ page</a:t>
            </a:r>
          </a:p>
          <a:p>
            <a:pPr marL="342900" lvl="1" indent="0">
              <a:buNone/>
            </a:pPr>
            <a:endParaRPr lang="en-US" sz="28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5AC3E-44FF-472D-A1C2-2415AEE3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0F95D178-0C51-4EA9-A7BD-AEB36C73D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80537"/>
            <a:ext cx="2116148" cy="55842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347FDF-886F-80E7-DE8D-0AA4574C7314}"/>
              </a:ext>
            </a:extLst>
          </p:cNvPr>
          <p:cNvSpPr txBox="1">
            <a:spLocks/>
          </p:cNvSpPr>
          <p:nvPr/>
        </p:nvSpPr>
        <p:spPr>
          <a:xfrm>
            <a:off x="405462" y="136525"/>
            <a:ext cx="7056784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b="1" dirty="0">
                <a:latin typeface="+mj-lt"/>
                <a:ea typeface="+mj-ea"/>
                <a:cs typeface="+mj-cs"/>
              </a:rPr>
              <a:t>Electromechanical Brakes (</a:t>
            </a:r>
            <a:r>
              <a:rPr lang="en-US" sz="6300" b="1">
                <a:latin typeface="+mj-lt"/>
                <a:ea typeface="+mj-ea"/>
                <a:cs typeface="+mj-cs"/>
              </a:rPr>
              <a:t>EMB)</a:t>
            </a:r>
            <a:endParaRPr lang="en-US" sz="4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094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9A3A49A-FBD7-4F5E-A513-0F705A093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>
                <a:latin typeface="+mj-lt"/>
                <a:ea typeface="+mj-ea"/>
                <a:cs typeface="+mj-cs"/>
              </a:rPr>
              <a:t>Main body includes</a:t>
            </a:r>
            <a:endParaRPr lang="en-US" sz="2000"/>
          </a:p>
          <a:p>
            <a:pPr marL="720725" lvl="1" indent="-377825">
              <a:buFont typeface="Courier New" panose="02070309020205020404" pitchFamily="49" charset="0"/>
              <a:buChar char="o"/>
            </a:pPr>
            <a:r>
              <a:rPr lang="en-US" sz="2000"/>
              <a:t>Definitions: 	2 modified and 8 new definitions</a:t>
            </a:r>
          </a:p>
          <a:p>
            <a:pPr marL="720725" lvl="1" indent="-377825">
              <a:buFont typeface="Courier New" panose="02070309020205020404" pitchFamily="49" charset="0"/>
              <a:buChar char="o"/>
            </a:pPr>
            <a:r>
              <a:rPr lang="en-US" sz="2000"/>
              <a:t>Specifications: </a:t>
            </a:r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/>
              <a:t>5.1.4.	Provisions for the periodic technical inspection (PTI) of braking systems</a:t>
            </a:r>
            <a:br>
              <a:rPr lang="en-US"/>
            </a:br>
            <a:r>
              <a:rPr lang="en-US"/>
              <a:t>(data and reference braking forces)</a:t>
            </a:r>
            <a:br>
              <a:rPr lang="en-US"/>
            </a:br>
            <a:endParaRPr lang="en-US"/>
          </a:p>
          <a:p>
            <a:pPr marL="1177925" lvl="2" indent="-377825">
              <a:buFont typeface="Courier New" panose="02070309020205020404" pitchFamily="49" charset="0"/>
              <a:buChar char="o"/>
            </a:pPr>
            <a:r>
              <a:rPr lang="en-US"/>
              <a:t>5.2.1  Characteristics of braking systems for Vehicles of categories M2, M3 and N</a:t>
            </a:r>
          </a:p>
          <a:p>
            <a:pPr marL="1635125" lvl="3" indent="-377825">
              <a:buFont typeface="Courier New" panose="02070309020205020404" pitchFamily="49" charset="0"/>
              <a:buChar char="o"/>
            </a:pPr>
            <a:r>
              <a:rPr lang="en-US"/>
              <a:t>Seamless integration of EMB-requirements with same safety level e.g. two braking circuits, failure response, warning (</a:t>
            </a:r>
          </a:p>
          <a:p>
            <a:pPr marL="1635125" lvl="3" indent="-377825">
              <a:buFont typeface="Courier New" panose="02070309020205020404" pitchFamily="49" charset="0"/>
              <a:buChar char="o"/>
            </a:pPr>
            <a:r>
              <a:rPr lang="en-US"/>
              <a:t>Current 5.2.1.27  “Special additional requirements for service braking systems with electric control transmission” has been amended by “except electro-mechanical braking system”</a:t>
            </a:r>
          </a:p>
          <a:p>
            <a:pPr marL="1635125" lvl="3" indent="-377825">
              <a:buFont typeface="Courier New" panose="02070309020205020404" pitchFamily="49" charset="0"/>
              <a:buChar char="o"/>
            </a:pPr>
            <a:r>
              <a:rPr lang="en-US"/>
              <a:t>New 5.2.1.35. “Special additional requirements for service braking systems with electro-mechanical braking system with electric transmission”  (3,5 pages)</a:t>
            </a:r>
          </a:p>
          <a:p>
            <a:pPr marL="342900" lvl="1" indent="0">
              <a:buNone/>
            </a:pPr>
            <a:endParaRPr lang="en-US" sz="28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5AC3E-44FF-472D-A1C2-2415AEE3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0F95D178-0C51-4EA9-A7BD-AEB36C73D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80537"/>
            <a:ext cx="2116148" cy="55842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347FDF-886F-80E7-DE8D-0AA4574C7314}"/>
              </a:ext>
            </a:extLst>
          </p:cNvPr>
          <p:cNvSpPr txBox="1">
            <a:spLocks/>
          </p:cNvSpPr>
          <p:nvPr/>
        </p:nvSpPr>
        <p:spPr>
          <a:xfrm>
            <a:off x="405462" y="136525"/>
            <a:ext cx="7056784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b="1" dirty="0">
                <a:latin typeface="+mj-lt"/>
                <a:ea typeface="+mj-ea"/>
                <a:cs typeface="+mj-cs"/>
              </a:rPr>
              <a:t>Electromechanical Brakes (</a:t>
            </a:r>
            <a:r>
              <a:rPr lang="en-US" sz="6300" b="1">
                <a:latin typeface="+mj-lt"/>
                <a:ea typeface="+mj-ea"/>
                <a:cs typeface="+mj-cs"/>
              </a:rPr>
              <a:t>EMB)</a:t>
            </a:r>
            <a:endParaRPr lang="en-US" sz="4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919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A2F5BD43-2D10-4539-BD42-2AA3136CD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37" y="1065987"/>
            <a:ext cx="8127940" cy="54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9FE4954-A2E3-435F-B25C-84C5CC13549E}"/>
              </a:ext>
            </a:extLst>
          </p:cNvPr>
          <p:cNvSpPr txBox="1">
            <a:spLocks/>
          </p:cNvSpPr>
          <p:nvPr/>
        </p:nvSpPr>
        <p:spPr>
          <a:xfrm>
            <a:off x="1991544" y="6630627"/>
            <a:ext cx="3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>
              <a:defRPr sz="8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/>
              <a:pPr/>
              <a:t>4</a:t>
            </a:fld>
            <a:endParaRPr lang="sv-S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429D3C-FF3A-4DA4-8C59-E911D355CB99}"/>
              </a:ext>
            </a:extLst>
          </p:cNvPr>
          <p:cNvSpPr txBox="1">
            <a:spLocks/>
          </p:cNvSpPr>
          <p:nvPr/>
        </p:nvSpPr>
        <p:spPr>
          <a:xfrm>
            <a:off x="516888" y="134529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b="1" dirty="0">
                <a:latin typeface="+mj-lt"/>
                <a:ea typeface="+mj-ea"/>
                <a:cs typeface="+mj-cs"/>
              </a:rPr>
              <a:t>UN R13 and Electro-Mechanical Brakes (EMB)</a:t>
            </a:r>
            <a:br>
              <a:rPr lang="en-US" sz="3900" b="1" dirty="0">
                <a:latin typeface="+mj-lt"/>
                <a:ea typeface="+mj-ea"/>
                <a:cs typeface="+mj-cs"/>
              </a:rPr>
            </a:br>
            <a:r>
              <a:rPr lang="en-US" sz="3900" dirty="0">
                <a:latin typeface="+mj-lt"/>
                <a:ea typeface="+mj-ea"/>
                <a:cs typeface="+mj-cs"/>
              </a:rPr>
              <a:t>Energy Transmission principles (Pneumatic vs. Electric)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957D3D-56D1-4385-975E-81FCDD7B24AE}"/>
              </a:ext>
            </a:extLst>
          </p:cNvPr>
          <p:cNvSpPr txBox="1"/>
          <p:nvPr/>
        </p:nvSpPr>
        <p:spPr>
          <a:xfrm>
            <a:off x="3535784" y="1377605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E-APU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FCD62D-DE56-4425-8EA1-8B04904ED108}"/>
              </a:ext>
            </a:extLst>
          </p:cNvPr>
          <p:cNvSpPr txBox="1"/>
          <p:nvPr/>
        </p:nvSpPr>
        <p:spPr>
          <a:xfrm>
            <a:off x="4871864" y="1268760"/>
            <a:ext cx="15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/>
              <a:t>Pneumatic</a:t>
            </a:r>
            <a:r>
              <a:rPr lang="sv-SE" sz="1400" dirty="0"/>
              <a:t> </a:t>
            </a:r>
            <a:r>
              <a:rPr lang="sv-SE" sz="1400" dirty="0" err="1"/>
              <a:t>energy</a:t>
            </a:r>
            <a:endParaRPr lang="sv-SE" sz="1400" dirty="0"/>
          </a:p>
          <a:p>
            <a:r>
              <a:rPr lang="sv-SE" sz="1400" dirty="0"/>
              <a:t>storage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6A6F7A-5BD3-4225-A798-6AA3664E8EDD}"/>
              </a:ext>
            </a:extLst>
          </p:cNvPr>
          <p:cNvSpPr txBox="1"/>
          <p:nvPr/>
        </p:nvSpPr>
        <p:spPr>
          <a:xfrm>
            <a:off x="6672065" y="1268760"/>
            <a:ext cx="103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EBS Modulator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487184-EB5D-41F2-A38F-7E07B547C414}"/>
              </a:ext>
            </a:extLst>
          </p:cNvPr>
          <p:cNvSpPr txBox="1"/>
          <p:nvPr/>
        </p:nvSpPr>
        <p:spPr>
          <a:xfrm>
            <a:off x="8111788" y="1340769"/>
            <a:ext cx="820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Actuator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3A4F41-1FF8-4D64-9927-6A838675C91E}"/>
              </a:ext>
            </a:extLst>
          </p:cNvPr>
          <p:cNvSpPr txBox="1"/>
          <p:nvPr/>
        </p:nvSpPr>
        <p:spPr>
          <a:xfrm>
            <a:off x="9408369" y="1321024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1AD4A0-65BD-4E6D-9B58-D640FC881F2C}"/>
              </a:ext>
            </a:extLst>
          </p:cNvPr>
          <p:cNvSpPr txBox="1"/>
          <p:nvPr/>
        </p:nvSpPr>
        <p:spPr>
          <a:xfrm>
            <a:off x="6527952" y="5974425"/>
            <a:ext cx="1512265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1400" dirty="0"/>
              <a:t>Drive and Motor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7C8161-941D-4426-9CCF-0E155D32BCC0}"/>
              </a:ext>
            </a:extLst>
          </p:cNvPr>
          <p:cNvSpPr txBox="1"/>
          <p:nvPr/>
        </p:nvSpPr>
        <p:spPr>
          <a:xfrm>
            <a:off x="8328249" y="5962962"/>
            <a:ext cx="604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Gears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D7FC3F-3D75-4DE7-B5A1-C34A2BE5A697}"/>
              </a:ext>
            </a:extLst>
          </p:cNvPr>
          <p:cNvSpPr txBox="1"/>
          <p:nvPr/>
        </p:nvSpPr>
        <p:spPr>
          <a:xfrm>
            <a:off x="9408369" y="5960884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1F84F3-27A1-4270-9E41-2970ECF50D79}"/>
              </a:ext>
            </a:extLst>
          </p:cNvPr>
          <p:cNvSpPr txBox="1"/>
          <p:nvPr/>
        </p:nvSpPr>
        <p:spPr>
          <a:xfrm>
            <a:off x="2918041" y="5960883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DC/DC</a:t>
            </a:r>
            <a:endParaRPr lang="en-US" sz="14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CC65345-209E-43CF-89BB-5B5331FDAAD2}"/>
              </a:ext>
            </a:extLst>
          </p:cNvPr>
          <p:cNvSpPr txBox="1"/>
          <p:nvPr/>
        </p:nvSpPr>
        <p:spPr>
          <a:xfrm>
            <a:off x="4609315" y="3600077"/>
            <a:ext cx="157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</a:t>
            </a:r>
            <a:r>
              <a:rPr lang="de-DE" dirty="0" err="1">
                <a:solidFill>
                  <a:srgbClr val="0070C0"/>
                </a:solidFill>
              </a:rPr>
              <a:t>reserve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B765E69-E964-4D64-9632-557FE7D41372}"/>
              </a:ext>
            </a:extLst>
          </p:cNvPr>
          <p:cNvSpPr txBox="1"/>
          <p:nvPr/>
        </p:nvSpPr>
        <p:spPr>
          <a:xfrm>
            <a:off x="232389" y="1582194"/>
            <a:ext cx="224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Pneumatic</a:t>
            </a:r>
            <a:r>
              <a:rPr lang="de-DE" dirty="0"/>
              <a:t> Energy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AA519B7-4D93-479C-9F0A-FB7F0651EB9B}"/>
              </a:ext>
            </a:extLst>
          </p:cNvPr>
          <p:cNvSpPr txBox="1"/>
          <p:nvPr/>
        </p:nvSpPr>
        <p:spPr>
          <a:xfrm>
            <a:off x="281407" y="5186990"/>
            <a:ext cx="214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Electric Energy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88787F4-859C-489A-ACD8-33550FB13824}"/>
              </a:ext>
            </a:extLst>
          </p:cNvPr>
          <p:cNvSpPr/>
          <p:nvPr/>
        </p:nvSpPr>
        <p:spPr>
          <a:xfrm>
            <a:off x="3575721" y="2781760"/>
            <a:ext cx="1571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part A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43507B1-CFD0-42A2-80FB-8C558FD08785}"/>
              </a:ext>
            </a:extLst>
          </p:cNvPr>
          <p:cNvSpPr/>
          <p:nvPr/>
        </p:nvSpPr>
        <p:spPr>
          <a:xfrm>
            <a:off x="3503713" y="4499828"/>
            <a:ext cx="204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</a:t>
            </a:r>
            <a:r>
              <a:rPr lang="de-DE" b="1" u="sng" dirty="0"/>
              <a:t>new</a:t>
            </a:r>
            <a:r>
              <a:rPr lang="de-DE" dirty="0"/>
              <a:t> part D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96632A5-9B98-4508-B63A-0522DE2B4FF1}"/>
              </a:ext>
            </a:extLst>
          </p:cNvPr>
          <p:cNvSpPr txBox="1"/>
          <p:nvPr/>
        </p:nvSpPr>
        <p:spPr>
          <a:xfrm>
            <a:off x="4727848" y="5842168"/>
            <a:ext cx="1348546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sv-SE"/>
            </a:defPPr>
            <a:lvl1pPr>
              <a:defRPr sz="1400"/>
            </a:lvl1pPr>
          </a:lstStyle>
          <a:p>
            <a:r>
              <a:rPr lang="de-DE" dirty="0"/>
              <a:t>Electric energy storage</a:t>
            </a:r>
          </a:p>
        </p:txBody>
      </p:sp>
      <p:sp>
        <p:nvSpPr>
          <p:cNvPr id="35" name="Textfeld 27">
            <a:extLst>
              <a:ext uri="{FF2B5EF4-FFF2-40B4-BE49-F238E27FC236}">
                <a16:creationId xmlns:a16="http://schemas.microsoft.com/office/drawing/2014/main" id="{56CBE869-8EED-4075-98B3-D523F32220F2}"/>
              </a:ext>
            </a:extLst>
          </p:cNvPr>
          <p:cNvSpPr txBox="1"/>
          <p:nvPr/>
        </p:nvSpPr>
        <p:spPr>
          <a:xfrm>
            <a:off x="7376391" y="3573016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Actuation</a:t>
            </a:r>
          </a:p>
        </p:txBody>
      </p:sp>
      <p:cxnSp>
        <p:nvCxnSpPr>
          <p:cNvPr id="41" name="Gerader Verbinder 4">
            <a:extLst>
              <a:ext uri="{FF2B5EF4-FFF2-40B4-BE49-F238E27FC236}">
                <a16:creationId xmlns:a16="http://schemas.microsoft.com/office/drawing/2014/main" id="{D1BEE355-20DB-42A2-9513-D769A3F712EF}"/>
              </a:ext>
            </a:extLst>
          </p:cNvPr>
          <p:cNvCxnSpPr>
            <a:cxnSpLocks/>
          </p:cNvCxnSpPr>
          <p:nvPr/>
        </p:nvCxnSpPr>
        <p:spPr>
          <a:xfrm>
            <a:off x="4439816" y="3284984"/>
            <a:ext cx="0" cy="108012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26">
            <a:extLst>
              <a:ext uri="{FF2B5EF4-FFF2-40B4-BE49-F238E27FC236}">
                <a16:creationId xmlns:a16="http://schemas.microsoft.com/office/drawing/2014/main" id="{3F8C93E4-CFBC-462F-B4AF-9D5B15F45A9E}"/>
              </a:ext>
            </a:extLst>
          </p:cNvPr>
          <p:cNvSpPr txBox="1"/>
          <p:nvPr/>
        </p:nvSpPr>
        <p:spPr>
          <a:xfrm>
            <a:off x="2471452" y="3573016"/>
            <a:ext cx="148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supply</a:t>
            </a: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A1F385-56C0-40EB-8ED4-D9BD40546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394" y="118693"/>
            <a:ext cx="2116148" cy="5584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D47677-A2F3-4C79-9693-B9F553AD6ABB}"/>
              </a:ext>
            </a:extLst>
          </p:cNvPr>
          <p:cNvSpPr txBox="1"/>
          <p:nvPr/>
        </p:nvSpPr>
        <p:spPr>
          <a:xfrm>
            <a:off x="1752079" y="971437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/>
              <a:t>EBS</a:t>
            </a:r>
            <a:endParaRPr lang="en-US" u="sng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7E6182-BF80-41A8-ABBF-3DC4E5E783BE}"/>
              </a:ext>
            </a:extLst>
          </p:cNvPr>
          <p:cNvSpPr txBox="1"/>
          <p:nvPr/>
        </p:nvSpPr>
        <p:spPr>
          <a:xfrm>
            <a:off x="1745517" y="448201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/>
              <a:t>EMB</a:t>
            </a:r>
            <a:endParaRPr lang="en-US" u="sng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04265F-EEEF-40CB-8022-2F6EAAA7F070}"/>
              </a:ext>
            </a:extLst>
          </p:cNvPr>
          <p:cNvSpPr txBox="1"/>
          <p:nvPr/>
        </p:nvSpPr>
        <p:spPr>
          <a:xfrm>
            <a:off x="7176120" y="4482017"/>
            <a:ext cx="149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New</a:t>
            </a:r>
            <a:r>
              <a:rPr lang="en-GB" i="1" dirty="0"/>
              <a:t> 5.2.1.</a:t>
            </a:r>
            <a:r>
              <a:rPr lang="en-GB" b="1" i="1" dirty="0"/>
              <a:t>35</a:t>
            </a:r>
            <a:r>
              <a:rPr lang="en-GB" i="1" dirty="0"/>
              <a:t>.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9FD77E8-5150-36AE-A0A3-A8DD93859F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0781" y="1947006"/>
            <a:ext cx="875713" cy="55461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9385AC-BDD7-1000-6FD7-5733DF592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5280" y="5177674"/>
            <a:ext cx="875713" cy="554618"/>
          </a:xfrm>
          <a:prstGeom prst="rect">
            <a:avLst/>
          </a:prstGeom>
        </p:spPr>
      </p:pic>
      <p:cxnSp>
        <p:nvCxnSpPr>
          <p:cNvPr id="22" name="Gerader Verbinder 4">
            <a:extLst>
              <a:ext uri="{FF2B5EF4-FFF2-40B4-BE49-F238E27FC236}">
                <a16:creationId xmlns:a16="http://schemas.microsoft.com/office/drawing/2014/main" id="{36303C70-D8B0-01E3-9232-61FC373E4EE8}"/>
              </a:ext>
            </a:extLst>
          </p:cNvPr>
          <p:cNvCxnSpPr>
            <a:cxnSpLocks/>
          </p:cNvCxnSpPr>
          <p:nvPr/>
        </p:nvCxnSpPr>
        <p:spPr>
          <a:xfrm>
            <a:off x="6527952" y="3284984"/>
            <a:ext cx="0" cy="108012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ED8E19F-4944-B9B3-104C-6C1506958E86}"/>
              </a:ext>
            </a:extLst>
          </p:cNvPr>
          <p:cNvSpPr txBox="1"/>
          <p:nvPr/>
        </p:nvSpPr>
        <p:spPr>
          <a:xfrm>
            <a:off x="7187689" y="2839383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 5.2.1.27</a:t>
            </a:r>
            <a:endParaRPr lang="en-US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2F2FFA88-275E-3A9E-DF40-AE8981DE6E5C}"/>
              </a:ext>
            </a:extLst>
          </p:cNvPr>
          <p:cNvSpPr txBox="1"/>
          <p:nvPr/>
        </p:nvSpPr>
        <p:spPr>
          <a:xfrm>
            <a:off x="11487150" y="28575"/>
            <a:ext cx="6332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1.(a)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849A1B6-A97D-CBFF-E0D4-B756D45605D4}"/>
              </a:ext>
            </a:extLst>
          </p:cNvPr>
          <p:cNvSpPr/>
          <p:nvPr/>
        </p:nvSpPr>
        <p:spPr>
          <a:xfrm rot="21014436">
            <a:off x="-11201" y="678561"/>
            <a:ext cx="9178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Copy of slide 6 of GRVA-EMB-02</a:t>
            </a:r>
          </a:p>
        </p:txBody>
      </p:sp>
    </p:spTree>
    <p:extLst>
      <p:ext uri="{BB962C8B-B14F-4D97-AF65-F5344CB8AC3E}">
        <p14:creationId xmlns:p14="http://schemas.microsoft.com/office/powerpoint/2010/main" val="36761725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13CAB95C33148904F396A47F4AE0B" ma:contentTypeVersion="17" ma:contentTypeDescription="Create a new document." ma:contentTypeScope="" ma:versionID="dc7f1da2b147c48a255c458c1f20e88d">
  <xsd:schema xmlns:xsd="http://www.w3.org/2001/XMLSchema" xmlns:xs="http://www.w3.org/2001/XMLSchema" xmlns:p="http://schemas.microsoft.com/office/2006/metadata/properties" xmlns:ns2="5fcf08b8-9fd1-40c0-96e1-f805ba1cb0bb" xmlns:ns3="c2a1e0a4-d8ac-461c-9f33-4bd712f8e04a" targetNamespace="http://schemas.microsoft.com/office/2006/metadata/properties" ma:root="true" ma:fieldsID="1bcf3f22083a0f249d6ffdc4eb9a897b" ns2:_="" ns3:_="">
    <xsd:import namespace="5fcf08b8-9fd1-40c0-96e1-f805ba1cb0bb"/>
    <xsd:import namespace="c2a1e0a4-d8ac-461c-9f33-4bd712f8e0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PW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f08b8-9fd1-40c0-96e1-f805ba1cb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874608b-8892-48bc-be6a-3536a5ac4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WD" ma:index="24" nillable="true" ma:displayName="PWD" ma:format="Dropdown" ma:internalName="PW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1e0a4-d8ac-461c-9f33-4bd712f8e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11aaeeb-fc16-424b-a60e-b8c2323d5d7f}" ma:internalName="TaxCatchAll" ma:showField="CatchAllData" ma:web="c2a1e0a4-d8ac-461c-9f33-4bd712f8e0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WD xmlns="5fcf08b8-9fd1-40c0-96e1-f805ba1cb0bb" xsi:nil="true"/>
    <lcf76f155ced4ddcb4097134ff3c332f xmlns="5fcf08b8-9fd1-40c0-96e1-f805ba1cb0bb">
      <Terms xmlns="http://schemas.microsoft.com/office/infopath/2007/PartnerControls"/>
    </lcf76f155ced4ddcb4097134ff3c332f>
    <TaxCatchAll xmlns="c2a1e0a4-d8ac-461c-9f33-4bd712f8e04a" xsi:nil="true"/>
  </documentManagement>
</p:properties>
</file>

<file path=customXml/itemProps1.xml><?xml version="1.0" encoding="utf-8"?>
<ds:datastoreItem xmlns:ds="http://schemas.openxmlformats.org/officeDocument/2006/customXml" ds:itemID="{3B868143-514B-45F7-B5DF-D0E8F4126A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EF240-3949-4C50-A401-53344B914D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cf08b8-9fd1-40c0-96e1-f805ba1cb0bb"/>
    <ds:schemaRef ds:uri="c2a1e0a4-d8ac-461c-9f33-4bd712f8e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4B116C-CEEF-4987-894A-033820D2E9A8}">
  <ds:schemaRefs>
    <ds:schemaRef ds:uri="http://www.w3.org/XML/1998/namespace"/>
    <ds:schemaRef ds:uri="http://purl.org/dc/terms/"/>
    <ds:schemaRef ds:uri="5fcf08b8-9fd1-40c0-96e1-f805ba1cb0bb"/>
    <ds:schemaRef ds:uri="http://schemas.microsoft.com/office/2006/documentManagement/types"/>
    <ds:schemaRef ds:uri="http://schemas.microsoft.com/office/infopath/2007/PartnerControls"/>
    <ds:schemaRef ds:uri="c2a1e0a4-d8ac-461c-9f33-4bd712f8e04a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6006a9c5-d130-408c-bc8e-3b5ecdb17aa0}" enabled="1" method="Standard" siteId="{8d4b558f-7b2e-40ba-ad1f-e04d79e6265a}" contentBits="2" removed="0"/>
  <clbl:label id="{69405920-b673-4f7c-8845-e124e9d08af2}" enabled="0" method="" siteId="{69405920-b673-4f7c-8845-e124e9d08af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412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Teyssier Pierre</dc:creator>
  <cp:lastModifiedBy>Francois</cp:lastModifiedBy>
  <cp:revision>39</cp:revision>
  <dcterms:created xsi:type="dcterms:W3CDTF">2023-02-02T09:13:45Z</dcterms:created>
  <dcterms:modified xsi:type="dcterms:W3CDTF">2023-03-29T13:12:37Z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2023-02-02T09:13:45Z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a7a016e2-92a3-43bd-85fe-5629ee06b329</vt:lpwstr>
  </property>
  <property fmtid="{D5CDD505-2E9C-101B-9397-08002B2CF9AE}" pid="8" name="MSIP_Label_19540963-e559-4020-8a90-fe8a502c2801_ContentBits">
    <vt:lpwstr>0</vt:lpwstr>
  </property>
  <property fmtid="{D5CDD505-2E9C-101B-9397-08002B2CF9AE}" pid="9" name="MSIP_Label_b1c9b508-7c6e-42bd-bedf-808292653d6c_Enabled">
    <vt:lpwstr>true</vt:lpwstr>
  </property>
  <property fmtid="{D5CDD505-2E9C-101B-9397-08002B2CF9AE}" pid="10" name="MSIP_Label_b1c9b508-7c6e-42bd-bedf-808292653d6c_SetDate">
    <vt:lpwstr>2023-02-08T14:10:20Z</vt:lpwstr>
  </property>
  <property fmtid="{D5CDD505-2E9C-101B-9397-08002B2CF9AE}" pid="11" name="MSIP_Label_b1c9b508-7c6e-42bd-bedf-808292653d6c_Method">
    <vt:lpwstr>Standard</vt:lpwstr>
  </property>
  <property fmtid="{D5CDD505-2E9C-101B-9397-08002B2CF9AE}" pid="12" name="MSIP_Label_b1c9b508-7c6e-42bd-bedf-808292653d6c_Name">
    <vt:lpwstr>b1c9b508-7c6e-42bd-bedf-808292653d6c</vt:lpwstr>
  </property>
  <property fmtid="{D5CDD505-2E9C-101B-9397-08002B2CF9AE}" pid="13" name="MSIP_Label_b1c9b508-7c6e-42bd-bedf-808292653d6c_SiteId">
    <vt:lpwstr>2882be50-2012-4d88-ac86-544124e120c8</vt:lpwstr>
  </property>
  <property fmtid="{D5CDD505-2E9C-101B-9397-08002B2CF9AE}" pid="14" name="MSIP_Label_b1c9b508-7c6e-42bd-bedf-808292653d6c_ActionId">
    <vt:lpwstr>27e26037-10a9-46e9-b43e-f62127e76630</vt:lpwstr>
  </property>
  <property fmtid="{D5CDD505-2E9C-101B-9397-08002B2CF9AE}" pid="15" name="MSIP_Label_b1c9b508-7c6e-42bd-bedf-808292653d6c_ContentBits">
    <vt:lpwstr>3</vt:lpwstr>
  </property>
  <property fmtid="{D5CDD505-2E9C-101B-9397-08002B2CF9AE}" pid="16" name="_NewReviewCycle">
    <vt:lpwstr/>
  </property>
  <property fmtid="{D5CDD505-2E9C-101B-9397-08002B2CF9AE}" pid="17" name="ContentTypeId">
    <vt:lpwstr>0x0101007DC13CAB95C33148904F396A47F4AE0B</vt:lpwstr>
  </property>
  <property fmtid="{D5CDD505-2E9C-101B-9397-08002B2CF9AE}" pid="18" name="MediaServiceImageTags">
    <vt:lpwstr/>
  </property>
  <property fmtid="{D5CDD505-2E9C-101B-9397-08002B2CF9AE}" pid="19" name="ClassificationContentMarkingFooterLocations">
    <vt:lpwstr>Office Theme:8</vt:lpwstr>
  </property>
  <property fmtid="{D5CDD505-2E9C-101B-9397-08002B2CF9AE}" pid="20" name="ClassificationContentMarkingFooterText">
    <vt:lpwstr>Internal</vt:lpwstr>
  </property>
</Properties>
</file>