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2"/>
  </p:notesMasterIdLst>
  <p:sldIdLst>
    <p:sldId id="1102" r:id="rId5"/>
    <p:sldId id="1154" r:id="rId6"/>
    <p:sldId id="1145" r:id="rId7"/>
    <p:sldId id="1106" r:id="rId8"/>
    <p:sldId id="348" r:id="rId9"/>
    <p:sldId id="1098" r:id="rId10"/>
    <p:sldId id="318" r:id="rId11"/>
    <p:sldId id="356" r:id="rId12"/>
    <p:sldId id="1156" r:id="rId13"/>
    <p:sldId id="1146" r:id="rId14"/>
    <p:sldId id="1157" r:id="rId15"/>
    <p:sldId id="1158" r:id="rId16"/>
    <p:sldId id="1159" r:id="rId17"/>
    <p:sldId id="1160" r:id="rId18"/>
    <p:sldId id="1161" r:id="rId19"/>
    <p:sldId id="1162" r:id="rId20"/>
    <p:sldId id="1163" r:id="rId21"/>
    <p:sldId id="1169" r:id="rId22"/>
    <p:sldId id="345" r:id="rId23"/>
    <p:sldId id="1165" r:id="rId24"/>
    <p:sldId id="1166" r:id="rId25"/>
    <p:sldId id="346" r:id="rId26"/>
    <p:sldId id="1167" r:id="rId27"/>
    <p:sldId id="1168" r:id="rId28"/>
    <p:sldId id="360" r:id="rId29"/>
    <p:sldId id="1164" r:id="rId30"/>
    <p:sldId id="1174" r:id="rId31"/>
    <p:sldId id="370" r:id="rId32"/>
    <p:sldId id="338" r:id="rId33"/>
    <p:sldId id="1175" r:id="rId34"/>
    <p:sldId id="1170" r:id="rId35"/>
    <p:sldId id="1176" r:id="rId36"/>
    <p:sldId id="1141" r:id="rId37"/>
    <p:sldId id="321" r:id="rId38"/>
    <p:sldId id="1172" r:id="rId39"/>
    <p:sldId id="1173" r:id="rId40"/>
    <p:sldId id="117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ADCFF6-FE06-41E3-A236-18E3726A0C84}" v="56" dt="2023-03-27T12:43:28.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226" autoAdjust="0"/>
  </p:normalViewPr>
  <p:slideViewPr>
    <p:cSldViewPr snapToGrid="0">
      <p:cViewPr varScale="1">
        <p:scale>
          <a:sx n="110" d="100"/>
          <a:sy n="110" d="100"/>
        </p:scale>
        <p:origin x="5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AA7ACF-F343-4825-B5A9-7582E3DA8F2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0113F59F-30CE-477D-8208-405F1EEF15A7}">
      <dgm:prSet phldrT="[Text]"/>
      <dgm:spPr/>
      <dgm:t>
        <a:bodyPr/>
        <a:lstStyle/>
        <a:p>
          <a:r>
            <a:rPr lang="en-GB" b="1" dirty="0"/>
            <a:t>a mix of  energy  </a:t>
          </a:r>
        </a:p>
        <a:p>
          <a:r>
            <a:rPr lang="en-GB" b="0" dirty="0"/>
            <a:t>is converted to actuating forces by purely mechanical means</a:t>
          </a:r>
          <a:endParaRPr lang="de-DE" dirty="0"/>
        </a:p>
      </dgm:t>
    </dgm:pt>
    <dgm:pt modelId="{4D4C0DAC-6294-4915-BFD1-20ADBB29F307}" type="parTrans" cxnId="{F5C70D1B-6F2E-4AA5-B0C4-A0905372E010}">
      <dgm:prSet/>
      <dgm:spPr/>
      <dgm:t>
        <a:bodyPr/>
        <a:lstStyle/>
        <a:p>
          <a:endParaRPr lang="de-DE"/>
        </a:p>
      </dgm:t>
    </dgm:pt>
    <dgm:pt modelId="{A852C64D-51EC-46A5-8E2D-5A357E00EFF3}" type="sibTrans" cxnId="{F5C70D1B-6F2E-4AA5-B0C4-A0905372E010}">
      <dgm:prSet/>
      <dgm:spPr/>
      <dgm:t>
        <a:bodyPr/>
        <a:lstStyle/>
        <a:p>
          <a:endParaRPr lang="de-DE"/>
        </a:p>
      </dgm:t>
    </dgm:pt>
    <dgm:pt modelId="{FB78D8CD-A618-4E2E-B058-D624D3956557}">
      <dgm:prSet phldrT="[Text]"/>
      <dgm:spPr/>
      <dgm:t>
        <a:bodyPr/>
        <a:lstStyle/>
        <a:p>
          <a:r>
            <a:rPr lang="en-US" b="0" dirty="0"/>
            <a:t>electro-hydraulic braking system</a:t>
          </a:r>
        </a:p>
        <a:p>
          <a:r>
            <a:rPr lang="en-US" b="0" dirty="0"/>
            <a:t>(EHB)</a:t>
          </a:r>
          <a:endParaRPr lang="de-DE" b="0" dirty="0"/>
        </a:p>
      </dgm:t>
    </dgm:pt>
    <dgm:pt modelId="{D3B1C7B8-1135-4911-B51E-629FD1833680}" type="parTrans" cxnId="{BDB24571-7BB0-4D43-8A05-57FFDE576CCE}">
      <dgm:prSet/>
      <dgm:spPr/>
      <dgm:t>
        <a:bodyPr/>
        <a:lstStyle/>
        <a:p>
          <a:endParaRPr lang="de-DE"/>
        </a:p>
      </dgm:t>
    </dgm:pt>
    <dgm:pt modelId="{B00B9767-590A-4C10-9839-CB3BE2B8C156}" type="sibTrans" cxnId="{BDB24571-7BB0-4D43-8A05-57FFDE576CCE}">
      <dgm:prSet/>
      <dgm:spPr/>
      <dgm:t>
        <a:bodyPr/>
        <a:lstStyle/>
        <a:p>
          <a:endParaRPr lang="de-DE"/>
        </a:p>
      </dgm:t>
    </dgm:pt>
    <dgm:pt modelId="{74D3F208-E2CB-48D3-A983-941536A275FB}">
      <dgm:prSet phldrT="[Text]"/>
      <dgm:spPr/>
      <dgm:t>
        <a:bodyPr/>
        <a:lstStyle/>
        <a:p>
          <a:r>
            <a:rPr lang="en-US" b="0" dirty="0"/>
            <a:t>electric-mechanic/ electro-hydraulic braking system</a:t>
          </a:r>
        </a:p>
        <a:p>
          <a:r>
            <a:rPr lang="en-US" b="0" dirty="0"/>
            <a:t>(EMB-EHB)</a:t>
          </a:r>
          <a:endParaRPr lang="de-DE" b="0" dirty="0"/>
        </a:p>
      </dgm:t>
    </dgm:pt>
    <dgm:pt modelId="{E7A55540-9646-433F-A9F6-FDC86757FBD0}" type="parTrans" cxnId="{3ABF3E8D-569E-4547-AFA5-06228B7BA490}">
      <dgm:prSet/>
      <dgm:spPr/>
      <dgm:t>
        <a:bodyPr/>
        <a:lstStyle/>
        <a:p>
          <a:endParaRPr lang="de-DE"/>
        </a:p>
      </dgm:t>
    </dgm:pt>
    <dgm:pt modelId="{CED32A32-B15E-45DD-BA99-34C07DB1833F}" type="sibTrans" cxnId="{3ABF3E8D-569E-4547-AFA5-06228B7BA490}">
      <dgm:prSet/>
      <dgm:spPr/>
      <dgm:t>
        <a:bodyPr/>
        <a:lstStyle/>
        <a:p>
          <a:endParaRPr lang="de-DE"/>
        </a:p>
      </dgm:t>
    </dgm:pt>
    <dgm:pt modelId="{00CDE3F4-81C1-4E0C-875F-EE915553563D}">
      <dgm:prSet phldrT="[Text]"/>
      <dgm:spPr/>
      <dgm:t>
        <a:bodyPr/>
        <a:lstStyle/>
        <a:p>
          <a:r>
            <a:rPr lang="en-US" b="1" noProof="0" dirty="0"/>
            <a:t>electrical power only </a:t>
          </a:r>
        </a:p>
        <a:p>
          <a:r>
            <a:rPr lang="en-US" noProof="0" dirty="0"/>
            <a:t>is converted to actuating forces by purely mechanical means</a:t>
          </a:r>
        </a:p>
      </dgm:t>
    </dgm:pt>
    <dgm:pt modelId="{3C0E4EF1-0C23-4D43-B08C-812A0EAAA700}" type="parTrans" cxnId="{D59D87E1-8F94-4A0C-8FEB-843F855FB46D}">
      <dgm:prSet/>
      <dgm:spPr/>
      <dgm:t>
        <a:bodyPr/>
        <a:lstStyle/>
        <a:p>
          <a:endParaRPr lang="de-DE"/>
        </a:p>
      </dgm:t>
    </dgm:pt>
    <dgm:pt modelId="{F471E841-72C5-40FC-A64A-A54D749E0A31}" type="sibTrans" cxnId="{D59D87E1-8F94-4A0C-8FEB-843F855FB46D}">
      <dgm:prSet/>
      <dgm:spPr/>
      <dgm:t>
        <a:bodyPr/>
        <a:lstStyle/>
        <a:p>
          <a:endParaRPr lang="de-DE"/>
        </a:p>
      </dgm:t>
    </dgm:pt>
    <dgm:pt modelId="{AB7520FD-CBAF-40AE-AD46-474418AF5F20}">
      <dgm:prSet phldrT="[Text]"/>
      <dgm:spPr/>
      <dgm:t>
        <a:bodyPr/>
        <a:lstStyle/>
        <a:p>
          <a:r>
            <a:rPr lang="en-US" b="0" dirty="0"/>
            <a:t>electric-mechanic braking system </a:t>
          </a:r>
        </a:p>
        <a:p>
          <a:r>
            <a:rPr lang="en-US" b="0" dirty="0"/>
            <a:t>(EMB) </a:t>
          </a:r>
          <a:endParaRPr lang="de-DE" b="0" dirty="0"/>
        </a:p>
      </dgm:t>
    </dgm:pt>
    <dgm:pt modelId="{679AD313-15A7-47C5-AB4F-6AD9D2BA7747}" type="parTrans" cxnId="{9A3259C5-E2FE-474F-A387-90C5B3426840}">
      <dgm:prSet/>
      <dgm:spPr/>
      <dgm:t>
        <a:bodyPr/>
        <a:lstStyle/>
        <a:p>
          <a:endParaRPr lang="de-DE"/>
        </a:p>
      </dgm:t>
    </dgm:pt>
    <dgm:pt modelId="{78A68A84-3A5B-4B8D-B556-F87A27C98309}" type="sibTrans" cxnId="{9A3259C5-E2FE-474F-A387-90C5B3426840}">
      <dgm:prSet/>
      <dgm:spPr/>
      <dgm:t>
        <a:bodyPr/>
        <a:lstStyle/>
        <a:p>
          <a:endParaRPr lang="de-DE"/>
        </a:p>
      </dgm:t>
    </dgm:pt>
    <dgm:pt modelId="{6834A864-F726-497E-8995-5730A24F77A0}">
      <dgm:prSet phldrT="[Text]"/>
      <dgm:spPr/>
      <dgm:t>
        <a:bodyPr/>
        <a:lstStyle/>
        <a:p>
          <a:endParaRPr lang="de-DE" dirty="0"/>
        </a:p>
      </dgm:t>
    </dgm:pt>
    <dgm:pt modelId="{D84C83F3-1147-4F66-9828-6EE7DE7B3CBC}" type="sibTrans" cxnId="{4343CDA1-204F-4303-982B-753FE575E97B}">
      <dgm:prSet/>
      <dgm:spPr/>
      <dgm:t>
        <a:bodyPr/>
        <a:lstStyle/>
        <a:p>
          <a:endParaRPr lang="de-DE"/>
        </a:p>
      </dgm:t>
    </dgm:pt>
    <dgm:pt modelId="{B66B621B-B17F-49D0-938A-C8E0A7AB3BF5}" type="parTrans" cxnId="{4343CDA1-204F-4303-982B-753FE575E97B}">
      <dgm:prSet/>
      <dgm:spPr/>
      <dgm:t>
        <a:bodyPr/>
        <a:lstStyle/>
        <a:p>
          <a:endParaRPr lang="de-DE"/>
        </a:p>
      </dgm:t>
    </dgm:pt>
    <dgm:pt modelId="{AA9AB0D5-AFAE-4E0C-BC97-3CD2C37E0E4A}" type="pres">
      <dgm:prSet presAssocID="{32AA7ACF-F343-4825-B5A9-7582E3DA8F22}" presName="hierChild1" presStyleCnt="0">
        <dgm:presLayoutVars>
          <dgm:orgChart val="1"/>
          <dgm:chPref val="1"/>
          <dgm:dir/>
          <dgm:animOne val="branch"/>
          <dgm:animLvl val="lvl"/>
          <dgm:resizeHandles/>
        </dgm:presLayoutVars>
      </dgm:prSet>
      <dgm:spPr/>
    </dgm:pt>
    <dgm:pt modelId="{E8608F0C-4AE1-4180-B2EB-21C038E76693}" type="pres">
      <dgm:prSet presAssocID="{6834A864-F726-497E-8995-5730A24F77A0}" presName="hierRoot1" presStyleCnt="0">
        <dgm:presLayoutVars>
          <dgm:hierBranch val="init"/>
        </dgm:presLayoutVars>
      </dgm:prSet>
      <dgm:spPr/>
    </dgm:pt>
    <dgm:pt modelId="{4BB2F384-B168-45D4-B186-10C785F45245}" type="pres">
      <dgm:prSet presAssocID="{6834A864-F726-497E-8995-5730A24F77A0}" presName="rootComposite1" presStyleCnt="0"/>
      <dgm:spPr/>
    </dgm:pt>
    <dgm:pt modelId="{D4791395-0914-48CA-9CC3-5956B07374F6}" type="pres">
      <dgm:prSet presAssocID="{6834A864-F726-497E-8995-5730A24F77A0}" presName="rootText1" presStyleLbl="node0" presStyleIdx="0" presStyleCnt="1" custScaleX="33785" custScaleY="31596">
        <dgm:presLayoutVars>
          <dgm:chPref val="3"/>
        </dgm:presLayoutVars>
      </dgm:prSet>
      <dgm:spPr/>
    </dgm:pt>
    <dgm:pt modelId="{11230C21-A4AF-487F-928D-A62222860978}" type="pres">
      <dgm:prSet presAssocID="{6834A864-F726-497E-8995-5730A24F77A0}" presName="rootConnector1" presStyleLbl="node1" presStyleIdx="0" presStyleCnt="0"/>
      <dgm:spPr/>
    </dgm:pt>
    <dgm:pt modelId="{F4FBF97E-83F8-41CD-AA37-708409D9C726}" type="pres">
      <dgm:prSet presAssocID="{6834A864-F726-497E-8995-5730A24F77A0}" presName="hierChild2" presStyleCnt="0"/>
      <dgm:spPr/>
    </dgm:pt>
    <dgm:pt modelId="{B38C45D2-DEA7-4E09-AF2A-87A42796CE18}" type="pres">
      <dgm:prSet presAssocID="{4D4C0DAC-6294-4915-BFD1-20ADBB29F307}" presName="Name37" presStyleLbl="parChTrans1D2" presStyleIdx="0" presStyleCnt="2"/>
      <dgm:spPr/>
    </dgm:pt>
    <dgm:pt modelId="{FEA52095-9DB2-42B2-B519-CE6A8CFC597C}" type="pres">
      <dgm:prSet presAssocID="{0113F59F-30CE-477D-8208-405F1EEF15A7}" presName="hierRoot2" presStyleCnt="0">
        <dgm:presLayoutVars>
          <dgm:hierBranch val="init"/>
        </dgm:presLayoutVars>
      </dgm:prSet>
      <dgm:spPr/>
    </dgm:pt>
    <dgm:pt modelId="{E6B7E205-AD04-4D83-91D4-AE23891ACE91}" type="pres">
      <dgm:prSet presAssocID="{0113F59F-30CE-477D-8208-405F1EEF15A7}" presName="rootComposite" presStyleCnt="0"/>
      <dgm:spPr/>
    </dgm:pt>
    <dgm:pt modelId="{71E0C9CE-D440-44C7-9FA8-D0E8B505FEAD}" type="pres">
      <dgm:prSet presAssocID="{0113F59F-30CE-477D-8208-405F1EEF15A7}" presName="rootText" presStyleLbl="node2" presStyleIdx="0" presStyleCnt="2">
        <dgm:presLayoutVars>
          <dgm:chPref val="3"/>
        </dgm:presLayoutVars>
      </dgm:prSet>
      <dgm:spPr/>
    </dgm:pt>
    <dgm:pt modelId="{5FDF91B7-125E-44B7-A11E-A6DF63A1D50D}" type="pres">
      <dgm:prSet presAssocID="{0113F59F-30CE-477D-8208-405F1EEF15A7}" presName="rootConnector" presStyleLbl="node2" presStyleIdx="0" presStyleCnt="2"/>
      <dgm:spPr/>
    </dgm:pt>
    <dgm:pt modelId="{6A84F0D7-53AF-49A2-A796-C1122FF5079C}" type="pres">
      <dgm:prSet presAssocID="{0113F59F-30CE-477D-8208-405F1EEF15A7}" presName="hierChild4" presStyleCnt="0"/>
      <dgm:spPr/>
    </dgm:pt>
    <dgm:pt modelId="{0302D54B-AA28-4AE8-8754-6B3A7E56898A}" type="pres">
      <dgm:prSet presAssocID="{D3B1C7B8-1135-4911-B51E-629FD1833680}" presName="Name37" presStyleLbl="parChTrans1D3" presStyleIdx="0" presStyleCnt="3"/>
      <dgm:spPr/>
    </dgm:pt>
    <dgm:pt modelId="{4E69F298-9E87-4F9C-9793-CC721AC96157}" type="pres">
      <dgm:prSet presAssocID="{FB78D8CD-A618-4E2E-B058-D624D3956557}" presName="hierRoot2" presStyleCnt="0">
        <dgm:presLayoutVars>
          <dgm:hierBranch val="init"/>
        </dgm:presLayoutVars>
      </dgm:prSet>
      <dgm:spPr/>
    </dgm:pt>
    <dgm:pt modelId="{3B1B5878-A33A-4F76-A6C0-18C98C4E6738}" type="pres">
      <dgm:prSet presAssocID="{FB78D8CD-A618-4E2E-B058-D624D3956557}" presName="rootComposite" presStyleCnt="0"/>
      <dgm:spPr/>
    </dgm:pt>
    <dgm:pt modelId="{DF252189-6670-450A-8F52-22A387742CD1}" type="pres">
      <dgm:prSet presAssocID="{FB78D8CD-A618-4E2E-B058-D624D3956557}" presName="rootText" presStyleLbl="node3" presStyleIdx="0" presStyleCnt="3">
        <dgm:presLayoutVars>
          <dgm:chPref val="3"/>
        </dgm:presLayoutVars>
      </dgm:prSet>
      <dgm:spPr/>
    </dgm:pt>
    <dgm:pt modelId="{A857CFBF-1D5F-45B3-B1B5-4A1265EC8CC5}" type="pres">
      <dgm:prSet presAssocID="{FB78D8CD-A618-4E2E-B058-D624D3956557}" presName="rootConnector" presStyleLbl="node3" presStyleIdx="0" presStyleCnt="3"/>
      <dgm:spPr/>
    </dgm:pt>
    <dgm:pt modelId="{F17321BF-613D-4E08-8A1E-4799729DA91E}" type="pres">
      <dgm:prSet presAssocID="{FB78D8CD-A618-4E2E-B058-D624D3956557}" presName="hierChild4" presStyleCnt="0"/>
      <dgm:spPr/>
    </dgm:pt>
    <dgm:pt modelId="{4A9133E6-AA1C-4836-A61C-98623775575E}" type="pres">
      <dgm:prSet presAssocID="{FB78D8CD-A618-4E2E-B058-D624D3956557}" presName="hierChild5" presStyleCnt="0"/>
      <dgm:spPr/>
    </dgm:pt>
    <dgm:pt modelId="{ED05ED95-9A65-4D01-9C61-6AB32407EF51}" type="pres">
      <dgm:prSet presAssocID="{E7A55540-9646-433F-A9F6-FDC86757FBD0}" presName="Name37" presStyleLbl="parChTrans1D3" presStyleIdx="1" presStyleCnt="3"/>
      <dgm:spPr/>
    </dgm:pt>
    <dgm:pt modelId="{30BEEA2F-4266-4193-B1B8-7F87BBDF61C2}" type="pres">
      <dgm:prSet presAssocID="{74D3F208-E2CB-48D3-A983-941536A275FB}" presName="hierRoot2" presStyleCnt="0">
        <dgm:presLayoutVars>
          <dgm:hierBranch val="init"/>
        </dgm:presLayoutVars>
      </dgm:prSet>
      <dgm:spPr/>
    </dgm:pt>
    <dgm:pt modelId="{DBDB765D-F7BD-43D1-B364-89A40E715A9A}" type="pres">
      <dgm:prSet presAssocID="{74D3F208-E2CB-48D3-A983-941536A275FB}" presName="rootComposite" presStyleCnt="0"/>
      <dgm:spPr/>
    </dgm:pt>
    <dgm:pt modelId="{C56F6838-A43F-4FF4-80F9-3E7E9EBE9982}" type="pres">
      <dgm:prSet presAssocID="{74D3F208-E2CB-48D3-A983-941536A275FB}" presName="rootText" presStyleLbl="node3" presStyleIdx="1" presStyleCnt="3">
        <dgm:presLayoutVars>
          <dgm:chPref val="3"/>
        </dgm:presLayoutVars>
      </dgm:prSet>
      <dgm:spPr/>
    </dgm:pt>
    <dgm:pt modelId="{1A1B769A-2868-43C6-9D3D-C136DDE7AA34}" type="pres">
      <dgm:prSet presAssocID="{74D3F208-E2CB-48D3-A983-941536A275FB}" presName="rootConnector" presStyleLbl="node3" presStyleIdx="1" presStyleCnt="3"/>
      <dgm:spPr/>
    </dgm:pt>
    <dgm:pt modelId="{2280550B-188D-4C83-A99F-49193B99DBB3}" type="pres">
      <dgm:prSet presAssocID="{74D3F208-E2CB-48D3-A983-941536A275FB}" presName="hierChild4" presStyleCnt="0"/>
      <dgm:spPr/>
    </dgm:pt>
    <dgm:pt modelId="{E542A848-6F29-4B04-83CD-D888D6C13E39}" type="pres">
      <dgm:prSet presAssocID="{74D3F208-E2CB-48D3-A983-941536A275FB}" presName="hierChild5" presStyleCnt="0"/>
      <dgm:spPr/>
    </dgm:pt>
    <dgm:pt modelId="{88BB181C-4FE7-4910-933F-8EAFB8BBDBFF}" type="pres">
      <dgm:prSet presAssocID="{0113F59F-30CE-477D-8208-405F1EEF15A7}" presName="hierChild5" presStyleCnt="0"/>
      <dgm:spPr/>
    </dgm:pt>
    <dgm:pt modelId="{DAA5D303-0ABC-433E-AF3F-8D245805AD27}" type="pres">
      <dgm:prSet presAssocID="{3C0E4EF1-0C23-4D43-B08C-812A0EAAA700}" presName="Name37" presStyleLbl="parChTrans1D2" presStyleIdx="1" presStyleCnt="2"/>
      <dgm:spPr/>
    </dgm:pt>
    <dgm:pt modelId="{A26ACF5C-9C6D-48BA-97B5-D57BF2E617CE}" type="pres">
      <dgm:prSet presAssocID="{00CDE3F4-81C1-4E0C-875F-EE915553563D}" presName="hierRoot2" presStyleCnt="0">
        <dgm:presLayoutVars>
          <dgm:hierBranch val="init"/>
        </dgm:presLayoutVars>
      </dgm:prSet>
      <dgm:spPr/>
    </dgm:pt>
    <dgm:pt modelId="{B77825D5-9F27-4FA2-AC8A-1DDE1AAB6B8E}" type="pres">
      <dgm:prSet presAssocID="{00CDE3F4-81C1-4E0C-875F-EE915553563D}" presName="rootComposite" presStyleCnt="0"/>
      <dgm:spPr/>
    </dgm:pt>
    <dgm:pt modelId="{F90B4A46-531B-4E98-A735-60E7B0BEA608}" type="pres">
      <dgm:prSet presAssocID="{00CDE3F4-81C1-4E0C-875F-EE915553563D}" presName="rootText" presStyleLbl="node2" presStyleIdx="1" presStyleCnt="2">
        <dgm:presLayoutVars>
          <dgm:chPref val="3"/>
        </dgm:presLayoutVars>
      </dgm:prSet>
      <dgm:spPr/>
    </dgm:pt>
    <dgm:pt modelId="{DD6D7C24-3A17-475D-95CA-A8E49EE000DB}" type="pres">
      <dgm:prSet presAssocID="{00CDE3F4-81C1-4E0C-875F-EE915553563D}" presName="rootConnector" presStyleLbl="node2" presStyleIdx="1" presStyleCnt="2"/>
      <dgm:spPr/>
    </dgm:pt>
    <dgm:pt modelId="{EBF32987-C768-41C4-91E4-CD41AAE4469B}" type="pres">
      <dgm:prSet presAssocID="{00CDE3F4-81C1-4E0C-875F-EE915553563D}" presName="hierChild4" presStyleCnt="0"/>
      <dgm:spPr/>
    </dgm:pt>
    <dgm:pt modelId="{2931E8DD-3E63-4966-9BFD-FB8265CB217D}" type="pres">
      <dgm:prSet presAssocID="{679AD313-15A7-47C5-AB4F-6AD9D2BA7747}" presName="Name37" presStyleLbl="parChTrans1D3" presStyleIdx="2" presStyleCnt="3"/>
      <dgm:spPr/>
    </dgm:pt>
    <dgm:pt modelId="{2EF6D82E-B077-4EED-A557-04B277B13753}" type="pres">
      <dgm:prSet presAssocID="{AB7520FD-CBAF-40AE-AD46-474418AF5F20}" presName="hierRoot2" presStyleCnt="0">
        <dgm:presLayoutVars>
          <dgm:hierBranch val="init"/>
        </dgm:presLayoutVars>
      </dgm:prSet>
      <dgm:spPr/>
    </dgm:pt>
    <dgm:pt modelId="{9EAABBA7-9541-49D8-81D4-6EBC7818FDB9}" type="pres">
      <dgm:prSet presAssocID="{AB7520FD-CBAF-40AE-AD46-474418AF5F20}" presName="rootComposite" presStyleCnt="0"/>
      <dgm:spPr/>
    </dgm:pt>
    <dgm:pt modelId="{9FDBE19D-E0F8-4C14-9734-B8E796449991}" type="pres">
      <dgm:prSet presAssocID="{AB7520FD-CBAF-40AE-AD46-474418AF5F20}" presName="rootText" presStyleLbl="node3" presStyleIdx="2" presStyleCnt="3">
        <dgm:presLayoutVars>
          <dgm:chPref val="3"/>
        </dgm:presLayoutVars>
      </dgm:prSet>
      <dgm:spPr/>
    </dgm:pt>
    <dgm:pt modelId="{176B4B62-3ACD-4EBC-8B40-052EC43FA7AA}" type="pres">
      <dgm:prSet presAssocID="{AB7520FD-CBAF-40AE-AD46-474418AF5F20}" presName="rootConnector" presStyleLbl="node3" presStyleIdx="2" presStyleCnt="3"/>
      <dgm:spPr/>
    </dgm:pt>
    <dgm:pt modelId="{7579ADEB-E493-42F9-A3E2-153849C294AD}" type="pres">
      <dgm:prSet presAssocID="{AB7520FD-CBAF-40AE-AD46-474418AF5F20}" presName="hierChild4" presStyleCnt="0"/>
      <dgm:spPr/>
    </dgm:pt>
    <dgm:pt modelId="{76792579-195B-4DFB-AA6C-EF14349E2252}" type="pres">
      <dgm:prSet presAssocID="{AB7520FD-CBAF-40AE-AD46-474418AF5F20}" presName="hierChild5" presStyleCnt="0"/>
      <dgm:spPr/>
    </dgm:pt>
    <dgm:pt modelId="{4F3FF965-E6F7-4A16-9A1A-5BC26180EC48}" type="pres">
      <dgm:prSet presAssocID="{00CDE3F4-81C1-4E0C-875F-EE915553563D}" presName="hierChild5" presStyleCnt="0"/>
      <dgm:spPr/>
    </dgm:pt>
    <dgm:pt modelId="{2B9F037E-ABA9-4CF8-AFAB-F7BC987A5BC3}" type="pres">
      <dgm:prSet presAssocID="{6834A864-F726-497E-8995-5730A24F77A0}" presName="hierChild3" presStyleCnt="0"/>
      <dgm:spPr/>
    </dgm:pt>
  </dgm:ptLst>
  <dgm:cxnLst>
    <dgm:cxn modelId="{DCA21600-8FFA-4861-BAD9-D6F0A8D2E145}" type="presOf" srcId="{0113F59F-30CE-477D-8208-405F1EEF15A7}" destId="{71E0C9CE-D440-44C7-9FA8-D0E8B505FEAD}" srcOrd="0" destOrd="0" presId="urn:microsoft.com/office/officeart/2005/8/layout/orgChart1"/>
    <dgm:cxn modelId="{DB7C9005-135C-468D-9830-AF4C7B13BE48}" type="presOf" srcId="{3C0E4EF1-0C23-4D43-B08C-812A0EAAA700}" destId="{DAA5D303-0ABC-433E-AF3F-8D245805AD27}" srcOrd="0" destOrd="0" presId="urn:microsoft.com/office/officeart/2005/8/layout/orgChart1"/>
    <dgm:cxn modelId="{25CC7812-4074-4A24-AC02-B5CBF56EA7C0}" type="presOf" srcId="{FB78D8CD-A618-4E2E-B058-D624D3956557}" destId="{DF252189-6670-450A-8F52-22A387742CD1}" srcOrd="0" destOrd="0" presId="urn:microsoft.com/office/officeart/2005/8/layout/orgChart1"/>
    <dgm:cxn modelId="{F5C70D1B-6F2E-4AA5-B0C4-A0905372E010}" srcId="{6834A864-F726-497E-8995-5730A24F77A0}" destId="{0113F59F-30CE-477D-8208-405F1EEF15A7}" srcOrd="0" destOrd="0" parTransId="{4D4C0DAC-6294-4915-BFD1-20ADBB29F307}" sibTransId="{A852C64D-51EC-46A5-8E2D-5A357E00EFF3}"/>
    <dgm:cxn modelId="{9AD67A1D-5DCD-4ECA-A66D-FEEF7609D765}" type="presOf" srcId="{FB78D8CD-A618-4E2E-B058-D624D3956557}" destId="{A857CFBF-1D5F-45B3-B1B5-4A1265EC8CC5}" srcOrd="1" destOrd="0" presId="urn:microsoft.com/office/officeart/2005/8/layout/orgChart1"/>
    <dgm:cxn modelId="{65F0CB31-6D80-4A1D-9EE0-97BF37C1DA2F}" type="presOf" srcId="{E7A55540-9646-433F-A9F6-FDC86757FBD0}" destId="{ED05ED95-9A65-4D01-9C61-6AB32407EF51}" srcOrd="0" destOrd="0" presId="urn:microsoft.com/office/officeart/2005/8/layout/orgChart1"/>
    <dgm:cxn modelId="{D45FCA37-2D0E-4DA7-95D2-636982B5DCA0}" type="presOf" srcId="{00CDE3F4-81C1-4E0C-875F-EE915553563D}" destId="{F90B4A46-531B-4E98-A735-60E7B0BEA608}" srcOrd="0" destOrd="0" presId="urn:microsoft.com/office/officeart/2005/8/layout/orgChart1"/>
    <dgm:cxn modelId="{738A803C-8347-40B7-A949-58C9F13C2CF2}" type="presOf" srcId="{0113F59F-30CE-477D-8208-405F1EEF15A7}" destId="{5FDF91B7-125E-44B7-A11E-A6DF63A1D50D}" srcOrd="1" destOrd="0" presId="urn:microsoft.com/office/officeart/2005/8/layout/orgChart1"/>
    <dgm:cxn modelId="{BB2C0A60-DA64-4863-B5CD-744371335921}" type="presOf" srcId="{679AD313-15A7-47C5-AB4F-6AD9D2BA7747}" destId="{2931E8DD-3E63-4966-9BFD-FB8265CB217D}" srcOrd="0" destOrd="0" presId="urn:microsoft.com/office/officeart/2005/8/layout/orgChart1"/>
    <dgm:cxn modelId="{249BB245-A87F-4E17-8B2D-F487D7EC2C4C}" type="presOf" srcId="{D3B1C7B8-1135-4911-B51E-629FD1833680}" destId="{0302D54B-AA28-4AE8-8754-6B3A7E56898A}" srcOrd="0" destOrd="0" presId="urn:microsoft.com/office/officeart/2005/8/layout/orgChart1"/>
    <dgm:cxn modelId="{BDB24571-7BB0-4D43-8A05-57FFDE576CCE}" srcId="{0113F59F-30CE-477D-8208-405F1EEF15A7}" destId="{FB78D8CD-A618-4E2E-B058-D624D3956557}" srcOrd="0" destOrd="0" parTransId="{D3B1C7B8-1135-4911-B51E-629FD1833680}" sibTransId="{B00B9767-590A-4C10-9839-CB3BE2B8C156}"/>
    <dgm:cxn modelId="{36C76778-9D1B-4040-AE2F-3BF83DCE08DA}" type="presOf" srcId="{74D3F208-E2CB-48D3-A983-941536A275FB}" destId="{1A1B769A-2868-43C6-9D3D-C136DDE7AA34}" srcOrd="1" destOrd="0" presId="urn:microsoft.com/office/officeart/2005/8/layout/orgChart1"/>
    <dgm:cxn modelId="{3ABF3E8D-569E-4547-AFA5-06228B7BA490}" srcId="{0113F59F-30CE-477D-8208-405F1EEF15A7}" destId="{74D3F208-E2CB-48D3-A983-941536A275FB}" srcOrd="1" destOrd="0" parTransId="{E7A55540-9646-433F-A9F6-FDC86757FBD0}" sibTransId="{CED32A32-B15E-45DD-BA99-34C07DB1833F}"/>
    <dgm:cxn modelId="{A1D69B8F-CBE2-447D-BD9B-E20E85FAF0C6}" type="presOf" srcId="{00CDE3F4-81C1-4E0C-875F-EE915553563D}" destId="{DD6D7C24-3A17-475D-95CA-A8E49EE000DB}" srcOrd="1" destOrd="0" presId="urn:microsoft.com/office/officeart/2005/8/layout/orgChart1"/>
    <dgm:cxn modelId="{4343CDA1-204F-4303-982B-753FE575E97B}" srcId="{32AA7ACF-F343-4825-B5A9-7582E3DA8F22}" destId="{6834A864-F726-497E-8995-5730A24F77A0}" srcOrd="0" destOrd="0" parTransId="{B66B621B-B17F-49D0-938A-C8E0A7AB3BF5}" sibTransId="{D84C83F3-1147-4F66-9828-6EE7DE7B3CBC}"/>
    <dgm:cxn modelId="{B34E89B5-A749-4421-B2B5-B149A854FFE8}" type="presOf" srcId="{32AA7ACF-F343-4825-B5A9-7582E3DA8F22}" destId="{AA9AB0D5-AFAE-4E0C-BC97-3CD2C37E0E4A}" srcOrd="0" destOrd="0" presId="urn:microsoft.com/office/officeart/2005/8/layout/orgChart1"/>
    <dgm:cxn modelId="{9A3259C5-E2FE-474F-A387-90C5B3426840}" srcId="{00CDE3F4-81C1-4E0C-875F-EE915553563D}" destId="{AB7520FD-CBAF-40AE-AD46-474418AF5F20}" srcOrd="0" destOrd="0" parTransId="{679AD313-15A7-47C5-AB4F-6AD9D2BA7747}" sibTransId="{78A68A84-3A5B-4B8D-B556-F87A27C98309}"/>
    <dgm:cxn modelId="{99B56CC7-DB7A-4113-B5F5-E646560F2187}" type="presOf" srcId="{6834A864-F726-497E-8995-5730A24F77A0}" destId="{D4791395-0914-48CA-9CC3-5956B07374F6}" srcOrd="0" destOrd="0" presId="urn:microsoft.com/office/officeart/2005/8/layout/orgChart1"/>
    <dgm:cxn modelId="{6710DECF-5523-4492-AC34-982032B192B2}" type="presOf" srcId="{AB7520FD-CBAF-40AE-AD46-474418AF5F20}" destId="{176B4B62-3ACD-4EBC-8B40-052EC43FA7AA}" srcOrd="1" destOrd="0" presId="urn:microsoft.com/office/officeart/2005/8/layout/orgChart1"/>
    <dgm:cxn modelId="{D59D87E1-8F94-4A0C-8FEB-843F855FB46D}" srcId="{6834A864-F726-497E-8995-5730A24F77A0}" destId="{00CDE3F4-81C1-4E0C-875F-EE915553563D}" srcOrd="1" destOrd="0" parTransId="{3C0E4EF1-0C23-4D43-B08C-812A0EAAA700}" sibTransId="{F471E841-72C5-40FC-A64A-A54D749E0A31}"/>
    <dgm:cxn modelId="{F01A4CE4-12AE-4ACD-A4AB-9ADF600891EB}" type="presOf" srcId="{AB7520FD-CBAF-40AE-AD46-474418AF5F20}" destId="{9FDBE19D-E0F8-4C14-9734-B8E796449991}" srcOrd="0" destOrd="0" presId="urn:microsoft.com/office/officeart/2005/8/layout/orgChart1"/>
    <dgm:cxn modelId="{8837B9E9-DA6E-4904-B4BE-066D4F1D3D41}" type="presOf" srcId="{6834A864-F726-497E-8995-5730A24F77A0}" destId="{11230C21-A4AF-487F-928D-A62222860978}" srcOrd="1" destOrd="0" presId="urn:microsoft.com/office/officeart/2005/8/layout/orgChart1"/>
    <dgm:cxn modelId="{F6972FF0-3D39-4073-B534-92B94DD8A8B4}" type="presOf" srcId="{4D4C0DAC-6294-4915-BFD1-20ADBB29F307}" destId="{B38C45D2-DEA7-4E09-AF2A-87A42796CE18}" srcOrd="0" destOrd="0" presId="urn:microsoft.com/office/officeart/2005/8/layout/orgChart1"/>
    <dgm:cxn modelId="{C1AF6CFD-0D31-42D1-85E2-1E6D63A4566D}" type="presOf" srcId="{74D3F208-E2CB-48D3-A983-941536A275FB}" destId="{C56F6838-A43F-4FF4-80F9-3E7E9EBE9982}" srcOrd="0" destOrd="0" presId="urn:microsoft.com/office/officeart/2005/8/layout/orgChart1"/>
    <dgm:cxn modelId="{68C8E6EF-7837-49C5-9573-B3D049737A39}" type="presParOf" srcId="{AA9AB0D5-AFAE-4E0C-BC97-3CD2C37E0E4A}" destId="{E8608F0C-4AE1-4180-B2EB-21C038E76693}" srcOrd="0" destOrd="0" presId="urn:microsoft.com/office/officeart/2005/8/layout/orgChart1"/>
    <dgm:cxn modelId="{B7F4A806-6CE5-4240-8DC4-FF2619107EFB}" type="presParOf" srcId="{E8608F0C-4AE1-4180-B2EB-21C038E76693}" destId="{4BB2F384-B168-45D4-B186-10C785F45245}" srcOrd="0" destOrd="0" presId="urn:microsoft.com/office/officeart/2005/8/layout/orgChart1"/>
    <dgm:cxn modelId="{45059E48-D186-4C7C-9F36-BB127BAE1899}" type="presParOf" srcId="{4BB2F384-B168-45D4-B186-10C785F45245}" destId="{D4791395-0914-48CA-9CC3-5956B07374F6}" srcOrd="0" destOrd="0" presId="urn:microsoft.com/office/officeart/2005/8/layout/orgChart1"/>
    <dgm:cxn modelId="{132A549F-AD43-4C72-ACC0-3BAA97EB4FF8}" type="presParOf" srcId="{4BB2F384-B168-45D4-B186-10C785F45245}" destId="{11230C21-A4AF-487F-928D-A62222860978}" srcOrd="1" destOrd="0" presId="urn:microsoft.com/office/officeart/2005/8/layout/orgChart1"/>
    <dgm:cxn modelId="{A543D70E-7442-4E01-AB5A-DF9CACB4B1D7}" type="presParOf" srcId="{E8608F0C-4AE1-4180-B2EB-21C038E76693}" destId="{F4FBF97E-83F8-41CD-AA37-708409D9C726}" srcOrd="1" destOrd="0" presId="urn:microsoft.com/office/officeart/2005/8/layout/orgChart1"/>
    <dgm:cxn modelId="{C5DD4BDD-43AD-4522-A948-B3D7C476D076}" type="presParOf" srcId="{F4FBF97E-83F8-41CD-AA37-708409D9C726}" destId="{B38C45D2-DEA7-4E09-AF2A-87A42796CE18}" srcOrd="0" destOrd="0" presId="urn:microsoft.com/office/officeart/2005/8/layout/orgChart1"/>
    <dgm:cxn modelId="{5BD8C042-AA8B-4A45-9D0C-4B60F1163353}" type="presParOf" srcId="{F4FBF97E-83F8-41CD-AA37-708409D9C726}" destId="{FEA52095-9DB2-42B2-B519-CE6A8CFC597C}" srcOrd="1" destOrd="0" presId="urn:microsoft.com/office/officeart/2005/8/layout/orgChart1"/>
    <dgm:cxn modelId="{12E985F5-0CEB-45A6-BE71-9B0A9A4906D4}" type="presParOf" srcId="{FEA52095-9DB2-42B2-B519-CE6A8CFC597C}" destId="{E6B7E205-AD04-4D83-91D4-AE23891ACE91}" srcOrd="0" destOrd="0" presId="urn:microsoft.com/office/officeart/2005/8/layout/orgChart1"/>
    <dgm:cxn modelId="{529922AF-55D6-4797-BB43-3EA24F02752F}" type="presParOf" srcId="{E6B7E205-AD04-4D83-91D4-AE23891ACE91}" destId="{71E0C9CE-D440-44C7-9FA8-D0E8B505FEAD}" srcOrd="0" destOrd="0" presId="urn:microsoft.com/office/officeart/2005/8/layout/orgChart1"/>
    <dgm:cxn modelId="{EC6A4803-8AEF-47CD-84FA-A25CBDE078E3}" type="presParOf" srcId="{E6B7E205-AD04-4D83-91D4-AE23891ACE91}" destId="{5FDF91B7-125E-44B7-A11E-A6DF63A1D50D}" srcOrd="1" destOrd="0" presId="urn:microsoft.com/office/officeart/2005/8/layout/orgChart1"/>
    <dgm:cxn modelId="{7A0B1878-D8E0-4D11-9EC4-EB3173FAEE4F}" type="presParOf" srcId="{FEA52095-9DB2-42B2-B519-CE6A8CFC597C}" destId="{6A84F0D7-53AF-49A2-A796-C1122FF5079C}" srcOrd="1" destOrd="0" presId="urn:microsoft.com/office/officeart/2005/8/layout/orgChart1"/>
    <dgm:cxn modelId="{FAE0D82B-BC5B-4AFD-8739-58C82A8FE88C}" type="presParOf" srcId="{6A84F0D7-53AF-49A2-A796-C1122FF5079C}" destId="{0302D54B-AA28-4AE8-8754-6B3A7E56898A}" srcOrd="0" destOrd="0" presId="urn:microsoft.com/office/officeart/2005/8/layout/orgChart1"/>
    <dgm:cxn modelId="{8175C364-3389-4624-981C-2157A4229A3F}" type="presParOf" srcId="{6A84F0D7-53AF-49A2-A796-C1122FF5079C}" destId="{4E69F298-9E87-4F9C-9793-CC721AC96157}" srcOrd="1" destOrd="0" presId="urn:microsoft.com/office/officeart/2005/8/layout/orgChart1"/>
    <dgm:cxn modelId="{17658157-44FD-41F1-9783-F1014CF9ABDF}" type="presParOf" srcId="{4E69F298-9E87-4F9C-9793-CC721AC96157}" destId="{3B1B5878-A33A-4F76-A6C0-18C98C4E6738}" srcOrd="0" destOrd="0" presId="urn:microsoft.com/office/officeart/2005/8/layout/orgChart1"/>
    <dgm:cxn modelId="{72D6414E-9F1E-49E9-9172-19816041F723}" type="presParOf" srcId="{3B1B5878-A33A-4F76-A6C0-18C98C4E6738}" destId="{DF252189-6670-450A-8F52-22A387742CD1}" srcOrd="0" destOrd="0" presId="urn:microsoft.com/office/officeart/2005/8/layout/orgChart1"/>
    <dgm:cxn modelId="{98510BEB-DC58-40E3-8210-47E04F42D265}" type="presParOf" srcId="{3B1B5878-A33A-4F76-A6C0-18C98C4E6738}" destId="{A857CFBF-1D5F-45B3-B1B5-4A1265EC8CC5}" srcOrd="1" destOrd="0" presId="urn:microsoft.com/office/officeart/2005/8/layout/orgChart1"/>
    <dgm:cxn modelId="{5EA6E2D6-29E6-4E91-BE86-DB27A55BC80E}" type="presParOf" srcId="{4E69F298-9E87-4F9C-9793-CC721AC96157}" destId="{F17321BF-613D-4E08-8A1E-4799729DA91E}" srcOrd="1" destOrd="0" presId="urn:microsoft.com/office/officeart/2005/8/layout/orgChart1"/>
    <dgm:cxn modelId="{223028ED-2CFB-4230-8ACE-DD077CD33F02}" type="presParOf" srcId="{4E69F298-9E87-4F9C-9793-CC721AC96157}" destId="{4A9133E6-AA1C-4836-A61C-98623775575E}" srcOrd="2" destOrd="0" presId="urn:microsoft.com/office/officeart/2005/8/layout/orgChart1"/>
    <dgm:cxn modelId="{57642316-F5A5-4E11-87D4-AF826B36FCC5}" type="presParOf" srcId="{6A84F0D7-53AF-49A2-A796-C1122FF5079C}" destId="{ED05ED95-9A65-4D01-9C61-6AB32407EF51}" srcOrd="2" destOrd="0" presId="urn:microsoft.com/office/officeart/2005/8/layout/orgChart1"/>
    <dgm:cxn modelId="{FE0865F2-F901-42E6-A33B-B3422E5823AD}" type="presParOf" srcId="{6A84F0D7-53AF-49A2-A796-C1122FF5079C}" destId="{30BEEA2F-4266-4193-B1B8-7F87BBDF61C2}" srcOrd="3" destOrd="0" presId="urn:microsoft.com/office/officeart/2005/8/layout/orgChart1"/>
    <dgm:cxn modelId="{D6AC5E63-4065-431E-9F92-372C011F853C}" type="presParOf" srcId="{30BEEA2F-4266-4193-B1B8-7F87BBDF61C2}" destId="{DBDB765D-F7BD-43D1-B364-89A40E715A9A}" srcOrd="0" destOrd="0" presId="urn:microsoft.com/office/officeart/2005/8/layout/orgChart1"/>
    <dgm:cxn modelId="{6D556A78-4709-47BB-A079-470570BBAEBF}" type="presParOf" srcId="{DBDB765D-F7BD-43D1-B364-89A40E715A9A}" destId="{C56F6838-A43F-4FF4-80F9-3E7E9EBE9982}" srcOrd="0" destOrd="0" presId="urn:microsoft.com/office/officeart/2005/8/layout/orgChart1"/>
    <dgm:cxn modelId="{AA41DAED-5A67-4446-82AC-3BE7D7993C5C}" type="presParOf" srcId="{DBDB765D-F7BD-43D1-B364-89A40E715A9A}" destId="{1A1B769A-2868-43C6-9D3D-C136DDE7AA34}" srcOrd="1" destOrd="0" presId="urn:microsoft.com/office/officeart/2005/8/layout/orgChart1"/>
    <dgm:cxn modelId="{EC8541B5-3FB6-4405-B213-67FCC85DAEED}" type="presParOf" srcId="{30BEEA2F-4266-4193-B1B8-7F87BBDF61C2}" destId="{2280550B-188D-4C83-A99F-49193B99DBB3}" srcOrd="1" destOrd="0" presId="urn:microsoft.com/office/officeart/2005/8/layout/orgChart1"/>
    <dgm:cxn modelId="{44BFDAFB-8CCF-4539-8C4F-E7597CB5BD89}" type="presParOf" srcId="{30BEEA2F-4266-4193-B1B8-7F87BBDF61C2}" destId="{E542A848-6F29-4B04-83CD-D888D6C13E39}" srcOrd="2" destOrd="0" presId="urn:microsoft.com/office/officeart/2005/8/layout/orgChart1"/>
    <dgm:cxn modelId="{080217C4-E46D-44EA-A80B-71328A319B93}" type="presParOf" srcId="{FEA52095-9DB2-42B2-B519-CE6A8CFC597C}" destId="{88BB181C-4FE7-4910-933F-8EAFB8BBDBFF}" srcOrd="2" destOrd="0" presId="urn:microsoft.com/office/officeart/2005/8/layout/orgChart1"/>
    <dgm:cxn modelId="{A7E8A433-0E9C-4446-B585-FDDDC3507B58}" type="presParOf" srcId="{F4FBF97E-83F8-41CD-AA37-708409D9C726}" destId="{DAA5D303-0ABC-433E-AF3F-8D245805AD27}" srcOrd="2" destOrd="0" presId="urn:microsoft.com/office/officeart/2005/8/layout/orgChart1"/>
    <dgm:cxn modelId="{31C3B5A9-3566-4653-AE85-7F08F43D4074}" type="presParOf" srcId="{F4FBF97E-83F8-41CD-AA37-708409D9C726}" destId="{A26ACF5C-9C6D-48BA-97B5-D57BF2E617CE}" srcOrd="3" destOrd="0" presId="urn:microsoft.com/office/officeart/2005/8/layout/orgChart1"/>
    <dgm:cxn modelId="{C67E97FC-B2FF-49FA-B63A-6D96EA18A807}" type="presParOf" srcId="{A26ACF5C-9C6D-48BA-97B5-D57BF2E617CE}" destId="{B77825D5-9F27-4FA2-AC8A-1DDE1AAB6B8E}" srcOrd="0" destOrd="0" presId="urn:microsoft.com/office/officeart/2005/8/layout/orgChart1"/>
    <dgm:cxn modelId="{81C7E81C-9189-4ED1-B842-56FEADD004EF}" type="presParOf" srcId="{B77825D5-9F27-4FA2-AC8A-1DDE1AAB6B8E}" destId="{F90B4A46-531B-4E98-A735-60E7B0BEA608}" srcOrd="0" destOrd="0" presId="urn:microsoft.com/office/officeart/2005/8/layout/orgChart1"/>
    <dgm:cxn modelId="{DB7D4A29-2BDB-4E90-BFFE-F134CD4B1D52}" type="presParOf" srcId="{B77825D5-9F27-4FA2-AC8A-1DDE1AAB6B8E}" destId="{DD6D7C24-3A17-475D-95CA-A8E49EE000DB}" srcOrd="1" destOrd="0" presId="urn:microsoft.com/office/officeart/2005/8/layout/orgChart1"/>
    <dgm:cxn modelId="{2F7D24E9-A89A-4329-8AAA-FC4349DF46C5}" type="presParOf" srcId="{A26ACF5C-9C6D-48BA-97B5-D57BF2E617CE}" destId="{EBF32987-C768-41C4-91E4-CD41AAE4469B}" srcOrd="1" destOrd="0" presId="urn:microsoft.com/office/officeart/2005/8/layout/orgChart1"/>
    <dgm:cxn modelId="{BFB4C903-6122-4633-9084-8FBAE8DDDC8D}" type="presParOf" srcId="{EBF32987-C768-41C4-91E4-CD41AAE4469B}" destId="{2931E8DD-3E63-4966-9BFD-FB8265CB217D}" srcOrd="0" destOrd="0" presId="urn:microsoft.com/office/officeart/2005/8/layout/orgChart1"/>
    <dgm:cxn modelId="{A8C5DC80-A6D0-4754-8426-68C2415C34E3}" type="presParOf" srcId="{EBF32987-C768-41C4-91E4-CD41AAE4469B}" destId="{2EF6D82E-B077-4EED-A557-04B277B13753}" srcOrd="1" destOrd="0" presId="urn:microsoft.com/office/officeart/2005/8/layout/orgChart1"/>
    <dgm:cxn modelId="{919A562D-240E-42BF-95B0-C3104A2E8905}" type="presParOf" srcId="{2EF6D82E-B077-4EED-A557-04B277B13753}" destId="{9EAABBA7-9541-49D8-81D4-6EBC7818FDB9}" srcOrd="0" destOrd="0" presId="urn:microsoft.com/office/officeart/2005/8/layout/orgChart1"/>
    <dgm:cxn modelId="{065BF0BE-27C5-47BF-B92E-05794825CA19}" type="presParOf" srcId="{9EAABBA7-9541-49D8-81D4-6EBC7818FDB9}" destId="{9FDBE19D-E0F8-4C14-9734-B8E796449991}" srcOrd="0" destOrd="0" presId="urn:microsoft.com/office/officeart/2005/8/layout/orgChart1"/>
    <dgm:cxn modelId="{63CF5F15-0E20-4C26-959B-3CC538E37DFC}" type="presParOf" srcId="{9EAABBA7-9541-49D8-81D4-6EBC7818FDB9}" destId="{176B4B62-3ACD-4EBC-8B40-052EC43FA7AA}" srcOrd="1" destOrd="0" presId="urn:microsoft.com/office/officeart/2005/8/layout/orgChart1"/>
    <dgm:cxn modelId="{CA3A64A1-4D3E-49CE-9FBC-A58FD9FACBE6}" type="presParOf" srcId="{2EF6D82E-B077-4EED-A557-04B277B13753}" destId="{7579ADEB-E493-42F9-A3E2-153849C294AD}" srcOrd="1" destOrd="0" presId="urn:microsoft.com/office/officeart/2005/8/layout/orgChart1"/>
    <dgm:cxn modelId="{CEED4214-16E5-4881-BAB2-4299A5B91E64}" type="presParOf" srcId="{2EF6D82E-B077-4EED-A557-04B277B13753}" destId="{76792579-195B-4DFB-AA6C-EF14349E2252}" srcOrd="2" destOrd="0" presId="urn:microsoft.com/office/officeart/2005/8/layout/orgChart1"/>
    <dgm:cxn modelId="{37292B1B-EB8B-4FEF-9ED7-FAB079D3AEDC}" type="presParOf" srcId="{A26ACF5C-9C6D-48BA-97B5-D57BF2E617CE}" destId="{4F3FF965-E6F7-4A16-9A1A-5BC26180EC48}" srcOrd="2" destOrd="0" presId="urn:microsoft.com/office/officeart/2005/8/layout/orgChart1"/>
    <dgm:cxn modelId="{85F71F6D-B8D4-46C2-9345-65C5DC7171C0}" type="presParOf" srcId="{E8608F0C-4AE1-4180-B2EB-21C038E76693}" destId="{2B9F037E-ABA9-4CF8-AFAB-F7BC987A5BC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1E8DD-3E63-4966-9BFD-FB8265CB217D}">
      <dsp:nvSpPr>
        <dsp:cNvPr id="0" name=""/>
        <dsp:cNvSpPr/>
      </dsp:nvSpPr>
      <dsp:spPr>
        <a:xfrm>
          <a:off x="3152578" y="1423927"/>
          <a:ext cx="245914" cy="754138"/>
        </a:xfrm>
        <a:custGeom>
          <a:avLst/>
          <a:gdLst/>
          <a:ahLst/>
          <a:cxnLst/>
          <a:rect l="0" t="0" r="0" b="0"/>
          <a:pathLst>
            <a:path>
              <a:moveTo>
                <a:pt x="0" y="0"/>
              </a:moveTo>
              <a:lnTo>
                <a:pt x="0" y="754138"/>
              </a:lnTo>
              <a:lnTo>
                <a:pt x="245914" y="7541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A5D303-0ABC-433E-AF3F-8D245805AD27}">
      <dsp:nvSpPr>
        <dsp:cNvPr id="0" name=""/>
        <dsp:cNvSpPr/>
      </dsp:nvSpPr>
      <dsp:spPr>
        <a:xfrm>
          <a:off x="2816494" y="259930"/>
          <a:ext cx="991856" cy="344280"/>
        </a:xfrm>
        <a:custGeom>
          <a:avLst/>
          <a:gdLst/>
          <a:ahLst/>
          <a:cxnLst/>
          <a:rect l="0" t="0" r="0" b="0"/>
          <a:pathLst>
            <a:path>
              <a:moveTo>
                <a:pt x="0" y="0"/>
              </a:moveTo>
              <a:lnTo>
                <a:pt x="0" y="172140"/>
              </a:lnTo>
              <a:lnTo>
                <a:pt x="991856" y="172140"/>
              </a:lnTo>
              <a:lnTo>
                <a:pt x="991856" y="3442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05ED95-9A65-4D01-9C61-6AB32407EF51}">
      <dsp:nvSpPr>
        <dsp:cNvPr id="0" name=""/>
        <dsp:cNvSpPr/>
      </dsp:nvSpPr>
      <dsp:spPr>
        <a:xfrm>
          <a:off x="1168865" y="1423927"/>
          <a:ext cx="245914" cy="1918135"/>
        </a:xfrm>
        <a:custGeom>
          <a:avLst/>
          <a:gdLst/>
          <a:ahLst/>
          <a:cxnLst/>
          <a:rect l="0" t="0" r="0" b="0"/>
          <a:pathLst>
            <a:path>
              <a:moveTo>
                <a:pt x="0" y="0"/>
              </a:moveTo>
              <a:lnTo>
                <a:pt x="0" y="1918135"/>
              </a:lnTo>
              <a:lnTo>
                <a:pt x="245914" y="19181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02D54B-AA28-4AE8-8754-6B3A7E56898A}">
      <dsp:nvSpPr>
        <dsp:cNvPr id="0" name=""/>
        <dsp:cNvSpPr/>
      </dsp:nvSpPr>
      <dsp:spPr>
        <a:xfrm>
          <a:off x="1168865" y="1423927"/>
          <a:ext cx="245914" cy="754138"/>
        </a:xfrm>
        <a:custGeom>
          <a:avLst/>
          <a:gdLst/>
          <a:ahLst/>
          <a:cxnLst/>
          <a:rect l="0" t="0" r="0" b="0"/>
          <a:pathLst>
            <a:path>
              <a:moveTo>
                <a:pt x="0" y="0"/>
              </a:moveTo>
              <a:lnTo>
                <a:pt x="0" y="754138"/>
              </a:lnTo>
              <a:lnTo>
                <a:pt x="245914" y="7541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8C45D2-DEA7-4E09-AF2A-87A42796CE18}">
      <dsp:nvSpPr>
        <dsp:cNvPr id="0" name=""/>
        <dsp:cNvSpPr/>
      </dsp:nvSpPr>
      <dsp:spPr>
        <a:xfrm>
          <a:off x="1824638" y="259930"/>
          <a:ext cx="991856" cy="344280"/>
        </a:xfrm>
        <a:custGeom>
          <a:avLst/>
          <a:gdLst/>
          <a:ahLst/>
          <a:cxnLst/>
          <a:rect l="0" t="0" r="0" b="0"/>
          <a:pathLst>
            <a:path>
              <a:moveTo>
                <a:pt x="991856" y="0"/>
              </a:moveTo>
              <a:lnTo>
                <a:pt x="991856" y="172140"/>
              </a:lnTo>
              <a:lnTo>
                <a:pt x="0" y="172140"/>
              </a:lnTo>
              <a:lnTo>
                <a:pt x="0" y="3442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791395-0914-48CA-9CC3-5956B07374F6}">
      <dsp:nvSpPr>
        <dsp:cNvPr id="0" name=""/>
        <dsp:cNvSpPr/>
      </dsp:nvSpPr>
      <dsp:spPr>
        <a:xfrm>
          <a:off x="2539553" y="932"/>
          <a:ext cx="553882" cy="2589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de-DE" sz="1200" kern="1200" dirty="0"/>
        </a:p>
      </dsp:txBody>
      <dsp:txXfrm>
        <a:off x="2539553" y="932"/>
        <a:ext cx="553882" cy="258997"/>
      </dsp:txXfrm>
    </dsp:sp>
    <dsp:sp modelId="{71E0C9CE-D440-44C7-9FA8-D0E8B505FEAD}">
      <dsp:nvSpPr>
        <dsp:cNvPr id="0" name=""/>
        <dsp:cNvSpPr/>
      </dsp:nvSpPr>
      <dsp:spPr>
        <a:xfrm>
          <a:off x="1004922" y="604211"/>
          <a:ext cx="1639432" cy="8197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b="1" kern="1200" dirty="0"/>
            <a:t>a mix of  energy  </a:t>
          </a:r>
        </a:p>
        <a:p>
          <a:pPr marL="0" lvl="0" indent="0" algn="ctr" defTabSz="533400">
            <a:lnSpc>
              <a:spcPct val="90000"/>
            </a:lnSpc>
            <a:spcBef>
              <a:spcPct val="0"/>
            </a:spcBef>
            <a:spcAft>
              <a:spcPct val="35000"/>
            </a:spcAft>
            <a:buNone/>
          </a:pPr>
          <a:r>
            <a:rPr lang="en-GB" sz="1200" b="0" kern="1200" dirty="0"/>
            <a:t>is converted to actuating forces by purely mechanical means</a:t>
          </a:r>
          <a:endParaRPr lang="de-DE" sz="1200" kern="1200" dirty="0"/>
        </a:p>
      </dsp:txBody>
      <dsp:txXfrm>
        <a:off x="1004922" y="604211"/>
        <a:ext cx="1639432" cy="819716"/>
      </dsp:txXfrm>
    </dsp:sp>
    <dsp:sp modelId="{DF252189-6670-450A-8F52-22A387742CD1}">
      <dsp:nvSpPr>
        <dsp:cNvPr id="0" name=""/>
        <dsp:cNvSpPr/>
      </dsp:nvSpPr>
      <dsp:spPr>
        <a:xfrm>
          <a:off x="1414780" y="1768208"/>
          <a:ext cx="1639432" cy="8197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0" kern="1200" dirty="0"/>
            <a:t>electro-hydraulic braking system</a:t>
          </a:r>
        </a:p>
        <a:p>
          <a:pPr marL="0" lvl="0" indent="0" algn="ctr" defTabSz="533400">
            <a:lnSpc>
              <a:spcPct val="90000"/>
            </a:lnSpc>
            <a:spcBef>
              <a:spcPct val="0"/>
            </a:spcBef>
            <a:spcAft>
              <a:spcPct val="35000"/>
            </a:spcAft>
            <a:buNone/>
          </a:pPr>
          <a:r>
            <a:rPr lang="en-US" sz="1200" b="0" kern="1200" dirty="0"/>
            <a:t>(EHB)</a:t>
          </a:r>
          <a:endParaRPr lang="de-DE" sz="1200" b="0" kern="1200" dirty="0"/>
        </a:p>
      </dsp:txBody>
      <dsp:txXfrm>
        <a:off x="1414780" y="1768208"/>
        <a:ext cx="1639432" cy="819716"/>
      </dsp:txXfrm>
    </dsp:sp>
    <dsp:sp modelId="{C56F6838-A43F-4FF4-80F9-3E7E9EBE9982}">
      <dsp:nvSpPr>
        <dsp:cNvPr id="0" name=""/>
        <dsp:cNvSpPr/>
      </dsp:nvSpPr>
      <dsp:spPr>
        <a:xfrm>
          <a:off x="1414780" y="2932205"/>
          <a:ext cx="1639432" cy="8197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0" kern="1200" dirty="0"/>
            <a:t>electric-mechanic/ electro-hydraulic braking system</a:t>
          </a:r>
        </a:p>
        <a:p>
          <a:pPr marL="0" lvl="0" indent="0" algn="ctr" defTabSz="533400">
            <a:lnSpc>
              <a:spcPct val="90000"/>
            </a:lnSpc>
            <a:spcBef>
              <a:spcPct val="0"/>
            </a:spcBef>
            <a:spcAft>
              <a:spcPct val="35000"/>
            </a:spcAft>
            <a:buNone/>
          </a:pPr>
          <a:r>
            <a:rPr lang="en-US" sz="1200" b="0" kern="1200" dirty="0"/>
            <a:t>(EMB-EHB)</a:t>
          </a:r>
          <a:endParaRPr lang="de-DE" sz="1200" b="0" kern="1200" dirty="0"/>
        </a:p>
      </dsp:txBody>
      <dsp:txXfrm>
        <a:off x="1414780" y="2932205"/>
        <a:ext cx="1639432" cy="819716"/>
      </dsp:txXfrm>
    </dsp:sp>
    <dsp:sp modelId="{F90B4A46-531B-4E98-A735-60E7B0BEA608}">
      <dsp:nvSpPr>
        <dsp:cNvPr id="0" name=""/>
        <dsp:cNvSpPr/>
      </dsp:nvSpPr>
      <dsp:spPr>
        <a:xfrm>
          <a:off x="2988635" y="604211"/>
          <a:ext cx="1639432" cy="8197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noProof="0" dirty="0"/>
            <a:t>electrical power only </a:t>
          </a:r>
        </a:p>
        <a:p>
          <a:pPr marL="0" lvl="0" indent="0" algn="ctr" defTabSz="533400">
            <a:lnSpc>
              <a:spcPct val="90000"/>
            </a:lnSpc>
            <a:spcBef>
              <a:spcPct val="0"/>
            </a:spcBef>
            <a:spcAft>
              <a:spcPct val="35000"/>
            </a:spcAft>
            <a:buNone/>
          </a:pPr>
          <a:r>
            <a:rPr lang="en-US" sz="1200" kern="1200" noProof="0" dirty="0"/>
            <a:t>is converted to actuating forces by purely mechanical means</a:t>
          </a:r>
        </a:p>
      </dsp:txBody>
      <dsp:txXfrm>
        <a:off x="2988635" y="604211"/>
        <a:ext cx="1639432" cy="819716"/>
      </dsp:txXfrm>
    </dsp:sp>
    <dsp:sp modelId="{9FDBE19D-E0F8-4C14-9734-B8E796449991}">
      <dsp:nvSpPr>
        <dsp:cNvPr id="0" name=""/>
        <dsp:cNvSpPr/>
      </dsp:nvSpPr>
      <dsp:spPr>
        <a:xfrm>
          <a:off x="3398493" y="1768208"/>
          <a:ext cx="1639432" cy="8197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0" kern="1200" dirty="0"/>
            <a:t>electric-mechanic braking system </a:t>
          </a:r>
        </a:p>
        <a:p>
          <a:pPr marL="0" lvl="0" indent="0" algn="ctr" defTabSz="533400">
            <a:lnSpc>
              <a:spcPct val="90000"/>
            </a:lnSpc>
            <a:spcBef>
              <a:spcPct val="0"/>
            </a:spcBef>
            <a:spcAft>
              <a:spcPct val="35000"/>
            </a:spcAft>
            <a:buNone/>
          </a:pPr>
          <a:r>
            <a:rPr lang="en-US" sz="1200" b="0" kern="1200" dirty="0"/>
            <a:t>(EMB) </a:t>
          </a:r>
          <a:endParaRPr lang="de-DE" sz="1200" b="0" kern="1200" dirty="0"/>
        </a:p>
      </dsp:txBody>
      <dsp:txXfrm>
        <a:off x="3398493" y="1768208"/>
        <a:ext cx="1639432" cy="81971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F93759-949B-4541-AA7C-726E27C56580}" type="datetimeFigureOut">
              <a:rPr lang="de-DE" smtClean="0"/>
              <a:t>28.03.2023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DE82F6-9D96-494E-9C3D-4869DCA76F45}" type="slidenum">
              <a:rPr lang="de-DE" smtClean="0"/>
              <a:t>‹#›</a:t>
            </a:fld>
            <a:endParaRPr lang="de-DE"/>
          </a:p>
        </p:txBody>
      </p:sp>
    </p:spTree>
    <p:extLst>
      <p:ext uri="{BB962C8B-B14F-4D97-AF65-F5344CB8AC3E}">
        <p14:creationId xmlns:p14="http://schemas.microsoft.com/office/powerpoint/2010/main" val="65965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1F399-EC17-40DE-891B-C043F71C0C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21BAD6-7B92-48CD-A20B-757F08C09F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DDB3D9-6D98-46ED-9DF6-A5AE03FDD856}"/>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5" name="Footer Placeholder 4">
            <a:extLst>
              <a:ext uri="{FF2B5EF4-FFF2-40B4-BE49-F238E27FC236}">
                <a16:creationId xmlns:a16="http://schemas.microsoft.com/office/drawing/2014/main" id="{F64C375A-F847-4C04-B026-DCB1CE2F59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428D0-8850-490F-BB9D-C50F2C53376D}"/>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12892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CA91A-7D9C-4AE4-BD9B-127A5D9473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372E10-4F87-4A56-811F-A80131EF2A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9D58E4-68F2-422E-8C00-993E2047767E}"/>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5" name="Footer Placeholder 4">
            <a:extLst>
              <a:ext uri="{FF2B5EF4-FFF2-40B4-BE49-F238E27FC236}">
                <a16:creationId xmlns:a16="http://schemas.microsoft.com/office/drawing/2014/main" id="{B94BF67B-C7DA-44E6-B869-E0E83B5927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1FA0F-6D2B-4A83-A530-BCAD34A2F069}"/>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3547891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62DDE8-539E-46DE-8D90-352C54E431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A029ED-1E87-4EDC-85FE-A06FB7CA35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6E78D1-13BE-480D-A152-E3BF52D60DFB}"/>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5" name="Footer Placeholder 4">
            <a:extLst>
              <a:ext uri="{FF2B5EF4-FFF2-40B4-BE49-F238E27FC236}">
                <a16:creationId xmlns:a16="http://schemas.microsoft.com/office/drawing/2014/main" id="{C1D5E71B-505D-4B23-B6A7-9C22CD6BA9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B567B-D288-4A1E-B274-1D8EE1CDE5BD}"/>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3447806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ubrik, text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a:xfrm>
            <a:off x="609600" y="1340768"/>
            <a:ext cx="5966453" cy="478539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042D6A4-2151-4F6B-8277-C30ECE2251D8}" type="datetime1">
              <a:rPr lang="en-US" smtClean="0"/>
              <a:pPr/>
              <a:t>3/28/2023</a:t>
            </a:fld>
            <a:endParaRPr lang="sv-SE"/>
          </a:p>
        </p:txBody>
      </p:sp>
      <p:sp>
        <p:nvSpPr>
          <p:cNvPr id="5" name="Platshållare för sidfot 4"/>
          <p:cNvSpPr>
            <a:spLocks noGrp="1"/>
          </p:cNvSpPr>
          <p:nvPr>
            <p:ph type="ftr" sz="quarter" idx="11"/>
          </p:nvPr>
        </p:nvSpPr>
        <p:spPr/>
        <p:txBody>
          <a:bodyPr/>
          <a:lstStyle/>
          <a:p>
            <a:r>
              <a:rPr lang="sv-SE"/>
              <a:t>Presentation Title</a:t>
            </a:r>
          </a:p>
        </p:txBody>
      </p:sp>
      <p:sp>
        <p:nvSpPr>
          <p:cNvPr id="6" name="Platshållare för bildnummer 5"/>
          <p:cNvSpPr>
            <a:spLocks noGrp="1"/>
          </p:cNvSpPr>
          <p:nvPr>
            <p:ph type="sldNum" sz="quarter" idx="12"/>
          </p:nvPr>
        </p:nvSpPr>
        <p:spPr/>
        <p:txBody>
          <a:bodyPr/>
          <a:lstStyle/>
          <a:p>
            <a:fld id="{29333E58-081B-4835-BA47-73E0827DB444}" type="slidenum">
              <a:rPr lang="sv-SE" smtClean="0"/>
              <a:pPr/>
              <a:t>‹#›</a:t>
            </a:fld>
            <a:endParaRPr lang="sv-SE"/>
          </a:p>
        </p:txBody>
      </p:sp>
      <p:sp>
        <p:nvSpPr>
          <p:cNvPr id="9" name="Platshållare för bild 8"/>
          <p:cNvSpPr>
            <a:spLocks noGrp="1"/>
          </p:cNvSpPr>
          <p:nvPr>
            <p:ph type="pic" sz="quarter" idx="13"/>
          </p:nvPr>
        </p:nvSpPr>
        <p:spPr>
          <a:xfrm>
            <a:off x="6959600" y="1484313"/>
            <a:ext cx="5232400" cy="4608512"/>
          </a:xfrm>
        </p:spPr>
        <p:txBody>
          <a:bodyPr/>
          <a:lstStyle/>
          <a:p>
            <a:r>
              <a:rPr lang="sv-SE"/>
              <a:t>Klicka på ikonen för att lägga till en bild</a:t>
            </a:r>
          </a:p>
        </p:txBody>
      </p:sp>
    </p:spTree>
    <p:extLst>
      <p:ext uri="{BB962C8B-B14F-4D97-AF65-F5344CB8AC3E}">
        <p14:creationId xmlns:p14="http://schemas.microsoft.com/office/powerpoint/2010/main" val="3988970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115889"/>
            <a:ext cx="10972800" cy="60102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8591551" y="6381751"/>
            <a:ext cx="2317749" cy="339725"/>
          </a:xfrm>
        </p:spPr>
        <p:txBody>
          <a:bodyPr/>
          <a:lstStyle>
            <a:lvl1pPr>
              <a:defRPr/>
            </a:lvl1pPr>
          </a:lstStyle>
          <a:p>
            <a:pPr>
              <a:defRPr/>
            </a:pPr>
            <a:fld id="{16865392-68D9-465D-9FA0-0C99ACAF730C}" type="datetime1">
              <a:rPr lang="en-US" smtClean="0"/>
              <a:t>3/28/2023</a:t>
            </a:fld>
            <a:endParaRPr lang="zh-CN" altLang="en-US">
              <a:ea typeface="宋体" pitchFamily="2" charset="-122"/>
            </a:endParaRPr>
          </a:p>
        </p:txBody>
      </p:sp>
      <p:sp>
        <p:nvSpPr>
          <p:cNvPr id="4" name="Footer Placeholder 3"/>
          <p:cNvSpPr>
            <a:spLocks noGrp="1"/>
          </p:cNvSpPr>
          <p:nvPr>
            <p:ph type="ftr" sz="quarter" idx="11"/>
          </p:nvPr>
        </p:nvSpPr>
        <p:spPr>
          <a:xfrm>
            <a:off x="624417" y="6381751"/>
            <a:ext cx="5001683" cy="3397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宋体" pitchFamily="2" charset="-122"/>
              </a:defRPr>
            </a:lvl1pPr>
          </a:lstStyle>
          <a:p>
            <a:pPr>
              <a:defRPr/>
            </a:pPr>
            <a:r>
              <a:rPr lang="sv-SE" altLang="zh-CN"/>
              <a:t>Presentation Title</a:t>
            </a:r>
            <a:endParaRPr lang="en-US" altLang="zh-CN" dirty="0"/>
          </a:p>
        </p:txBody>
      </p:sp>
      <p:sp>
        <p:nvSpPr>
          <p:cNvPr id="5" name="Slide Number Placeholder 4"/>
          <p:cNvSpPr>
            <a:spLocks noGrp="1"/>
          </p:cNvSpPr>
          <p:nvPr>
            <p:ph type="sldNum" sz="quarter" idx="12"/>
          </p:nvPr>
        </p:nvSpPr>
        <p:spPr>
          <a:xfrm>
            <a:off x="10896600" y="6381751"/>
            <a:ext cx="685800" cy="3397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宋体" pitchFamily="2" charset="-122"/>
              </a:defRPr>
            </a:lvl1pPr>
          </a:lstStyle>
          <a:p>
            <a:pPr>
              <a:defRPr/>
            </a:pPr>
            <a:fld id="{46C63ADA-9B4B-4EBD-AC9A-E2E20DF712DF}" type="slidenum">
              <a:rPr lang="zh-CN" altLang="en-US"/>
              <a:pPr>
                <a:defRPr/>
              </a:pPr>
              <a:t>‹#›</a:t>
            </a:fld>
            <a:endParaRPr lang="en-US" altLang="zh-CN" dirty="0"/>
          </a:p>
        </p:txBody>
      </p:sp>
    </p:spTree>
    <p:extLst>
      <p:ext uri="{BB962C8B-B14F-4D97-AF65-F5344CB8AC3E}">
        <p14:creationId xmlns:p14="http://schemas.microsoft.com/office/powerpoint/2010/main" val="3150460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5139-6BB9-4738-B27D-50F6C6CF26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2FF34D-93C0-4DD6-849B-E827994F16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C25FA1-33F5-4694-A74F-795770335F04}"/>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5" name="Footer Placeholder 4">
            <a:extLst>
              <a:ext uri="{FF2B5EF4-FFF2-40B4-BE49-F238E27FC236}">
                <a16:creationId xmlns:a16="http://schemas.microsoft.com/office/drawing/2014/main" id="{3B529B55-8628-41B4-B2EC-C04B44052C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EF93E-5625-4906-A003-309387777CCC}"/>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1936687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676AA-A75C-4406-A873-CD602F77E9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359C2C-4EBC-429D-A3E9-2AA83D2585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771685-CF8D-49FE-AA1B-BEEE4C3E0BFE}"/>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5" name="Footer Placeholder 4">
            <a:extLst>
              <a:ext uri="{FF2B5EF4-FFF2-40B4-BE49-F238E27FC236}">
                <a16:creationId xmlns:a16="http://schemas.microsoft.com/office/drawing/2014/main" id="{8010CF3F-7E56-4851-8F37-2EDC989459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34B44-0FA8-4ECD-B0A1-11FE498E31D4}"/>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135221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A5E1E-414C-4B68-9579-90FDCE283F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AEBF31-558B-4E11-B6ED-F8630A3926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580908-FBB6-4E4F-BE22-E68197938E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9DE84A-B32C-4652-8F77-CD46DFDFFB84}"/>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6" name="Footer Placeholder 5">
            <a:extLst>
              <a:ext uri="{FF2B5EF4-FFF2-40B4-BE49-F238E27FC236}">
                <a16:creationId xmlns:a16="http://schemas.microsoft.com/office/drawing/2014/main" id="{55308FB7-8623-4D91-AA9E-27DC48A121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F52704-8381-47C7-B132-4DBB816E55B9}"/>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160858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7C6E8-4309-4425-8E09-6FF00F3308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323135-3DB1-43A0-90DD-69F7194895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94A036-61CE-4F6A-B553-9D52224F91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1F60-53F7-43C7-B908-4949E32DBF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0B391B-EC8B-4AF4-A5EB-E83E1D5248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B08C79-B741-4A21-A0A5-88E09B89FA7B}"/>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8" name="Footer Placeholder 7">
            <a:extLst>
              <a:ext uri="{FF2B5EF4-FFF2-40B4-BE49-F238E27FC236}">
                <a16:creationId xmlns:a16="http://schemas.microsoft.com/office/drawing/2014/main" id="{860E64B7-71AD-437B-8256-CCA75A27DF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CCFA3B-EC7A-48DD-A336-92C97E044249}"/>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4209548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FB68A-880E-418F-9F11-6A8B006966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DB236C-1A57-4964-9E09-2A965349B3D4}"/>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4" name="Footer Placeholder 3">
            <a:extLst>
              <a:ext uri="{FF2B5EF4-FFF2-40B4-BE49-F238E27FC236}">
                <a16:creationId xmlns:a16="http://schemas.microsoft.com/office/drawing/2014/main" id="{A4F90E3D-B063-4C4E-A233-C28CA71116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86EA2C-E943-4D48-893F-088850DEE585}"/>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797541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3D015C-F73A-4055-9EC4-0FA6914828A5}"/>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3" name="Footer Placeholder 2">
            <a:extLst>
              <a:ext uri="{FF2B5EF4-FFF2-40B4-BE49-F238E27FC236}">
                <a16:creationId xmlns:a16="http://schemas.microsoft.com/office/drawing/2014/main" id="{21E8B4A6-408F-458B-ACC7-092B9BC6F9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2B317D-D557-46FA-956F-50A707B6BAD6}"/>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4287282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0218-CA64-48F5-84B4-BDABCAC966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4B38F4-753D-4784-A846-AE9B573E3A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6FF045-49D7-47D1-8FAB-A2ED1F60C1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6593E-8DE8-4A57-8EFB-AACACBBCB339}"/>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6" name="Footer Placeholder 5">
            <a:extLst>
              <a:ext uri="{FF2B5EF4-FFF2-40B4-BE49-F238E27FC236}">
                <a16:creationId xmlns:a16="http://schemas.microsoft.com/office/drawing/2014/main" id="{CA6A813A-A0EA-4F23-A814-05CF979E15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2380C8-2473-4FA8-96C6-38670CB30E80}"/>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133796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2A8C-DC67-4E7A-BB0A-FFE639329C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EB3251-CA2C-447E-AC99-FA5DD8349E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402D4B-5C0F-444C-9371-616BA7F65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5D607-5E79-4BEE-9DED-A96F68284505}"/>
              </a:ext>
            </a:extLst>
          </p:cNvPr>
          <p:cNvSpPr>
            <a:spLocks noGrp="1"/>
          </p:cNvSpPr>
          <p:nvPr>
            <p:ph type="dt" sz="half" idx="10"/>
          </p:nvPr>
        </p:nvSpPr>
        <p:spPr/>
        <p:txBody>
          <a:bodyPr/>
          <a:lstStyle/>
          <a:p>
            <a:fld id="{BC312619-2893-4364-8581-6E8CB5C5A685}" type="datetimeFigureOut">
              <a:rPr lang="en-US" smtClean="0"/>
              <a:t>3/28/2023</a:t>
            </a:fld>
            <a:endParaRPr lang="en-US"/>
          </a:p>
        </p:txBody>
      </p:sp>
      <p:sp>
        <p:nvSpPr>
          <p:cNvPr id="6" name="Footer Placeholder 5">
            <a:extLst>
              <a:ext uri="{FF2B5EF4-FFF2-40B4-BE49-F238E27FC236}">
                <a16:creationId xmlns:a16="http://schemas.microsoft.com/office/drawing/2014/main" id="{710A9479-700A-414B-B9D9-6B10B2A3FA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4CAB87-9A4F-41FC-9662-77A00D8984B6}"/>
              </a:ext>
            </a:extLst>
          </p:cNvPr>
          <p:cNvSpPr>
            <a:spLocks noGrp="1"/>
          </p:cNvSpPr>
          <p:nvPr>
            <p:ph type="sldNum" sz="quarter" idx="12"/>
          </p:nvPr>
        </p:nvSpPr>
        <p:spPr/>
        <p:txBody>
          <a:bodyPr/>
          <a:lstStyle/>
          <a:p>
            <a:fld id="{72AD60C4-287C-4A5B-ADA5-9178088AA60A}" type="slidenum">
              <a:rPr lang="en-US" smtClean="0"/>
              <a:t>‹#›</a:t>
            </a:fld>
            <a:endParaRPr lang="en-US"/>
          </a:p>
        </p:txBody>
      </p:sp>
    </p:spTree>
    <p:extLst>
      <p:ext uri="{BB962C8B-B14F-4D97-AF65-F5344CB8AC3E}">
        <p14:creationId xmlns:p14="http://schemas.microsoft.com/office/powerpoint/2010/main" val="1427008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5057DE-54C0-428B-A61A-26E85635A1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0B8680-7FDE-4DAE-8C57-3D8DFA947B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AFBFAF-C272-485C-A723-B56C0F80E2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12619-2893-4364-8581-6E8CB5C5A685}" type="datetimeFigureOut">
              <a:rPr lang="en-US" smtClean="0"/>
              <a:t>3/28/2023</a:t>
            </a:fld>
            <a:endParaRPr lang="en-US"/>
          </a:p>
        </p:txBody>
      </p:sp>
      <p:sp>
        <p:nvSpPr>
          <p:cNvPr id="5" name="Footer Placeholder 4">
            <a:extLst>
              <a:ext uri="{FF2B5EF4-FFF2-40B4-BE49-F238E27FC236}">
                <a16:creationId xmlns:a16="http://schemas.microsoft.com/office/drawing/2014/main" id="{853E898F-B36E-44AD-A81F-0D9D403429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7F84D6-6924-4C52-B103-D4F9A14B8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D60C4-287C-4A5B-ADA5-9178088AA60A}" type="slidenum">
              <a:rPr lang="en-US" smtClean="0"/>
              <a:t>‹#›</a:t>
            </a:fld>
            <a:endParaRPr lang="en-US"/>
          </a:p>
        </p:txBody>
      </p:sp>
    </p:spTree>
    <p:extLst>
      <p:ext uri="{BB962C8B-B14F-4D97-AF65-F5344CB8AC3E}">
        <p14:creationId xmlns:p14="http://schemas.microsoft.com/office/powerpoint/2010/main" val="455775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hyperlink" Target="https://www.publicdomainpictures.net/view-image.php?image=109279&amp;picture=&amp;jazyk=J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hyperlink" Target="https://www.publicdomainpictures.net/view-image.php?image=109279&amp;picture=&amp;jazyk=J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hyperlink" Target="https://www.publicdomainpictures.net/view-image.php?image=109279&amp;picture=&amp;jazyk=JP"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hyperlink" Target="https://www.publicdomainpictures.net/view-image.php?image=109279&amp;picture=&amp;jazyk=JP"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publicdomainpictures.net/view-image.php?image=109279&amp;picture=&amp;jazyk=JP"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2.jpeg"/><Relationship Id="rId4" Type="http://schemas.openxmlformats.org/officeDocument/2006/relationships/hyperlink" Target="https://www.publicdomainpictures.net/view-image.php?image=109279&amp;picture=&amp;jazyk=JP"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hyperlink" Target="https://www.publicdomainpictures.net/view-image.php?image=109279&amp;picture=&amp;jazyk=JP"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2.jpeg"/><Relationship Id="rId4" Type="http://schemas.openxmlformats.org/officeDocument/2006/relationships/hyperlink" Target="https://www.publicdomainpictures.net/view-image.php?image=109279&amp;picture=&amp;jazyk=JP"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6.png"/><Relationship Id="rId7" Type="http://schemas.openxmlformats.org/officeDocument/2006/relationships/image" Target="../media/image4.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hyperlink" Target="https://www.publicdomainpictures.net/view-image.php?image=109279&amp;picture=&amp;jazyk=JP" TargetMode="External"/><Relationship Id="rId4" Type="http://schemas.openxmlformats.org/officeDocument/2006/relationships/image" Target="../media/image17.jpeg"/></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hyperlink" Target="https://www.publicdomainpictures.net/view-image.php?image=109279&amp;picture=&amp;jazyk=JP"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publicdomainpictures.net/view-image.php?image=109279&amp;picture=&amp;jazyk=JP" TargetMode="External"/><Relationship Id="rId3" Type="http://schemas.openxmlformats.org/officeDocument/2006/relationships/oleObject" Target="../embeddings/oleObject1.bin"/><Relationship Id="rId7"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16.png"/><Relationship Id="rId5" Type="http://schemas.openxmlformats.org/officeDocument/2006/relationships/image" Target="../media/image12.jpeg"/><Relationship Id="rId4" Type="http://schemas.openxmlformats.org/officeDocument/2006/relationships/image" Target="../media/image20.em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publicdomainpictures.net/view-image.php?image=109279&amp;picture=&amp;jazyk=JP" TargetMode="External"/><Relationship Id="rId3" Type="http://schemas.openxmlformats.org/officeDocument/2006/relationships/oleObject" Target="../embeddings/oleObject2.bin"/><Relationship Id="rId7"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12.jpeg"/><Relationship Id="rId5" Type="http://schemas.openxmlformats.org/officeDocument/2006/relationships/image" Target="../media/image16.png"/><Relationship Id="rId4" Type="http://schemas.openxmlformats.org/officeDocument/2006/relationships/image" Target="../media/image21.emf"/></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22.emf"/></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www.publicdomainpictures.net/view-image.php?image=109279&amp;picture=&amp;jazyk=JP"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AAAF43C0-BD18-455A-B67F-8909E51E7AEA}"/>
              </a:ext>
            </a:extLst>
          </p:cNvPr>
          <p:cNvSpPr>
            <a:spLocks noGrp="1"/>
          </p:cNvSpPr>
          <p:nvPr>
            <p:ph type="sldNum" sz="quarter" idx="12"/>
          </p:nvPr>
        </p:nvSpPr>
        <p:spPr>
          <a:prstGeom prst="rect">
            <a:avLst/>
          </a:prstGeom>
        </p:spPr>
        <p:txBody>
          <a:bodyPr vert="horz" lIns="91440" tIns="45720" rIns="91440" bIns="45720" rtlCol="0" anchor="ctr"/>
          <a:lstStyle>
            <a:defPPr>
              <a:defRPr lang="sv-SE"/>
            </a:defPPr>
            <a:lvl1pPr marL="0" algn="r"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smtClean="0"/>
              <a:pPr/>
              <a:t>1</a:t>
            </a:fld>
            <a:endParaRPr lang="sv-SE" dirty="0"/>
          </a:p>
        </p:txBody>
      </p:sp>
      <p:sp>
        <p:nvSpPr>
          <p:cNvPr id="2" name="Rectangle 1">
            <a:extLst>
              <a:ext uri="{FF2B5EF4-FFF2-40B4-BE49-F238E27FC236}">
                <a16:creationId xmlns:a16="http://schemas.microsoft.com/office/drawing/2014/main" id="{41500F4C-DD41-4605-A2E6-2845AEA6EFA7}"/>
              </a:ext>
            </a:extLst>
          </p:cNvPr>
          <p:cNvSpPr/>
          <p:nvPr/>
        </p:nvSpPr>
        <p:spPr>
          <a:xfrm>
            <a:off x="1345541" y="2421987"/>
            <a:ext cx="9032088" cy="1754326"/>
          </a:xfrm>
          <a:prstGeom prst="rect">
            <a:avLst/>
          </a:prstGeom>
        </p:spPr>
        <p:txBody>
          <a:bodyPr wrap="none">
            <a:spAutoFit/>
          </a:bodyPr>
          <a:lstStyle/>
          <a:p>
            <a:pPr algn="ctr"/>
            <a:r>
              <a:rPr lang="en-US" sz="3600" b="1" dirty="0">
                <a:latin typeface="+mj-lt"/>
                <a:ea typeface="+mj-ea"/>
                <a:cs typeface="+mj-cs"/>
              </a:rPr>
              <a:t>Electromechanical Brakes and UNECE R13/R13-H</a:t>
            </a:r>
          </a:p>
          <a:p>
            <a:pPr algn="ctr"/>
            <a:endParaRPr lang="en-US" sz="3600" b="1" dirty="0">
              <a:latin typeface="+mj-lt"/>
              <a:ea typeface="+mj-ea"/>
              <a:cs typeface="+mj-cs"/>
            </a:endParaRPr>
          </a:p>
          <a:p>
            <a:pPr algn="ctr"/>
            <a:r>
              <a:rPr lang="en-US" sz="3600" b="1" dirty="0">
                <a:latin typeface="+mj-lt"/>
                <a:ea typeface="+mj-ea"/>
                <a:cs typeface="+mj-cs"/>
              </a:rPr>
              <a:t>Workshop in Brussels – March 29</a:t>
            </a:r>
            <a:r>
              <a:rPr lang="en-US" sz="3600" b="1" baseline="30000" dirty="0">
                <a:latin typeface="+mj-lt"/>
                <a:ea typeface="+mj-ea"/>
                <a:cs typeface="+mj-cs"/>
              </a:rPr>
              <a:t>th</a:t>
            </a:r>
            <a:r>
              <a:rPr lang="en-US" sz="3600" b="1" dirty="0">
                <a:latin typeface="+mj-lt"/>
                <a:ea typeface="+mj-ea"/>
                <a:cs typeface="+mj-cs"/>
              </a:rPr>
              <a:t>/30</a:t>
            </a:r>
            <a:r>
              <a:rPr lang="en-US" sz="3600" b="1" baseline="30000" dirty="0">
                <a:latin typeface="+mj-lt"/>
                <a:ea typeface="+mj-ea"/>
                <a:cs typeface="+mj-cs"/>
              </a:rPr>
              <a:t>th</a:t>
            </a:r>
            <a:r>
              <a:rPr lang="en-US" sz="3600" b="1" dirty="0">
                <a:latin typeface="+mj-lt"/>
                <a:ea typeface="+mj-ea"/>
                <a:cs typeface="+mj-cs"/>
              </a:rPr>
              <a:t>  </a:t>
            </a:r>
          </a:p>
        </p:txBody>
      </p:sp>
      <p:pic>
        <p:nvPicPr>
          <p:cNvPr id="7" name="Picture 6" descr="A close up of a sign&#10;&#10;Description automatically generated">
            <a:extLst>
              <a:ext uri="{FF2B5EF4-FFF2-40B4-BE49-F238E27FC236}">
                <a16:creationId xmlns:a16="http://schemas.microsoft.com/office/drawing/2014/main" id="{84190D63-74B3-4C19-8F0F-5F47EA4E02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3" name="TextBox 2">
            <a:extLst>
              <a:ext uri="{FF2B5EF4-FFF2-40B4-BE49-F238E27FC236}">
                <a16:creationId xmlns:a16="http://schemas.microsoft.com/office/drawing/2014/main" id="{BA2CAFE5-FF34-3560-8713-DC47D5EC24BE}"/>
              </a:ext>
            </a:extLst>
          </p:cNvPr>
          <p:cNvSpPr txBox="1"/>
          <p:nvPr/>
        </p:nvSpPr>
        <p:spPr>
          <a:xfrm>
            <a:off x="539931" y="175085"/>
            <a:ext cx="3345724" cy="369332"/>
          </a:xfrm>
          <a:prstGeom prst="rect">
            <a:avLst/>
          </a:prstGeom>
          <a:noFill/>
        </p:spPr>
        <p:txBody>
          <a:bodyPr wrap="none" rtlCol="0">
            <a:spAutoFit/>
          </a:bodyPr>
          <a:lstStyle/>
          <a:p>
            <a:r>
              <a:rPr lang="en-US" dirty="0"/>
              <a:t>Presentation GRVA-EMB-02/Rev.1</a:t>
            </a:r>
          </a:p>
        </p:txBody>
      </p:sp>
    </p:spTree>
    <p:extLst>
      <p:ext uri="{BB962C8B-B14F-4D97-AF65-F5344CB8AC3E}">
        <p14:creationId xmlns:p14="http://schemas.microsoft.com/office/powerpoint/2010/main" val="3218504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62F8A-C83F-41AD-8A1A-826AF561869C}"/>
              </a:ext>
            </a:extLst>
          </p:cNvPr>
          <p:cNvSpPr>
            <a:spLocks noGrp="1"/>
          </p:cNvSpPr>
          <p:nvPr>
            <p:ph type="title"/>
          </p:nvPr>
        </p:nvSpPr>
        <p:spPr>
          <a:xfrm>
            <a:off x="838200" y="-93268"/>
            <a:ext cx="10515600" cy="1325563"/>
          </a:xfrm>
        </p:spPr>
        <p:txBody>
          <a:bodyPr/>
          <a:lstStyle/>
          <a:p>
            <a:r>
              <a:rPr lang="en-US" b="1" dirty="0"/>
              <a:t>Main challenges</a:t>
            </a:r>
          </a:p>
        </p:txBody>
      </p:sp>
      <p:sp>
        <p:nvSpPr>
          <p:cNvPr id="3" name="Content Placeholder 2">
            <a:extLst>
              <a:ext uri="{FF2B5EF4-FFF2-40B4-BE49-F238E27FC236}">
                <a16:creationId xmlns:a16="http://schemas.microsoft.com/office/drawing/2014/main" id="{3C58AE8C-AEDB-4CF7-9578-7D09464F96E0}"/>
              </a:ext>
            </a:extLst>
          </p:cNvPr>
          <p:cNvSpPr>
            <a:spLocks noGrp="1"/>
          </p:cNvSpPr>
          <p:nvPr>
            <p:ph idx="1"/>
          </p:nvPr>
        </p:nvSpPr>
        <p:spPr>
          <a:xfrm>
            <a:off x="838199" y="1411682"/>
            <a:ext cx="10605117" cy="4944668"/>
          </a:xfrm>
        </p:spPr>
        <p:txBody>
          <a:bodyPr>
            <a:normAutofit fontScale="92500"/>
          </a:bodyPr>
          <a:lstStyle/>
          <a:p>
            <a:pPr>
              <a:lnSpc>
                <a:spcPct val="100000"/>
              </a:lnSpc>
              <a:spcBef>
                <a:spcPts val="1200"/>
              </a:spcBef>
            </a:pPr>
            <a:r>
              <a:rPr lang="en-US" dirty="0"/>
              <a:t>Keep same safety level as with current technologies</a:t>
            </a:r>
          </a:p>
          <a:p>
            <a:pPr>
              <a:lnSpc>
                <a:spcPct val="100000"/>
              </a:lnSpc>
              <a:spcBef>
                <a:spcPts val="1200"/>
              </a:spcBef>
            </a:pPr>
            <a:r>
              <a:rPr lang="en-US" dirty="0"/>
              <a:t>Account for new technology, while avoiding design restrictions</a:t>
            </a:r>
          </a:p>
          <a:p>
            <a:pPr>
              <a:lnSpc>
                <a:spcPct val="100000"/>
              </a:lnSpc>
              <a:spcBef>
                <a:spcPts val="1200"/>
              </a:spcBef>
            </a:pPr>
            <a:r>
              <a:rPr lang="en-US" dirty="0"/>
              <a:t>Keep the requirements performance-/function oriented</a:t>
            </a:r>
          </a:p>
          <a:p>
            <a:pPr>
              <a:lnSpc>
                <a:spcPct val="100000"/>
              </a:lnSpc>
              <a:spcBef>
                <a:spcPts val="1200"/>
              </a:spcBef>
            </a:pPr>
            <a:r>
              <a:rPr lang="en-US" dirty="0"/>
              <a:t>Avoid unwanted side-effects on existing regulation</a:t>
            </a:r>
          </a:p>
          <a:p>
            <a:pPr>
              <a:lnSpc>
                <a:spcPct val="100000"/>
              </a:lnSpc>
              <a:spcBef>
                <a:spcPts val="1200"/>
              </a:spcBef>
            </a:pPr>
            <a:r>
              <a:rPr lang="en-US" b="1" dirty="0"/>
              <a:t>Keep R13 and R13-H definitions and principles aligned</a:t>
            </a:r>
          </a:p>
          <a:p>
            <a:pPr>
              <a:lnSpc>
                <a:spcPct val="100000"/>
              </a:lnSpc>
              <a:spcBef>
                <a:spcPts val="1200"/>
              </a:spcBef>
            </a:pPr>
            <a:r>
              <a:rPr lang="en-US" dirty="0"/>
              <a:t>Example technical challenge:</a:t>
            </a:r>
          </a:p>
          <a:p>
            <a:pPr lvl="1">
              <a:lnSpc>
                <a:spcPct val="100000"/>
              </a:lnSpc>
              <a:spcBef>
                <a:spcPts val="1200"/>
              </a:spcBef>
            </a:pPr>
            <a:r>
              <a:rPr lang="en-US" dirty="0"/>
              <a:t>Effect of ageing and temperature on the performance of energy storage devices</a:t>
            </a:r>
          </a:p>
          <a:p>
            <a:pPr>
              <a:lnSpc>
                <a:spcPct val="100000"/>
              </a:lnSpc>
              <a:spcBef>
                <a:spcPts val="1200"/>
              </a:spcBef>
            </a:pPr>
            <a:r>
              <a:rPr lang="en-US" dirty="0"/>
              <a:t>Example regulatory challenge:</a:t>
            </a:r>
          </a:p>
          <a:p>
            <a:pPr lvl="1">
              <a:lnSpc>
                <a:spcPct val="100000"/>
              </a:lnSpc>
              <a:spcBef>
                <a:spcPts val="1200"/>
              </a:spcBef>
            </a:pPr>
            <a:r>
              <a:rPr lang="en-US" dirty="0"/>
              <a:t>Ensure energy warnings are displayed to the driver acc. to performance level</a:t>
            </a:r>
          </a:p>
        </p:txBody>
      </p:sp>
      <p:sp>
        <p:nvSpPr>
          <p:cNvPr id="6" name="Slide Number Placeholder 5">
            <a:extLst>
              <a:ext uri="{FF2B5EF4-FFF2-40B4-BE49-F238E27FC236}">
                <a16:creationId xmlns:a16="http://schemas.microsoft.com/office/drawing/2014/main" id="{23AAF608-A7DF-49FF-8F00-8DF270A6FC5F}"/>
              </a:ext>
            </a:extLst>
          </p:cNvPr>
          <p:cNvSpPr>
            <a:spLocks noGrp="1"/>
          </p:cNvSpPr>
          <p:nvPr>
            <p:ph type="sldNum" sz="quarter" idx="12"/>
          </p:nvPr>
        </p:nvSpPr>
        <p:spPr/>
        <p:txBody>
          <a:bodyPr/>
          <a:lstStyle/>
          <a:p>
            <a:fld id="{29333E58-081B-4835-BA47-73E0827DB444}" type="slidenum">
              <a:rPr lang="sv-SE" smtClean="0"/>
              <a:pPr/>
              <a:t>10</a:t>
            </a:fld>
            <a:endParaRPr lang="sv-SE" dirty="0"/>
          </a:p>
        </p:txBody>
      </p:sp>
      <p:pic>
        <p:nvPicPr>
          <p:cNvPr id="8" name="Picture 7" descr="A close up of a sign&#10;&#10;Description automatically generated">
            <a:extLst>
              <a:ext uri="{FF2B5EF4-FFF2-40B4-BE49-F238E27FC236}">
                <a16:creationId xmlns:a16="http://schemas.microsoft.com/office/drawing/2014/main" id="{3778AB85-C0AE-460F-91EE-2546BE22A5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Tree>
    <p:extLst>
      <p:ext uri="{BB962C8B-B14F-4D97-AF65-F5344CB8AC3E}">
        <p14:creationId xmlns:p14="http://schemas.microsoft.com/office/powerpoint/2010/main" val="3599547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AAAF43C0-BD18-455A-B67F-8909E51E7AEA}"/>
              </a:ext>
            </a:extLst>
          </p:cNvPr>
          <p:cNvSpPr>
            <a:spLocks noGrp="1"/>
          </p:cNvSpPr>
          <p:nvPr>
            <p:ph type="sldNum" sz="quarter" idx="12"/>
          </p:nvPr>
        </p:nvSpPr>
        <p:spPr>
          <a:prstGeom prst="rect">
            <a:avLst/>
          </a:prstGeom>
        </p:spPr>
        <p:txBody>
          <a:bodyPr vert="horz" lIns="91440" tIns="45720" rIns="91440" bIns="45720" rtlCol="0" anchor="ctr"/>
          <a:lstStyle>
            <a:defPPr>
              <a:defRPr lang="sv-SE"/>
            </a:defPPr>
            <a:lvl1pPr marL="0" algn="r"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smtClean="0"/>
              <a:pPr/>
              <a:t>11</a:t>
            </a:fld>
            <a:endParaRPr lang="sv-SE" dirty="0"/>
          </a:p>
        </p:txBody>
      </p:sp>
      <p:sp>
        <p:nvSpPr>
          <p:cNvPr id="2" name="Rectangle 1">
            <a:extLst>
              <a:ext uri="{FF2B5EF4-FFF2-40B4-BE49-F238E27FC236}">
                <a16:creationId xmlns:a16="http://schemas.microsoft.com/office/drawing/2014/main" id="{41500F4C-DD41-4605-A2E6-2845AEA6EFA7}"/>
              </a:ext>
            </a:extLst>
          </p:cNvPr>
          <p:cNvSpPr/>
          <p:nvPr/>
        </p:nvSpPr>
        <p:spPr>
          <a:xfrm>
            <a:off x="1379988" y="2455543"/>
            <a:ext cx="8837804" cy="1077218"/>
          </a:xfrm>
          <a:prstGeom prst="rect">
            <a:avLst/>
          </a:prstGeom>
        </p:spPr>
        <p:txBody>
          <a:bodyPr wrap="square">
            <a:spAutoFit/>
          </a:bodyPr>
          <a:lstStyle/>
          <a:p>
            <a:pPr algn="ctr"/>
            <a:r>
              <a:rPr lang="en-US" sz="3600" b="1" dirty="0">
                <a:latin typeface="+mj-lt"/>
                <a:ea typeface="+mj-ea"/>
                <a:cs typeface="+mj-cs"/>
              </a:rPr>
              <a:t>Traditional brakes and new concepts</a:t>
            </a:r>
          </a:p>
          <a:p>
            <a:pPr algn="ctr"/>
            <a:r>
              <a:rPr lang="en-US" sz="2800" dirty="0">
                <a:latin typeface="+mj-lt"/>
                <a:ea typeface="+mj-ea"/>
                <a:cs typeface="+mj-cs"/>
              </a:rPr>
              <a:t>(2a) “Full” EMB for Heavy Duty Motor Vehicles </a:t>
            </a:r>
          </a:p>
        </p:txBody>
      </p:sp>
      <p:pic>
        <p:nvPicPr>
          <p:cNvPr id="7" name="Picture 6" descr="A close up of a sign&#10;&#10;Description automatically generated">
            <a:extLst>
              <a:ext uri="{FF2B5EF4-FFF2-40B4-BE49-F238E27FC236}">
                <a16:creationId xmlns:a16="http://schemas.microsoft.com/office/drawing/2014/main" id="{84190D63-74B3-4C19-8F0F-5F47EA4E02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4" name="TextBox 3">
            <a:extLst>
              <a:ext uri="{FF2B5EF4-FFF2-40B4-BE49-F238E27FC236}">
                <a16:creationId xmlns:a16="http://schemas.microsoft.com/office/drawing/2014/main" id="{6341A302-6747-F911-69DB-AC0B077B049E}"/>
              </a:ext>
            </a:extLst>
          </p:cNvPr>
          <p:cNvSpPr txBox="1"/>
          <p:nvPr/>
        </p:nvSpPr>
        <p:spPr>
          <a:xfrm>
            <a:off x="1379988" y="1362588"/>
            <a:ext cx="6094602" cy="369332"/>
          </a:xfrm>
          <a:prstGeom prst="rect">
            <a:avLst/>
          </a:prstGeom>
          <a:noFill/>
        </p:spPr>
        <p:txBody>
          <a:bodyPr wrap="square">
            <a:spAutoFit/>
          </a:bodyPr>
          <a:lstStyle/>
          <a:p>
            <a:r>
              <a:rPr lang="en-US" sz="1800" b="1" i="1" dirty="0">
                <a:latin typeface="+mj-lt"/>
                <a:ea typeface="+mj-ea"/>
                <a:cs typeface="+mj-cs"/>
              </a:rPr>
              <a:t>Day 1, 13:00 – 16:00</a:t>
            </a:r>
            <a:endParaRPr lang="en-US" dirty="0"/>
          </a:p>
        </p:txBody>
      </p:sp>
    </p:spTree>
    <p:extLst>
      <p:ext uri="{BB962C8B-B14F-4D97-AF65-F5344CB8AC3E}">
        <p14:creationId xmlns:p14="http://schemas.microsoft.com/office/powerpoint/2010/main" val="2820567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BCFE15-A532-7710-616B-C2A5E1478A9E}"/>
              </a:ext>
            </a:extLst>
          </p:cNvPr>
          <p:cNvSpPr txBox="1"/>
          <p:nvPr/>
        </p:nvSpPr>
        <p:spPr>
          <a:xfrm>
            <a:off x="1339912" y="1180934"/>
            <a:ext cx="9832063" cy="2862322"/>
          </a:xfrm>
          <a:prstGeom prst="rect">
            <a:avLst/>
          </a:prstGeom>
          <a:noFill/>
        </p:spPr>
        <p:txBody>
          <a:bodyPr wrap="square" rtlCol="0">
            <a:spAutoFit/>
          </a:bodyPr>
          <a:lstStyle/>
          <a:p>
            <a:pPr marL="571500" indent="-571500">
              <a:buAutoNum type="romanUcPeriod"/>
            </a:pPr>
            <a:r>
              <a:rPr lang="en-US" sz="2800" dirty="0">
                <a:latin typeface="+mj-lt"/>
              </a:rPr>
              <a:t>System Board-net (Energy and Control transmissions)</a:t>
            </a:r>
          </a:p>
          <a:p>
            <a:pPr marL="571500" indent="-571500">
              <a:buAutoNum type="romanUcPeriod"/>
            </a:pPr>
            <a:r>
              <a:rPr lang="en-US" sz="2800" dirty="0">
                <a:latin typeface="+mj-lt"/>
              </a:rPr>
              <a:t>Energy Source, Supply ,Storage and friction brake actuation</a:t>
            </a:r>
          </a:p>
          <a:p>
            <a:endParaRPr lang="en-US" sz="4000" dirty="0"/>
          </a:p>
          <a:p>
            <a:pPr marL="571500" indent="-571500">
              <a:buFontTx/>
              <a:buChar char="-"/>
            </a:pPr>
            <a:r>
              <a:rPr lang="en-US" sz="2800" dirty="0"/>
              <a:t>Existing typical layout (EBS)</a:t>
            </a:r>
          </a:p>
          <a:p>
            <a:pPr marL="571500" indent="-571500">
              <a:buFontTx/>
              <a:buChar char="-"/>
            </a:pPr>
            <a:r>
              <a:rPr lang="en-US" sz="2800" dirty="0"/>
              <a:t>Intermediate layout between EBS and EMB</a:t>
            </a:r>
          </a:p>
          <a:p>
            <a:pPr marL="571500" indent="-571500">
              <a:buFontTx/>
              <a:buChar char="-"/>
            </a:pPr>
            <a:r>
              <a:rPr lang="en-US" sz="2800" dirty="0"/>
              <a:t>Targeted EMB principal layouts</a:t>
            </a:r>
          </a:p>
        </p:txBody>
      </p:sp>
      <p:pic>
        <p:nvPicPr>
          <p:cNvPr id="3" name="Picture 2" descr="A close up of a sign&#10;&#10;Description automatically generated">
            <a:extLst>
              <a:ext uri="{FF2B5EF4-FFF2-40B4-BE49-F238E27FC236}">
                <a16:creationId xmlns:a16="http://schemas.microsoft.com/office/drawing/2014/main" id="{DE9AECB1-E553-387D-70DB-9BB854A3DB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Tree>
    <p:extLst>
      <p:ext uri="{BB962C8B-B14F-4D97-AF65-F5344CB8AC3E}">
        <p14:creationId xmlns:p14="http://schemas.microsoft.com/office/powerpoint/2010/main" val="2614278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A1F23C0-13B4-515F-EBEA-CEEFE7EFE7B2}"/>
              </a:ext>
            </a:extLst>
          </p:cNvPr>
          <p:cNvGrpSpPr/>
          <p:nvPr/>
        </p:nvGrpSpPr>
        <p:grpSpPr>
          <a:xfrm>
            <a:off x="10536530" y="921873"/>
            <a:ext cx="714574" cy="1374910"/>
            <a:chOff x="10536530" y="921873"/>
            <a:chExt cx="714574" cy="1374910"/>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flipH="1">
              <a:off x="10536530" y="921873"/>
              <a:ext cx="714574" cy="679126"/>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flipV="1">
              <a:off x="10908451" y="1601679"/>
              <a:ext cx="0" cy="695104"/>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sp>
        <p:nvSpPr>
          <p:cNvPr id="119" name="Rechteck: abgerundete Ecken 118">
            <a:extLst>
              <a:ext uri="{FF2B5EF4-FFF2-40B4-BE49-F238E27FC236}">
                <a16:creationId xmlns:a16="http://schemas.microsoft.com/office/drawing/2014/main" id="{9DD8301B-63C3-466B-A67D-FDE78626EA88}"/>
              </a:ext>
            </a:extLst>
          </p:cNvPr>
          <p:cNvSpPr/>
          <p:nvPr/>
        </p:nvSpPr>
        <p:spPr>
          <a:xfrm>
            <a:off x="8329184" y="2173587"/>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9655912" y="2282933"/>
            <a:ext cx="1266203" cy="28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flipV="1">
            <a:off x="9655912" y="3137583"/>
            <a:ext cx="1344672" cy="386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a:endCxn id="48" idx="1"/>
          </p:cNvCxnSpPr>
          <p:nvPr/>
        </p:nvCxnSpPr>
        <p:spPr>
          <a:xfrm>
            <a:off x="2440305" y="1803007"/>
            <a:ext cx="356756"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9" name="Rechteck: abgerundete Ecken 158">
            <a:extLst>
              <a:ext uri="{FF2B5EF4-FFF2-40B4-BE49-F238E27FC236}">
                <a16:creationId xmlns:a16="http://schemas.microsoft.com/office/drawing/2014/main" id="{A80FEE11-BB8A-47FF-A99C-593CBE7B0DCA}"/>
              </a:ext>
            </a:extLst>
          </p:cNvPr>
          <p:cNvSpPr/>
          <p:nvPr/>
        </p:nvSpPr>
        <p:spPr>
          <a:xfrm>
            <a:off x="2862338" y="1387909"/>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abgerundete Ecken 33">
            <a:extLst>
              <a:ext uri="{FF2B5EF4-FFF2-40B4-BE49-F238E27FC236}">
                <a16:creationId xmlns:a16="http://schemas.microsoft.com/office/drawing/2014/main" id="{AF1F3820-51C5-45C2-9450-0A044EA6D184}"/>
              </a:ext>
            </a:extLst>
          </p:cNvPr>
          <p:cNvSpPr/>
          <p:nvPr/>
        </p:nvSpPr>
        <p:spPr>
          <a:xfrm>
            <a:off x="1014680" y="1401687"/>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ICE</a:t>
            </a:r>
          </a:p>
        </p:txBody>
      </p:sp>
      <p:cxnSp>
        <p:nvCxnSpPr>
          <p:cNvPr id="74" name="Gerader Verbinder 73">
            <a:extLst>
              <a:ext uri="{FF2B5EF4-FFF2-40B4-BE49-F238E27FC236}">
                <a16:creationId xmlns:a16="http://schemas.microsoft.com/office/drawing/2014/main" id="{3962567F-F5E4-46D3-A28A-5CBAD7C2192B}"/>
              </a:ext>
            </a:extLst>
          </p:cNvPr>
          <p:cNvCxnSpPr>
            <a:cxnSpLocks/>
            <a:stCxn id="48" idx="3"/>
          </p:cNvCxnSpPr>
          <p:nvPr/>
        </p:nvCxnSpPr>
        <p:spPr>
          <a:xfrm>
            <a:off x="3964522" y="1803007"/>
            <a:ext cx="758549" cy="407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8" name="Rechteck: abgerundete Ecken 47">
            <a:extLst>
              <a:ext uri="{FF2B5EF4-FFF2-40B4-BE49-F238E27FC236}">
                <a16:creationId xmlns:a16="http://schemas.microsoft.com/office/drawing/2014/main" id="{9BB6F92A-B9CE-4A70-A72E-A19A1C219FF6}"/>
              </a:ext>
            </a:extLst>
          </p:cNvPr>
          <p:cNvSpPr/>
          <p:nvPr/>
        </p:nvSpPr>
        <p:spPr>
          <a:xfrm>
            <a:off x="2797061" y="1447407"/>
            <a:ext cx="1167461" cy="711200"/>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Compressor</a:t>
            </a:r>
          </a:p>
        </p:txBody>
      </p:sp>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a:off x="11073582" y="1419230"/>
            <a:ext cx="714579" cy="679126"/>
          </a:xfrm>
          <a:prstGeom prst="rect">
            <a:avLst/>
          </a:prstGeom>
          <a:ln>
            <a:noFill/>
            <a:prstDash val="sysDot"/>
          </a:ln>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flipV="1">
            <a:off x="11416237" y="2099035"/>
            <a:ext cx="0" cy="493878"/>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2" name="Ellipse 111">
            <a:extLst>
              <a:ext uri="{FF2B5EF4-FFF2-40B4-BE49-F238E27FC236}">
                <a16:creationId xmlns:a16="http://schemas.microsoft.com/office/drawing/2014/main" id="{4A842991-6122-4AFC-A010-AB15C4D4B0B0}"/>
              </a:ext>
            </a:extLst>
          </p:cNvPr>
          <p:cNvSpPr/>
          <p:nvPr/>
        </p:nvSpPr>
        <p:spPr>
          <a:xfrm rot="10800000">
            <a:off x="11490177" y="1891445"/>
            <a:ext cx="135920" cy="142432"/>
          </a:xfrm>
          <a:prstGeom prst="ellipse">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9655912" y="2845995"/>
            <a:ext cx="1774959" cy="0"/>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36" name="Textfeld 135">
            <a:extLst>
              <a:ext uri="{FF2B5EF4-FFF2-40B4-BE49-F238E27FC236}">
                <a16:creationId xmlns:a16="http://schemas.microsoft.com/office/drawing/2014/main" id="{3F090409-21C2-4D24-A6F6-F55E2E5FCB15}"/>
              </a:ext>
            </a:extLst>
          </p:cNvPr>
          <p:cNvSpPr txBox="1"/>
          <p:nvPr/>
        </p:nvSpPr>
        <p:spPr>
          <a:xfrm>
            <a:off x="7534651" y="3973924"/>
            <a:ext cx="1311435" cy="584775"/>
          </a:xfrm>
          <a:prstGeom prst="rect">
            <a:avLst/>
          </a:prstGeom>
          <a:noFill/>
        </p:spPr>
        <p:txBody>
          <a:bodyPr wrap="square" rtlCol="0">
            <a:spAutoFit/>
          </a:bodyPr>
          <a:lstStyle/>
          <a:p>
            <a:pPr algn="ctr"/>
            <a:r>
              <a:rPr lang="de-DE" sz="1600" dirty="0"/>
              <a:t>Brake Controller </a:t>
            </a:r>
          </a:p>
        </p:txBody>
      </p: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7661093" cy="461665"/>
          </a:xfrm>
          <a:prstGeom prst="rect">
            <a:avLst/>
          </a:prstGeom>
          <a:noFill/>
        </p:spPr>
        <p:txBody>
          <a:bodyPr wrap="square" rtlCol="0">
            <a:spAutoFit/>
          </a:bodyPr>
          <a:lstStyle/>
          <a:p>
            <a:r>
              <a:rPr lang="en-US" sz="2400" b="1" dirty="0"/>
              <a:t>R13 - Existing typical layout - EBS</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606988" y="3758946"/>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7" name="Textfeld 116">
            <a:extLst>
              <a:ext uri="{FF2B5EF4-FFF2-40B4-BE49-F238E27FC236}">
                <a16:creationId xmlns:a16="http://schemas.microsoft.com/office/drawing/2014/main" id="{B7CDF19B-EBD9-40FE-8CEB-1268BBD11AA3}"/>
              </a:ext>
            </a:extLst>
          </p:cNvPr>
          <p:cNvSpPr txBox="1"/>
          <p:nvPr/>
        </p:nvSpPr>
        <p:spPr>
          <a:xfrm>
            <a:off x="8271035" y="2434074"/>
            <a:ext cx="1226997" cy="584775"/>
          </a:xfrm>
          <a:prstGeom prst="rect">
            <a:avLst/>
          </a:prstGeom>
          <a:noFill/>
        </p:spPr>
        <p:txBody>
          <a:bodyPr wrap="square" rtlCol="0">
            <a:spAutoFit/>
          </a:bodyPr>
          <a:lstStyle/>
          <a:p>
            <a:pPr algn="ctr"/>
            <a:r>
              <a:rPr lang="de-DE" sz="1600" dirty="0"/>
              <a:t>Brake Valve </a:t>
            </a:r>
          </a:p>
          <a:p>
            <a:pPr algn="ctr"/>
            <a:r>
              <a:rPr lang="de-DE" sz="1600" dirty="0"/>
              <a:t>2 </a:t>
            </a:r>
          </a:p>
        </p:txBody>
      </p: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9692856" y="2581888"/>
            <a:ext cx="1723381" cy="5415"/>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6" y="1991918"/>
            <a:ext cx="2739886" cy="1409309"/>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86" name="Gruppieren 85">
            <a:extLst>
              <a:ext uri="{FF2B5EF4-FFF2-40B4-BE49-F238E27FC236}">
                <a16:creationId xmlns:a16="http://schemas.microsoft.com/office/drawing/2014/main" id="{CAD25D62-19A5-40B5-8FAC-98946BC0C684}"/>
              </a:ext>
            </a:extLst>
          </p:cNvPr>
          <p:cNvGrpSpPr/>
          <p:nvPr/>
        </p:nvGrpSpPr>
        <p:grpSpPr>
          <a:xfrm>
            <a:off x="4715858" y="3994168"/>
            <a:ext cx="2880501" cy="693562"/>
            <a:chOff x="6225262" y="4654450"/>
            <a:chExt cx="2880501" cy="693562"/>
          </a:xfrm>
        </p:grpSpPr>
        <p:cxnSp>
          <p:nvCxnSpPr>
            <p:cNvPr id="89" name="Gerader Verbinder 88">
              <a:extLst>
                <a:ext uri="{FF2B5EF4-FFF2-40B4-BE49-F238E27FC236}">
                  <a16:creationId xmlns:a16="http://schemas.microsoft.com/office/drawing/2014/main" id="{3E619A6D-14A4-4A17-812D-AFD50DB6919F}"/>
                </a:ext>
              </a:extLst>
            </p:cNvPr>
            <p:cNvCxnSpPr>
              <a:cxnSpLocks/>
            </p:cNvCxnSpPr>
            <p:nvPr/>
          </p:nvCxnSpPr>
          <p:spPr>
            <a:xfrm>
              <a:off x="7242021" y="4878774"/>
              <a:ext cx="1863742"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90" name="Gruppieren 89">
              <a:extLst>
                <a:ext uri="{FF2B5EF4-FFF2-40B4-BE49-F238E27FC236}">
                  <a16:creationId xmlns:a16="http://schemas.microsoft.com/office/drawing/2014/main" id="{3466A446-E20D-4772-95FA-9065C48A6F1C}"/>
                </a:ext>
              </a:extLst>
            </p:cNvPr>
            <p:cNvGrpSpPr>
              <a:grpSpLocks noChangeAspect="1"/>
            </p:cNvGrpSpPr>
            <p:nvPr/>
          </p:nvGrpSpPr>
          <p:grpSpPr>
            <a:xfrm rot="156621" flipH="1">
              <a:off x="6341673" y="4853191"/>
              <a:ext cx="353696" cy="421451"/>
              <a:chOff x="4110773" y="4259412"/>
              <a:chExt cx="609379" cy="719318"/>
            </a:xfrm>
          </p:grpSpPr>
          <p:sp>
            <p:nvSpPr>
              <p:cNvPr id="94" name="Freihandform: Form 93">
                <a:extLst>
                  <a:ext uri="{FF2B5EF4-FFF2-40B4-BE49-F238E27FC236}">
                    <a16:creationId xmlns:a16="http://schemas.microsoft.com/office/drawing/2014/main" id="{6C95B86D-FEA8-4704-B266-D17C3C99A28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5" name="Rechteck 94">
                <a:extLst>
                  <a:ext uri="{FF2B5EF4-FFF2-40B4-BE49-F238E27FC236}">
                    <a16:creationId xmlns:a16="http://schemas.microsoft.com/office/drawing/2014/main" id="{5C76CF71-53ED-4A94-8134-3ADCEBF6B8E7}"/>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7" name="Ellipse 96">
                <a:extLst>
                  <a:ext uri="{FF2B5EF4-FFF2-40B4-BE49-F238E27FC236}">
                    <a16:creationId xmlns:a16="http://schemas.microsoft.com/office/drawing/2014/main" id="{D716AFCF-436A-4C72-963F-AA978A376E2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91" name="Gerader Verbinder 90">
              <a:extLst>
                <a:ext uri="{FF2B5EF4-FFF2-40B4-BE49-F238E27FC236}">
                  <a16:creationId xmlns:a16="http://schemas.microsoft.com/office/drawing/2014/main" id="{44FB009E-DD2A-413B-8C5F-D258C76C28EF}"/>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Rechteck 91">
              <a:extLst>
                <a:ext uri="{FF2B5EF4-FFF2-40B4-BE49-F238E27FC236}">
                  <a16:creationId xmlns:a16="http://schemas.microsoft.com/office/drawing/2014/main" id="{D25A9D9F-1F9A-4A04-A542-EE53F4540B8B}"/>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hteck 92">
              <a:extLst>
                <a:ext uri="{FF2B5EF4-FFF2-40B4-BE49-F238E27FC236}">
                  <a16:creationId xmlns:a16="http://schemas.microsoft.com/office/drawing/2014/main" id="{C363C6F1-F4B2-4225-8821-EABF74317D8B}"/>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8" name="Gerader Verbinder 97">
            <a:extLst>
              <a:ext uri="{FF2B5EF4-FFF2-40B4-BE49-F238E27FC236}">
                <a16:creationId xmlns:a16="http://schemas.microsoft.com/office/drawing/2014/main" id="{E71E8701-5916-462A-8D62-5519940763E0}"/>
              </a:ext>
            </a:extLst>
          </p:cNvPr>
          <p:cNvCxnSpPr>
            <a:cxnSpLocks/>
          </p:cNvCxnSpPr>
          <p:nvPr/>
        </p:nvCxnSpPr>
        <p:spPr>
          <a:xfrm flipH="1">
            <a:off x="5118848" y="1799855"/>
            <a:ext cx="12611" cy="218853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30" name="Gerader Verbinder 129">
            <a:extLst>
              <a:ext uri="{FF2B5EF4-FFF2-40B4-BE49-F238E27FC236}">
                <a16:creationId xmlns:a16="http://schemas.microsoft.com/office/drawing/2014/main" id="{A2D5B6CA-DCDF-468B-B697-DBA09E9DB7AC}"/>
              </a:ext>
            </a:extLst>
          </p:cNvPr>
          <p:cNvCxnSpPr>
            <a:cxnSpLocks/>
          </p:cNvCxnSpPr>
          <p:nvPr/>
        </p:nvCxnSpPr>
        <p:spPr>
          <a:xfrm>
            <a:off x="5283211" y="398839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1" name="Textfeld 130">
            <a:extLst>
              <a:ext uri="{FF2B5EF4-FFF2-40B4-BE49-F238E27FC236}">
                <a16:creationId xmlns:a16="http://schemas.microsoft.com/office/drawing/2014/main" id="{D712C087-828A-4377-83D1-7837770BAFAB}"/>
              </a:ext>
            </a:extLst>
          </p:cNvPr>
          <p:cNvSpPr txBox="1"/>
          <p:nvPr/>
        </p:nvSpPr>
        <p:spPr>
          <a:xfrm>
            <a:off x="4970762" y="4342577"/>
            <a:ext cx="257448" cy="307777"/>
          </a:xfrm>
          <a:prstGeom prst="rect">
            <a:avLst/>
          </a:prstGeom>
          <a:noFill/>
        </p:spPr>
        <p:txBody>
          <a:bodyPr wrap="square" rtlCol="0">
            <a:spAutoFit/>
          </a:bodyPr>
          <a:lstStyle/>
          <a:p>
            <a:r>
              <a:rPr lang="de-DE" sz="1400" b="1" dirty="0"/>
              <a:t>1</a:t>
            </a:r>
          </a:p>
        </p:txBody>
      </p:sp>
      <p:sp>
        <p:nvSpPr>
          <p:cNvPr id="134" name="Textfeld 133">
            <a:extLst>
              <a:ext uri="{FF2B5EF4-FFF2-40B4-BE49-F238E27FC236}">
                <a16:creationId xmlns:a16="http://schemas.microsoft.com/office/drawing/2014/main" id="{3B0DFED8-2B36-44D8-837A-458AE86327D7}"/>
              </a:ext>
            </a:extLst>
          </p:cNvPr>
          <p:cNvSpPr txBox="1"/>
          <p:nvPr/>
        </p:nvSpPr>
        <p:spPr>
          <a:xfrm>
            <a:off x="5409485" y="4347188"/>
            <a:ext cx="257448" cy="307777"/>
          </a:xfrm>
          <a:prstGeom prst="rect">
            <a:avLst/>
          </a:prstGeom>
          <a:noFill/>
        </p:spPr>
        <p:txBody>
          <a:bodyPr wrap="square" rtlCol="0">
            <a:spAutoFit/>
          </a:bodyPr>
          <a:lstStyle/>
          <a:p>
            <a:r>
              <a:rPr lang="de-DE" sz="1400" b="1" dirty="0"/>
              <a:t>2</a:t>
            </a:r>
          </a:p>
        </p:txBody>
      </p:sp>
      <p:sp>
        <p:nvSpPr>
          <p:cNvPr id="2" name="Textfeld 1">
            <a:extLst>
              <a:ext uri="{FF2B5EF4-FFF2-40B4-BE49-F238E27FC236}">
                <a16:creationId xmlns:a16="http://schemas.microsoft.com/office/drawing/2014/main" id="{D88E93D6-890B-4ACF-BCA8-1564C597853D}"/>
              </a:ext>
            </a:extLst>
          </p:cNvPr>
          <p:cNvSpPr txBox="1"/>
          <p:nvPr/>
        </p:nvSpPr>
        <p:spPr>
          <a:xfrm>
            <a:off x="5988221" y="5336773"/>
            <a:ext cx="1136312" cy="369332"/>
          </a:xfrm>
          <a:prstGeom prst="rect">
            <a:avLst/>
          </a:prstGeom>
          <a:noFill/>
        </p:spPr>
        <p:txBody>
          <a:bodyPr wrap="square" rtlCol="0">
            <a:spAutoFit/>
          </a:bodyPr>
          <a:lstStyle/>
          <a:p>
            <a:r>
              <a:rPr lang="de-DE" dirty="0"/>
              <a:t>KL 30.1</a:t>
            </a:r>
          </a:p>
        </p:txBody>
      </p:sp>
      <p:cxnSp>
        <p:nvCxnSpPr>
          <p:cNvPr id="7" name="Gerader Verbinder 6">
            <a:extLst>
              <a:ext uri="{FF2B5EF4-FFF2-40B4-BE49-F238E27FC236}">
                <a16:creationId xmlns:a16="http://schemas.microsoft.com/office/drawing/2014/main" id="{94613855-607E-46B4-87C3-00A110197F5E}"/>
              </a:ext>
            </a:extLst>
          </p:cNvPr>
          <p:cNvCxnSpPr>
            <a:cxnSpLocks/>
            <a:stCxn id="114" idx="3"/>
          </p:cNvCxnSpPr>
          <p:nvPr/>
        </p:nvCxnSpPr>
        <p:spPr>
          <a:xfrm>
            <a:off x="9655912" y="2696573"/>
            <a:ext cx="2132249"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feld 112">
            <a:extLst>
              <a:ext uri="{FF2B5EF4-FFF2-40B4-BE49-F238E27FC236}">
                <a16:creationId xmlns:a16="http://schemas.microsoft.com/office/drawing/2014/main" id="{BA10B135-EE05-4ABA-9C7A-5CF75ADF6CAD}"/>
              </a:ext>
            </a:extLst>
          </p:cNvPr>
          <p:cNvSpPr txBox="1"/>
          <p:nvPr/>
        </p:nvSpPr>
        <p:spPr>
          <a:xfrm>
            <a:off x="9833237" y="1798463"/>
            <a:ext cx="1136312" cy="369332"/>
          </a:xfrm>
          <a:prstGeom prst="rect">
            <a:avLst/>
          </a:prstGeom>
          <a:noFill/>
          <a:ln>
            <a:noFill/>
          </a:ln>
        </p:spPr>
        <p:txBody>
          <a:bodyPr wrap="square" rtlCol="0">
            <a:spAutoFit/>
          </a:bodyPr>
          <a:lstStyle/>
          <a:p>
            <a:r>
              <a:rPr lang="de-DE" dirty="0"/>
              <a:t>Circuit 1</a:t>
            </a:r>
          </a:p>
        </p:txBody>
      </p:sp>
      <p:sp>
        <p:nvSpPr>
          <p:cNvPr id="118" name="Textfeld 117">
            <a:extLst>
              <a:ext uri="{FF2B5EF4-FFF2-40B4-BE49-F238E27FC236}">
                <a16:creationId xmlns:a16="http://schemas.microsoft.com/office/drawing/2014/main" id="{CA92EDE9-5617-4B65-9713-5E7E2B18AEED}"/>
              </a:ext>
            </a:extLst>
          </p:cNvPr>
          <p:cNvSpPr txBox="1"/>
          <p:nvPr/>
        </p:nvSpPr>
        <p:spPr>
          <a:xfrm>
            <a:off x="9862674" y="3264107"/>
            <a:ext cx="1136312" cy="369332"/>
          </a:xfrm>
          <a:prstGeom prst="rect">
            <a:avLst/>
          </a:prstGeom>
          <a:noFill/>
        </p:spPr>
        <p:txBody>
          <a:bodyPr wrap="square" rtlCol="0">
            <a:spAutoFit/>
          </a:bodyPr>
          <a:lstStyle/>
          <a:p>
            <a:r>
              <a:rPr lang="de-DE" dirty="0"/>
              <a:t>Circuit 2</a:t>
            </a:r>
          </a:p>
        </p:txBody>
      </p:sp>
      <p:cxnSp>
        <p:nvCxnSpPr>
          <p:cNvPr id="28" name="Gerader Verbinder 97">
            <a:extLst>
              <a:ext uri="{FF2B5EF4-FFF2-40B4-BE49-F238E27FC236}">
                <a16:creationId xmlns:a16="http://schemas.microsoft.com/office/drawing/2014/main" id="{5F4779D7-A637-94AA-C091-789AF759AD6B}"/>
              </a:ext>
            </a:extLst>
          </p:cNvPr>
          <p:cNvCxnSpPr>
            <a:cxnSpLocks/>
            <a:endCxn id="36" idx="0"/>
          </p:cNvCxnSpPr>
          <p:nvPr/>
        </p:nvCxnSpPr>
        <p:spPr>
          <a:xfrm>
            <a:off x="4239419" y="1811934"/>
            <a:ext cx="4592" cy="688409"/>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Gerader Verbinder 73">
            <a:extLst>
              <a:ext uri="{FF2B5EF4-FFF2-40B4-BE49-F238E27FC236}">
                <a16:creationId xmlns:a16="http://schemas.microsoft.com/office/drawing/2014/main" id="{8F5443CC-DC90-B081-D78E-5A334E956AA4}"/>
              </a:ext>
            </a:extLst>
          </p:cNvPr>
          <p:cNvCxnSpPr>
            <a:cxnSpLocks/>
            <a:endCxn id="22" idx="1"/>
          </p:cNvCxnSpPr>
          <p:nvPr/>
        </p:nvCxnSpPr>
        <p:spPr>
          <a:xfrm flipV="1">
            <a:off x="4932810" y="1803781"/>
            <a:ext cx="705466" cy="329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36" name="Rechteck: abgerundete Ecken 35">
            <a:extLst>
              <a:ext uri="{FF2B5EF4-FFF2-40B4-BE49-F238E27FC236}">
                <a16:creationId xmlns:a16="http://schemas.microsoft.com/office/drawing/2014/main" id="{AFE30FE1-EDD4-4507-9D3D-9EC894E5A7A3}"/>
              </a:ext>
            </a:extLst>
          </p:cNvPr>
          <p:cNvSpPr/>
          <p:nvPr/>
        </p:nvSpPr>
        <p:spPr>
          <a:xfrm>
            <a:off x="3653745" y="2500343"/>
            <a:ext cx="118053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Supply</a:t>
            </a:r>
          </a:p>
          <a:p>
            <a:pPr algn="ctr"/>
            <a:r>
              <a:rPr lang="de-DE" dirty="0">
                <a:solidFill>
                  <a:schemeClr val="tx1"/>
                </a:solidFill>
              </a:rPr>
              <a:t>Tank</a:t>
            </a:r>
          </a:p>
        </p:txBody>
      </p:sp>
      <p:cxnSp>
        <p:nvCxnSpPr>
          <p:cNvPr id="73" name="Gerader Verbinder 73">
            <a:extLst>
              <a:ext uri="{FF2B5EF4-FFF2-40B4-BE49-F238E27FC236}">
                <a16:creationId xmlns:a16="http://schemas.microsoft.com/office/drawing/2014/main" id="{B24A76C3-8FED-3885-1DAA-0CCEB75B22C6}"/>
              </a:ext>
            </a:extLst>
          </p:cNvPr>
          <p:cNvCxnSpPr>
            <a:cxnSpLocks/>
          </p:cNvCxnSpPr>
          <p:nvPr/>
        </p:nvCxnSpPr>
        <p:spPr>
          <a:xfrm>
            <a:off x="4326283" y="1811934"/>
            <a:ext cx="396788" cy="422383"/>
          </a:xfrm>
          <a:prstGeom prst="bentConnector3">
            <a:avLst>
              <a:gd name="adj1" fmla="val 50000"/>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9" name="Gerader Verbinder 73">
            <a:extLst>
              <a:ext uri="{FF2B5EF4-FFF2-40B4-BE49-F238E27FC236}">
                <a16:creationId xmlns:a16="http://schemas.microsoft.com/office/drawing/2014/main" id="{160C2597-904D-16CC-F166-FBAB7535BD76}"/>
              </a:ext>
            </a:extLst>
          </p:cNvPr>
          <p:cNvCxnSpPr>
            <a:cxnSpLocks/>
          </p:cNvCxnSpPr>
          <p:nvPr/>
        </p:nvCxnSpPr>
        <p:spPr>
          <a:xfrm rot="16200000" flipH="1">
            <a:off x="4297712" y="2869415"/>
            <a:ext cx="1754073" cy="483876"/>
          </a:xfrm>
          <a:prstGeom prst="bentConnector3">
            <a:avLst>
              <a:gd name="adj1" fmla="val -50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23" name="Gerader Verbinder 98">
            <a:extLst>
              <a:ext uri="{FF2B5EF4-FFF2-40B4-BE49-F238E27FC236}">
                <a16:creationId xmlns:a16="http://schemas.microsoft.com/office/drawing/2014/main" id="{98693118-A36B-743D-3BB6-237099ED5925}"/>
              </a:ext>
            </a:extLst>
          </p:cNvPr>
          <p:cNvCxnSpPr>
            <a:cxnSpLocks/>
            <a:endCxn id="40" idx="1"/>
          </p:cNvCxnSpPr>
          <p:nvPr/>
        </p:nvCxnSpPr>
        <p:spPr>
          <a:xfrm>
            <a:off x="5408613" y="3494033"/>
            <a:ext cx="220394" cy="16663"/>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mit Pfeil 141">
            <a:extLst>
              <a:ext uri="{FF2B5EF4-FFF2-40B4-BE49-F238E27FC236}">
                <a16:creationId xmlns:a16="http://schemas.microsoft.com/office/drawing/2014/main" id="{9FAB3061-E953-A2FB-C720-D7FB40C489AD}"/>
              </a:ext>
            </a:extLst>
          </p:cNvPr>
          <p:cNvCxnSpPr>
            <a:cxnSpLocks/>
          </p:cNvCxnSpPr>
          <p:nvPr/>
        </p:nvCxnSpPr>
        <p:spPr>
          <a:xfrm flipV="1">
            <a:off x="7610625" y="1799855"/>
            <a:ext cx="0" cy="358752"/>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2" name="Gerader Verbinder 115">
            <a:extLst>
              <a:ext uri="{FF2B5EF4-FFF2-40B4-BE49-F238E27FC236}">
                <a16:creationId xmlns:a16="http://schemas.microsoft.com/office/drawing/2014/main" id="{A1CCB5F9-B8F9-FF98-24D6-15490B720B2C}"/>
              </a:ext>
            </a:extLst>
          </p:cNvPr>
          <p:cNvCxnSpPr>
            <a:cxnSpLocks/>
            <a:stCxn id="40" idx="3"/>
          </p:cNvCxnSpPr>
          <p:nvPr/>
        </p:nvCxnSpPr>
        <p:spPr>
          <a:xfrm>
            <a:off x="6809538" y="3510696"/>
            <a:ext cx="1835352" cy="4101"/>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3" name="Gerader Verbinder 79">
            <a:extLst>
              <a:ext uri="{FF2B5EF4-FFF2-40B4-BE49-F238E27FC236}">
                <a16:creationId xmlns:a16="http://schemas.microsoft.com/office/drawing/2014/main" id="{ECD0C433-8B92-1B39-BDB9-7CEAF5D2CAF6}"/>
              </a:ext>
            </a:extLst>
          </p:cNvPr>
          <p:cNvCxnSpPr>
            <a:cxnSpLocks/>
            <a:stCxn id="22" idx="3"/>
          </p:cNvCxnSpPr>
          <p:nvPr/>
        </p:nvCxnSpPr>
        <p:spPr>
          <a:xfrm>
            <a:off x="6818807" y="1803781"/>
            <a:ext cx="791818" cy="329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4" name="Gerade Verbindung mit Pfeil 142">
            <a:extLst>
              <a:ext uri="{FF2B5EF4-FFF2-40B4-BE49-F238E27FC236}">
                <a16:creationId xmlns:a16="http://schemas.microsoft.com/office/drawing/2014/main" id="{23EED83E-BB16-EDAA-427F-677E5F95ACEF}"/>
              </a:ext>
            </a:extLst>
          </p:cNvPr>
          <p:cNvCxnSpPr>
            <a:cxnSpLocks/>
          </p:cNvCxnSpPr>
          <p:nvPr/>
        </p:nvCxnSpPr>
        <p:spPr>
          <a:xfrm flipV="1">
            <a:off x="8629002" y="3223314"/>
            <a:ext cx="0" cy="281843"/>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40" name="Rechteck: abgerundete Ecken 35">
            <a:extLst>
              <a:ext uri="{FF2B5EF4-FFF2-40B4-BE49-F238E27FC236}">
                <a16:creationId xmlns:a16="http://schemas.microsoft.com/office/drawing/2014/main" id="{674FA5D4-9FA0-4429-A980-291CCFB1F04A}"/>
              </a:ext>
            </a:extLst>
          </p:cNvPr>
          <p:cNvSpPr/>
          <p:nvPr/>
        </p:nvSpPr>
        <p:spPr>
          <a:xfrm>
            <a:off x="5629007" y="3155096"/>
            <a:ext cx="1180531" cy="711200"/>
          </a:xfrm>
          <a:prstGeom prst="roundRect">
            <a:avLst/>
          </a:prstGeom>
          <a:solidFill>
            <a:srgbClr val="92D050"/>
          </a:solid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2</a:t>
            </a:r>
          </a:p>
        </p:txBody>
      </p:sp>
      <p:sp>
        <p:nvSpPr>
          <p:cNvPr id="22" name="Rechteck: abgerundete Ecken 35">
            <a:extLst>
              <a:ext uri="{FF2B5EF4-FFF2-40B4-BE49-F238E27FC236}">
                <a16:creationId xmlns:a16="http://schemas.microsoft.com/office/drawing/2014/main" id="{C52BA4CA-230A-E833-6ED4-B3641976C0EC}"/>
              </a:ext>
            </a:extLst>
          </p:cNvPr>
          <p:cNvSpPr/>
          <p:nvPr/>
        </p:nvSpPr>
        <p:spPr>
          <a:xfrm>
            <a:off x="5638276" y="1448181"/>
            <a:ext cx="1180531" cy="711200"/>
          </a:xfrm>
          <a:prstGeom prst="roundRect">
            <a:avLst/>
          </a:prstGeom>
          <a:solidFill>
            <a:srgbClr val="92D050"/>
          </a:solid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1</a:t>
            </a:r>
          </a:p>
        </p:txBody>
      </p:sp>
      <p:cxnSp>
        <p:nvCxnSpPr>
          <p:cNvPr id="17" name="Gerader Verbinder 97">
            <a:extLst>
              <a:ext uri="{FF2B5EF4-FFF2-40B4-BE49-F238E27FC236}">
                <a16:creationId xmlns:a16="http://schemas.microsoft.com/office/drawing/2014/main" id="{CE9B064B-0647-71E3-F4C2-A9ECE0B81CE9}"/>
              </a:ext>
            </a:extLst>
          </p:cNvPr>
          <p:cNvCxnSpPr>
            <a:cxnSpLocks/>
            <a:stCxn id="131" idx="2"/>
          </p:cNvCxnSpPr>
          <p:nvPr/>
        </p:nvCxnSpPr>
        <p:spPr>
          <a:xfrm rot="5400000" flipH="1" flipV="1">
            <a:off x="5506816" y="2799844"/>
            <a:ext cx="1443180" cy="2257840"/>
          </a:xfrm>
          <a:prstGeom prst="bentConnector4">
            <a:avLst>
              <a:gd name="adj1" fmla="val -15840"/>
              <a:gd name="adj2" fmla="val 99762"/>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6" name="Rechteck: abgerundete Ecken 118">
            <a:extLst>
              <a:ext uri="{FF2B5EF4-FFF2-40B4-BE49-F238E27FC236}">
                <a16:creationId xmlns:a16="http://schemas.microsoft.com/office/drawing/2014/main" id="{F7DB8762-AACA-D402-73DE-C818FFF78C2E}"/>
              </a:ext>
            </a:extLst>
          </p:cNvPr>
          <p:cNvSpPr/>
          <p:nvPr/>
        </p:nvSpPr>
        <p:spPr>
          <a:xfrm>
            <a:off x="7096961" y="2166986"/>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27" name="Textfeld 116">
            <a:extLst>
              <a:ext uri="{FF2B5EF4-FFF2-40B4-BE49-F238E27FC236}">
                <a16:creationId xmlns:a16="http://schemas.microsoft.com/office/drawing/2014/main" id="{225DF575-82ED-5A5C-EAB4-CA5CA4052B94}"/>
              </a:ext>
            </a:extLst>
          </p:cNvPr>
          <p:cNvSpPr txBox="1"/>
          <p:nvPr/>
        </p:nvSpPr>
        <p:spPr>
          <a:xfrm>
            <a:off x="7048943" y="2456684"/>
            <a:ext cx="1226997" cy="584775"/>
          </a:xfrm>
          <a:prstGeom prst="rect">
            <a:avLst/>
          </a:prstGeom>
          <a:noFill/>
        </p:spPr>
        <p:txBody>
          <a:bodyPr wrap="square" rtlCol="0">
            <a:spAutoFit/>
          </a:bodyPr>
          <a:lstStyle/>
          <a:p>
            <a:pPr algn="ctr"/>
            <a:r>
              <a:rPr lang="de-DE" sz="1600" dirty="0"/>
              <a:t>Brake Valve </a:t>
            </a:r>
          </a:p>
          <a:p>
            <a:pPr algn="ctr"/>
            <a:r>
              <a:rPr lang="de-DE" sz="1600" dirty="0"/>
              <a:t>1 </a:t>
            </a:r>
          </a:p>
        </p:txBody>
      </p:sp>
      <p:cxnSp>
        <p:nvCxnSpPr>
          <p:cNvPr id="29" name="Gerader Verbinder 88">
            <a:extLst>
              <a:ext uri="{FF2B5EF4-FFF2-40B4-BE49-F238E27FC236}">
                <a16:creationId xmlns:a16="http://schemas.microsoft.com/office/drawing/2014/main" id="{D3A7EC15-C0BC-DADC-C9F5-36B02DA4ECD6}"/>
              </a:ext>
            </a:extLst>
          </p:cNvPr>
          <p:cNvCxnSpPr>
            <a:cxnSpLocks/>
            <a:stCxn id="26" idx="2"/>
            <a:endCxn id="104" idx="0"/>
          </p:cNvCxnSpPr>
          <p:nvPr/>
        </p:nvCxnSpPr>
        <p:spPr>
          <a:xfrm rot="16200000" flipH="1">
            <a:off x="7636949" y="3222538"/>
            <a:ext cx="551771" cy="521044"/>
          </a:xfrm>
          <a:prstGeom prst="bentConnector3">
            <a:avLst>
              <a:gd name="adj1" fmla="val 74859"/>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38" name="Gerader Verbinder 88">
            <a:extLst>
              <a:ext uri="{FF2B5EF4-FFF2-40B4-BE49-F238E27FC236}">
                <a16:creationId xmlns:a16="http://schemas.microsoft.com/office/drawing/2014/main" id="{C5C43979-9CB9-D2DB-FA78-8BE830E1D776}"/>
              </a:ext>
            </a:extLst>
          </p:cNvPr>
          <p:cNvCxnSpPr>
            <a:cxnSpLocks/>
            <a:stCxn id="119" idx="2"/>
            <a:endCxn id="104" idx="0"/>
          </p:cNvCxnSpPr>
          <p:nvPr/>
        </p:nvCxnSpPr>
        <p:spPr>
          <a:xfrm rot="5400000">
            <a:off x="8256361" y="3130772"/>
            <a:ext cx="545170" cy="711179"/>
          </a:xfrm>
          <a:prstGeom prst="bentConnector3">
            <a:avLst>
              <a:gd name="adj1" fmla="val 75159"/>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83" name="Gerader Verbinder 97">
            <a:extLst>
              <a:ext uri="{FF2B5EF4-FFF2-40B4-BE49-F238E27FC236}">
                <a16:creationId xmlns:a16="http://schemas.microsoft.com/office/drawing/2014/main" id="{B97A1CF3-8538-E9CD-9703-640048A078F2}"/>
              </a:ext>
            </a:extLst>
          </p:cNvPr>
          <p:cNvCxnSpPr>
            <a:cxnSpLocks/>
            <a:stCxn id="134" idx="2"/>
          </p:cNvCxnSpPr>
          <p:nvPr/>
        </p:nvCxnSpPr>
        <p:spPr>
          <a:xfrm rot="5400000" flipH="1" flipV="1">
            <a:off x="6648606" y="2108203"/>
            <a:ext cx="1436364" cy="3657159"/>
          </a:xfrm>
          <a:prstGeom prst="bentConnector4">
            <a:avLst>
              <a:gd name="adj1" fmla="val -32361"/>
              <a:gd name="adj2" fmla="val 99057"/>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21" name="Rechteck: abgerundete Ecken 47">
            <a:extLst>
              <a:ext uri="{FF2B5EF4-FFF2-40B4-BE49-F238E27FC236}">
                <a16:creationId xmlns:a16="http://schemas.microsoft.com/office/drawing/2014/main" id="{ACF596D8-EFFD-3435-2F02-D13A7C81EDD2}"/>
              </a:ext>
            </a:extLst>
          </p:cNvPr>
          <p:cNvSpPr/>
          <p:nvPr/>
        </p:nvSpPr>
        <p:spPr>
          <a:xfrm>
            <a:off x="4683375" y="5350512"/>
            <a:ext cx="1167461" cy="711200"/>
          </a:xfrm>
          <a:prstGeom prst="roundRect">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sz="1400" dirty="0" err="1">
                <a:solidFill>
                  <a:schemeClr val="tx1"/>
                </a:solidFill>
              </a:rPr>
              <a:t>Battery</a:t>
            </a:r>
            <a:endParaRPr lang="de-DE" sz="1400" dirty="0">
              <a:solidFill>
                <a:schemeClr val="tx1"/>
              </a:solidFill>
            </a:endParaRPr>
          </a:p>
          <a:p>
            <a:pPr algn="ctr"/>
            <a:r>
              <a:rPr lang="de-DE" sz="1400" dirty="0">
                <a:solidFill>
                  <a:schemeClr val="tx1"/>
                </a:solidFill>
              </a:rPr>
              <a:t>24V</a:t>
            </a:r>
          </a:p>
        </p:txBody>
      </p:sp>
      <p:sp>
        <p:nvSpPr>
          <p:cNvPr id="126" name="Rechteck: abgerundete Ecken 47">
            <a:extLst>
              <a:ext uri="{FF2B5EF4-FFF2-40B4-BE49-F238E27FC236}">
                <a16:creationId xmlns:a16="http://schemas.microsoft.com/office/drawing/2014/main" id="{2BAB6DE7-03EF-931E-92C5-2581D8B11E7B}"/>
              </a:ext>
            </a:extLst>
          </p:cNvPr>
          <p:cNvSpPr/>
          <p:nvPr/>
        </p:nvSpPr>
        <p:spPr>
          <a:xfrm>
            <a:off x="2801923" y="3328411"/>
            <a:ext cx="1167461" cy="711200"/>
          </a:xfrm>
          <a:prstGeom prst="roundRect">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sz="1400">
                <a:solidFill>
                  <a:schemeClr val="tx1"/>
                </a:solidFill>
              </a:rPr>
              <a:t>Alternator</a:t>
            </a:r>
            <a:endParaRPr lang="de-DE" sz="1400" dirty="0">
              <a:solidFill>
                <a:schemeClr val="tx1"/>
              </a:solidFill>
            </a:endParaRPr>
          </a:p>
        </p:txBody>
      </p:sp>
      <p:cxnSp>
        <p:nvCxnSpPr>
          <p:cNvPr id="127" name="Gerader Verbinder 86">
            <a:extLst>
              <a:ext uri="{FF2B5EF4-FFF2-40B4-BE49-F238E27FC236}">
                <a16:creationId xmlns:a16="http://schemas.microsoft.com/office/drawing/2014/main" id="{7A8C6683-C92C-1BD1-938F-0D57B0243006}"/>
              </a:ext>
            </a:extLst>
          </p:cNvPr>
          <p:cNvCxnSpPr>
            <a:cxnSpLocks/>
          </p:cNvCxnSpPr>
          <p:nvPr/>
        </p:nvCxnSpPr>
        <p:spPr>
          <a:xfrm>
            <a:off x="2424865" y="3638748"/>
            <a:ext cx="356756"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8" name="Gerader Verbinder 73">
            <a:extLst>
              <a:ext uri="{FF2B5EF4-FFF2-40B4-BE49-F238E27FC236}">
                <a16:creationId xmlns:a16="http://schemas.microsoft.com/office/drawing/2014/main" id="{C49591D4-5289-5963-C6E0-102188F6707F}"/>
              </a:ext>
            </a:extLst>
          </p:cNvPr>
          <p:cNvCxnSpPr>
            <a:cxnSpLocks/>
            <a:stCxn id="126" idx="3"/>
            <a:endCxn id="121" idx="1"/>
          </p:cNvCxnSpPr>
          <p:nvPr/>
        </p:nvCxnSpPr>
        <p:spPr>
          <a:xfrm>
            <a:off x="3969384" y="3684011"/>
            <a:ext cx="713991" cy="2022101"/>
          </a:xfrm>
          <a:prstGeom prst="bentConnector3">
            <a:avLst>
              <a:gd name="adj1" fmla="val 50000"/>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3" name="Gerader Verbinder 88">
            <a:extLst>
              <a:ext uri="{FF2B5EF4-FFF2-40B4-BE49-F238E27FC236}">
                <a16:creationId xmlns:a16="http://schemas.microsoft.com/office/drawing/2014/main" id="{368E7ED7-D1D6-C1FF-E2DC-9CDA010D0624}"/>
              </a:ext>
            </a:extLst>
          </p:cNvPr>
          <p:cNvCxnSpPr>
            <a:cxnSpLocks/>
            <a:stCxn id="121" idx="3"/>
            <a:endCxn id="104" idx="2"/>
          </p:cNvCxnSpPr>
          <p:nvPr/>
        </p:nvCxnSpPr>
        <p:spPr>
          <a:xfrm flipV="1">
            <a:off x="5850836" y="4799135"/>
            <a:ext cx="2322520" cy="906977"/>
          </a:xfrm>
          <a:prstGeom prst="bentConnector2">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192" name="Group 191">
            <a:extLst>
              <a:ext uri="{FF2B5EF4-FFF2-40B4-BE49-F238E27FC236}">
                <a16:creationId xmlns:a16="http://schemas.microsoft.com/office/drawing/2014/main" id="{87F47C80-27D0-B84D-3D8B-7E5C1ED06839}"/>
              </a:ext>
            </a:extLst>
          </p:cNvPr>
          <p:cNvGrpSpPr/>
          <p:nvPr/>
        </p:nvGrpSpPr>
        <p:grpSpPr>
          <a:xfrm>
            <a:off x="394162" y="4985384"/>
            <a:ext cx="3383850" cy="280750"/>
            <a:chOff x="983046" y="4853318"/>
            <a:chExt cx="3383850" cy="280750"/>
          </a:xfrm>
        </p:grpSpPr>
        <p:sp>
          <p:nvSpPr>
            <p:cNvPr id="222" name="Textfeld 61">
              <a:extLst>
                <a:ext uri="{FF2B5EF4-FFF2-40B4-BE49-F238E27FC236}">
                  <a16:creationId xmlns:a16="http://schemas.microsoft.com/office/drawing/2014/main" id="{6FCBDB78-425B-4E73-BACD-23D8D85DFB5A}"/>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223" name="Gleichschenkliges Dreieck 152">
              <a:extLst>
                <a:ext uri="{FF2B5EF4-FFF2-40B4-BE49-F238E27FC236}">
                  <a16:creationId xmlns:a16="http://schemas.microsoft.com/office/drawing/2014/main" id="{2FD99DFB-6546-A1AF-F67D-50E40C30C617}"/>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3" name="Group 192">
            <a:extLst>
              <a:ext uri="{FF2B5EF4-FFF2-40B4-BE49-F238E27FC236}">
                <a16:creationId xmlns:a16="http://schemas.microsoft.com/office/drawing/2014/main" id="{CAFF52B9-9027-34C8-AAF5-A795B23E1654}"/>
              </a:ext>
            </a:extLst>
          </p:cNvPr>
          <p:cNvGrpSpPr/>
          <p:nvPr/>
        </p:nvGrpSpPr>
        <p:grpSpPr>
          <a:xfrm>
            <a:off x="400946" y="5241757"/>
            <a:ext cx="1191675" cy="280750"/>
            <a:chOff x="989830" y="5109691"/>
            <a:chExt cx="1191675" cy="280750"/>
          </a:xfrm>
        </p:grpSpPr>
        <p:sp>
          <p:nvSpPr>
            <p:cNvPr id="220" name="Textfeld 58">
              <a:extLst>
                <a:ext uri="{FF2B5EF4-FFF2-40B4-BE49-F238E27FC236}">
                  <a16:creationId xmlns:a16="http://schemas.microsoft.com/office/drawing/2014/main" id="{84DD79F8-6B48-7C19-71CE-64B92045E8EE}"/>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221" name="Gleichschenkliges Dreieck 153">
              <a:extLst>
                <a:ext uri="{FF2B5EF4-FFF2-40B4-BE49-F238E27FC236}">
                  <a16:creationId xmlns:a16="http://schemas.microsoft.com/office/drawing/2014/main" id="{CF8A69AA-3C12-C179-663E-2E232EDCCCD4}"/>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5" name="Group 194">
            <a:extLst>
              <a:ext uri="{FF2B5EF4-FFF2-40B4-BE49-F238E27FC236}">
                <a16:creationId xmlns:a16="http://schemas.microsoft.com/office/drawing/2014/main" id="{72E7B41E-3BBD-6732-0ADF-54B8D7D767CF}"/>
              </a:ext>
            </a:extLst>
          </p:cNvPr>
          <p:cNvGrpSpPr/>
          <p:nvPr/>
        </p:nvGrpSpPr>
        <p:grpSpPr>
          <a:xfrm>
            <a:off x="400531" y="5972048"/>
            <a:ext cx="771260" cy="280750"/>
            <a:chOff x="989415" y="5839982"/>
            <a:chExt cx="771260" cy="280750"/>
          </a:xfrm>
        </p:grpSpPr>
        <p:sp>
          <p:nvSpPr>
            <p:cNvPr id="216" name="Textfeld 60">
              <a:extLst>
                <a:ext uri="{FF2B5EF4-FFF2-40B4-BE49-F238E27FC236}">
                  <a16:creationId xmlns:a16="http://schemas.microsoft.com/office/drawing/2014/main" id="{87513FFA-3E6C-2533-256F-D3CE5B56F1C5}"/>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217" name="Gleichschenkliges Dreieck 156">
              <a:extLst>
                <a:ext uri="{FF2B5EF4-FFF2-40B4-BE49-F238E27FC236}">
                  <a16:creationId xmlns:a16="http://schemas.microsoft.com/office/drawing/2014/main" id="{6CAFA7EC-15B3-6C48-8A5F-7C9B0C7675C5}"/>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96" name="Rechteck: abgerundete Ecken 161">
            <a:extLst>
              <a:ext uri="{FF2B5EF4-FFF2-40B4-BE49-F238E27FC236}">
                <a16:creationId xmlns:a16="http://schemas.microsoft.com/office/drawing/2014/main" id="{E2336412-A0C2-8D30-6876-CB3199085A7E}"/>
              </a:ext>
            </a:extLst>
          </p:cNvPr>
          <p:cNvSpPr/>
          <p:nvPr/>
        </p:nvSpPr>
        <p:spPr>
          <a:xfrm>
            <a:off x="337012" y="4626770"/>
            <a:ext cx="3512591" cy="1975055"/>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97" name="Group 196">
            <a:extLst>
              <a:ext uri="{FF2B5EF4-FFF2-40B4-BE49-F238E27FC236}">
                <a16:creationId xmlns:a16="http://schemas.microsoft.com/office/drawing/2014/main" id="{383B8507-12F8-502C-5569-201B0D094F8D}"/>
              </a:ext>
            </a:extLst>
          </p:cNvPr>
          <p:cNvGrpSpPr/>
          <p:nvPr/>
        </p:nvGrpSpPr>
        <p:grpSpPr>
          <a:xfrm>
            <a:off x="535210" y="6281464"/>
            <a:ext cx="1407311" cy="276999"/>
            <a:chOff x="1124094" y="6149398"/>
            <a:chExt cx="1407311" cy="276999"/>
          </a:xfrm>
        </p:grpSpPr>
        <p:sp>
          <p:nvSpPr>
            <p:cNvPr id="214" name="Textfeld 114">
              <a:extLst>
                <a:ext uri="{FF2B5EF4-FFF2-40B4-BE49-F238E27FC236}">
                  <a16:creationId xmlns:a16="http://schemas.microsoft.com/office/drawing/2014/main" id="{12ADD958-58F3-E05C-613E-D64277EBA25E}"/>
                </a:ext>
              </a:extLst>
            </p:cNvPr>
            <p:cNvSpPr txBox="1"/>
            <p:nvPr/>
          </p:nvSpPr>
          <p:spPr>
            <a:xfrm>
              <a:off x="1246422" y="6149398"/>
              <a:ext cx="1284983"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to be defined</a:t>
              </a:r>
            </a:p>
          </p:txBody>
        </p:sp>
        <p:sp>
          <p:nvSpPr>
            <p:cNvPr id="215" name="Ellipse 2">
              <a:extLst>
                <a:ext uri="{FF2B5EF4-FFF2-40B4-BE49-F238E27FC236}">
                  <a16:creationId xmlns:a16="http://schemas.microsoft.com/office/drawing/2014/main" id="{11A1BCE2-EF77-E5B1-EABB-F0F3992673AB}"/>
                </a:ext>
              </a:extLst>
            </p:cNvPr>
            <p:cNvSpPr/>
            <p:nvPr/>
          </p:nvSpPr>
          <p:spPr>
            <a:xfrm>
              <a:off x="1124094" y="6173300"/>
              <a:ext cx="244656" cy="2460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8" name="Group 197">
            <a:extLst>
              <a:ext uri="{FF2B5EF4-FFF2-40B4-BE49-F238E27FC236}">
                <a16:creationId xmlns:a16="http://schemas.microsoft.com/office/drawing/2014/main" id="{F30DBC8D-ABD2-94D1-5E7C-8A39C1C42B9C}"/>
              </a:ext>
            </a:extLst>
          </p:cNvPr>
          <p:cNvGrpSpPr/>
          <p:nvPr/>
        </p:nvGrpSpPr>
        <p:grpSpPr>
          <a:xfrm>
            <a:off x="400531" y="4692487"/>
            <a:ext cx="3486044" cy="276999"/>
            <a:chOff x="400531" y="4692487"/>
            <a:chExt cx="3486044" cy="276999"/>
          </a:xfrm>
        </p:grpSpPr>
        <p:sp>
          <p:nvSpPr>
            <p:cNvPr id="209" name="Textfeld 50">
              <a:extLst>
                <a:ext uri="{FF2B5EF4-FFF2-40B4-BE49-F238E27FC236}">
                  <a16:creationId xmlns:a16="http://schemas.microsoft.com/office/drawing/2014/main" id="{9833F505-E452-4314-08C4-CDF74269284B}"/>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strike="noStrike" kern="0" cap="none" spc="0" normalizeH="0" baseline="0" noProof="0" dirty="0">
                  <a:ln>
                    <a:noFill/>
                  </a:ln>
                  <a:solidFill>
                    <a:srgbClr val="FF0000"/>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(including energy source, if any)</a:t>
              </a:r>
            </a:p>
          </p:txBody>
        </p:sp>
        <p:grpSp>
          <p:nvGrpSpPr>
            <p:cNvPr id="210" name="Group 209">
              <a:extLst>
                <a:ext uri="{FF2B5EF4-FFF2-40B4-BE49-F238E27FC236}">
                  <a16:creationId xmlns:a16="http://schemas.microsoft.com/office/drawing/2014/main" id="{D3DD84A2-A5A6-4CF7-2B47-9BD18FB6BA07}"/>
                </a:ext>
              </a:extLst>
            </p:cNvPr>
            <p:cNvGrpSpPr/>
            <p:nvPr/>
          </p:nvGrpSpPr>
          <p:grpSpPr>
            <a:xfrm>
              <a:off x="400531" y="4726054"/>
              <a:ext cx="2794450" cy="206406"/>
              <a:chOff x="989415" y="4593988"/>
              <a:chExt cx="2794450" cy="206406"/>
            </a:xfrm>
          </p:grpSpPr>
          <p:sp>
            <p:nvSpPr>
              <p:cNvPr id="211" name="Gleichschenkliges Dreieck 150">
                <a:extLst>
                  <a:ext uri="{FF2B5EF4-FFF2-40B4-BE49-F238E27FC236}">
                    <a16:creationId xmlns:a16="http://schemas.microsoft.com/office/drawing/2014/main" id="{6BFA8125-2A1E-7E82-EB53-CB09ACA93131}"/>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12" name="Straight Connector 211">
                <a:extLst>
                  <a:ext uri="{FF2B5EF4-FFF2-40B4-BE49-F238E27FC236}">
                    <a16:creationId xmlns:a16="http://schemas.microsoft.com/office/drawing/2014/main" id="{BB7F5919-3726-6CA6-6001-E703D731215A}"/>
                  </a:ext>
                </a:extLst>
              </p:cNvPr>
              <p:cNvCxnSpPr>
                <a:cxnSpLocks/>
              </p:cNvCxnSpPr>
              <p:nvPr/>
            </p:nvCxnSpPr>
            <p:spPr>
              <a:xfrm>
                <a:off x="2893512"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213" name="Straight Connector 212">
                <a:extLst>
                  <a:ext uri="{FF2B5EF4-FFF2-40B4-BE49-F238E27FC236}">
                    <a16:creationId xmlns:a16="http://schemas.microsoft.com/office/drawing/2014/main" id="{A3C36361-2867-5CFB-E046-DF31EABBF920}"/>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199" name="Straight Connector 198">
            <a:extLst>
              <a:ext uri="{FF2B5EF4-FFF2-40B4-BE49-F238E27FC236}">
                <a16:creationId xmlns:a16="http://schemas.microsoft.com/office/drawing/2014/main" id="{DD2074C0-60D5-B773-DBEC-22250DA89365}"/>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00" name="Group 199">
            <a:extLst>
              <a:ext uri="{FF2B5EF4-FFF2-40B4-BE49-F238E27FC236}">
                <a16:creationId xmlns:a16="http://schemas.microsoft.com/office/drawing/2014/main" id="{1FE353D2-DE05-8FD3-09C4-C00405D7FB8C}"/>
              </a:ext>
            </a:extLst>
          </p:cNvPr>
          <p:cNvGrpSpPr/>
          <p:nvPr/>
        </p:nvGrpSpPr>
        <p:grpSpPr>
          <a:xfrm>
            <a:off x="402388" y="5737942"/>
            <a:ext cx="2810587" cy="286289"/>
            <a:chOff x="402388" y="5737942"/>
            <a:chExt cx="2810587" cy="286289"/>
          </a:xfrm>
        </p:grpSpPr>
        <p:sp>
          <p:nvSpPr>
            <p:cNvPr id="201" name="Textfeld 52">
              <a:extLst>
                <a:ext uri="{FF2B5EF4-FFF2-40B4-BE49-F238E27FC236}">
                  <a16:creationId xmlns:a16="http://schemas.microsoft.com/office/drawing/2014/main" id="{62B35058-9345-DBC3-604E-BC9BEE15DD49}"/>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202" name="Gleichschenkliges Dreieck 155">
              <a:extLst>
                <a:ext uri="{FF2B5EF4-FFF2-40B4-BE49-F238E27FC236}">
                  <a16:creationId xmlns:a16="http://schemas.microsoft.com/office/drawing/2014/main" id="{0473DFFE-6E56-F174-60C2-7378FB4D964A}"/>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3" name="Gruppieren 67">
              <a:extLst>
                <a:ext uri="{FF2B5EF4-FFF2-40B4-BE49-F238E27FC236}">
                  <a16:creationId xmlns:a16="http://schemas.microsoft.com/office/drawing/2014/main" id="{803ED14D-B41B-7AC3-86AB-001706BDB034}"/>
                </a:ext>
              </a:extLst>
            </p:cNvPr>
            <p:cNvGrpSpPr/>
            <p:nvPr/>
          </p:nvGrpSpPr>
          <p:grpSpPr>
            <a:xfrm>
              <a:off x="1929843" y="5756195"/>
              <a:ext cx="705662" cy="246221"/>
              <a:chOff x="9649216" y="4894463"/>
              <a:chExt cx="705662" cy="246221"/>
            </a:xfrm>
          </p:grpSpPr>
          <p:cxnSp>
            <p:nvCxnSpPr>
              <p:cNvPr id="207" name="Gerader Verbinder 163">
                <a:extLst>
                  <a:ext uri="{FF2B5EF4-FFF2-40B4-BE49-F238E27FC236}">
                    <a16:creationId xmlns:a16="http://schemas.microsoft.com/office/drawing/2014/main" id="{23827189-D8AB-90DA-4A3B-94679C2973CF}"/>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208" name="Textfeld 164">
                <a:extLst>
                  <a:ext uri="{FF2B5EF4-FFF2-40B4-BE49-F238E27FC236}">
                    <a16:creationId xmlns:a16="http://schemas.microsoft.com/office/drawing/2014/main" id="{B174C31D-CD0C-402F-2E31-9ED222CDBB50}"/>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204" name="Group 203">
              <a:extLst>
                <a:ext uri="{FF2B5EF4-FFF2-40B4-BE49-F238E27FC236}">
                  <a16:creationId xmlns:a16="http://schemas.microsoft.com/office/drawing/2014/main" id="{25C30D52-2671-E840-CF77-0D2C369D1467}"/>
                </a:ext>
              </a:extLst>
            </p:cNvPr>
            <p:cNvGrpSpPr/>
            <p:nvPr/>
          </p:nvGrpSpPr>
          <p:grpSpPr>
            <a:xfrm>
              <a:off x="2369084" y="5737942"/>
              <a:ext cx="843891" cy="276999"/>
              <a:chOff x="2369084" y="5737942"/>
              <a:chExt cx="843891" cy="276999"/>
            </a:xfrm>
          </p:grpSpPr>
          <p:cxnSp>
            <p:nvCxnSpPr>
              <p:cNvPr id="205" name="Gerader Verbinder 184">
                <a:extLst>
                  <a:ext uri="{FF2B5EF4-FFF2-40B4-BE49-F238E27FC236}">
                    <a16:creationId xmlns:a16="http://schemas.microsoft.com/office/drawing/2014/main" id="{2CE6BD06-68F5-631E-E2B6-507C87438693}"/>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06" name="Textfeld 185">
                <a:extLst>
                  <a:ext uri="{FF2B5EF4-FFF2-40B4-BE49-F238E27FC236}">
                    <a16:creationId xmlns:a16="http://schemas.microsoft.com/office/drawing/2014/main" id="{C272270E-5B37-299F-9529-98316AC8937C}"/>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Pneumatic</a:t>
                </a:r>
              </a:p>
            </p:txBody>
          </p:sp>
        </p:grpSp>
      </p:grpSp>
      <p:grpSp>
        <p:nvGrpSpPr>
          <p:cNvPr id="229" name="Group 228">
            <a:extLst>
              <a:ext uri="{FF2B5EF4-FFF2-40B4-BE49-F238E27FC236}">
                <a16:creationId xmlns:a16="http://schemas.microsoft.com/office/drawing/2014/main" id="{42B68462-04F7-3390-81C0-B48CFBFDFC76}"/>
              </a:ext>
            </a:extLst>
          </p:cNvPr>
          <p:cNvGrpSpPr/>
          <p:nvPr/>
        </p:nvGrpSpPr>
        <p:grpSpPr>
          <a:xfrm>
            <a:off x="394162" y="5480817"/>
            <a:ext cx="2818813" cy="283548"/>
            <a:chOff x="394162" y="5480817"/>
            <a:chExt cx="2818813" cy="283548"/>
          </a:xfrm>
        </p:grpSpPr>
        <p:grpSp>
          <p:nvGrpSpPr>
            <p:cNvPr id="194" name="Group 193">
              <a:extLst>
                <a:ext uri="{FF2B5EF4-FFF2-40B4-BE49-F238E27FC236}">
                  <a16:creationId xmlns:a16="http://schemas.microsoft.com/office/drawing/2014/main" id="{74005847-1F1F-3349-45A4-F096875AA7FA}"/>
                </a:ext>
              </a:extLst>
            </p:cNvPr>
            <p:cNvGrpSpPr/>
            <p:nvPr/>
          </p:nvGrpSpPr>
          <p:grpSpPr>
            <a:xfrm>
              <a:off x="394162" y="5480817"/>
              <a:ext cx="1882528" cy="280750"/>
              <a:chOff x="983046" y="5348751"/>
              <a:chExt cx="1882528" cy="280750"/>
            </a:xfrm>
          </p:grpSpPr>
          <p:sp>
            <p:nvSpPr>
              <p:cNvPr id="218" name="Textfeld 53">
                <a:extLst>
                  <a:ext uri="{FF2B5EF4-FFF2-40B4-BE49-F238E27FC236}">
                    <a16:creationId xmlns:a16="http://schemas.microsoft.com/office/drawing/2014/main" id="{0364575C-19F7-6C7D-EF7D-D412BF9F22F2}"/>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 I</a:t>
                </a:r>
              </a:p>
            </p:txBody>
          </p:sp>
          <p:sp>
            <p:nvSpPr>
              <p:cNvPr id="219" name="Gleichschenkliges Dreieck 154">
                <a:extLst>
                  <a:ext uri="{FF2B5EF4-FFF2-40B4-BE49-F238E27FC236}">
                    <a16:creationId xmlns:a16="http://schemas.microsoft.com/office/drawing/2014/main" id="{AA5C1D08-1985-9F2F-63E1-E4A787E3F498}"/>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4" name="Textfeld 185">
              <a:extLst>
                <a:ext uri="{FF2B5EF4-FFF2-40B4-BE49-F238E27FC236}">
                  <a16:creationId xmlns:a16="http://schemas.microsoft.com/office/drawing/2014/main" id="{8EBA5749-269A-4DE3-FB2B-674546639832}"/>
                </a:ext>
              </a:extLst>
            </p:cNvPr>
            <p:cNvSpPr txBox="1"/>
            <p:nvPr/>
          </p:nvSpPr>
          <p:spPr>
            <a:xfrm>
              <a:off x="2369084" y="5487366"/>
              <a:ext cx="843891" cy="276999"/>
            </a:xfrm>
            <a:prstGeom prst="rect">
              <a:avLst/>
            </a:prstGeom>
            <a:noFill/>
          </p:spPr>
          <p:txBody>
            <a:bodyPr wrap="square" rtlCol="0">
              <a:spAutoFit/>
            </a:bodyPr>
            <a:lstStyle/>
            <a:p>
              <a:r>
                <a:rPr lang="de-DE" sz="1200" b="1" dirty="0"/>
                <a:t>I</a:t>
              </a:r>
              <a:r>
                <a:rPr lang="de-DE" sz="1000" b="1" dirty="0"/>
                <a:t>  Pneumatic</a:t>
              </a:r>
            </a:p>
          </p:txBody>
        </p:sp>
        <p:sp>
          <p:nvSpPr>
            <p:cNvPr id="225" name="Textfeld 164">
              <a:extLst>
                <a:ext uri="{FF2B5EF4-FFF2-40B4-BE49-F238E27FC236}">
                  <a16:creationId xmlns:a16="http://schemas.microsoft.com/office/drawing/2014/main" id="{3CCA0F10-E500-F881-B1DC-E73B7C0B9138}"/>
                </a:ext>
              </a:extLst>
            </p:cNvPr>
            <p:cNvSpPr txBox="1"/>
            <p:nvPr/>
          </p:nvSpPr>
          <p:spPr>
            <a:xfrm>
              <a:off x="1929843" y="5504774"/>
              <a:ext cx="705662" cy="246221"/>
            </a:xfrm>
            <a:prstGeom prst="rect">
              <a:avLst/>
            </a:prstGeom>
            <a:noFill/>
          </p:spPr>
          <p:txBody>
            <a:bodyPr wrap="square" rtlCol="0">
              <a:spAutoFit/>
            </a:bodyPr>
            <a:lstStyle/>
            <a:p>
              <a:r>
                <a:rPr lang="de-DE" sz="1000" b="1" dirty="0"/>
                <a:t>Electric </a:t>
              </a:r>
            </a:p>
          </p:txBody>
        </p:sp>
        <p:cxnSp>
          <p:nvCxnSpPr>
            <p:cNvPr id="226" name="Gerader Verbinder 88">
              <a:extLst>
                <a:ext uri="{FF2B5EF4-FFF2-40B4-BE49-F238E27FC236}">
                  <a16:creationId xmlns:a16="http://schemas.microsoft.com/office/drawing/2014/main" id="{FBC9DCBB-98B4-F91C-19E5-D99DAB323CE8}"/>
                </a:ext>
              </a:extLst>
            </p:cNvPr>
            <p:cNvCxnSpPr>
              <a:cxnSpLocks/>
            </p:cNvCxnSpPr>
            <p:nvPr/>
          </p:nvCxnSpPr>
          <p:spPr>
            <a:xfrm>
              <a:off x="2021549" y="5710868"/>
              <a:ext cx="399672" cy="0"/>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227" name="Gerader Verbinder 88">
              <a:extLst>
                <a:ext uri="{FF2B5EF4-FFF2-40B4-BE49-F238E27FC236}">
                  <a16:creationId xmlns:a16="http://schemas.microsoft.com/office/drawing/2014/main" id="{E57B3B59-0018-A026-0B90-E8A4D0BABB61}"/>
                </a:ext>
              </a:extLst>
            </p:cNvPr>
            <p:cNvCxnSpPr>
              <a:cxnSpLocks/>
            </p:cNvCxnSpPr>
            <p:nvPr/>
          </p:nvCxnSpPr>
          <p:spPr>
            <a:xfrm>
              <a:off x="2562569" y="5710868"/>
              <a:ext cx="588191"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grpSp>
      <p:grpSp>
        <p:nvGrpSpPr>
          <p:cNvPr id="232" name="Group 231">
            <a:extLst>
              <a:ext uri="{FF2B5EF4-FFF2-40B4-BE49-F238E27FC236}">
                <a16:creationId xmlns:a16="http://schemas.microsoft.com/office/drawing/2014/main" id="{F84AB9F8-708C-9991-A48D-FCBCD91D0D63}"/>
              </a:ext>
            </a:extLst>
          </p:cNvPr>
          <p:cNvGrpSpPr>
            <a:grpSpLocks noChangeAspect="1"/>
          </p:cNvGrpSpPr>
          <p:nvPr/>
        </p:nvGrpSpPr>
        <p:grpSpPr>
          <a:xfrm>
            <a:off x="4686179" y="1721776"/>
            <a:ext cx="209150" cy="153374"/>
            <a:chOff x="7817019" y="2389941"/>
            <a:chExt cx="441829" cy="324000"/>
          </a:xfrm>
        </p:grpSpPr>
        <p:cxnSp>
          <p:nvCxnSpPr>
            <p:cNvPr id="233" name="Straight Connector 232">
              <a:extLst>
                <a:ext uri="{FF2B5EF4-FFF2-40B4-BE49-F238E27FC236}">
                  <a16:creationId xmlns:a16="http://schemas.microsoft.com/office/drawing/2014/main" id="{DF43850E-CC07-40B1-2B98-E56849284E95}"/>
                </a:ext>
              </a:extLst>
            </p:cNvPr>
            <p:cNvCxnSpPr>
              <a:cxnSpLocks/>
            </p:cNvCxnSpPr>
            <p:nvPr/>
          </p:nvCxnSpPr>
          <p:spPr>
            <a:xfrm rot="-1800000">
              <a:off x="7817019" y="241119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5D75D073-58C6-03A5-752F-DDB88B10D38A}"/>
                </a:ext>
              </a:extLst>
            </p:cNvPr>
            <p:cNvCxnSpPr>
              <a:cxnSpLocks/>
            </p:cNvCxnSpPr>
            <p:nvPr/>
          </p:nvCxnSpPr>
          <p:spPr>
            <a:xfrm rot="1800000">
              <a:off x="7817019" y="269532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Oval 234">
              <a:extLst>
                <a:ext uri="{FF2B5EF4-FFF2-40B4-BE49-F238E27FC236}">
                  <a16:creationId xmlns:a16="http://schemas.microsoft.com/office/drawing/2014/main" id="{61953F52-ABC7-8028-70D5-8A34CC62DE6D}"/>
                </a:ext>
              </a:extLst>
            </p:cNvPr>
            <p:cNvSpPr>
              <a:spLocks noChangeAspect="1"/>
            </p:cNvSpPr>
            <p:nvPr/>
          </p:nvSpPr>
          <p:spPr>
            <a:xfrm>
              <a:off x="7934848" y="2389941"/>
              <a:ext cx="324000" cy="324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36" name="Group 235">
            <a:extLst>
              <a:ext uri="{FF2B5EF4-FFF2-40B4-BE49-F238E27FC236}">
                <a16:creationId xmlns:a16="http://schemas.microsoft.com/office/drawing/2014/main" id="{13E4B993-EF8A-8499-EF3F-26039218E25C}"/>
              </a:ext>
            </a:extLst>
          </p:cNvPr>
          <p:cNvGrpSpPr>
            <a:grpSpLocks noChangeAspect="1"/>
          </p:cNvGrpSpPr>
          <p:nvPr/>
        </p:nvGrpSpPr>
        <p:grpSpPr>
          <a:xfrm>
            <a:off x="4689026" y="2141176"/>
            <a:ext cx="209150" cy="153374"/>
            <a:chOff x="7817019" y="2389941"/>
            <a:chExt cx="441829" cy="324000"/>
          </a:xfrm>
        </p:grpSpPr>
        <p:cxnSp>
          <p:nvCxnSpPr>
            <p:cNvPr id="237" name="Straight Connector 236">
              <a:extLst>
                <a:ext uri="{FF2B5EF4-FFF2-40B4-BE49-F238E27FC236}">
                  <a16:creationId xmlns:a16="http://schemas.microsoft.com/office/drawing/2014/main" id="{34A09335-7AF5-A2FD-B565-F80916799342}"/>
                </a:ext>
              </a:extLst>
            </p:cNvPr>
            <p:cNvCxnSpPr>
              <a:cxnSpLocks/>
            </p:cNvCxnSpPr>
            <p:nvPr/>
          </p:nvCxnSpPr>
          <p:spPr>
            <a:xfrm rot="-1800000">
              <a:off x="7817019" y="241119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B31EA2BE-04C4-CE41-A333-1C08C4E4CBC4}"/>
                </a:ext>
              </a:extLst>
            </p:cNvPr>
            <p:cNvCxnSpPr>
              <a:cxnSpLocks/>
            </p:cNvCxnSpPr>
            <p:nvPr/>
          </p:nvCxnSpPr>
          <p:spPr>
            <a:xfrm rot="1800000">
              <a:off x="7817019" y="269532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9" name="Oval 238">
              <a:extLst>
                <a:ext uri="{FF2B5EF4-FFF2-40B4-BE49-F238E27FC236}">
                  <a16:creationId xmlns:a16="http://schemas.microsoft.com/office/drawing/2014/main" id="{0E6184E5-965D-E5F2-332B-CFC4ED0BFAFE}"/>
                </a:ext>
              </a:extLst>
            </p:cNvPr>
            <p:cNvSpPr>
              <a:spLocks noChangeAspect="1"/>
            </p:cNvSpPr>
            <p:nvPr/>
          </p:nvSpPr>
          <p:spPr>
            <a:xfrm>
              <a:off x="7934848" y="2389941"/>
              <a:ext cx="324000" cy="324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247" name="TextBox 246">
            <a:extLst>
              <a:ext uri="{FF2B5EF4-FFF2-40B4-BE49-F238E27FC236}">
                <a16:creationId xmlns:a16="http://schemas.microsoft.com/office/drawing/2014/main" id="{8BB4D2A1-DA32-4918-1B8D-5EA66C4BD053}"/>
              </a:ext>
            </a:extLst>
          </p:cNvPr>
          <p:cNvSpPr txBox="1"/>
          <p:nvPr/>
        </p:nvSpPr>
        <p:spPr>
          <a:xfrm>
            <a:off x="5536346" y="4109122"/>
            <a:ext cx="288862" cy="338554"/>
          </a:xfrm>
          <a:prstGeom prst="rect">
            <a:avLst/>
          </a:prstGeom>
          <a:noFill/>
        </p:spPr>
        <p:txBody>
          <a:bodyPr wrap="none" rtlCol="0">
            <a:spAutoFit/>
          </a:bodyPr>
          <a:lstStyle/>
          <a:p>
            <a:r>
              <a:rPr lang="en-US" sz="1600" b="1" dirty="0"/>
              <a:t>3</a:t>
            </a:r>
          </a:p>
        </p:txBody>
      </p:sp>
      <p:cxnSp>
        <p:nvCxnSpPr>
          <p:cNvPr id="11" name="Straight Arrow Connector 10">
            <a:extLst>
              <a:ext uri="{FF2B5EF4-FFF2-40B4-BE49-F238E27FC236}">
                <a16:creationId xmlns:a16="http://schemas.microsoft.com/office/drawing/2014/main" id="{E13BA70C-F0E6-8671-2AC1-419C17CD7CDC}"/>
              </a:ext>
            </a:extLst>
          </p:cNvPr>
          <p:cNvCxnSpPr>
            <a:cxnSpLocks/>
          </p:cNvCxnSpPr>
          <p:nvPr/>
        </p:nvCxnSpPr>
        <p:spPr>
          <a:xfrm flipH="1" flipV="1">
            <a:off x="5850836" y="5929509"/>
            <a:ext cx="535222" cy="323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1365095-1114-5431-2E93-14240518F92E}"/>
              </a:ext>
            </a:extLst>
          </p:cNvPr>
          <p:cNvSpPr txBox="1"/>
          <p:nvPr/>
        </p:nvSpPr>
        <p:spPr>
          <a:xfrm>
            <a:off x="6382155" y="6004464"/>
            <a:ext cx="3512592" cy="830997"/>
          </a:xfrm>
          <a:prstGeom prst="rect">
            <a:avLst/>
          </a:prstGeom>
          <a:noFill/>
        </p:spPr>
        <p:txBody>
          <a:bodyPr wrap="square">
            <a:spAutoFit/>
          </a:bodyPr>
          <a:lstStyle/>
          <a:p>
            <a:pPr algn="just">
              <a:spcBef>
                <a:spcPts val="600"/>
              </a:spcBef>
            </a:pPr>
            <a:r>
              <a:rPr lang="en-GB" sz="1200" dirty="0">
                <a:solidFill>
                  <a:srgbClr val="000000"/>
                </a:solidFill>
                <a:effectLst/>
                <a:latin typeface="Times New Roman" panose="02020603050405020304" pitchFamily="18" charset="0"/>
                <a:ea typeface="Times New Roman" panose="02020603050405020304" pitchFamily="18" charset="0"/>
              </a:rPr>
              <a:t>2.5.1. "</a:t>
            </a:r>
            <a:r>
              <a:rPr lang="en-GB" sz="1200" i="1" dirty="0">
                <a:solidFill>
                  <a:srgbClr val="000000"/>
                </a:solidFill>
                <a:effectLst/>
                <a:latin typeface="Times New Roman" panose="02020603050405020304" pitchFamily="18" charset="0"/>
                <a:ea typeface="Times New Roman" panose="02020603050405020304" pitchFamily="18" charset="0"/>
              </a:rPr>
              <a:t>Control transmission</a:t>
            </a:r>
            <a:r>
              <a:rPr lang="en-GB" sz="1200" dirty="0">
                <a:solidFill>
                  <a:srgbClr val="000000"/>
                </a:solidFill>
                <a:effectLst/>
                <a:latin typeface="Times New Roman" panose="02020603050405020304" pitchFamily="18" charset="0"/>
                <a:ea typeface="Times New Roman" panose="02020603050405020304" pitchFamily="18" charset="0"/>
              </a:rPr>
              <a:t>" means the combination of the components of the transmission which control the operation of the brakes, including the control function and </a:t>
            </a:r>
            <a:r>
              <a:rPr lang="en-GB" sz="1200" b="1" dirty="0">
                <a:solidFill>
                  <a:srgbClr val="7030A0"/>
                </a:solidFill>
                <a:effectLst/>
                <a:latin typeface="Times New Roman" panose="02020603050405020304" pitchFamily="18" charset="0"/>
                <a:ea typeface="Times New Roman" panose="02020603050405020304" pitchFamily="18" charset="0"/>
              </a:rPr>
              <a:t>the necessary reserve(s) of energy</a:t>
            </a:r>
            <a:r>
              <a:rPr lang="en-GB" sz="1200" dirty="0">
                <a:solidFill>
                  <a:srgbClr val="000000"/>
                </a:solidFill>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9D46A4DE-5681-1EFE-37AB-5765B33CC5B1}"/>
              </a:ext>
            </a:extLst>
          </p:cNvPr>
          <p:cNvSpPr txBox="1"/>
          <p:nvPr/>
        </p:nvSpPr>
        <p:spPr>
          <a:xfrm>
            <a:off x="7630751" y="7920"/>
            <a:ext cx="4561249" cy="584775"/>
          </a:xfrm>
          <a:prstGeom prst="rect">
            <a:avLst/>
          </a:prstGeom>
          <a:solidFill>
            <a:srgbClr val="FFFF00"/>
          </a:solidFill>
        </p:spPr>
        <p:txBody>
          <a:bodyPr wrap="none" rtlCol="0">
            <a:spAutoFit/>
          </a:bodyPr>
          <a:lstStyle/>
          <a:p>
            <a:r>
              <a:rPr lang="en-US" sz="1600" b="1" dirty="0"/>
              <a:t>Energy transmission </a:t>
            </a:r>
            <a:r>
              <a:rPr lang="en-US" sz="1600" dirty="0"/>
              <a:t>= pneumatic</a:t>
            </a:r>
          </a:p>
          <a:p>
            <a:r>
              <a:rPr lang="en-US" sz="1600" b="1" dirty="0"/>
              <a:t>Control transmission </a:t>
            </a:r>
            <a:r>
              <a:rPr lang="en-US" sz="1600" dirty="0"/>
              <a:t>= electric + pneumatic (backup)</a:t>
            </a:r>
          </a:p>
        </p:txBody>
      </p:sp>
      <p:sp>
        <p:nvSpPr>
          <p:cNvPr id="4" name="TextBox 3">
            <a:extLst>
              <a:ext uri="{FF2B5EF4-FFF2-40B4-BE49-F238E27FC236}">
                <a16:creationId xmlns:a16="http://schemas.microsoft.com/office/drawing/2014/main" id="{291E36E4-8E07-7BB7-FCC9-D06B9F7F5D67}"/>
              </a:ext>
            </a:extLst>
          </p:cNvPr>
          <p:cNvSpPr txBox="1"/>
          <p:nvPr/>
        </p:nvSpPr>
        <p:spPr>
          <a:xfrm>
            <a:off x="1644453" y="1057695"/>
            <a:ext cx="1249509" cy="276999"/>
          </a:xfrm>
          <a:prstGeom prst="rect">
            <a:avLst/>
          </a:prstGeom>
          <a:noFill/>
        </p:spPr>
        <p:txBody>
          <a:bodyPr wrap="none" rtlCol="0">
            <a:spAutoFit/>
          </a:bodyPr>
          <a:lstStyle/>
          <a:p>
            <a:r>
              <a:rPr lang="en-US" sz="1200" dirty="0"/>
              <a:t>Mechanical drive</a:t>
            </a:r>
          </a:p>
        </p:txBody>
      </p:sp>
      <p:cxnSp>
        <p:nvCxnSpPr>
          <p:cNvPr id="8" name="Straight Arrow Connector 7">
            <a:extLst>
              <a:ext uri="{FF2B5EF4-FFF2-40B4-BE49-F238E27FC236}">
                <a16:creationId xmlns:a16="http://schemas.microsoft.com/office/drawing/2014/main" id="{C5948332-901C-123D-95D8-ACAC7F61ADC1}"/>
              </a:ext>
            </a:extLst>
          </p:cNvPr>
          <p:cNvCxnSpPr/>
          <p:nvPr/>
        </p:nvCxnSpPr>
        <p:spPr>
          <a:xfrm>
            <a:off x="2440305" y="1313954"/>
            <a:ext cx="195200" cy="467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Picture 4" descr="C:\Users\kleman\AppData\Local\Microsoft\Windows\Temporary Internet Files\Content.Outlook\RCM77ZUQ\UJG3EI9O.jpg">
            <a:extLst>
              <a:ext uri="{FF2B5EF4-FFF2-40B4-BE49-F238E27FC236}">
                <a16:creationId xmlns:a16="http://schemas.microsoft.com/office/drawing/2014/main" id="{A7585486-A9E4-D2A7-EA75-7AE247414F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7531" y="1663639"/>
            <a:ext cx="656559" cy="74047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3BAFE7C-B3CA-D505-9167-8D816DDC54C4}"/>
              </a:ext>
            </a:extLst>
          </p:cNvPr>
          <p:cNvSpPr txBox="1"/>
          <p:nvPr/>
        </p:nvSpPr>
        <p:spPr>
          <a:xfrm>
            <a:off x="1623411" y="4036488"/>
            <a:ext cx="2375513" cy="461665"/>
          </a:xfrm>
          <a:prstGeom prst="rect">
            <a:avLst/>
          </a:prstGeom>
          <a:noFill/>
        </p:spPr>
        <p:txBody>
          <a:bodyPr wrap="square" rtlCol="0">
            <a:spAutoFit/>
          </a:bodyPr>
          <a:lstStyle/>
          <a:p>
            <a:r>
              <a:rPr lang="en-US" sz="1200" dirty="0"/>
              <a:t>“energy source of the electric control transmission” (5.2.1.27.5)</a:t>
            </a:r>
          </a:p>
        </p:txBody>
      </p:sp>
      <p:cxnSp>
        <p:nvCxnSpPr>
          <p:cNvPr id="15" name="Straight Connector 14">
            <a:extLst>
              <a:ext uri="{FF2B5EF4-FFF2-40B4-BE49-F238E27FC236}">
                <a16:creationId xmlns:a16="http://schemas.microsoft.com/office/drawing/2014/main" id="{789F5F69-A924-F617-919F-E436715041A6}"/>
              </a:ext>
            </a:extLst>
          </p:cNvPr>
          <p:cNvCxnSpPr>
            <a:cxnSpLocks/>
          </p:cNvCxnSpPr>
          <p:nvPr/>
        </p:nvCxnSpPr>
        <p:spPr>
          <a:xfrm flipV="1">
            <a:off x="2642078" y="3947871"/>
            <a:ext cx="153014" cy="148619"/>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Textfeld 4">
            <a:extLst>
              <a:ext uri="{FF2B5EF4-FFF2-40B4-BE49-F238E27FC236}">
                <a16:creationId xmlns:a16="http://schemas.microsoft.com/office/drawing/2014/main" id="{75EA5664-62C7-CE91-C20F-BFD70A3E474E}"/>
              </a:ext>
            </a:extLst>
          </p:cNvPr>
          <p:cNvSpPr txBox="1"/>
          <p:nvPr/>
        </p:nvSpPr>
        <p:spPr>
          <a:xfrm>
            <a:off x="5416687" y="20462"/>
            <a:ext cx="2190301" cy="369332"/>
          </a:xfrm>
          <a:prstGeom prst="rect">
            <a:avLst/>
          </a:prstGeom>
          <a:solidFill>
            <a:srgbClr val="FFFF00"/>
          </a:solidFill>
        </p:spPr>
        <p:txBody>
          <a:bodyPr wrap="square" rtlCol="0">
            <a:spAutoFit/>
          </a:bodyPr>
          <a:lstStyle/>
          <a:p>
            <a:r>
              <a:rPr lang="de-DE" dirty="0"/>
              <a:t>Agenda item 2.(a)</a:t>
            </a:r>
          </a:p>
        </p:txBody>
      </p:sp>
    </p:spTree>
    <p:extLst>
      <p:ext uri="{BB962C8B-B14F-4D97-AF65-F5344CB8AC3E}">
        <p14:creationId xmlns:p14="http://schemas.microsoft.com/office/powerpoint/2010/main" val="426839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A1F23C0-13B4-515F-EBEA-CEEFE7EFE7B2}"/>
              </a:ext>
            </a:extLst>
          </p:cNvPr>
          <p:cNvGrpSpPr/>
          <p:nvPr/>
        </p:nvGrpSpPr>
        <p:grpSpPr>
          <a:xfrm>
            <a:off x="10536530" y="921873"/>
            <a:ext cx="714574" cy="1374910"/>
            <a:chOff x="10536530" y="921873"/>
            <a:chExt cx="714574" cy="1374910"/>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flipH="1">
              <a:off x="10536530" y="921873"/>
              <a:ext cx="714574" cy="679126"/>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flipV="1">
              <a:off x="10908451" y="1601679"/>
              <a:ext cx="0" cy="695104"/>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sp>
        <p:nvSpPr>
          <p:cNvPr id="119" name="Rechteck: abgerundete Ecken 118">
            <a:extLst>
              <a:ext uri="{FF2B5EF4-FFF2-40B4-BE49-F238E27FC236}">
                <a16:creationId xmlns:a16="http://schemas.microsoft.com/office/drawing/2014/main" id="{9DD8301B-63C3-466B-A67D-FDE78626EA88}"/>
              </a:ext>
            </a:extLst>
          </p:cNvPr>
          <p:cNvSpPr/>
          <p:nvPr/>
        </p:nvSpPr>
        <p:spPr>
          <a:xfrm>
            <a:off x="8329184" y="2173587"/>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9655912" y="2282933"/>
            <a:ext cx="1266203" cy="28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flipV="1">
            <a:off x="9655912" y="3137583"/>
            <a:ext cx="1344672" cy="386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a:endCxn id="48" idx="1"/>
          </p:cNvCxnSpPr>
          <p:nvPr/>
        </p:nvCxnSpPr>
        <p:spPr>
          <a:xfrm>
            <a:off x="2440305" y="1803007"/>
            <a:ext cx="356756"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9" name="Rechteck: abgerundete Ecken 158">
            <a:extLst>
              <a:ext uri="{FF2B5EF4-FFF2-40B4-BE49-F238E27FC236}">
                <a16:creationId xmlns:a16="http://schemas.microsoft.com/office/drawing/2014/main" id="{A80FEE11-BB8A-47FF-A99C-593CBE7B0DCA}"/>
              </a:ext>
            </a:extLst>
          </p:cNvPr>
          <p:cNvSpPr/>
          <p:nvPr/>
        </p:nvSpPr>
        <p:spPr>
          <a:xfrm>
            <a:off x="2862338" y="1387909"/>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abgerundete Ecken 33">
            <a:extLst>
              <a:ext uri="{FF2B5EF4-FFF2-40B4-BE49-F238E27FC236}">
                <a16:creationId xmlns:a16="http://schemas.microsoft.com/office/drawing/2014/main" id="{AF1F3820-51C5-45C2-9450-0A044EA6D184}"/>
              </a:ext>
            </a:extLst>
          </p:cNvPr>
          <p:cNvSpPr/>
          <p:nvPr/>
        </p:nvSpPr>
        <p:spPr>
          <a:xfrm>
            <a:off x="1014680" y="1401687"/>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cxnSp>
        <p:nvCxnSpPr>
          <p:cNvPr id="74" name="Gerader Verbinder 73">
            <a:extLst>
              <a:ext uri="{FF2B5EF4-FFF2-40B4-BE49-F238E27FC236}">
                <a16:creationId xmlns:a16="http://schemas.microsoft.com/office/drawing/2014/main" id="{3962567F-F5E4-46D3-A28A-5CBAD7C2192B}"/>
              </a:ext>
            </a:extLst>
          </p:cNvPr>
          <p:cNvCxnSpPr>
            <a:cxnSpLocks/>
            <a:stCxn id="48" idx="3"/>
          </p:cNvCxnSpPr>
          <p:nvPr/>
        </p:nvCxnSpPr>
        <p:spPr>
          <a:xfrm>
            <a:off x="3964522" y="1803007"/>
            <a:ext cx="758549" cy="407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8" name="Rechteck: abgerundete Ecken 47">
            <a:extLst>
              <a:ext uri="{FF2B5EF4-FFF2-40B4-BE49-F238E27FC236}">
                <a16:creationId xmlns:a16="http://schemas.microsoft.com/office/drawing/2014/main" id="{9BB6F92A-B9CE-4A70-A72E-A19A1C219FF6}"/>
              </a:ext>
            </a:extLst>
          </p:cNvPr>
          <p:cNvSpPr/>
          <p:nvPr/>
        </p:nvSpPr>
        <p:spPr>
          <a:xfrm>
            <a:off x="2797061" y="1447407"/>
            <a:ext cx="1167461" cy="711200"/>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Electric </a:t>
            </a:r>
            <a:r>
              <a:rPr lang="de-DE" sz="1400" dirty="0" err="1">
                <a:solidFill>
                  <a:schemeClr val="tx1"/>
                </a:solidFill>
              </a:rPr>
              <a:t>Compressor</a:t>
            </a:r>
            <a:endParaRPr lang="de-DE" sz="1400" dirty="0">
              <a:solidFill>
                <a:schemeClr val="tx1"/>
              </a:solidFill>
            </a:endParaRPr>
          </a:p>
        </p:txBody>
      </p:sp>
      <p:pic>
        <p:nvPicPr>
          <p:cNvPr id="14" name="Grafik 13" descr="Ein Bild, das Text, Schild, Himmel, draußen enthält.&#10;&#10;Automatisch generierte Beschreibung">
            <a:extLst>
              <a:ext uri="{FF2B5EF4-FFF2-40B4-BE49-F238E27FC236}">
                <a16:creationId xmlns:a16="http://schemas.microsoft.com/office/drawing/2014/main" id="{4CB47414-229E-40FC-99AF-E694396697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95180" y="1671405"/>
            <a:ext cx="488160" cy="488160"/>
          </a:xfrm>
          <a:prstGeom prst="rect">
            <a:avLst/>
          </a:prstGeom>
        </p:spPr>
      </p:pic>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a:off x="11073582" y="1419230"/>
            <a:ext cx="714579" cy="679126"/>
          </a:xfrm>
          <a:prstGeom prst="rect">
            <a:avLst/>
          </a:prstGeom>
          <a:ln>
            <a:noFill/>
            <a:prstDash val="sysDot"/>
          </a:ln>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flipV="1">
            <a:off x="11416237" y="2099035"/>
            <a:ext cx="0" cy="493878"/>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2" name="Ellipse 111">
            <a:extLst>
              <a:ext uri="{FF2B5EF4-FFF2-40B4-BE49-F238E27FC236}">
                <a16:creationId xmlns:a16="http://schemas.microsoft.com/office/drawing/2014/main" id="{4A842991-6122-4AFC-A010-AB15C4D4B0B0}"/>
              </a:ext>
            </a:extLst>
          </p:cNvPr>
          <p:cNvSpPr/>
          <p:nvPr/>
        </p:nvSpPr>
        <p:spPr>
          <a:xfrm rot="10800000">
            <a:off x="11490177" y="1891445"/>
            <a:ext cx="135920" cy="142432"/>
          </a:xfrm>
          <a:prstGeom prst="ellipse">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9655912" y="2845995"/>
            <a:ext cx="1774959" cy="0"/>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36" name="Textfeld 135">
            <a:extLst>
              <a:ext uri="{FF2B5EF4-FFF2-40B4-BE49-F238E27FC236}">
                <a16:creationId xmlns:a16="http://schemas.microsoft.com/office/drawing/2014/main" id="{3F090409-21C2-4D24-A6F6-F55E2E5FCB15}"/>
              </a:ext>
            </a:extLst>
          </p:cNvPr>
          <p:cNvSpPr txBox="1"/>
          <p:nvPr/>
        </p:nvSpPr>
        <p:spPr>
          <a:xfrm>
            <a:off x="7534651" y="3973924"/>
            <a:ext cx="1311435" cy="584775"/>
          </a:xfrm>
          <a:prstGeom prst="rect">
            <a:avLst/>
          </a:prstGeom>
          <a:noFill/>
        </p:spPr>
        <p:txBody>
          <a:bodyPr wrap="square" rtlCol="0">
            <a:spAutoFit/>
          </a:bodyPr>
          <a:lstStyle/>
          <a:p>
            <a:pPr algn="ctr"/>
            <a:r>
              <a:rPr lang="de-DE" sz="1600" dirty="0"/>
              <a:t>Brake Controller </a:t>
            </a:r>
          </a:p>
        </p:txBody>
      </p: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7661093" cy="461665"/>
          </a:xfrm>
          <a:prstGeom prst="rect">
            <a:avLst/>
          </a:prstGeom>
          <a:noFill/>
        </p:spPr>
        <p:txBody>
          <a:bodyPr wrap="square" rtlCol="0">
            <a:spAutoFit/>
          </a:bodyPr>
          <a:lstStyle/>
          <a:p>
            <a:r>
              <a:rPr lang="en-US" sz="2400" b="1" dirty="0"/>
              <a:t>R13 - Existing typical layout - EBS</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606988" y="3758946"/>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7" name="Textfeld 116">
            <a:extLst>
              <a:ext uri="{FF2B5EF4-FFF2-40B4-BE49-F238E27FC236}">
                <a16:creationId xmlns:a16="http://schemas.microsoft.com/office/drawing/2014/main" id="{B7CDF19B-EBD9-40FE-8CEB-1268BBD11AA3}"/>
              </a:ext>
            </a:extLst>
          </p:cNvPr>
          <p:cNvSpPr txBox="1"/>
          <p:nvPr/>
        </p:nvSpPr>
        <p:spPr>
          <a:xfrm>
            <a:off x="8271035" y="2434074"/>
            <a:ext cx="1226997" cy="584775"/>
          </a:xfrm>
          <a:prstGeom prst="rect">
            <a:avLst/>
          </a:prstGeom>
          <a:noFill/>
        </p:spPr>
        <p:txBody>
          <a:bodyPr wrap="square" rtlCol="0">
            <a:spAutoFit/>
          </a:bodyPr>
          <a:lstStyle/>
          <a:p>
            <a:pPr algn="ctr"/>
            <a:r>
              <a:rPr lang="de-DE" sz="1600" dirty="0"/>
              <a:t>Brake Valve </a:t>
            </a:r>
          </a:p>
          <a:p>
            <a:pPr algn="ctr"/>
            <a:r>
              <a:rPr lang="de-DE" sz="1600" dirty="0"/>
              <a:t>2 </a:t>
            </a:r>
          </a:p>
        </p:txBody>
      </p: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9692856" y="2581888"/>
            <a:ext cx="1723381" cy="5415"/>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6" y="1991918"/>
            <a:ext cx="2739886" cy="1409309"/>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86" name="Gruppieren 85">
            <a:extLst>
              <a:ext uri="{FF2B5EF4-FFF2-40B4-BE49-F238E27FC236}">
                <a16:creationId xmlns:a16="http://schemas.microsoft.com/office/drawing/2014/main" id="{CAD25D62-19A5-40B5-8FAC-98946BC0C684}"/>
              </a:ext>
            </a:extLst>
          </p:cNvPr>
          <p:cNvGrpSpPr/>
          <p:nvPr/>
        </p:nvGrpSpPr>
        <p:grpSpPr>
          <a:xfrm>
            <a:off x="4715858" y="3994168"/>
            <a:ext cx="2880501" cy="693562"/>
            <a:chOff x="6225262" y="4654450"/>
            <a:chExt cx="2880501" cy="693562"/>
          </a:xfrm>
        </p:grpSpPr>
        <p:cxnSp>
          <p:nvCxnSpPr>
            <p:cNvPr id="89" name="Gerader Verbinder 88">
              <a:extLst>
                <a:ext uri="{FF2B5EF4-FFF2-40B4-BE49-F238E27FC236}">
                  <a16:creationId xmlns:a16="http://schemas.microsoft.com/office/drawing/2014/main" id="{3E619A6D-14A4-4A17-812D-AFD50DB6919F}"/>
                </a:ext>
              </a:extLst>
            </p:cNvPr>
            <p:cNvCxnSpPr>
              <a:cxnSpLocks/>
            </p:cNvCxnSpPr>
            <p:nvPr/>
          </p:nvCxnSpPr>
          <p:spPr>
            <a:xfrm>
              <a:off x="7242021" y="4878774"/>
              <a:ext cx="1863742"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90" name="Gruppieren 89">
              <a:extLst>
                <a:ext uri="{FF2B5EF4-FFF2-40B4-BE49-F238E27FC236}">
                  <a16:creationId xmlns:a16="http://schemas.microsoft.com/office/drawing/2014/main" id="{3466A446-E20D-4772-95FA-9065C48A6F1C}"/>
                </a:ext>
              </a:extLst>
            </p:cNvPr>
            <p:cNvGrpSpPr>
              <a:grpSpLocks noChangeAspect="1"/>
            </p:cNvGrpSpPr>
            <p:nvPr/>
          </p:nvGrpSpPr>
          <p:grpSpPr>
            <a:xfrm rot="156621" flipH="1">
              <a:off x="6341673" y="4853191"/>
              <a:ext cx="353696" cy="421451"/>
              <a:chOff x="4110773" y="4259412"/>
              <a:chExt cx="609379" cy="719318"/>
            </a:xfrm>
          </p:grpSpPr>
          <p:sp>
            <p:nvSpPr>
              <p:cNvPr id="94" name="Freihandform: Form 93">
                <a:extLst>
                  <a:ext uri="{FF2B5EF4-FFF2-40B4-BE49-F238E27FC236}">
                    <a16:creationId xmlns:a16="http://schemas.microsoft.com/office/drawing/2014/main" id="{6C95B86D-FEA8-4704-B266-D17C3C99A28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5" name="Rechteck 94">
                <a:extLst>
                  <a:ext uri="{FF2B5EF4-FFF2-40B4-BE49-F238E27FC236}">
                    <a16:creationId xmlns:a16="http://schemas.microsoft.com/office/drawing/2014/main" id="{5C76CF71-53ED-4A94-8134-3ADCEBF6B8E7}"/>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7" name="Ellipse 96">
                <a:extLst>
                  <a:ext uri="{FF2B5EF4-FFF2-40B4-BE49-F238E27FC236}">
                    <a16:creationId xmlns:a16="http://schemas.microsoft.com/office/drawing/2014/main" id="{D716AFCF-436A-4C72-963F-AA978A376E2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91" name="Gerader Verbinder 90">
              <a:extLst>
                <a:ext uri="{FF2B5EF4-FFF2-40B4-BE49-F238E27FC236}">
                  <a16:creationId xmlns:a16="http://schemas.microsoft.com/office/drawing/2014/main" id="{44FB009E-DD2A-413B-8C5F-D258C76C28EF}"/>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Rechteck 91">
              <a:extLst>
                <a:ext uri="{FF2B5EF4-FFF2-40B4-BE49-F238E27FC236}">
                  <a16:creationId xmlns:a16="http://schemas.microsoft.com/office/drawing/2014/main" id="{D25A9D9F-1F9A-4A04-A542-EE53F4540B8B}"/>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hteck 92">
              <a:extLst>
                <a:ext uri="{FF2B5EF4-FFF2-40B4-BE49-F238E27FC236}">
                  <a16:creationId xmlns:a16="http://schemas.microsoft.com/office/drawing/2014/main" id="{C363C6F1-F4B2-4225-8821-EABF74317D8B}"/>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8" name="Gerader Verbinder 97">
            <a:extLst>
              <a:ext uri="{FF2B5EF4-FFF2-40B4-BE49-F238E27FC236}">
                <a16:creationId xmlns:a16="http://schemas.microsoft.com/office/drawing/2014/main" id="{E71E8701-5916-462A-8D62-5519940763E0}"/>
              </a:ext>
            </a:extLst>
          </p:cNvPr>
          <p:cNvCxnSpPr>
            <a:cxnSpLocks/>
          </p:cNvCxnSpPr>
          <p:nvPr/>
        </p:nvCxnSpPr>
        <p:spPr>
          <a:xfrm flipH="1">
            <a:off x="5118848" y="1799855"/>
            <a:ext cx="12611" cy="218853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30" name="Gerader Verbinder 129">
            <a:extLst>
              <a:ext uri="{FF2B5EF4-FFF2-40B4-BE49-F238E27FC236}">
                <a16:creationId xmlns:a16="http://schemas.microsoft.com/office/drawing/2014/main" id="{A2D5B6CA-DCDF-468B-B697-DBA09E9DB7AC}"/>
              </a:ext>
            </a:extLst>
          </p:cNvPr>
          <p:cNvCxnSpPr>
            <a:cxnSpLocks/>
          </p:cNvCxnSpPr>
          <p:nvPr/>
        </p:nvCxnSpPr>
        <p:spPr>
          <a:xfrm>
            <a:off x="5283211" y="398839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1" name="Textfeld 130">
            <a:extLst>
              <a:ext uri="{FF2B5EF4-FFF2-40B4-BE49-F238E27FC236}">
                <a16:creationId xmlns:a16="http://schemas.microsoft.com/office/drawing/2014/main" id="{D712C087-828A-4377-83D1-7837770BAFAB}"/>
              </a:ext>
            </a:extLst>
          </p:cNvPr>
          <p:cNvSpPr txBox="1"/>
          <p:nvPr/>
        </p:nvSpPr>
        <p:spPr>
          <a:xfrm>
            <a:off x="4970762" y="4342577"/>
            <a:ext cx="257448" cy="307777"/>
          </a:xfrm>
          <a:prstGeom prst="rect">
            <a:avLst/>
          </a:prstGeom>
          <a:noFill/>
        </p:spPr>
        <p:txBody>
          <a:bodyPr wrap="square" rtlCol="0">
            <a:spAutoFit/>
          </a:bodyPr>
          <a:lstStyle/>
          <a:p>
            <a:r>
              <a:rPr lang="de-DE" sz="1400" b="1" dirty="0"/>
              <a:t>1</a:t>
            </a:r>
          </a:p>
        </p:txBody>
      </p:sp>
      <p:sp>
        <p:nvSpPr>
          <p:cNvPr id="134" name="Textfeld 133">
            <a:extLst>
              <a:ext uri="{FF2B5EF4-FFF2-40B4-BE49-F238E27FC236}">
                <a16:creationId xmlns:a16="http://schemas.microsoft.com/office/drawing/2014/main" id="{3B0DFED8-2B36-44D8-837A-458AE86327D7}"/>
              </a:ext>
            </a:extLst>
          </p:cNvPr>
          <p:cNvSpPr txBox="1"/>
          <p:nvPr/>
        </p:nvSpPr>
        <p:spPr>
          <a:xfrm>
            <a:off x="5409485" y="4347188"/>
            <a:ext cx="257448" cy="307777"/>
          </a:xfrm>
          <a:prstGeom prst="rect">
            <a:avLst/>
          </a:prstGeom>
          <a:noFill/>
        </p:spPr>
        <p:txBody>
          <a:bodyPr wrap="square" rtlCol="0">
            <a:spAutoFit/>
          </a:bodyPr>
          <a:lstStyle/>
          <a:p>
            <a:r>
              <a:rPr lang="de-DE" sz="1400" b="1" dirty="0"/>
              <a:t>2</a:t>
            </a:r>
          </a:p>
        </p:txBody>
      </p:sp>
      <p:sp>
        <p:nvSpPr>
          <p:cNvPr id="2" name="Textfeld 1">
            <a:extLst>
              <a:ext uri="{FF2B5EF4-FFF2-40B4-BE49-F238E27FC236}">
                <a16:creationId xmlns:a16="http://schemas.microsoft.com/office/drawing/2014/main" id="{D88E93D6-890B-4ACF-BCA8-1564C597853D}"/>
              </a:ext>
            </a:extLst>
          </p:cNvPr>
          <p:cNvSpPr txBox="1"/>
          <p:nvPr/>
        </p:nvSpPr>
        <p:spPr>
          <a:xfrm>
            <a:off x="5988221" y="5336773"/>
            <a:ext cx="1136312" cy="369332"/>
          </a:xfrm>
          <a:prstGeom prst="rect">
            <a:avLst/>
          </a:prstGeom>
          <a:noFill/>
        </p:spPr>
        <p:txBody>
          <a:bodyPr wrap="square" rtlCol="0">
            <a:spAutoFit/>
          </a:bodyPr>
          <a:lstStyle/>
          <a:p>
            <a:r>
              <a:rPr lang="de-DE" dirty="0"/>
              <a:t>KL 30.1</a:t>
            </a:r>
          </a:p>
        </p:txBody>
      </p:sp>
      <p:cxnSp>
        <p:nvCxnSpPr>
          <p:cNvPr id="7" name="Gerader Verbinder 6">
            <a:extLst>
              <a:ext uri="{FF2B5EF4-FFF2-40B4-BE49-F238E27FC236}">
                <a16:creationId xmlns:a16="http://schemas.microsoft.com/office/drawing/2014/main" id="{94613855-607E-46B4-87C3-00A110197F5E}"/>
              </a:ext>
            </a:extLst>
          </p:cNvPr>
          <p:cNvCxnSpPr>
            <a:cxnSpLocks/>
            <a:stCxn id="114" idx="3"/>
          </p:cNvCxnSpPr>
          <p:nvPr/>
        </p:nvCxnSpPr>
        <p:spPr>
          <a:xfrm>
            <a:off x="9655912" y="2696573"/>
            <a:ext cx="2132249"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feld 112">
            <a:extLst>
              <a:ext uri="{FF2B5EF4-FFF2-40B4-BE49-F238E27FC236}">
                <a16:creationId xmlns:a16="http://schemas.microsoft.com/office/drawing/2014/main" id="{BA10B135-EE05-4ABA-9C7A-5CF75ADF6CAD}"/>
              </a:ext>
            </a:extLst>
          </p:cNvPr>
          <p:cNvSpPr txBox="1"/>
          <p:nvPr/>
        </p:nvSpPr>
        <p:spPr>
          <a:xfrm>
            <a:off x="9833237" y="1798463"/>
            <a:ext cx="1136312" cy="369332"/>
          </a:xfrm>
          <a:prstGeom prst="rect">
            <a:avLst/>
          </a:prstGeom>
          <a:noFill/>
          <a:ln>
            <a:noFill/>
          </a:ln>
        </p:spPr>
        <p:txBody>
          <a:bodyPr wrap="square" rtlCol="0">
            <a:spAutoFit/>
          </a:bodyPr>
          <a:lstStyle/>
          <a:p>
            <a:r>
              <a:rPr lang="de-DE" dirty="0"/>
              <a:t>Circuit 1</a:t>
            </a:r>
          </a:p>
        </p:txBody>
      </p:sp>
      <p:sp>
        <p:nvSpPr>
          <p:cNvPr id="118" name="Textfeld 117">
            <a:extLst>
              <a:ext uri="{FF2B5EF4-FFF2-40B4-BE49-F238E27FC236}">
                <a16:creationId xmlns:a16="http://schemas.microsoft.com/office/drawing/2014/main" id="{CA92EDE9-5617-4B65-9713-5E7E2B18AEED}"/>
              </a:ext>
            </a:extLst>
          </p:cNvPr>
          <p:cNvSpPr txBox="1"/>
          <p:nvPr/>
        </p:nvSpPr>
        <p:spPr>
          <a:xfrm>
            <a:off x="9862674" y="3264107"/>
            <a:ext cx="1136312" cy="369332"/>
          </a:xfrm>
          <a:prstGeom prst="rect">
            <a:avLst/>
          </a:prstGeom>
          <a:noFill/>
        </p:spPr>
        <p:txBody>
          <a:bodyPr wrap="square" rtlCol="0">
            <a:spAutoFit/>
          </a:bodyPr>
          <a:lstStyle/>
          <a:p>
            <a:r>
              <a:rPr lang="de-DE" dirty="0"/>
              <a:t>Circuit 2</a:t>
            </a:r>
          </a:p>
        </p:txBody>
      </p:sp>
      <p:cxnSp>
        <p:nvCxnSpPr>
          <p:cNvPr id="28" name="Gerader Verbinder 97">
            <a:extLst>
              <a:ext uri="{FF2B5EF4-FFF2-40B4-BE49-F238E27FC236}">
                <a16:creationId xmlns:a16="http://schemas.microsoft.com/office/drawing/2014/main" id="{5F4779D7-A637-94AA-C091-789AF759AD6B}"/>
              </a:ext>
            </a:extLst>
          </p:cNvPr>
          <p:cNvCxnSpPr>
            <a:cxnSpLocks/>
            <a:endCxn id="36" idx="0"/>
          </p:cNvCxnSpPr>
          <p:nvPr/>
        </p:nvCxnSpPr>
        <p:spPr>
          <a:xfrm>
            <a:off x="4239419" y="1811934"/>
            <a:ext cx="4592" cy="688409"/>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Gerader Verbinder 73">
            <a:extLst>
              <a:ext uri="{FF2B5EF4-FFF2-40B4-BE49-F238E27FC236}">
                <a16:creationId xmlns:a16="http://schemas.microsoft.com/office/drawing/2014/main" id="{8F5443CC-DC90-B081-D78E-5A334E956AA4}"/>
              </a:ext>
            </a:extLst>
          </p:cNvPr>
          <p:cNvCxnSpPr>
            <a:cxnSpLocks/>
            <a:endCxn id="22" idx="1"/>
          </p:cNvCxnSpPr>
          <p:nvPr/>
        </p:nvCxnSpPr>
        <p:spPr>
          <a:xfrm flipV="1">
            <a:off x="4932810" y="1803781"/>
            <a:ext cx="705466" cy="329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36" name="Rechteck: abgerundete Ecken 35">
            <a:extLst>
              <a:ext uri="{FF2B5EF4-FFF2-40B4-BE49-F238E27FC236}">
                <a16:creationId xmlns:a16="http://schemas.microsoft.com/office/drawing/2014/main" id="{AFE30FE1-EDD4-4507-9D3D-9EC894E5A7A3}"/>
              </a:ext>
            </a:extLst>
          </p:cNvPr>
          <p:cNvSpPr/>
          <p:nvPr/>
        </p:nvSpPr>
        <p:spPr>
          <a:xfrm>
            <a:off x="3653745" y="2500343"/>
            <a:ext cx="118053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Supply</a:t>
            </a:r>
          </a:p>
          <a:p>
            <a:pPr algn="ctr"/>
            <a:r>
              <a:rPr lang="de-DE" dirty="0">
                <a:solidFill>
                  <a:schemeClr val="tx1"/>
                </a:solidFill>
              </a:rPr>
              <a:t>Tank</a:t>
            </a:r>
          </a:p>
        </p:txBody>
      </p:sp>
      <p:cxnSp>
        <p:nvCxnSpPr>
          <p:cNvPr id="73" name="Gerader Verbinder 73">
            <a:extLst>
              <a:ext uri="{FF2B5EF4-FFF2-40B4-BE49-F238E27FC236}">
                <a16:creationId xmlns:a16="http://schemas.microsoft.com/office/drawing/2014/main" id="{B24A76C3-8FED-3885-1DAA-0CCEB75B22C6}"/>
              </a:ext>
            </a:extLst>
          </p:cNvPr>
          <p:cNvCxnSpPr>
            <a:cxnSpLocks/>
          </p:cNvCxnSpPr>
          <p:nvPr/>
        </p:nvCxnSpPr>
        <p:spPr>
          <a:xfrm>
            <a:off x="4326283" y="1811934"/>
            <a:ext cx="396788" cy="422383"/>
          </a:xfrm>
          <a:prstGeom prst="bentConnector3">
            <a:avLst>
              <a:gd name="adj1" fmla="val 50000"/>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9" name="Gerader Verbinder 73">
            <a:extLst>
              <a:ext uri="{FF2B5EF4-FFF2-40B4-BE49-F238E27FC236}">
                <a16:creationId xmlns:a16="http://schemas.microsoft.com/office/drawing/2014/main" id="{160C2597-904D-16CC-F166-FBAB7535BD76}"/>
              </a:ext>
            </a:extLst>
          </p:cNvPr>
          <p:cNvCxnSpPr>
            <a:cxnSpLocks/>
          </p:cNvCxnSpPr>
          <p:nvPr/>
        </p:nvCxnSpPr>
        <p:spPr>
          <a:xfrm rot="16200000" flipH="1">
            <a:off x="4297712" y="2869415"/>
            <a:ext cx="1754073" cy="483876"/>
          </a:xfrm>
          <a:prstGeom prst="bentConnector3">
            <a:avLst>
              <a:gd name="adj1" fmla="val -50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23" name="Gerader Verbinder 98">
            <a:extLst>
              <a:ext uri="{FF2B5EF4-FFF2-40B4-BE49-F238E27FC236}">
                <a16:creationId xmlns:a16="http://schemas.microsoft.com/office/drawing/2014/main" id="{98693118-A36B-743D-3BB6-237099ED5925}"/>
              </a:ext>
            </a:extLst>
          </p:cNvPr>
          <p:cNvCxnSpPr>
            <a:cxnSpLocks/>
            <a:endCxn id="40" idx="1"/>
          </p:cNvCxnSpPr>
          <p:nvPr/>
        </p:nvCxnSpPr>
        <p:spPr>
          <a:xfrm>
            <a:off x="5408613" y="3494033"/>
            <a:ext cx="220394" cy="16663"/>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mit Pfeil 141">
            <a:extLst>
              <a:ext uri="{FF2B5EF4-FFF2-40B4-BE49-F238E27FC236}">
                <a16:creationId xmlns:a16="http://schemas.microsoft.com/office/drawing/2014/main" id="{9FAB3061-E953-A2FB-C720-D7FB40C489AD}"/>
              </a:ext>
            </a:extLst>
          </p:cNvPr>
          <p:cNvCxnSpPr>
            <a:cxnSpLocks/>
          </p:cNvCxnSpPr>
          <p:nvPr/>
        </p:nvCxnSpPr>
        <p:spPr>
          <a:xfrm flipV="1">
            <a:off x="7610625" y="1799855"/>
            <a:ext cx="0" cy="358752"/>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2" name="Gerader Verbinder 115">
            <a:extLst>
              <a:ext uri="{FF2B5EF4-FFF2-40B4-BE49-F238E27FC236}">
                <a16:creationId xmlns:a16="http://schemas.microsoft.com/office/drawing/2014/main" id="{A1CCB5F9-B8F9-FF98-24D6-15490B720B2C}"/>
              </a:ext>
            </a:extLst>
          </p:cNvPr>
          <p:cNvCxnSpPr>
            <a:cxnSpLocks/>
            <a:stCxn id="40" idx="3"/>
          </p:cNvCxnSpPr>
          <p:nvPr/>
        </p:nvCxnSpPr>
        <p:spPr>
          <a:xfrm>
            <a:off x="6809538" y="3510696"/>
            <a:ext cx="1835352" cy="4101"/>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3" name="Gerader Verbinder 79">
            <a:extLst>
              <a:ext uri="{FF2B5EF4-FFF2-40B4-BE49-F238E27FC236}">
                <a16:creationId xmlns:a16="http://schemas.microsoft.com/office/drawing/2014/main" id="{ECD0C433-8B92-1B39-BDB9-7CEAF5D2CAF6}"/>
              </a:ext>
            </a:extLst>
          </p:cNvPr>
          <p:cNvCxnSpPr>
            <a:cxnSpLocks/>
            <a:stCxn id="22" idx="3"/>
          </p:cNvCxnSpPr>
          <p:nvPr/>
        </p:nvCxnSpPr>
        <p:spPr>
          <a:xfrm>
            <a:off x="6818807" y="1803781"/>
            <a:ext cx="791818" cy="329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4" name="Gerade Verbindung mit Pfeil 142">
            <a:extLst>
              <a:ext uri="{FF2B5EF4-FFF2-40B4-BE49-F238E27FC236}">
                <a16:creationId xmlns:a16="http://schemas.microsoft.com/office/drawing/2014/main" id="{23EED83E-BB16-EDAA-427F-677E5F95ACEF}"/>
              </a:ext>
            </a:extLst>
          </p:cNvPr>
          <p:cNvCxnSpPr>
            <a:cxnSpLocks/>
          </p:cNvCxnSpPr>
          <p:nvPr/>
        </p:nvCxnSpPr>
        <p:spPr>
          <a:xfrm flipV="1">
            <a:off x="8629002" y="3223314"/>
            <a:ext cx="0" cy="281843"/>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40" name="Rechteck: abgerundete Ecken 35">
            <a:extLst>
              <a:ext uri="{FF2B5EF4-FFF2-40B4-BE49-F238E27FC236}">
                <a16:creationId xmlns:a16="http://schemas.microsoft.com/office/drawing/2014/main" id="{674FA5D4-9FA0-4429-A980-291CCFB1F04A}"/>
              </a:ext>
            </a:extLst>
          </p:cNvPr>
          <p:cNvSpPr/>
          <p:nvPr/>
        </p:nvSpPr>
        <p:spPr>
          <a:xfrm>
            <a:off x="5629007" y="3155096"/>
            <a:ext cx="1180531" cy="711200"/>
          </a:xfrm>
          <a:prstGeom prst="roundRect">
            <a:avLst/>
          </a:prstGeom>
          <a:solidFill>
            <a:srgbClr val="92D050"/>
          </a:solid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2</a:t>
            </a:r>
          </a:p>
        </p:txBody>
      </p:sp>
      <p:sp>
        <p:nvSpPr>
          <p:cNvPr id="22" name="Rechteck: abgerundete Ecken 35">
            <a:extLst>
              <a:ext uri="{FF2B5EF4-FFF2-40B4-BE49-F238E27FC236}">
                <a16:creationId xmlns:a16="http://schemas.microsoft.com/office/drawing/2014/main" id="{C52BA4CA-230A-E833-6ED4-B3641976C0EC}"/>
              </a:ext>
            </a:extLst>
          </p:cNvPr>
          <p:cNvSpPr/>
          <p:nvPr/>
        </p:nvSpPr>
        <p:spPr>
          <a:xfrm>
            <a:off x="5638276" y="1448181"/>
            <a:ext cx="1180531" cy="711200"/>
          </a:xfrm>
          <a:prstGeom prst="roundRect">
            <a:avLst/>
          </a:prstGeom>
          <a:solidFill>
            <a:srgbClr val="92D050"/>
          </a:solid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1</a:t>
            </a:r>
          </a:p>
        </p:txBody>
      </p:sp>
      <p:cxnSp>
        <p:nvCxnSpPr>
          <p:cNvPr id="17" name="Gerader Verbinder 97">
            <a:extLst>
              <a:ext uri="{FF2B5EF4-FFF2-40B4-BE49-F238E27FC236}">
                <a16:creationId xmlns:a16="http://schemas.microsoft.com/office/drawing/2014/main" id="{CE9B064B-0647-71E3-F4C2-A9ECE0B81CE9}"/>
              </a:ext>
            </a:extLst>
          </p:cNvPr>
          <p:cNvCxnSpPr>
            <a:cxnSpLocks/>
            <a:stCxn id="131" idx="2"/>
          </p:cNvCxnSpPr>
          <p:nvPr/>
        </p:nvCxnSpPr>
        <p:spPr>
          <a:xfrm rot="5400000" flipH="1" flipV="1">
            <a:off x="5506816" y="2799844"/>
            <a:ext cx="1443180" cy="2257840"/>
          </a:xfrm>
          <a:prstGeom prst="bentConnector4">
            <a:avLst>
              <a:gd name="adj1" fmla="val -15840"/>
              <a:gd name="adj2" fmla="val 99762"/>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6" name="Rechteck: abgerundete Ecken 118">
            <a:extLst>
              <a:ext uri="{FF2B5EF4-FFF2-40B4-BE49-F238E27FC236}">
                <a16:creationId xmlns:a16="http://schemas.microsoft.com/office/drawing/2014/main" id="{F7DB8762-AACA-D402-73DE-C818FFF78C2E}"/>
              </a:ext>
            </a:extLst>
          </p:cNvPr>
          <p:cNvSpPr/>
          <p:nvPr/>
        </p:nvSpPr>
        <p:spPr>
          <a:xfrm>
            <a:off x="7096961" y="2166986"/>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27" name="Textfeld 116">
            <a:extLst>
              <a:ext uri="{FF2B5EF4-FFF2-40B4-BE49-F238E27FC236}">
                <a16:creationId xmlns:a16="http://schemas.microsoft.com/office/drawing/2014/main" id="{225DF575-82ED-5A5C-EAB4-CA5CA4052B94}"/>
              </a:ext>
            </a:extLst>
          </p:cNvPr>
          <p:cNvSpPr txBox="1"/>
          <p:nvPr/>
        </p:nvSpPr>
        <p:spPr>
          <a:xfrm>
            <a:off x="7048943" y="2456684"/>
            <a:ext cx="1226997" cy="584775"/>
          </a:xfrm>
          <a:prstGeom prst="rect">
            <a:avLst/>
          </a:prstGeom>
          <a:noFill/>
        </p:spPr>
        <p:txBody>
          <a:bodyPr wrap="square" rtlCol="0">
            <a:spAutoFit/>
          </a:bodyPr>
          <a:lstStyle/>
          <a:p>
            <a:pPr algn="ctr"/>
            <a:r>
              <a:rPr lang="de-DE" sz="1600" dirty="0"/>
              <a:t>Brake Valve </a:t>
            </a:r>
          </a:p>
          <a:p>
            <a:pPr algn="ctr"/>
            <a:r>
              <a:rPr lang="de-DE" sz="1600" dirty="0"/>
              <a:t>1 </a:t>
            </a:r>
          </a:p>
        </p:txBody>
      </p:sp>
      <p:cxnSp>
        <p:nvCxnSpPr>
          <p:cNvPr id="29" name="Gerader Verbinder 88">
            <a:extLst>
              <a:ext uri="{FF2B5EF4-FFF2-40B4-BE49-F238E27FC236}">
                <a16:creationId xmlns:a16="http://schemas.microsoft.com/office/drawing/2014/main" id="{D3A7EC15-C0BC-DADC-C9F5-36B02DA4ECD6}"/>
              </a:ext>
            </a:extLst>
          </p:cNvPr>
          <p:cNvCxnSpPr>
            <a:cxnSpLocks/>
            <a:stCxn id="26" idx="2"/>
            <a:endCxn id="104" idx="0"/>
          </p:cNvCxnSpPr>
          <p:nvPr/>
        </p:nvCxnSpPr>
        <p:spPr>
          <a:xfrm rot="16200000" flipH="1">
            <a:off x="7636949" y="3222538"/>
            <a:ext cx="551771" cy="521044"/>
          </a:xfrm>
          <a:prstGeom prst="bentConnector3">
            <a:avLst>
              <a:gd name="adj1" fmla="val 74859"/>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38" name="Gerader Verbinder 88">
            <a:extLst>
              <a:ext uri="{FF2B5EF4-FFF2-40B4-BE49-F238E27FC236}">
                <a16:creationId xmlns:a16="http://schemas.microsoft.com/office/drawing/2014/main" id="{C5C43979-9CB9-D2DB-FA78-8BE830E1D776}"/>
              </a:ext>
            </a:extLst>
          </p:cNvPr>
          <p:cNvCxnSpPr>
            <a:cxnSpLocks/>
            <a:stCxn id="119" idx="2"/>
            <a:endCxn id="104" idx="0"/>
          </p:cNvCxnSpPr>
          <p:nvPr/>
        </p:nvCxnSpPr>
        <p:spPr>
          <a:xfrm rot="5400000">
            <a:off x="8256361" y="3130772"/>
            <a:ext cx="545170" cy="711179"/>
          </a:xfrm>
          <a:prstGeom prst="bentConnector3">
            <a:avLst>
              <a:gd name="adj1" fmla="val 75159"/>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83" name="Gerader Verbinder 97">
            <a:extLst>
              <a:ext uri="{FF2B5EF4-FFF2-40B4-BE49-F238E27FC236}">
                <a16:creationId xmlns:a16="http://schemas.microsoft.com/office/drawing/2014/main" id="{B97A1CF3-8538-E9CD-9703-640048A078F2}"/>
              </a:ext>
            </a:extLst>
          </p:cNvPr>
          <p:cNvCxnSpPr>
            <a:cxnSpLocks/>
            <a:stCxn id="134" idx="2"/>
          </p:cNvCxnSpPr>
          <p:nvPr/>
        </p:nvCxnSpPr>
        <p:spPr>
          <a:xfrm rot="5400000" flipH="1" flipV="1">
            <a:off x="6648606" y="2108203"/>
            <a:ext cx="1436364" cy="3657159"/>
          </a:xfrm>
          <a:prstGeom prst="bentConnector4">
            <a:avLst>
              <a:gd name="adj1" fmla="val -32361"/>
              <a:gd name="adj2" fmla="val 99057"/>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21" name="Rechteck: abgerundete Ecken 47">
            <a:extLst>
              <a:ext uri="{FF2B5EF4-FFF2-40B4-BE49-F238E27FC236}">
                <a16:creationId xmlns:a16="http://schemas.microsoft.com/office/drawing/2014/main" id="{ACF596D8-EFFD-3435-2F02-D13A7C81EDD2}"/>
              </a:ext>
            </a:extLst>
          </p:cNvPr>
          <p:cNvSpPr/>
          <p:nvPr/>
        </p:nvSpPr>
        <p:spPr>
          <a:xfrm>
            <a:off x="4683375" y="5350512"/>
            <a:ext cx="1167461" cy="711200"/>
          </a:xfrm>
          <a:prstGeom prst="roundRect">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sz="1400" dirty="0" err="1">
                <a:solidFill>
                  <a:schemeClr val="tx1"/>
                </a:solidFill>
              </a:rPr>
              <a:t>Battery</a:t>
            </a:r>
            <a:endParaRPr lang="de-DE" sz="1400" dirty="0">
              <a:solidFill>
                <a:schemeClr val="tx1"/>
              </a:solidFill>
            </a:endParaRPr>
          </a:p>
          <a:p>
            <a:pPr algn="ctr"/>
            <a:r>
              <a:rPr lang="de-DE" sz="1400" dirty="0">
                <a:solidFill>
                  <a:schemeClr val="tx1"/>
                </a:solidFill>
              </a:rPr>
              <a:t>24V</a:t>
            </a:r>
          </a:p>
        </p:txBody>
      </p:sp>
      <p:sp>
        <p:nvSpPr>
          <p:cNvPr id="125" name="Rechteck: abgerundete Ecken 158">
            <a:extLst>
              <a:ext uri="{FF2B5EF4-FFF2-40B4-BE49-F238E27FC236}">
                <a16:creationId xmlns:a16="http://schemas.microsoft.com/office/drawing/2014/main" id="{EB237327-EAC4-947B-3A2D-BDE242015CB4}"/>
              </a:ext>
            </a:extLst>
          </p:cNvPr>
          <p:cNvSpPr/>
          <p:nvPr/>
        </p:nvSpPr>
        <p:spPr>
          <a:xfrm>
            <a:off x="2867200" y="3268913"/>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Rechteck: abgerundete Ecken 47">
            <a:extLst>
              <a:ext uri="{FF2B5EF4-FFF2-40B4-BE49-F238E27FC236}">
                <a16:creationId xmlns:a16="http://schemas.microsoft.com/office/drawing/2014/main" id="{2BAB6DE7-03EF-931E-92C5-2581D8B11E7B}"/>
              </a:ext>
            </a:extLst>
          </p:cNvPr>
          <p:cNvSpPr/>
          <p:nvPr/>
        </p:nvSpPr>
        <p:spPr>
          <a:xfrm>
            <a:off x="2801923" y="3328411"/>
            <a:ext cx="1167461" cy="711200"/>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DC/DC</a:t>
            </a:r>
          </a:p>
        </p:txBody>
      </p:sp>
      <p:cxnSp>
        <p:nvCxnSpPr>
          <p:cNvPr id="127" name="Gerader Verbinder 86">
            <a:extLst>
              <a:ext uri="{FF2B5EF4-FFF2-40B4-BE49-F238E27FC236}">
                <a16:creationId xmlns:a16="http://schemas.microsoft.com/office/drawing/2014/main" id="{7A8C6683-C92C-1BD1-938F-0D57B0243006}"/>
              </a:ext>
            </a:extLst>
          </p:cNvPr>
          <p:cNvCxnSpPr>
            <a:cxnSpLocks/>
          </p:cNvCxnSpPr>
          <p:nvPr/>
        </p:nvCxnSpPr>
        <p:spPr>
          <a:xfrm>
            <a:off x="2424865" y="3638748"/>
            <a:ext cx="356756"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8" name="Gerader Verbinder 73">
            <a:extLst>
              <a:ext uri="{FF2B5EF4-FFF2-40B4-BE49-F238E27FC236}">
                <a16:creationId xmlns:a16="http://schemas.microsoft.com/office/drawing/2014/main" id="{C49591D4-5289-5963-C6E0-102188F6707F}"/>
              </a:ext>
            </a:extLst>
          </p:cNvPr>
          <p:cNvCxnSpPr>
            <a:cxnSpLocks/>
            <a:stCxn id="126" idx="3"/>
            <a:endCxn id="121" idx="1"/>
          </p:cNvCxnSpPr>
          <p:nvPr/>
        </p:nvCxnSpPr>
        <p:spPr>
          <a:xfrm>
            <a:off x="3969384" y="3684011"/>
            <a:ext cx="713991" cy="2022101"/>
          </a:xfrm>
          <a:prstGeom prst="bentConnector3">
            <a:avLst>
              <a:gd name="adj1" fmla="val 50000"/>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3" name="Gerader Verbinder 88">
            <a:extLst>
              <a:ext uri="{FF2B5EF4-FFF2-40B4-BE49-F238E27FC236}">
                <a16:creationId xmlns:a16="http://schemas.microsoft.com/office/drawing/2014/main" id="{368E7ED7-D1D6-C1FF-E2DC-9CDA010D0624}"/>
              </a:ext>
            </a:extLst>
          </p:cNvPr>
          <p:cNvCxnSpPr>
            <a:cxnSpLocks/>
            <a:stCxn id="121" idx="3"/>
            <a:endCxn id="104" idx="2"/>
          </p:cNvCxnSpPr>
          <p:nvPr/>
        </p:nvCxnSpPr>
        <p:spPr>
          <a:xfrm flipV="1">
            <a:off x="5850836" y="4799135"/>
            <a:ext cx="2322520" cy="906977"/>
          </a:xfrm>
          <a:prstGeom prst="bentConnector2">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192" name="Group 191">
            <a:extLst>
              <a:ext uri="{FF2B5EF4-FFF2-40B4-BE49-F238E27FC236}">
                <a16:creationId xmlns:a16="http://schemas.microsoft.com/office/drawing/2014/main" id="{87F47C80-27D0-B84D-3D8B-7E5C1ED06839}"/>
              </a:ext>
            </a:extLst>
          </p:cNvPr>
          <p:cNvGrpSpPr/>
          <p:nvPr/>
        </p:nvGrpSpPr>
        <p:grpSpPr>
          <a:xfrm>
            <a:off x="394162" y="4985384"/>
            <a:ext cx="3383850" cy="280750"/>
            <a:chOff x="983046" y="4853318"/>
            <a:chExt cx="3383850" cy="280750"/>
          </a:xfrm>
        </p:grpSpPr>
        <p:sp>
          <p:nvSpPr>
            <p:cNvPr id="222" name="Textfeld 61">
              <a:extLst>
                <a:ext uri="{FF2B5EF4-FFF2-40B4-BE49-F238E27FC236}">
                  <a16:creationId xmlns:a16="http://schemas.microsoft.com/office/drawing/2014/main" id="{6FCBDB78-425B-4E73-BACD-23D8D85DFB5A}"/>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223" name="Gleichschenkliges Dreieck 152">
              <a:extLst>
                <a:ext uri="{FF2B5EF4-FFF2-40B4-BE49-F238E27FC236}">
                  <a16:creationId xmlns:a16="http://schemas.microsoft.com/office/drawing/2014/main" id="{2FD99DFB-6546-A1AF-F67D-50E40C30C617}"/>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3" name="Group 192">
            <a:extLst>
              <a:ext uri="{FF2B5EF4-FFF2-40B4-BE49-F238E27FC236}">
                <a16:creationId xmlns:a16="http://schemas.microsoft.com/office/drawing/2014/main" id="{CAFF52B9-9027-34C8-AAF5-A795B23E1654}"/>
              </a:ext>
            </a:extLst>
          </p:cNvPr>
          <p:cNvGrpSpPr/>
          <p:nvPr/>
        </p:nvGrpSpPr>
        <p:grpSpPr>
          <a:xfrm>
            <a:off x="400946" y="5241757"/>
            <a:ext cx="1191675" cy="280750"/>
            <a:chOff x="989830" y="5109691"/>
            <a:chExt cx="1191675" cy="280750"/>
          </a:xfrm>
        </p:grpSpPr>
        <p:sp>
          <p:nvSpPr>
            <p:cNvPr id="220" name="Textfeld 58">
              <a:extLst>
                <a:ext uri="{FF2B5EF4-FFF2-40B4-BE49-F238E27FC236}">
                  <a16:creationId xmlns:a16="http://schemas.microsoft.com/office/drawing/2014/main" id="{84DD79F8-6B48-7C19-71CE-64B92045E8EE}"/>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221" name="Gleichschenkliges Dreieck 153">
              <a:extLst>
                <a:ext uri="{FF2B5EF4-FFF2-40B4-BE49-F238E27FC236}">
                  <a16:creationId xmlns:a16="http://schemas.microsoft.com/office/drawing/2014/main" id="{CF8A69AA-3C12-C179-663E-2E232EDCCCD4}"/>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5" name="Group 194">
            <a:extLst>
              <a:ext uri="{FF2B5EF4-FFF2-40B4-BE49-F238E27FC236}">
                <a16:creationId xmlns:a16="http://schemas.microsoft.com/office/drawing/2014/main" id="{72E7B41E-3BBD-6732-0ADF-54B8D7D767CF}"/>
              </a:ext>
            </a:extLst>
          </p:cNvPr>
          <p:cNvGrpSpPr/>
          <p:nvPr/>
        </p:nvGrpSpPr>
        <p:grpSpPr>
          <a:xfrm>
            <a:off x="400531" y="5972048"/>
            <a:ext cx="771260" cy="280750"/>
            <a:chOff x="989415" y="5839982"/>
            <a:chExt cx="771260" cy="280750"/>
          </a:xfrm>
        </p:grpSpPr>
        <p:sp>
          <p:nvSpPr>
            <p:cNvPr id="216" name="Textfeld 60">
              <a:extLst>
                <a:ext uri="{FF2B5EF4-FFF2-40B4-BE49-F238E27FC236}">
                  <a16:creationId xmlns:a16="http://schemas.microsoft.com/office/drawing/2014/main" id="{87513FFA-3E6C-2533-256F-D3CE5B56F1C5}"/>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217" name="Gleichschenkliges Dreieck 156">
              <a:extLst>
                <a:ext uri="{FF2B5EF4-FFF2-40B4-BE49-F238E27FC236}">
                  <a16:creationId xmlns:a16="http://schemas.microsoft.com/office/drawing/2014/main" id="{6CAFA7EC-15B3-6C48-8A5F-7C9B0C7675C5}"/>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96" name="Rechteck: abgerundete Ecken 161">
            <a:extLst>
              <a:ext uri="{FF2B5EF4-FFF2-40B4-BE49-F238E27FC236}">
                <a16:creationId xmlns:a16="http://schemas.microsoft.com/office/drawing/2014/main" id="{E2336412-A0C2-8D30-6876-CB3199085A7E}"/>
              </a:ext>
            </a:extLst>
          </p:cNvPr>
          <p:cNvSpPr/>
          <p:nvPr/>
        </p:nvSpPr>
        <p:spPr>
          <a:xfrm>
            <a:off x="337012" y="4626770"/>
            <a:ext cx="3512591" cy="1975055"/>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97" name="Group 196">
            <a:extLst>
              <a:ext uri="{FF2B5EF4-FFF2-40B4-BE49-F238E27FC236}">
                <a16:creationId xmlns:a16="http://schemas.microsoft.com/office/drawing/2014/main" id="{383B8507-12F8-502C-5569-201B0D094F8D}"/>
              </a:ext>
            </a:extLst>
          </p:cNvPr>
          <p:cNvGrpSpPr/>
          <p:nvPr/>
        </p:nvGrpSpPr>
        <p:grpSpPr>
          <a:xfrm>
            <a:off x="535210" y="6281464"/>
            <a:ext cx="1407311" cy="276999"/>
            <a:chOff x="1124094" y="6149398"/>
            <a:chExt cx="1407311" cy="276999"/>
          </a:xfrm>
        </p:grpSpPr>
        <p:sp>
          <p:nvSpPr>
            <p:cNvPr id="214" name="Textfeld 114">
              <a:extLst>
                <a:ext uri="{FF2B5EF4-FFF2-40B4-BE49-F238E27FC236}">
                  <a16:creationId xmlns:a16="http://schemas.microsoft.com/office/drawing/2014/main" id="{12ADD958-58F3-E05C-613E-D64277EBA25E}"/>
                </a:ext>
              </a:extLst>
            </p:cNvPr>
            <p:cNvSpPr txBox="1"/>
            <p:nvPr/>
          </p:nvSpPr>
          <p:spPr>
            <a:xfrm>
              <a:off x="1246422" y="6149398"/>
              <a:ext cx="1284983"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to be defined</a:t>
              </a:r>
            </a:p>
          </p:txBody>
        </p:sp>
        <p:sp>
          <p:nvSpPr>
            <p:cNvPr id="215" name="Ellipse 2">
              <a:extLst>
                <a:ext uri="{FF2B5EF4-FFF2-40B4-BE49-F238E27FC236}">
                  <a16:creationId xmlns:a16="http://schemas.microsoft.com/office/drawing/2014/main" id="{11A1BCE2-EF77-E5B1-EABB-F0F3992673AB}"/>
                </a:ext>
              </a:extLst>
            </p:cNvPr>
            <p:cNvSpPr/>
            <p:nvPr/>
          </p:nvSpPr>
          <p:spPr>
            <a:xfrm>
              <a:off x="1124094" y="6173300"/>
              <a:ext cx="244656" cy="2460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8" name="Group 197">
            <a:extLst>
              <a:ext uri="{FF2B5EF4-FFF2-40B4-BE49-F238E27FC236}">
                <a16:creationId xmlns:a16="http://schemas.microsoft.com/office/drawing/2014/main" id="{F30DBC8D-ABD2-94D1-5E7C-8A39C1C42B9C}"/>
              </a:ext>
            </a:extLst>
          </p:cNvPr>
          <p:cNvGrpSpPr/>
          <p:nvPr/>
        </p:nvGrpSpPr>
        <p:grpSpPr>
          <a:xfrm>
            <a:off x="400531" y="4692487"/>
            <a:ext cx="3486044" cy="276999"/>
            <a:chOff x="400531" y="4692487"/>
            <a:chExt cx="3486044" cy="276999"/>
          </a:xfrm>
        </p:grpSpPr>
        <p:sp>
          <p:nvSpPr>
            <p:cNvPr id="209" name="Textfeld 50">
              <a:extLst>
                <a:ext uri="{FF2B5EF4-FFF2-40B4-BE49-F238E27FC236}">
                  <a16:creationId xmlns:a16="http://schemas.microsoft.com/office/drawing/2014/main" id="{9833F505-E452-4314-08C4-CDF74269284B}"/>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strike="noStrike" kern="0" cap="none" spc="0" normalizeH="0" baseline="0" noProof="0" dirty="0">
                  <a:ln>
                    <a:noFill/>
                  </a:ln>
                  <a:solidFill>
                    <a:srgbClr val="FF0000"/>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(including energy source, if any)</a:t>
              </a:r>
            </a:p>
          </p:txBody>
        </p:sp>
        <p:grpSp>
          <p:nvGrpSpPr>
            <p:cNvPr id="210" name="Group 209">
              <a:extLst>
                <a:ext uri="{FF2B5EF4-FFF2-40B4-BE49-F238E27FC236}">
                  <a16:creationId xmlns:a16="http://schemas.microsoft.com/office/drawing/2014/main" id="{D3DD84A2-A5A6-4CF7-2B47-9BD18FB6BA07}"/>
                </a:ext>
              </a:extLst>
            </p:cNvPr>
            <p:cNvGrpSpPr/>
            <p:nvPr/>
          </p:nvGrpSpPr>
          <p:grpSpPr>
            <a:xfrm>
              <a:off x="400531" y="4726054"/>
              <a:ext cx="2794450" cy="206406"/>
              <a:chOff x="989415" y="4593988"/>
              <a:chExt cx="2794450" cy="206406"/>
            </a:xfrm>
          </p:grpSpPr>
          <p:sp>
            <p:nvSpPr>
              <p:cNvPr id="211" name="Gleichschenkliges Dreieck 150">
                <a:extLst>
                  <a:ext uri="{FF2B5EF4-FFF2-40B4-BE49-F238E27FC236}">
                    <a16:creationId xmlns:a16="http://schemas.microsoft.com/office/drawing/2014/main" id="{6BFA8125-2A1E-7E82-EB53-CB09ACA93131}"/>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12" name="Straight Connector 211">
                <a:extLst>
                  <a:ext uri="{FF2B5EF4-FFF2-40B4-BE49-F238E27FC236}">
                    <a16:creationId xmlns:a16="http://schemas.microsoft.com/office/drawing/2014/main" id="{BB7F5919-3726-6CA6-6001-E703D731215A}"/>
                  </a:ext>
                </a:extLst>
              </p:cNvPr>
              <p:cNvCxnSpPr>
                <a:cxnSpLocks/>
              </p:cNvCxnSpPr>
              <p:nvPr/>
            </p:nvCxnSpPr>
            <p:spPr>
              <a:xfrm>
                <a:off x="2893512"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213" name="Straight Connector 212">
                <a:extLst>
                  <a:ext uri="{FF2B5EF4-FFF2-40B4-BE49-F238E27FC236}">
                    <a16:creationId xmlns:a16="http://schemas.microsoft.com/office/drawing/2014/main" id="{A3C36361-2867-5CFB-E046-DF31EABBF920}"/>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199" name="Straight Connector 198">
            <a:extLst>
              <a:ext uri="{FF2B5EF4-FFF2-40B4-BE49-F238E27FC236}">
                <a16:creationId xmlns:a16="http://schemas.microsoft.com/office/drawing/2014/main" id="{DD2074C0-60D5-B773-DBEC-22250DA89365}"/>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00" name="Group 199">
            <a:extLst>
              <a:ext uri="{FF2B5EF4-FFF2-40B4-BE49-F238E27FC236}">
                <a16:creationId xmlns:a16="http://schemas.microsoft.com/office/drawing/2014/main" id="{1FE353D2-DE05-8FD3-09C4-C00405D7FB8C}"/>
              </a:ext>
            </a:extLst>
          </p:cNvPr>
          <p:cNvGrpSpPr/>
          <p:nvPr/>
        </p:nvGrpSpPr>
        <p:grpSpPr>
          <a:xfrm>
            <a:off x="402388" y="5737942"/>
            <a:ext cx="2810587" cy="286289"/>
            <a:chOff x="402388" y="5737942"/>
            <a:chExt cx="2810587" cy="286289"/>
          </a:xfrm>
        </p:grpSpPr>
        <p:sp>
          <p:nvSpPr>
            <p:cNvPr id="201" name="Textfeld 52">
              <a:extLst>
                <a:ext uri="{FF2B5EF4-FFF2-40B4-BE49-F238E27FC236}">
                  <a16:creationId xmlns:a16="http://schemas.microsoft.com/office/drawing/2014/main" id="{62B35058-9345-DBC3-604E-BC9BEE15DD49}"/>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202" name="Gleichschenkliges Dreieck 155">
              <a:extLst>
                <a:ext uri="{FF2B5EF4-FFF2-40B4-BE49-F238E27FC236}">
                  <a16:creationId xmlns:a16="http://schemas.microsoft.com/office/drawing/2014/main" id="{0473DFFE-6E56-F174-60C2-7378FB4D964A}"/>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3" name="Gruppieren 67">
              <a:extLst>
                <a:ext uri="{FF2B5EF4-FFF2-40B4-BE49-F238E27FC236}">
                  <a16:creationId xmlns:a16="http://schemas.microsoft.com/office/drawing/2014/main" id="{803ED14D-B41B-7AC3-86AB-001706BDB034}"/>
                </a:ext>
              </a:extLst>
            </p:cNvPr>
            <p:cNvGrpSpPr/>
            <p:nvPr/>
          </p:nvGrpSpPr>
          <p:grpSpPr>
            <a:xfrm>
              <a:off x="1929843" y="5756195"/>
              <a:ext cx="705662" cy="246221"/>
              <a:chOff x="9649216" y="4894463"/>
              <a:chExt cx="705662" cy="246221"/>
            </a:xfrm>
          </p:grpSpPr>
          <p:cxnSp>
            <p:nvCxnSpPr>
              <p:cNvPr id="207" name="Gerader Verbinder 163">
                <a:extLst>
                  <a:ext uri="{FF2B5EF4-FFF2-40B4-BE49-F238E27FC236}">
                    <a16:creationId xmlns:a16="http://schemas.microsoft.com/office/drawing/2014/main" id="{23827189-D8AB-90DA-4A3B-94679C2973CF}"/>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208" name="Textfeld 164">
                <a:extLst>
                  <a:ext uri="{FF2B5EF4-FFF2-40B4-BE49-F238E27FC236}">
                    <a16:creationId xmlns:a16="http://schemas.microsoft.com/office/drawing/2014/main" id="{B174C31D-CD0C-402F-2E31-9ED222CDBB50}"/>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204" name="Group 203">
              <a:extLst>
                <a:ext uri="{FF2B5EF4-FFF2-40B4-BE49-F238E27FC236}">
                  <a16:creationId xmlns:a16="http://schemas.microsoft.com/office/drawing/2014/main" id="{25C30D52-2671-E840-CF77-0D2C369D1467}"/>
                </a:ext>
              </a:extLst>
            </p:cNvPr>
            <p:cNvGrpSpPr/>
            <p:nvPr/>
          </p:nvGrpSpPr>
          <p:grpSpPr>
            <a:xfrm>
              <a:off x="2369084" y="5737942"/>
              <a:ext cx="843891" cy="276999"/>
              <a:chOff x="2369084" y="5737942"/>
              <a:chExt cx="843891" cy="276999"/>
            </a:xfrm>
          </p:grpSpPr>
          <p:cxnSp>
            <p:nvCxnSpPr>
              <p:cNvPr id="205" name="Gerader Verbinder 184">
                <a:extLst>
                  <a:ext uri="{FF2B5EF4-FFF2-40B4-BE49-F238E27FC236}">
                    <a16:creationId xmlns:a16="http://schemas.microsoft.com/office/drawing/2014/main" id="{2CE6BD06-68F5-631E-E2B6-507C87438693}"/>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06" name="Textfeld 185">
                <a:extLst>
                  <a:ext uri="{FF2B5EF4-FFF2-40B4-BE49-F238E27FC236}">
                    <a16:creationId xmlns:a16="http://schemas.microsoft.com/office/drawing/2014/main" id="{C272270E-5B37-299F-9529-98316AC8937C}"/>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Pneumatic</a:t>
                </a:r>
              </a:p>
            </p:txBody>
          </p:sp>
        </p:grpSp>
      </p:grpSp>
      <p:grpSp>
        <p:nvGrpSpPr>
          <p:cNvPr id="229" name="Group 228">
            <a:extLst>
              <a:ext uri="{FF2B5EF4-FFF2-40B4-BE49-F238E27FC236}">
                <a16:creationId xmlns:a16="http://schemas.microsoft.com/office/drawing/2014/main" id="{42B68462-04F7-3390-81C0-B48CFBFDFC76}"/>
              </a:ext>
            </a:extLst>
          </p:cNvPr>
          <p:cNvGrpSpPr/>
          <p:nvPr/>
        </p:nvGrpSpPr>
        <p:grpSpPr>
          <a:xfrm>
            <a:off x="394162" y="5480817"/>
            <a:ext cx="2818813" cy="283548"/>
            <a:chOff x="394162" y="5480817"/>
            <a:chExt cx="2818813" cy="283548"/>
          </a:xfrm>
        </p:grpSpPr>
        <p:grpSp>
          <p:nvGrpSpPr>
            <p:cNvPr id="194" name="Group 193">
              <a:extLst>
                <a:ext uri="{FF2B5EF4-FFF2-40B4-BE49-F238E27FC236}">
                  <a16:creationId xmlns:a16="http://schemas.microsoft.com/office/drawing/2014/main" id="{74005847-1F1F-3349-45A4-F096875AA7FA}"/>
                </a:ext>
              </a:extLst>
            </p:cNvPr>
            <p:cNvGrpSpPr/>
            <p:nvPr/>
          </p:nvGrpSpPr>
          <p:grpSpPr>
            <a:xfrm>
              <a:off x="394162" y="5480817"/>
              <a:ext cx="1882528" cy="280750"/>
              <a:chOff x="983046" y="5348751"/>
              <a:chExt cx="1882528" cy="280750"/>
            </a:xfrm>
          </p:grpSpPr>
          <p:sp>
            <p:nvSpPr>
              <p:cNvPr id="218" name="Textfeld 53">
                <a:extLst>
                  <a:ext uri="{FF2B5EF4-FFF2-40B4-BE49-F238E27FC236}">
                    <a16:creationId xmlns:a16="http://schemas.microsoft.com/office/drawing/2014/main" id="{0364575C-19F7-6C7D-EF7D-D412BF9F22F2}"/>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 I</a:t>
                </a:r>
              </a:p>
            </p:txBody>
          </p:sp>
          <p:sp>
            <p:nvSpPr>
              <p:cNvPr id="219" name="Gleichschenkliges Dreieck 154">
                <a:extLst>
                  <a:ext uri="{FF2B5EF4-FFF2-40B4-BE49-F238E27FC236}">
                    <a16:creationId xmlns:a16="http://schemas.microsoft.com/office/drawing/2014/main" id="{AA5C1D08-1985-9F2F-63E1-E4A787E3F498}"/>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4" name="Textfeld 185">
              <a:extLst>
                <a:ext uri="{FF2B5EF4-FFF2-40B4-BE49-F238E27FC236}">
                  <a16:creationId xmlns:a16="http://schemas.microsoft.com/office/drawing/2014/main" id="{8EBA5749-269A-4DE3-FB2B-674546639832}"/>
                </a:ext>
              </a:extLst>
            </p:cNvPr>
            <p:cNvSpPr txBox="1"/>
            <p:nvPr/>
          </p:nvSpPr>
          <p:spPr>
            <a:xfrm>
              <a:off x="2369084" y="5487366"/>
              <a:ext cx="843891" cy="276999"/>
            </a:xfrm>
            <a:prstGeom prst="rect">
              <a:avLst/>
            </a:prstGeom>
            <a:noFill/>
          </p:spPr>
          <p:txBody>
            <a:bodyPr wrap="square" rtlCol="0">
              <a:spAutoFit/>
            </a:bodyPr>
            <a:lstStyle/>
            <a:p>
              <a:r>
                <a:rPr lang="de-DE" sz="1200" b="1" dirty="0"/>
                <a:t>I</a:t>
              </a:r>
              <a:r>
                <a:rPr lang="de-DE" sz="1000" b="1" dirty="0"/>
                <a:t>  Pneumatic</a:t>
              </a:r>
            </a:p>
          </p:txBody>
        </p:sp>
        <p:sp>
          <p:nvSpPr>
            <p:cNvPr id="225" name="Textfeld 164">
              <a:extLst>
                <a:ext uri="{FF2B5EF4-FFF2-40B4-BE49-F238E27FC236}">
                  <a16:creationId xmlns:a16="http://schemas.microsoft.com/office/drawing/2014/main" id="{3CCA0F10-E500-F881-B1DC-E73B7C0B9138}"/>
                </a:ext>
              </a:extLst>
            </p:cNvPr>
            <p:cNvSpPr txBox="1"/>
            <p:nvPr/>
          </p:nvSpPr>
          <p:spPr>
            <a:xfrm>
              <a:off x="1929843" y="5504774"/>
              <a:ext cx="705662" cy="246221"/>
            </a:xfrm>
            <a:prstGeom prst="rect">
              <a:avLst/>
            </a:prstGeom>
            <a:noFill/>
          </p:spPr>
          <p:txBody>
            <a:bodyPr wrap="square" rtlCol="0">
              <a:spAutoFit/>
            </a:bodyPr>
            <a:lstStyle/>
            <a:p>
              <a:r>
                <a:rPr lang="de-DE" sz="1000" b="1" dirty="0"/>
                <a:t>Electric </a:t>
              </a:r>
            </a:p>
          </p:txBody>
        </p:sp>
        <p:cxnSp>
          <p:nvCxnSpPr>
            <p:cNvPr id="226" name="Gerader Verbinder 88">
              <a:extLst>
                <a:ext uri="{FF2B5EF4-FFF2-40B4-BE49-F238E27FC236}">
                  <a16:creationId xmlns:a16="http://schemas.microsoft.com/office/drawing/2014/main" id="{FBC9DCBB-98B4-F91C-19E5-D99DAB323CE8}"/>
                </a:ext>
              </a:extLst>
            </p:cNvPr>
            <p:cNvCxnSpPr>
              <a:cxnSpLocks/>
            </p:cNvCxnSpPr>
            <p:nvPr/>
          </p:nvCxnSpPr>
          <p:spPr>
            <a:xfrm>
              <a:off x="2021549" y="5710868"/>
              <a:ext cx="399672" cy="0"/>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227" name="Gerader Verbinder 88">
              <a:extLst>
                <a:ext uri="{FF2B5EF4-FFF2-40B4-BE49-F238E27FC236}">
                  <a16:creationId xmlns:a16="http://schemas.microsoft.com/office/drawing/2014/main" id="{E57B3B59-0018-A026-0B90-E8A4D0BABB61}"/>
                </a:ext>
              </a:extLst>
            </p:cNvPr>
            <p:cNvCxnSpPr>
              <a:cxnSpLocks/>
            </p:cNvCxnSpPr>
            <p:nvPr/>
          </p:nvCxnSpPr>
          <p:spPr>
            <a:xfrm>
              <a:off x="2562569" y="5710868"/>
              <a:ext cx="588191"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grpSp>
      <p:grpSp>
        <p:nvGrpSpPr>
          <p:cNvPr id="232" name="Group 231">
            <a:extLst>
              <a:ext uri="{FF2B5EF4-FFF2-40B4-BE49-F238E27FC236}">
                <a16:creationId xmlns:a16="http://schemas.microsoft.com/office/drawing/2014/main" id="{F84AB9F8-708C-9991-A48D-FCBCD91D0D63}"/>
              </a:ext>
            </a:extLst>
          </p:cNvPr>
          <p:cNvGrpSpPr>
            <a:grpSpLocks noChangeAspect="1"/>
          </p:cNvGrpSpPr>
          <p:nvPr/>
        </p:nvGrpSpPr>
        <p:grpSpPr>
          <a:xfrm>
            <a:off x="4686179" y="1721776"/>
            <a:ext cx="209150" cy="153374"/>
            <a:chOff x="7817019" y="2389941"/>
            <a:chExt cx="441829" cy="324000"/>
          </a:xfrm>
        </p:grpSpPr>
        <p:cxnSp>
          <p:nvCxnSpPr>
            <p:cNvPr id="233" name="Straight Connector 232">
              <a:extLst>
                <a:ext uri="{FF2B5EF4-FFF2-40B4-BE49-F238E27FC236}">
                  <a16:creationId xmlns:a16="http://schemas.microsoft.com/office/drawing/2014/main" id="{DF43850E-CC07-40B1-2B98-E56849284E95}"/>
                </a:ext>
              </a:extLst>
            </p:cNvPr>
            <p:cNvCxnSpPr>
              <a:cxnSpLocks/>
            </p:cNvCxnSpPr>
            <p:nvPr/>
          </p:nvCxnSpPr>
          <p:spPr>
            <a:xfrm rot="-1800000">
              <a:off x="7817019" y="241119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5D75D073-58C6-03A5-752F-DDB88B10D38A}"/>
                </a:ext>
              </a:extLst>
            </p:cNvPr>
            <p:cNvCxnSpPr>
              <a:cxnSpLocks/>
            </p:cNvCxnSpPr>
            <p:nvPr/>
          </p:nvCxnSpPr>
          <p:spPr>
            <a:xfrm rot="1800000">
              <a:off x="7817019" y="269532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Oval 234">
              <a:extLst>
                <a:ext uri="{FF2B5EF4-FFF2-40B4-BE49-F238E27FC236}">
                  <a16:creationId xmlns:a16="http://schemas.microsoft.com/office/drawing/2014/main" id="{61953F52-ABC7-8028-70D5-8A34CC62DE6D}"/>
                </a:ext>
              </a:extLst>
            </p:cNvPr>
            <p:cNvSpPr>
              <a:spLocks noChangeAspect="1"/>
            </p:cNvSpPr>
            <p:nvPr/>
          </p:nvSpPr>
          <p:spPr>
            <a:xfrm>
              <a:off x="7934848" y="2389941"/>
              <a:ext cx="324000" cy="324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36" name="Group 235">
            <a:extLst>
              <a:ext uri="{FF2B5EF4-FFF2-40B4-BE49-F238E27FC236}">
                <a16:creationId xmlns:a16="http://schemas.microsoft.com/office/drawing/2014/main" id="{13E4B993-EF8A-8499-EF3F-26039218E25C}"/>
              </a:ext>
            </a:extLst>
          </p:cNvPr>
          <p:cNvGrpSpPr>
            <a:grpSpLocks noChangeAspect="1"/>
          </p:cNvGrpSpPr>
          <p:nvPr/>
        </p:nvGrpSpPr>
        <p:grpSpPr>
          <a:xfrm>
            <a:off x="4689026" y="2141176"/>
            <a:ext cx="209150" cy="153374"/>
            <a:chOff x="7817019" y="2389941"/>
            <a:chExt cx="441829" cy="324000"/>
          </a:xfrm>
        </p:grpSpPr>
        <p:cxnSp>
          <p:nvCxnSpPr>
            <p:cNvPr id="237" name="Straight Connector 236">
              <a:extLst>
                <a:ext uri="{FF2B5EF4-FFF2-40B4-BE49-F238E27FC236}">
                  <a16:creationId xmlns:a16="http://schemas.microsoft.com/office/drawing/2014/main" id="{34A09335-7AF5-A2FD-B565-F80916799342}"/>
                </a:ext>
              </a:extLst>
            </p:cNvPr>
            <p:cNvCxnSpPr>
              <a:cxnSpLocks/>
            </p:cNvCxnSpPr>
            <p:nvPr/>
          </p:nvCxnSpPr>
          <p:spPr>
            <a:xfrm rot="-1800000">
              <a:off x="7817019" y="241119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B31EA2BE-04C4-CE41-A333-1C08C4E4CBC4}"/>
                </a:ext>
              </a:extLst>
            </p:cNvPr>
            <p:cNvCxnSpPr>
              <a:cxnSpLocks/>
            </p:cNvCxnSpPr>
            <p:nvPr/>
          </p:nvCxnSpPr>
          <p:spPr>
            <a:xfrm rot="1800000">
              <a:off x="7817019" y="269532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9" name="Oval 238">
              <a:extLst>
                <a:ext uri="{FF2B5EF4-FFF2-40B4-BE49-F238E27FC236}">
                  <a16:creationId xmlns:a16="http://schemas.microsoft.com/office/drawing/2014/main" id="{0E6184E5-965D-E5F2-332B-CFC4ED0BFAFE}"/>
                </a:ext>
              </a:extLst>
            </p:cNvPr>
            <p:cNvSpPr>
              <a:spLocks noChangeAspect="1"/>
            </p:cNvSpPr>
            <p:nvPr/>
          </p:nvSpPr>
          <p:spPr>
            <a:xfrm>
              <a:off x="7934848" y="2389941"/>
              <a:ext cx="324000" cy="324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247" name="TextBox 246">
            <a:extLst>
              <a:ext uri="{FF2B5EF4-FFF2-40B4-BE49-F238E27FC236}">
                <a16:creationId xmlns:a16="http://schemas.microsoft.com/office/drawing/2014/main" id="{8BB4D2A1-DA32-4918-1B8D-5EA66C4BD053}"/>
              </a:ext>
            </a:extLst>
          </p:cNvPr>
          <p:cNvSpPr txBox="1"/>
          <p:nvPr/>
        </p:nvSpPr>
        <p:spPr>
          <a:xfrm>
            <a:off x="5536346" y="4109122"/>
            <a:ext cx="288862" cy="338554"/>
          </a:xfrm>
          <a:prstGeom prst="rect">
            <a:avLst/>
          </a:prstGeom>
          <a:noFill/>
        </p:spPr>
        <p:txBody>
          <a:bodyPr wrap="none" rtlCol="0">
            <a:spAutoFit/>
          </a:bodyPr>
          <a:lstStyle/>
          <a:p>
            <a:r>
              <a:rPr lang="en-US" sz="1600" b="1" dirty="0"/>
              <a:t>3</a:t>
            </a:r>
          </a:p>
        </p:txBody>
      </p:sp>
      <p:sp>
        <p:nvSpPr>
          <p:cNvPr id="5" name="TextBox 4">
            <a:extLst>
              <a:ext uri="{FF2B5EF4-FFF2-40B4-BE49-F238E27FC236}">
                <a16:creationId xmlns:a16="http://schemas.microsoft.com/office/drawing/2014/main" id="{9D46A4DE-5681-1EFE-37AB-5765B33CC5B1}"/>
              </a:ext>
            </a:extLst>
          </p:cNvPr>
          <p:cNvSpPr txBox="1"/>
          <p:nvPr/>
        </p:nvSpPr>
        <p:spPr>
          <a:xfrm>
            <a:off x="7630751" y="7920"/>
            <a:ext cx="4561249" cy="584775"/>
          </a:xfrm>
          <a:prstGeom prst="rect">
            <a:avLst/>
          </a:prstGeom>
          <a:solidFill>
            <a:srgbClr val="FFFF00"/>
          </a:solidFill>
        </p:spPr>
        <p:txBody>
          <a:bodyPr wrap="none" rtlCol="0">
            <a:spAutoFit/>
          </a:bodyPr>
          <a:lstStyle/>
          <a:p>
            <a:r>
              <a:rPr lang="en-US" sz="1600" b="1" dirty="0"/>
              <a:t>Energy transmission </a:t>
            </a:r>
            <a:r>
              <a:rPr lang="en-US" sz="1600" dirty="0"/>
              <a:t>= pneumatic</a:t>
            </a:r>
          </a:p>
          <a:p>
            <a:r>
              <a:rPr lang="en-US" sz="1600" b="1" dirty="0"/>
              <a:t>Control transmission </a:t>
            </a:r>
            <a:r>
              <a:rPr lang="en-US" sz="1600" dirty="0"/>
              <a:t>= electric + pneumatic (backup)</a:t>
            </a:r>
          </a:p>
        </p:txBody>
      </p:sp>
      <p:cxnSp>
        <p:nvCxnSpPr>
          <p:cNvPr id="6" name="Straight Arrow Connector 5">
            <a:extLst>
              <a:ext uri="{FF2B5EF4-FFF2-40B4-BE49-F238E27FC236}">
                <a16:creationId xmlns:a16="http://schemas.microsoft.com/office/drawing/2014/main" id="{61C3A9A0-FA37-A7F5-1096-6B9CC520DA19}"/>
              </a:ext>
            </a:extLst>
          </p:cNvPr>
          <p:cNvCxnSpPr>
            <a:cxnSpLocks/>
          </p:cNvCxnSpPr>
          <p:nvPr/>
        </p:nvCxnSpPr>
        <p:spPr>
          <a:xfrm flipH="1" flipV="1">
            <a:off x="5850836" y="5929509"/>
            <a:ext cx="535222" cy="323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CAACAAA-2B88-D49B-D726-9EFF100798E6}"/>
              </a:ext>
            </a:extLst>
          </p:cNvPr>
          <p:cNvSpPr txBox="1"/>
          <p:nvPr/>
        </p:nvSpPr>
        <p:spPr>
          <a:xfrm>
            <a:off x="6382155" y="6004464"/>
            <a:ext cx="3512592" cy="830997"/>
          </a:xfrm>
          <a:prstGeom prst="rect">
            <a:avLst/>
          </a:prstGeom>
          <a:noFill/>
        </p:spPr>
        <p:txBody>
          <a:bodyPr wrap="square">
            <a:spAutoFit/>
          </a:bodyPr>
          <a:lstStyle/>
          <a:p>
            <a:pPr algn="just">
              <a:spcBef>
                <a:spcPts val="600"/>
              </a:spcBef>
            </a:pPr>
            <a:r>
              <a:rPr lang="en-GB" sz="1200" dirty="0">
                <a:solidFill>
                  <a:srgbClr val="000000"/>
                </a:solidFill>
                <a:effectLst/>
                <a:latin typeface="Times New Roman" panose="02020603050405020304" pitchFamily="18" charset="0"/>
                <a:ea typeface="Times New Roman" panose="02020603050405020304" pitchFamily="18" charset="0"/>
              </a:rPr>
              <a:t>2.5.1. "</a:t>
            </a:r>
            <a:r>
              <a:rPr lang="en-GB" sz="1200" i="1" dirty="0">
                <a:solidFill>
                  <a:srgbClr val="000000"/>
                </a:solidFill>
                <a:effectLst/>
                <a:latin typeface="Times New Roman" panose="02020603050405020304" pitchFamily="18" charset="0"/>
                <a:ea typeface="Times New Roman" panose="02020603050405020304" pitchFamily="18" charset="0"/>
              </a:rPr>
              <a:t>Control transmission</a:t>
            </a:r>
            <a:r>
              <a:rPr lang="en-GB" sz="1200" dirty="0">
                <a:solidFill>
                  <a:srgbClr val="000000"/>
                </a:solidFill>
                <a:effectLst/>
                <a:latin typeface="Times New Roman" panose="02020603050405020304" pitchFamily="18" charset="0"/>
                <a:ea typeface="Times New Roman" panose="02020603050405020304" pitchFamily="18" charset="0"/>
              </a:rPr>
              <a:t>" means the combination of the components of the transmission which control the operation of the brakes, including the control function and </a:t>
            </a:r>
            <a:r>
              <a:rPr lang="en-GB" sz="1200" b="1" dirty="0">
                <a:solidFill>
                  <a:srgbClr val="7030A0"/>
                </a:solidFill>
                <a:effectLst/>
                <a:latin typeface="Times New Roman" panose="02020603050405020304" pitchFamily="18" charset="0"/>
                <a:ea typeface="Times New Roman" panose="02020603050405020304" pitchFamily="18" charset="0"/>
              </a:rPr>
              <a:t>the necessary reserve(s) of energy</a:t>
            </a:r>
            <a:r>
              <a:rPr lang="en-GB" sz="1200" dirty="0">
                <a:solidFill>
                  <a:srgbClr val="000000"/>
                </a:solidFill>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p:txBody>
      </p:sp>
      <p:sp>
        <p:nvSpPr>
          <p:cNvPr id="4" name="Textfeld 4">
            <a:extLst>
              <a:ext uri="{FF2B5EF4-FFF2-40B4-BE49-F238E27FC236}">
                <a16:creationId xmlns:a16="http://schemas.microsoft.com/office/drawing/2014/main" id="{13833A3F-A583-1971-8362-6E9603BADE76}"/>
              </a:ext>
            </a:extLst>
          </p:cNvPr>
          <p:cNvSpPr txBox="1"/>
          <p:nvPr/>
        </p:nvSpPr>
        <p:spPr>
          <a:xfrm>
            <a:off x="6973718" y="20462"/>
            <a:ext cx="633270" cy="369332"/>
          </a:xfrm>
          <a:prstGeom prst="rect">
            <a:avLst/>
          </a:prstGeom>
          <a:solidFill>
            <a:srgbClr val="FFFF00"/>
          </a:solidFill>
        </p:spPr>
        <p:txBody>
          <a:bodyPr wrap="square" rtlCol="0">
            <a:spAutoFit/>
          </a:bodyPr>
          <a:lstStyle/>
          <a:p>
            <a:r>
              <a:rPr lang="de-DE" dirty="0"/>
              <a:t>2.(a)</a:t>
            </a:r>
          </a:p>
        </p:txBody>
      </p:sp>
    </p:spTree>
    <p:extLst>
      <p:ext uri="{BB962C8B-B14F-4D97-AF65-F5344CB8AC3E}">
        <p14:creationId xmlns:p14="http://schemas.microsoft.com/office/powerpoint/2010/main" val="1713839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Gerader Verbinder 73">
            <a:extLst>
              <a:ext uri="{FF2B5EF4-FFF2-40B4-BE49-F238E27FC236}">
                <a16:creationId xmlns:a16="http://schemas.microsoft.com/office/drawing/2014/main" id="{0ED9724A-3177-83F7-0550-C794AD9B5C28}"/>
              </a:ext>
            </a:extLst>
          </p:cNvPr>
          <p:cNvCxnSpPr>
            <a:cxnSpLocks/>
            <a:stCxn id="126" idx="3"/>
            <a:endCxn id="54" idx="1"/>
          </p:cNvCxnSpPr>
          <p:nvPr/>
        </p:nvCxnSpPr>
        <p:spPr>
          <a:xfrm>
            <a:off x="3969384" y="3684011"/>
            <a:ext cx="274681" cy="2468629"/>
          </a:xfrm>
          <a:prstGeom prst="bentConnector3">
            <a:avLst>
              <a:gd name="adj1" fmla="val 50000"/>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EA1F23C0-13B4-515F-EBEA-CEEFE7EFE7B2}"/>
              </a:ext>
            </a:extLst>
          </p:cNvPr>
          <p:cNvGrpSpPr/>
          <p:nvPr/>
        </p:nvGrpSpPr>
        <p:grpSpPr>
          <a:xfrm>
            <a:off x="10536530" y="921873"/>
            <a:ext cx="714574" cy="1374910"/>
            <a:chOff x="10536530" y="921873"/>
            <a:chExt cx="714574" cy="1374910"/>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flipH="1">
              <a:off x="10536530" y="921873"/>
              <a:ext cx="714574" cy="679126"/>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flipV="1">
              <a:off x="10908451" y="1601679"/>
              <a:ext cx="0" cy="695104"/>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sp>
        <p:nvSpPr>
          <p:cNvPr id="119" name="Rechteck: abgerundete Ecken 118">
            <a:extLst>
              <a:ext uri="{FF2B5EF4-FFF2-40B4-BE49-F238E27FC236}">
                <a16:creationId xmlns:a16="http://schemas.microsoft.com/office/drawing/2014/main" id="{9DD8301B-63C3-466B-A67D-FDE78626EA88}"/>
              </a:ext>
            </a:extLst>
          </p:cNvPr>
          <p:cNvSpPr/>
          <p:nvPr/>
        </p:nvSpPr>
        <p:spPr>
          <a:xfrm>
            <a:off x="8329184" y="2173587"/>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9655912" y="2282933"/>
            <a:ext cx="1266203" cy="28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flipV="1">
            <a:off x="9655912" y="3137583"/>
            <a:ext cx="1344672" cy="386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a:endCxn id="48" idx="1"/>
          </p:cNvCxnSpPr>
          <p:nvPr/>
        </p:nvCxnSpPr>
        <p:spPr>
          <a:xfrm>
            <a:off x="2440305" y="1803007"/>
            <a:ext cx="356756"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9" name="Rechteck: abgerundete Ecken 158">
            <a:extLst>
              <a:ext uri="{FF2B5EF4-FFF2-40B4-BE49-F238E27FC236}">
                <a16:creationId xmlns:a16="http://schemas.microsoft.com/office/drawing/2014/main" id="{A80FEE11-BB8A-47FF-A99C-593CBE7B0DCA}"/>
              </a:ext>
            </a:extLst>
          </p:cNvPr>
          <p:cNvSpPr/>
          <p:nvPr/>
        </p:nvSpPr>
        <p:spPr>
          <a:xfrm>
            <a:off x="2862338" y="1387909"/>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abgerundete Ecken 33">
            <a:extLst>
              <a:ext uri="{FF2B5EF4-FFF2-40B4-BE49-F238E27FC236}">
                <a16:creationId xmlns:a16="http://schemas.microsoft.com/office/drawing/2014/main" id="{AF1F3820-51C5-45C2-9450-0A044EA6D184}"/>
              </a:ext>
            </a:extLst>
          </p:cNvPr>
          <p:cNvSpPr/>
          <p:nvPr/>
        </p:nvSpPr>
        <p:spPr>
          <a:xfrm>
            <a:off x="1014680" y="1401687"/>
            <a:ext cx="1406541" cy="2463979"/>
          </a:xfrm>
          <a:prstGeom prst="roundRect">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dirty="0">
                <a:solidFill>
                  <a:schemeClr val="tx1"/>
                </a:solidFill>
              </a:rPr>
              <a:t>Traction Battery (HV)</a:t>
            </a:r>
          </a:p>
        </p:txBody>
      </p:sp>
      <p:cxnSp>
        <p:nvCxnSpPr>
          <p:cNvPr id="74" name="Gerader Verbinder 73">
            <a:extLst>
              <a:ext uri="{FF2B5EF4-FFF2-40B4-BE49-F238E27FC236}">
                <a16:creationId xmlns:a16="http://schemas.microsoft.com/office/drawing/2014/main" id="{3962567F-F5E4-46D3-A28A-5CBAD7C2192B}"/>
              </a:ext>
            </a:extLst>
          </p:cNvPr>
          <p:cNvCxnSpPr>
            <a:cxnSpLocks/>
            <a:stCxn id="48" idx="3"/>
          </p:cNvCxnSpPr>
          <p:nvPr/>
        </p:nvCxnSpPr>
        <p:spPr>
          <a:xfrm>
            <a:off x="3964522" y="1803007"/>
            <a:ext cx="758549" cy="407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8" name="Rechteck: abgerundete Ecken 47">
            <a:extLst>
              <a:ext uri="{FF2B5EF4-FFF2-40B4-BE49-F238E27FC236}">
                <a16:creationId xmlns:a16="http://schemas.microsoft.com/office/drawing/2014/main" id="{9BB6F92A-B9CE-4A70-A72E-A19A1C219FF6}"/>
              </a:ext>
            </a:extLst>
          </p:cNvPr>
          <p:cNvSpPr/>
          <p:nvPr/>
        </p:nvSpPr>
        <p:spPr>
          <a:xfrm>
            <a:off x="2797061" y="1447407"/>
            <a:ext cx="1167461" cy="711200"/>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Electric </a:t>
            </a:r>
            <a:r>
              <a:rPr lang="de-DE" sz="1400" dirty="0" err="1">
                <a:solidFill>
                  <a:schemeClr val="tx1"/>
                </a:solidFill>
              </a:rPr>
              <a:t>Compressor</a:t>
            </a:r>
            <a:endParaRPr lang="de-DE" sz="1400" dirty="0">
              <a:solidFill>
                <a:schemeClr val="tx1"/>
              </a:solidFill>
            </a:endParaRPr>
          </a:p>
        </p:txBody>
      </p:sp>
      <p:pic>
        <p:nvPicPr>
          <p:cNvPr id="14" name="Grafik 13" descr="Ein Bild, das Text, Schild, Himmel, draußen enthält.&#10;&#10;Automatisch generierte Beschreibung">
            <a:extLst>
              <a:ext uri="{FF2B5EF4-FFF2-40B4-BE49-F238E27FC236}">
                <a16:creationId xmlns:a16="http://schemas.microsoft.com/office/drawing/2014/main" id="{4CB47414-229E-40FC-99AF-E694396697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95180" y="1671405"/>
            <a:ext cx="488160" cy="488160"/>
          </a:xfrm>
          <a:prstGeom prst="rect">
            <a:avLst/>
          </a:prstGeom>
        </p:spPr>
      </p:pic>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a:off x="11073582" y="1419230"/>
            <a:ext cx="714579" cy="679126"/>
          </a:xfrm>
          <a:prstGeom prst="rect">
            <a:avLst/>
          </a:prstGeom>
          <a:ln>
            <a:noFill/>
            <a:prstDash val="sysDot"/>
          </a:ln>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flipV="1">
            <a:off x="11416237" y="2099035"/>
            <a:ext cx="0" cy="493878"/>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2" name="Ellipse 111">
            <a:extLst>
              <a:ext uri="{FF2B5EF4-FFF2-40B4-BE49-F238E27FC236}">
                <a16:creationId xmlns:a16="http://schemas.microsoft.com/office/drawing/2014/main" id="{4A842991-6122-4AFC-A010-AB15C4D4B0B0}"/>
              </a:ext>
            </a:extLst>
          </p:cNvPr>
          <p:cNvSpPr/>
          <p:nvPr/>
        </p:nvSpPr>
        <p:spPr>
          <a:xfrm rot="10800000">
            <a:off x="11490177" y="1891445"/>
            <a:ext cx="135920" cy="142432"/>
          </a:xfrm>
          <a:prstGeom prst="ellipse">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9655912" y="2845995"/>
            <a:ext cx="1774959" cy="0"/>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6380852" cy="461665"/>
          </a:xfrm>
          <a:prstGeom prst="rect">
            <a:avLst/>
          </a:prstGeom>
          <a:noFill/>
        </p:spPr>
        <p:txBody>
          <a:bodyPr wrap="square" rtlCol="0">
            <a:spAutoFit/>
          </a:bodyPr>
          <a:lstStyle/>
          <a:p>
            <a:r>
              <a:rPr lang="en-US" sz="2400" b="1" dirty="0"/>
              <a:t>R13 - Intermediate step between EBS and EMB</a:t>
            </a:r>
          </a:p>
        </p:txBody>
      </p:sp>
      <p:grpSp>
        <p:nvGrpSpPr>
          <p:cNvPr id="61" name="Group 60">
            <a:extLst>
              <a:ext uri="{FF2B5EF4-FFF2-40B4-BE49-F238E27FC236}">
                <a16:creationId xmlns:a16="http://schemas.microsoft.com/office/drawing/2014/main" id="{86FC6E8B-AA9E-75CF-9A1A-C5BA3603801E}"/>
              </a:ext>
            </a:extLst>
          </p:cNvPr>
          <p:cNvGrpSpPr/>
          <p:nvPr/>
        </p:nvGrpSpPr>
        <p:grpSpPr>
          <a:xfrm>
            <a:off x="7017749" y="3537878"/>
            <a:ext cx="1311435" cy="1040189"/>
            <a:chOff x="7017749" y="3718862"/>
            <a:chExt cx="1311435" cy="1040189"/>
          </a:xfrm>
        </p:grpSpPr>
        <p:sp>
          <p:nvSpPr>
            <p:cNvPr id="136" name="Textfeld 135">
              <a:extLst>
                <a:ext uri="{FF2B5EF4-FFF2-40B4-BE49-F238E27FC236}">
                  <a16:creationId xmlns:a16="http://schemas.microsoft.com/office/drawing/2014/main" id="{3F090409-21C2-4D24-A6F6-F55E2E5FCB15}"/>
                </a:ext>
              </a:extLst>
            </p:cNvPr>
            <p:cNvSpPr txBox="1"/>
            <p:nvPr/>
          </p:nvSpPr>
          <p:spPr>
            <a:xfrm>
              <a:off x="7017749" y="3919280"/>
              <a:ext cx="1311435" cy="584775"/>
            </a:xfrm>
            <a:prstGeom prst="rect">
              <a:avLst/>
            </a:prstGeom>
            <a:noFill/>
          </p:spPr>
          <p:txBody>
            <a:bodyPr wrap="square" rtlCol="0">
              <a:spAutoFit/>
            </a:bodyPr>
            <a:lstStyle/>
            <a:p>
              <a:pPr algn="ctr"/>
              <a:r>
                <a:rPr lang="de-DE" sz="1600" dirty="0"/>
                <a:t>Brake Controller 1 </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092429" y="3718862"/>
              <a:ext cx="1130118"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sp>
        <p:nvSpPr>
          <p:cNvPr id="117" name="Textfeld 116">
            <a:extLst>
              <a:ext uri="{FF2B5EF4-FFF2-40B4-BE49-F238E27FC236}">
                <a16:creationId xmlns:a16="http://schemas.microsoft.com/office/drawing/2014/main" id="{B7CDF19B-EBD9-40FE-8CEB-1268BBD11AA3}"/>
              </a:ext>
            </a:extLst>
          </p:cNvPr>
          <p:cNvSpPr txBox="1"/>
          <p:nvPr/>
        </p:nvSpPr>
        <p:spPr>
          <a:xfrm>
            <a:off x="8271035" y="2434074"/>
            <a:ext cx="1226997" cy="584775"/>
          </a:xfrm>
          <a:prstGeom prst="rect">
            <a:avLst/>
          </a:prstGeom>
          <a:noFill/>
        </p:spPr>
        <p:txBody>
          <a:bodyPr wrap="square" rtlCol="0">
            <a:spAutoFit/>
          </a:bodyPr>
          <a:lstStyle/>
          <a:p>
            <a:pPr algn="ctr"/>
            <a:r>
              <a:rPr lang="de-DE" sz="1600" dirty="0"/>
              <a:t>Brake Valve </a:t>
            </a:r>
          </a:p>
          <a:p>
            <a:pPr algn="ctr"/>
            <a:r>
              <a:rPr lang="de-DE" sz="1600" dirty="0"/>
              <a:t>2 </a:t>
            </a:r>
          </a:p>
        </p:txBody>
      </p: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9692856" y="2581888"/>
            <a:ext cx="1723381" cy="5415"/>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6" y="1991918"/>
            <a:ext cx="2739886" cy="2694757"/>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86" name="Gruppieren 85">
            <a:extLst>
              <a:ext uri="{FF2B5EF4-FFF2-40B4-BE49-F238E27FC236}">
                <a16:creationId xmlns:a16="http://schemas.microsoft.com/office/drawing/2014/main" id="{CAD25D62-19A5-40B5-8FAC-98946BC0C684}"/>
              </a:ext>
            </a:extLst>
          </p:cNvPr>
          <p:cNvGrpSpPr/>
          <p:nvPr/>
        </p:nvGrpSpPr>
        <p:grpSpPr>
          <a:xfrm>
            <a:off x="4715858" y="3994168"/>
            <a:ext cx="1079863" cy="693562"/>
            <a:chOff x="6225262" y="4654450"/>
            <a:chExt cx="1079863" cy="693562"/>
          </a:xfrm>
        </p:grpSpPr>
        <p:grpSp>
          <p:nvGrpSpPr>
            <p:cNvPr id="90" name="Gruppieren 89">
              <a:extLst>
                <a:ext uri="{FF2B5EF4-FFF2-40B4-BE49-F238E27FC236}">
                  <a16:creationId xmlns:a16="http://schemas.microsoft.com/office/drawing/2014/main" id="{3466A446-E20D-4772-95FA-9065C48A6F1C}"/>
                </a:ext>
              </a:extLst>
            </p:cNvPr>
            <p:cNvGrpSpPr>
              <a:grpSpLocks noChangeAspect="1"/>
            </p:cNvGrpSpPr>
            <p:nvPr/>
          </p:nvGrpSpPr>
          <p:grpSpPr>
            <a:xfrm rot="156621" flipH="1">
              <a:off x="6341673" y="4853191"/>
              <a:ext cx="353696" cy="421451"/>
              <a:chOff x="4110773" y="4259412"/>
              <a:chExt cx="609379" cy="719318"/>
            </a:xfrm>
          </p:grpSpPr>
          <p:sp>
            <p:nvSpPr>
              <p:cNvPr id="94" name="Freihandform: Form 93">
                <a:extLst>
                  <a:ext uri="{FF2B5EF4-FFF2-40B4-BE49-F238E27FC236}">
                    <a16:creationId xmlns:a16="http://schemas.microsoft.com/office/drawing/2014/main" id="{6C95B86D-FEA8-4704-B266-D17C3C99A28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5" name="Rechteck 94">
                <a:extLst>
                  <a:ext uri="{FF2B5EF4-FFF2-40B4-BE49-F238E27FC236}">
                    <a16:creationId xmlns:a16="http://schemas.microsoft.com/office/drawing/2014/main" id="{5C76CF71-53ED-4A94-8134-3ADCEBF6B8E7}"/>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7" name="Ellipse 96">
                <a:extLst>
                  <a:ext uri="{FF2B5EF4-FFF2-40B4-BE49-F238E27FC236}">
                    <a16:creationId xmlns:a16="http://schemas.microsoft.com/office/drawing/2014/main" id="{D716AFCF-436A-4C72-963F-AA978A376E2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91" name="Gerader Verbinder 90">
              <a:extLst>
                <a:ext uri="{FF2B5EF4-FFF2-40B4-BE49-F238E27FC236}">
                  <a16:creationId xmlns:a16="http://schemas.microsoft.com/office/drawing/2014/main" id="{44FB009E-DD2A-413B-8C5F-D258C76C28EF}"/>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3" name="Rechteck 92">
              <a:extLst>
                <a:ext uri="{FF2B5EF4-FFF2-40B4-BE49-F238E27FC236}">
                  <a16:creationId xmlns:a16="http://schemas.microsoft.com/office/drawing/2014/main" id="{C363C6F1-F4B2-4225-8821-EABF74317D8B}"/>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0" name="Gerader Verbinder 129">
            <a:extLst>
              <a:ext uri="{FF2B5EF4-FFF2-40B4-BE49-F238E27FC236}">
                <a16:creationId xmlns:a16="http://schemas.microsoft.com/office/drawing/2014/main" id="{A2D5B6CA-DCDF-468B-B697-DBA09E9DB7AC}"/>
              </a:ext>
            </a:extLst>
          </p:cNvPr>
          <p:cNvCxnSpPr>
            <a:cxnSpLocks/>
          </p:cNvCxnSpPr>
          <p:nvPr/>
        </p:nvCxnSpPr>
        <p:spPr>
          <a:xfrm>
            <a:off x="5283211" y="398839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1" name="Textfeld 130">
            <a:extLst>
              <a:ext uri="{FF2B5EF4-FFF2-40B4-BE49-F238E27FC236}">
                <a16:creationId xmlns:a16="http://schemas.microsoft.com/office/drawing/2014/main" id="{D712C087-828A-4377-83D1-7837770BAFAB}"/>
              </a:ext>
            </a:extLst>
          </p:cNvPr>
          <p:cNvSpPr txBox="1"/>
          <p:nvPr/>
        </p:nvSpPr>
        <p:spPr>
          <a:xfrm>
            <a:off x="4970762" y="4342577"/>
            <a:ext cx="257448" cy="307777"/>
          </a:xfrm>
          <a:prstGeom prst="rect">
            <a:avLst/>
          </a:prstGeom>
          <a:noFill/>
        </p:spPr>
        <p:txBody>
          <a:bodyPr wrap="square" rtlCol="0">
            <a:spAutoFit/>
          </a:bodyPr>
          <a:lstStyle/>
          <a:p>
            <a:r>
              <a:rPr lang="de-DE" sz="1400" b="1" dirty="0"/>
              <a:t>1</a:t>
            </a:r>
          </a:p>
        </p:txBody>
      </p:sp>
      <p:sp>
        <p:nvSpPr>
          <p:cNvPr id="134" name="Textfeld 133">
            <a:extLst>
              <a:ext uri="{FF2B5EF4-FFF2-40B4-BE49-F238E27FC236}">
                <a16:creationId xmlns:a16="http://schemas.microsoft.com/office/drawing/2014/main" id="{3B0DFED8-2B36-44D8-837A-458AE86327D7}"/>
              </a:ext>
            </a:extLst>
          </p:cNvPr>
          <p:cNvSpPr txBox="1"/>
          <p:nvPr/>
        </p:nvSpPr>
        <p:spPr>
          <a:xfrm>
            <a:off x="5409485" y="4347188"/>
            <a:ext cx="257448" cy="307777"/>
          </a:xfrm>
          <a:prstGeom prst="rect">
            <a:avLst/>
          </a:prstGeom>
          <a:noFill/>
        </p:spPr>
        <p:txBody>
          <a:bodyPr wrap="square" rtlCol="0">
            <a:spAutoFit/>
          </a:bodyPr>
          <a:lstStyle/>
          <a:p>
            <a:r>
              <a:rPr lang="de-DE" sz="1400" b="1" dirty="0"/>
              <a:t>2</a:t>
            </a:r>
          </a:p>
        </p:txBody>
      </p:sp>
      <p:cxnSp>
        <p:nvCxnSpPr>
          <p:cNvPr id="7" name="Gerader Verbinder 6">
            <a:extLst>
              <a:ext uri="{FF2B5EF4-FFF2-40B4-BE49-F238E27FC236}">
                <a16:creationId xmlns:a16="http://schemas.microsoft.com/office/drawing/2014/main" id="{94613855-607E-46B4-87C3-00A110197F5E}"/>
              </a:ext>
            </a:extLst>
          </p:cNvPr>
          <p:cNvCxnSpPr>
            <a:cxnSpLocks/>
          </p:cNvCxnSpPr>
          <p:nvPr/>
        </p:nvCxnSpPr>
        <p:spPr>
          <a:xfrm>
            <a:off x="9707174" y="2691275"/>
            <a:ext cx="2080987" cy="1358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feld 112">
            <a:extLst>
              <a:ext uri="{FF2B5EF4-FFF2-40B4-BE49-F238E27FC236}">
                <a16:creationId xmlns:a16="http://schemas.microsoft.com/office/drawing/2014/main" id="{BA10B135-EE05-4ABA-9C7A-5CF75ADF6CAD}"/>
              </a:ext>
            </a:extLst>
          </p:cNvPr>
          <p:cNvSpPr txBox="1"/>
          <p:nvPr/>
        </p:nvSpPr>
        <p:spPr>
          <a:xfrm>
            <a:off x="9833237" y="1798463"/>
            <a:ext cx="1136312" cy="369332"/>
          </a:xfrm>
          <a:prstGeom prst="rect">
            <a:avLst/>
          </a:prstGeom>
          <a:noFill/>
          <a:ln>
            <a:noFill/>
          </a:ln>
        </p:spPr>
        <p:txBody>
          <a:bodyPr wrap="square" rtlCol="0">
            <a:spAutoFit/>
          </a:bodyPr>
          <a:lstStyle/>
          <a:p>
            <a:r>
              <a:rPr lang="de-DE" dirty="0"/>
              <a:t>Circuit 1</a:t>
            </a:r>
          </a:p>
        </p:txBody>
      </p:sp>
      <p:sp>
        <p:nvSpPr>
          <p:cNvPr id="118" name="Textfeld 117">
            <a:extLst>
              <a:ext uri="{FF2B5EF4-FFF2-40B4-BE49-F238E27FC236}">
                <a16:creationId xmlns:a16="http://schemas.microsoft.com/office/drawing/2014/main" id="{CA92EDE9-5617-4B65-9713-5E7E2B18AEED}"/>
              </a:ext>
            </a:extLst>
          </p:cNvPr>
          <p:cNvSpPr txBox="1"/>
          <p:nvPr/>
        </p:nvSpPr>
        <p:spPr>
          <a:xfrm>
            <a:off x="9862674" y="3264107"/>
            <a:ext cx="1136312" cy="369332"/>
          </a:xfrm>
          <a:prstGeom prst="rect">
            <a:avLst/>
          </a:prstGeom>
          <a:noFill/>
        </p:spPr>
        <p:txBody>
          <a:bodyPr wrap="square" rtlCol="0">
            <a:spAutoFit/>
          </a:bodyPr>
          <a:lstStyle/>
          <a:p>
            <a:r>
              <a:rPr lang="de-DE" dirty="0"/>
              <a:t>Circuit 2</a:t>
            </a:r>
          </a:p>
        </p:txBody>
      </p:sp>
      <p:cxnSp>
        <p:nvCxnSpPr>
          <p:cNvPr id="28" name="Gerader Verbinder 97">
            <a:extLst>
              <a:ext uri="{FF2B5EF4-FFF2-40B4-BE49-F238E27FC236}">
                <a16:creationId xmlns:a16="http://schemas.microsoft.com/office/drawing/2014/main" id="{5F4779D7-A637-94AA-C091-789AF759AD6B}"/>
              </a:ext>
            </a:extLst>
          </p:cNvPr>
          <p:cNvCxnSpPr>
            <a:cxnSpLocks/>
            <a:endCxn id="36" idx="0"/>
          </p:cNvCxnSpPr>
          <p:nvPr/>
        </p:nvCxnSpPr>
        <p:spPr>
          <a:xfrm>
            <a:off x="4239419" y="1811934"/>
            <a:ext cx="4592" cy="688409"/>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Gerader Verbinder 73">
            <a:extLst>
              <a:ext uri="{FF2B5EF4-FFF2-40B4-BE49-F238E27FC236}">
                <a16:creationId xmlns:a16="http://schemas.microsoft.com/office/drawing/2014/main" id="{8F5443CC-DC90-B081-D78E-5A334E956AA4}"/>
              </a:ext>
            </a:extLst>
          </p:cNvPr>
          <p:cNvCxnSpPr>
            <a:cxnSpLocks/>
            <a:endCxn id="22" idx="1"/>
          </p:cNvCxnSpPr>
          <p:nvPr/>
        </p:nvCxnSpPr>
        <p:spPr>
          <a:xfrm flipV="1">
            <a:off x="4932810" y="1803781"/>
            <a:ext cx="705466" cy="329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36" name="Rechteck: abgerundete Ecken 35">
            <a:extLst>
              <a:ext uri="{FF2B5EF4-FFF2-40B4-BE49-F238E27FC236}">
                <a16:creationId xmlns:a16="http://schemas.microsoft.com/office/drawing/2014/main" id="{AFE30FE1-EDD4-4507-9D3D-9EC894E5A7A3}"/>
              </a:ext>
            </a:extLst>
          </p:cNvPr>
          <p:cNvSpPr/>
          <p:nvPr/>
        </p:nvSpPr>
        <p:spPr>
          <a:xfrm>
            <a:off x="3653745" y="2500343"/>
            <a:ext cx="118053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Supply</a:t>
            </a:r>
          </a:p>
          <a:p>
            <a:pPr algn="ctr"/>
            <a:r>
              <a:rPr lang="de-DE" dirty="0">
                <a:solidFill>
                  <a:schemeClr val="tx1"/>
                </a:solidFill>
              </a:rPr>
              <a:t>Tank</a:t>
            </a:r>
          </a:p>
        </p:txBody>
      </p:sp>
      <p:cxnSp>
        <p:nvCxnSpPr>
          <p:cNvPr id="73" name="Gerader Verbinder 73">
            <a:extLst>
              <a:ext uri="{FF2B5EF4-FFF2-40B4-BE49-F238E27FC236}">
                <a16:creationId xmlns:a16="http://schemas.microsoft.com/office/drawing/2014/main" id="{B24A76C3-8FED-3885-1DAA-0CCEB75B22C6}"/>
              </a:ext>
            </a:extLst>
          </p:cNvPr>
          <p:cNvCxnSpPr>
            <a:cxnSpLocks/>
          </p:cNvCxnSpPr>
          <p:nvPr/>
        </p:nvCxnSpPr>
        <p:spPr>
          <a:xfrm>
            <a:off x="4326283" y="1811934"/>
            <a:ext cx="396788" cy="422383"/>
          </a:xfrm>
          <a:prstGeom prst="bentConnector3">
            <a:avLst>
              <a:gd name="adj1" fmla="val 50000"/>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9" name="Gerader Verbinder 73">
            <a:extLst>
              <a:ext uri="{FF2B5EF4-FFF2-40B4-BE49-F238E27FC236}">
                <a16:creationId xmlns:a16="http://schemas.microsoft.com/office/drawing/2014/main" id="{160C2597-904D-16CC-F166-FBAB7535BD76}"/>
              </a:ext>
            </a:extLst>
          </p:cNvPr>
          <p:cNvCxnSpPr>
            <a:cxnSpLocks/>
            <a:stCxn id="239" idx="6"/>
            <a:endCxn id="40" idx="1"/>
          </p:cNvCxnSpPr>
          <p:nvPr/>
        </p:nvCxnSpPr>
        <p:spPr>
          <a:xfrm>
            <a:off x="4898176" y="2217863"/>
            <a:ext cx="730831" cy="1134337"/>
          </a:xfrm>
          <a:prstGeom prst="bentConnector3">
            <a:avLst>
              <a:gd name="adj1" fmla="val 50000"/>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mit Pfeil 141">
            <a:extLst>
              <a:ext uri="{FF2B5EF4-FFF2-40B4-BE49-F238E27FC236}">
                <a16:creationId xmlns:a16="http://schemas.microsoft.com/office/drawing/2014/main" id="{9FAB3061-E953-A2FB-C720-D7FB40C489AD}"/>
              </a:ext>
            </a:extLst>
          </p:cNvPr>
          <p:cNvCxnSpPr>
            <a:cxnSpLocks/>
          </p:cNvCxnSpPr>
          <p:nvPr/>
        </p:nvCxnSpPr>
        <p:spPr>
          <a:xfrm flipV="1">
            <a:off x="7610625" y="1799855"/>
            <a:ext cx="0" cy="358752"/>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2" name="Gerader Verbinder 115">
            <a:extLst>
              <a:ext uri="{FF2B5EF4-FFF2-40B4-BE49-F238E27FC236}">
                <a16:creationId xmlns:a16="http://schemas.microsoft.com/office/drawing/2014/main" id="{A1CCB5F9-B8F9-FF98-24D6-15490B720B2C}"/>
              </a:ext>
            </a:extLst>
          </p:cNvPr>
          <p:cNvCxnSpPr>
            <a:cxnSpLocks/>
            <a:stCxn id="40" idx="3"/>
          </p:cNvCxnSpPr>
          <p:nvPr/>
        </p:nvCxnSpPr>
        <p:spPr>
          <a:xfrm>
            <a:off x="6809538" y="3352200"/>
            <a:ext cx="1835352" cy="4101"/>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3" name="Gerader Verbinder 79">
            <a:extLst>
              <a:ext uri="{FF2B5EF4-FFF2-40B4-BE49-F238E27FC236}">
                <a16:creationId xmlns:a16="http://schemas.microsoft.com/office/drawing/2014/main" id="{ECD0C433-8B92-1B39-BDB9-7CEAF5D2CAF6}"/>
              </a:ext>
            </a:extLst>
          </p:cNvPr>
          <p:cNvCxnSpPr>
            <a:cxnSpLocks/>
            <a:stCxn id="22" idx="3"/>
          </p:cNvCxnSpPr>
          <p:nvPr/>
        </p:nvCxnSpPr>
        <p:spPr>
          <a:xfrm>
            <a:off x="6818807" y="1803781"/>
            <a:ext cx="791818" cy="329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4" name="Gerade Verbindung mit Pfeil 142">
            <a:extLst>
              <a:ext uri="{FF2B5EF4-FFF2-40B4-BE49-F238E27FC236}">
                <a16:creationId xmlns:a16="http://schemas.microsoft.com/office/drawing/2014/main" id="{23EED83E-BB16-EDAA-427F-677E5F95ACEF}"/>
              </a:ext>
            </a:extLst>
          </p:cNvPr>
          <p:cNvCxnSpPr>
            <a:cxnSpLocks/>
          </p:cNvCxnSpPr>
          <p:nvPr/>
        </p:nvCxnSpPr>
        <p:spPr>
          <a:xfrm flipV="1">
            <a:off x="8629002" y="3223314"/>
            <a:ext cx="0" cy="128886"/>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40" name="Rechteck: abgerundete Ecken 35">
            <a:extLst>
              <a:ext uri="{FF2B5EF4-FFF2-40B4-BE49-F238E27FC236}">
                <a16:creationId xmlns:a16="http://schemas.microsoft.com/office/drawing/2014/main" id="{674FA5D4-9FA0-4429-A980-291CCFB1F04A}"/>
              </a:ext>
            </a:extLst>
          </p:cNvPr>
          <p:cNvSpPr/>
          <p:nvPr/>
        </p:nvSpPr>
        <p:spPr>
          <a:xfrm>
            <a:off x="5629007" y="2996600"/>
            <a:ext cx="1180531" cy="711200"/>
          </a:xfrm>
          <a:prstGeom prst="roundRect">
            <a:avLst/>
          </a:prstGeom>
          <a:solidFill>
            <a:srgbClr val="92D050"/>
          </a:solidFill>
          <a:ln w="381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dirty="0">
                <a:solidFill>
                  <a:schemeClr val="tx1"/>
                </a:solidFill>
              </a:rPr>
              <a:t>Energy</a:t>
            </a:r>
          </a:p>
          <a:p>
            <a:pPr algn="ctr"/>
            <a:r>
              <a:rPr lang="de-DE" dirty="0">
                <a:solidFill>
                  <a:schemeClr val="tx1"/>
                </a:solidFill>
              </a:rPr>
              <a:t>Reserve 2</a:t>
            </a:r>
          </a:p>
        </p:txBody>
      </p:sp>
      <p:sp>
        <p:nvSpPr>
          <p:cNvPr id="22" name="Rechteck: abgerundete Ecken 35">
            <a:extLst>
              <a:ext uri="{FF2B5EF4-FFF2-40B4-BE49-F238E27FC236}">
                <a16:creationId xmlns:a16="http://schemas.microsoft.com/office/drawing/2014/main" id="{C52BA4CA-230A-E833-6ED4-B3641976C0EC}"/>
              </a:ext>
            </a:extLst>
          </p:cNvPr>
          <p:cNvSpPr/>
          <p:nvPr/>
        </p:nvSpPr>
        <p:spPr>
          <a:xfrm>
            <a:off x="5638276" y="1448181"/>
            <a:ext cx="1180531" cy="711200"/>
          </a:xfrm>
          <a:prstGeom prst="roundRect">
            <a:avLst/>
          </a:prstGeom>
          <a:solidFill>
            <a:srgbClr val="92D050"/>
          </a:solidFill>
          <a:ln w="3810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dirty="0">
                <a:solidFill>
                  <a:schemeClr val="tx1"/>
                </a:solidFill>
              </a:rPr>
              <a:t>Energy</a:t>
            </a:r>
          </a:p>
          <a:p>
            <a:pPr algn="ctr"/>
            <a:r>
              <a:rPr lang="de-DE" dirty="0">
                <a:solidFill>
                  <a:schemeClr val="tx1"/>
                </a:solidFill>
              </a:rPr>
              <a:t>Reserve 1</a:t>
            </a:r>
          </a:p>
        </p:txBody>
      </p:sp>
      <p:cxnSp>
        <p:nvCxnSpPr>
          <p:cNvPr id="17" name="Gerader Verbinder 97">
            <a:extLst>
              <a:ext uri="{FF2B5EF4-FFF2-40B4-BE49-F238E27FC236}">
                <a16:creationId xmlns:a16="http://schemas.microsoft.com/office/drawing/2014/main" id="{CE9B064B-0647-71E3-F4C2-A9ECE0B81CE9}"/>
              </a:ext>
            </a:extLst>
          </p:cNvPr>
          <p:cNvCxnSpPr>
            <a:cxnSpLocks/>
            <a:stCxn id="131" idx="2"/>
            <a:endCxn id="104" idx="2"/>
          </p:cNvCxnSpPr>
          <p:nvPr/>
        </p:nvCxnSpPr>
        <p:spPr>
          <a:xfrm rot="5400000" flipH="1" flipV="1">
            <a:off x="6342343" y="3335210"/>
            <a:ext cx="72287" cy="2558002"/>
          </a:xfrm>
          <a:prstGeom prst="bentConnector3">
            <a:avLst>
              <a:gd name="adj1" fmla="val -552368"/>
            </a:avLst>
          </a:prstGeom>
          <a:ln w="381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6" name="Rechteck: abgerundete Ecken 118">
            <a:extLst>
              <a:ext uri="{FF2B5EF4-FFF2-40B4-BE49-F238E27FC236}">
                <a16:creationId xmlns:a16="http://schemas.microsoft.com/office/drawing/2014/main" id="{F7DB8762-AACA-D402-73DE-C818FFF78C2E}"/>
              </a:ext>
            </a:extLst>
          </p:cNvPr>
          <p:cNvSpPr/>
          <p:nvPr/>
        </p:nvSpPr>
        <p:spPr>
          <a:xfrm>
            <a:off x="7096961" y="2166986"/>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27" name="Textfeld 116">
            <a:extLst>
              <a:ext uri="{FF2B5EF4-FFF2-40B4-BE49-F238E27FC236}">
                <a16:creationId xmlns:a16="http://schemas.microsoft.com/office/drawing/2014/main" id="{225DF575-82ED-5A5C-EAB4-CA5CA4052B94}"/>
              </a:ext>
            </a:extLst>
          </p:cNvPr>
          <p:cNvSpPr txBox="1"/>
          <p:nvPr/>
        </p:nvSpPr>
        <p:spPr>
          <a:xfrm>
            <a:off x="7048943" y="2456684"/>
            <a:ext cx="1226997" cy="584775"/>
          </a:xfrm>
          <a:prstGeom prst="rect">
            <a:avLst/>
          </a:prstGeom>
          <a:noFill/>
        </p:spPr>
        <p:txBody>
          <a:bodyPr wrap="square" rtlCol="0">
            <a:spAutoFit/>
          </a:bodyPr>
          <a:lstStyle/>
          <a:p>
            <a:pPr algn="ctr"/>
            <a:r>
              <a:rPr lang="de-DE" sz="1600" dirty="0"/>
              <a:t>Brake Valve </a:t>
            </a:r>
          </a:p>
          <a:p>
            <a:pPr algn="ctr"/>
            <a:r>
              <a:rPr lang="de-DE" sz="1600" dirty="0"/>
              <a:t>1 </a:t>
            </a:r>
          </a:p>
        </p:txBody>
      </p:sp>
      <p:cxnSp>
        <p:nvCxnSpPr>
          <p:cNvPr id="29" name="Gerader Verbinder 88">
            <a:extLst>
              <a:ext uri="{FF2B5EF4-FFF2-40B4-BE49-F238E27FC236}">
                <a16:creationId xmlns:a16="http://schemas.microsoft.com/office/drawing/2014/main" id="{D3A7EC15-C0BC-DADC-C9F5-36B02DA4ECD6}"/>
              </a:ext>
            </a:extLst>
          </p:cNvPr>
          <p:cNvCxnSpPr>
            <a:cxnSpLocks/>
            <a:stCxn id="26" idx="2"/>
            <a:endCxn id="104" idx="0"/>
          </p:cNvCxnSpPr>
          <p:nvPr/>
        </p:nvCxnSpPr>
        <p:spPr>
          <a:xfrm rot="16200000" flipH="1">
            <a:off x="7489549" y="3369938"/>
            <a:ext cx="330703" cy="5176"/>
          </a:xfrm>
          <a:prstGeom prst="bentConnector3">
            <a:avLst>
              <a:gd name="adj1" fmla="val 50000"/>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38" name="Gerader Verbinder 88">
            <a:extLst>
              <a:ext uri="{FF2B5EF4-FFF2-40B4-BE49-F238E27FC236}">
                <a16:creationId xmlns:a16="http://schemas.microsoft.com/office/drawing/2014/main" id="{C5C43979-9CB9-D2DB-FA78-8BE830E1D776}"/>
              </a:ext>
            </a:extLst>
          </p:cNvPr>
          <p:cNvCxnSpPr>
            <a:cxnSpLocks/>
            <a:stCxn id="119" idx="2"/>
            <a:endCxn id="12" idx="0"/>
          </p:cNvCxnSpPr>
          <p:nvPr/>
        </p:nvCxnSpPr>
        <p:spPr>
          <a:xfrm rot="16200000" flipH="1">
            <a:off x="8727746" y="3370565"/>
            <a:ext cx="315097" cy="1518"/>
          </a:xfrm>
          <a:prstGeom prst="bentConnector3">
            <a:avLst>
              <a:gd name="adj1" fmla="val 50000"/>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83" name="Gerader Verbinder 97">
            <a:extLst>
              <a:ext uri="{FF2B5EF4-FFF2-40B4-BE49-F238E27FC236}">
                <a16:creationId xmlns:a16="http://schemas.microsoft.com/office/drawing/2014/main" id="{B97A1CF3-8538-E9CD-9703-640048A078F2}"/>
              </a:ext>
            </a:extLst>
          </p:cNvPr>
          <p:cNvCxnSpPr>
            <a:cxnSpLocks/>
            <a:stCxn id="134" idx="2"/>
            <a:endCxn id="12" idx="2"/>
          </p:cNvCxnSpPr>
          <p:nvPr/>
        </p:nvCxnSpPr>
        <p:spPr>
          <a:xfrm rot="5400000" flipH="1" flipV="1">
            <a:off x="7169179" y="2938092"/>
            <a:ext cx="85903" cy="3347844"/>
          </a:xfrm>
          <a:prstGeom prst="bentConnector3">
            <a:avLst>
              <a:gd name="adj1" fmla="val -266114"/>
            </a:avLst>
          </a:prstGeom>
          <a:ln w="381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1" name="Rechteck: abgerundete Ecken 47">
            <a:extLst>
              <a:ext uri="{FF2B5EF4-FFF2-40B4-BE49-F238E27FC236}">
                <a16:creationId xmlns:a16="http://schemas.microsoft.com/office/drawing/2014/main" id="{ACF596D8-EFFD-3435-2F02-D13A7C81EDD2}"/>
              </a:ext>
            </a:extLst>
          </p:cNvPr>
          <p:cNvSpPr/>
          <p:nvPr/>
        </p:nvSpPr>
        <p:spPr>
          <a:xfrm>
            <a:off x="5754642" y="5590697"/>
            <a:ext cx="1167461" cy="325203"/>
          </a:xfrm>
          <a:prstGeom prst="roundRect">
            <a:avLst/>
          </a:prstGeom>
          <a:ln w="38100">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dirty="0">
                <a:solidFill>
                  <a:schemeClr val="tx1"/>
                </a:solidFill>
              </a:rPr>
              <a:t>Battery 1</a:t>
            </a:r>
          </a:p>
        </p:txBody>
      </p:sp>
      <p:sp>
        <p:nvSpPr>
          <p:cNvPr id="125" name="Rechteck: abgerundete Ecken 158">
            <a:extLst>
              <a:ext uri="{FF2B5EF4-FFF2-40B4-BE49-F238E27FC236}">
                <a16:creationId xmlns:a16="http://schemas.microsoft.com/office/drawing/2014/main" id="{EB237327-EAC4-947B-3A2D-BDE242015CB4}"/>
              </a:ext>
            </a:extLst>
          </p:cNvPr>
          <p:cNvSpPr/>
          <p:nvPr/>
        </p:nvSpPr>
        <p:spPr>
          <a:xfrm>
            <a:off x="2867200" y="3268913"/>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Rechteck: abgerundete Ecken 47">
            <a:extLst>
              <a:ext uri="{FF2B5EF4-FFF2-40B4-BE49-F238E27FC236}">
                <a16:creationId xmlns:a16="http://schemas.microsoft.com/office/drawing/2014/main" id="{2BAB6DE7-03EF-931E-92C5-2581D8B11E7B}"/>
              </a:ext>
            </a:extLst>
          </p:cNvPr>
          <p:cNvSpPr/>
          <p:nvPr/>
        </p:nvSpPr>
        <p:spPr>
          <a:xfrm>
            <a:off x="2801923" y="3328411"/>
            <a:ext cx="1167461" cy="711200"/>
          </a:xfrm>
          <a:prstGeom prst="roundRect">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dirty="0">
                <a:solidFill>
                  <a:schemeClr val="tx1"/>
                </a:solidFill>
              </a:rPr>
              <a:t>DC/DC</a:t>
            </a:r>
          </a:p>
        </p:txBody>
      </p:sp>
      <p:cxnSp>
        <p:nvCxnSpPr>
          <p:cNvPr id="127" name="Gerader Verbinder 86">
            <a:extLst>
              <a:ext uri="{FF2B5EF4-FFF2-40B4-BE49-F238E27FC236}">
                <a16:creationId xmlns:a16="http://schemas.microsoft.com/office/drawing/2014/main" id="{7A8C6683-C92C-1BD1-938F-0D57B0243006}"/>
              </a:ext>
            </a:extLst>
          </p:cNvPr>
          <p:cNvCxnSpPr>
            <a:cxnSpLocks/>
          </p:cNvCxnSpPr>
          <p:nvPr/>
        </p:nvCxnSpPr>
        <p:spPr>
          <a:xfrm>
            <a:off x="2424865" y="3638748"/>
            <a:ext cx="356756" cy="0"/>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8" name="Gerader Verbinder 73">
            <a:extLst>
              <a:ext uri="{FF2B5EF4-FFF2-40B4-BE49-F238E27FC236}">
                <a16:creationId xmlns:a16="http://schemas.microsoft.com/office/drawing/2014/main" id="{C49591D4-5289-5963-C6E0-102188F6707F}"/>
              </a:ext>
            </a:extLst>
          </p:cNvPr>
          <p:cNvCxnSpPr>
            <a:cxnSpLocks/>
            <a:stCxn id="126" idx="3"/>
            <a:endCxn id="50" idx="1"/>
          </p:cNvCxnSpPr>
          <p:nvPr/>
        </p:nvCxnSpPr>
        <p:spPr>
          <a:xfrm>
            <a:off x="3969384" y="3684011"/>
            <a:ext cx="279123" cy="1726816"/>
          </a:xfrm>
          <a:prstGeom prst="bentConnector3">
            <a:avLst>
              <a:gd name="adj1" fmla="val 50000"/>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192" name="Group 191">
            <a:extLst>
              <a:ext uri="{FF2B5EF4-FFF2-40B4-BE49-F238E27FC236}">
                <a16:creationId xmlns:a16="http://schemas.microsoft.com/office/drawing/2014/main" id="{87F47C80-27D0-B84D-3D8B-7E5C1ED06839}"/>
              </a:ext>
            </a:extLst>
          </p:cNvPr>
          <p:cNvGrpSpPr/>
          <p:nvPr/>
        </p:nvGrpSpPr>
        <p:grpSpPr>
          <a:xfrm>
            <a:off x="394162" y="4985384"/>
            <a:ext cx="3383850" cy="280750"/>
            <a:chOff x="983046" y="4853318"/>
            <a:chExt cx="3383850" cy="280750"/>
          </a:xfrm>
        </p:grpSpPr>
        <p:sp>
          <p:nvSpPr>
            <p:cNvPr id="222" name="Textfeld 61">
              <a:extLst>
                <a:ext uri="{FF2B5EF4-FFF2-40B4-BE49-F238E27FC236}">
                  <a16:creationId xmlns:a16="http://schemas.microsoft.com/office/drawing/2014/main" id="{6FCBDB78-425B-4E73-BACD-23D8D85DFB5A}"/>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223" name="Gleichschenkliges Dreieck 152">
              <a:extLst>
                <a:ext uri="{FF2B5EF4-FFF2-40B4-BE49-F238E27FC236}">
                  <a16:creationId xmlns:a16="http://schemas.microsoft.com/office/drawing/2014/main" id="{2FD99DFB-6546-A1AF-F67D-50E40C30C617}"/>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3" name="Group 192">
            <a:extLst>
              <a:ext uri="{FF2B5EF4-FFF2-40B4-BE49-F238E27FC236}">
                <a16:creationId xmlns:a16="http://schemas.microsoft.com/office/drawing/2014/main" id="{CAFF52B9-9027-34C8-AAF5-A795B23E1654}"/>
              </a:ext>
            </a:extLst>
          </p:cNvPr>
          <p:cNvGrpSpPr/>
          <p:nvPr/>
        </p:nvGrpSpPr>
        <p:grpSpPr>
          <a:xfrm>
            <a:off x="400946" y="5241757"/>
            <a:ext cx="1191675" cy="280750"/>
            <a:chOff x="989830" y="5109691"/>
            <a:chExt cx="1191675" cy="280750"/>
          </a:xfrm>
        </p:grpSpPr>
        <p:sp>
          <p:nvSpPr>
            <p:cNvPr id="220" name="Textfeld 58">
              <a:extLst>
                <a:ext uri="{FF2B5EF4-FFF2-40B4-BE49-F238E27FC236}">
                  <a16:creationId xmlns:a16="http://schemas.microsoft.com/office/drawing/2014/main" id="{84DD79F8-6B48-7C19-71CE-64B92045E8EE}"/>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221" name="Gleichschenkliges Dreieck 153">
              <a:extLst>
                <a:ext uri="{FF2B5EF4-FFF2-40B4-BE49-F238E27FC236}">
                  <a16:creationId xmlns:a16="http://schemas.microsoft.com/office/drawing/2014/main" id="{CF8A69AA-3C12-C179-663E-2E232EDCCCD4}"/>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5" name="Group 194">
            <a:extLst>
              <a:ext uri="{FF2B5EF4-FFF2-40B4-BE49-F238E27FC236}">
                <a16:creationId xmlns:a16="http://schemas.microsoft.com/office/drawing/2014/main" id="{72E7B41E-3BBD-6732-0ADF-54B8D7D767CF}"/>
              </a:ext>
            </a:extLst>
          </p:cNvPr>
          <p:cNvGrpSpPr/>
          <p:nvPr/>
        </p:nvGrpSpPr>
        <p:grpSpPr>
          <a:xfrm>
            <a:off x="400531" y="5972048"/>
            <a:ext cx="771260" cy="280750"/>
            <a:chOff x="989415" y="5839982"/>
            <a:chExt cx="771260" cy="280750"/>
          </a:xfrm>
        </p:grpSpPr>
        <p:sp>
          <p:nvSpPr>
            <p:cNvPr id="216" name="Textfeld 60">
              <a:extLst>
                <a:ext uri="{FF2B5EF4-FFF2-40B4-BE49-F238E27FC236}">
                  <a16:creationId xmlns:a16="http://schemas.microsoft.com/office/drawing/2014/main" id="{87513FFA-3E6C-2533-256F-D3CE5B56F1C5}"/>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217" name="Gleichschenkliges Dreieck 156">
              <a:extLst>
                <a:ext uri="{FF2B5EF4-FFF2-40B4-BE49-F238E27FC236}">
                  <a16:creationId xmlns:a16="http://schemas.microsoft.com/office/drawing/2014/main" id="{6CAFA7EC-15B3-6C48-8A5F-7C9B0C7675C5}"/>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96" name="Rechteck: abgerundete Ecken 161">
            <a:extLst>
              <a:ext uri="{FF2B5EF4-FFF2-40B4-BE49-F238E27FC236}">
                <a16:creationId xmlns:a16="http://schemas.microsoft.com/office/drawing/2014/main" id="{E2336412-A0C2-8D30-6876-CB3199085A7E}"/>
              </a:ext>
            </a:extLst>
          </p:cNvPr>
          <p:cNvSpPr/>
          <p:nvPr/>
        </p:nvSpPr>
        <p:spPr>
          <a:xfrm>
            <a:off x="337012" y="4626770"/>
            <a:ext cx="3512591" cy="1975055"/>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97" name="Group 196">
            <a:extLst>
              <a:ext uri="{FF2B5EF4-FFF2-40B4-BE49-F238E27FC236}">
                <a16:creationId xmlns:a16="http://schemas.microsoft.com/office/drawing/2014/main" id="{383B8507-12F8-502C-5569-201B0D094F8D}"/>
              </a:ext>
            </a:extLst>
          </p:cNvPr>
          <p:cNvGrpSpPr/>
          <p:nvPr/>
        </p:nvGrpSpPr>
        <p:grpSpPr>
          <a:xfrm>
            <a:off x="535210" y="6281464"/>
            <a:ext cx="1407311" cy="276999"/>
            <a:chOff x="1124094" y="6149398"/>
            <a:chExt cx="1407311" cy="276999"/>
          </a:xfrm>
        </p:grpSpPr>
        <p:sp>
          <p:nvSpPr>
            <p:cNvPr id="214" name="Textfeld 114">
              <a:extLst>
                <a:ext uri="{FF2B5EF4-FFF2-40B4-BE49-F238E27FC236}">
                  <a16:creationId xmlns:a16="http://schemas.microsoft.com/office/drawing/2014/main" id="{12ADD958-58F3-E05C-613E-D64277EBA25E}"/>
                </a:ext>
              </a:extLst>
            </p:cNvPr>
            <p:cNvSpPr txBox="1"/>
            <p:nvPr/>
          </p:nvSpPr>
          <p:spPr>
            <a:xfrm>
              <a:off x="1246422" y="6149398"/>
              <a:ext cx="1284983"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to be defined</a:t>
              </a:r>
            </a:p>
          </p:txBody>
        </p:sp>
        <p:sp>
          <p:nvSpPr>
            <p:cNvPr id="215" name="Ellipse 2">
              <a:extLst>
                <a:ext uri="{FF2B5EF4-FFF2-40B4-BE49-F238E27FC236}">
                  <a16:creationId xmlns:a16="http://schemas.microsoft.com/office/drawing/2014/main" id="{11A1BCE2-EF77-E5B1-EABB-F0F3992673AB}"/>
                </a:ext>
              </a:extLst>
            </p:cNvPr>
            <p:cNvSpPr/>
            <p:nvPr/>
          </p:nvSpPr>
          <p:spPr>
            <a:xfrm>
              <a:off x="1124094" y="6173300"/>
              <a:ext cx="244656" cy="2460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8" name="Group 197">
            <a:extLst>
              <a:ext uri="{FF2B5EF4-FFF2-40B4-BE49-F238E27FC236}">
                <a16:creationId xmlns:a16="http://schemas.microsoft.com/office/drawing/2014/main" id="{F30DBC8D-ABD2-94D1-5E7C-8A39C1C42B9C}"/>
              </a:ext>
            </a:extLst>
          </p:cNvPr>
          <p:cNvGrpSpPr/>
          <p:nvPr/>
        </p:nvGrpSpPr>
        <p:grpSpPr>
          <a:xfrm>
            <a:off x="400531" y="4692487"/>
            <a:ext cx="3486044" cy="276999"/>
            <a:chOff x="400531" y="4692487"/>
            <a:chExt cx="3486044" cy="276999"/>
          </a:xfrm>
        </p:grpSpPr>
        <p:sp>
          <p:nvSpPr>
            <p:cNvPr id="209" name="Textfeld 50">
              <a:extLst>
                <a:ext uri="{FF2B5EF4-FFF2-40B4-BE49-F238E27FC236}">
                  <a16:creationId xmlns:a16="http://schemas.microsoft.com/office/drawing/2014/main" id="{9833F505-E452-4314-08C4-CDF74269284B}"/>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strike="noStrike" kern="0" cap="none" spc="0" normalizeH="0" baseline="0" noProof="0" dirty="0">
                  <a:ln>
                    <a:noFill/>
                  </a:ln>
                  <a:solidFill>
                    <a:srgbClr val="FF0000"/>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(including energy source, if any)</a:t>
              </a:r>
            </a:p>
          </p:txBody>
        </p:sp>
        <p:grpSp>
          <p:nvGrpSpPr>
            <p:cNvPr id="210" name="Group 209">
              <a:extLst>
                <a:ext uri="{FF2B5EF4-FFF2-40B4-BE49-F238E27FC236}">
                  <a16:creationId xmlns:a16="http://schemas.microsoft.com/office/drawing/2014/main" id="{D3DD84A2-A5A6-4CF7-2B47-9BD18FB6BA07}"/>
                </a:ext>
              </a:extLst>
            </p:cNvPr>
            <p:cNvGrpSpPr/>
            <p:nvPr/>
          </p:nvGrpSpPr>
          <p:grpSpPr>
            <a:xfrm>
              <a:off x="400531" y="4726054"/>
              <a:ext cx="2794450" cy="206406"/>
              <a:chOff x="989415" y="4593988"/>
              <a:chExt cx="2794450" cy="206406"/>
            </a:xfrm>
          </p:grpSpPr>
          <p:sp>
            <p:nvSpPr>
              <p:cNvPr id="211" name="Gleichschenkliges Dreieck 150">
                <a:extLst>
                  <a:ext uri="{FF2B5EF4-FFF2-40B4-BE49-F238E27FC236}">
                    <a16:creationId xmlns:a16="http://schemas.microsoft.com/office/drawing/2014/main" id="{6BFA8125-2A1E-7E82-EB53-CB09ACA93131}"/>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12" name="Straight Connector 211">
                <a:extLst>
                  <a:ext uri="{FF2B5EF4-FFF2-40B4-BE49-F238E27FC236}">
                    <a16:creationId xmlns:a16="http://schemas.microsoft.com/office/drawing/2014/main" id="{BB7F5919-3726-6CA6-6001-E703D731215A}"/>
                  </a:ext>
                </a:extLst>
              </p:cNvPr>
              <p:cNvCxnSpPr>
                <a:cxnSpLocks/>
              </p:cNvCxnSpPr>
              <p:nvPr/>
            </p:nvCxnSpPr>
            <p:spPr>
              <a:xfrm>
                <a:off x="2893512"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213" name="Straight Connector 212">
                <a:extLst>
                  <a:ext uri="{FF2B5EF4-FFF2-40B4-BE49-F238E27FC236}">
                    <a16:creationId xmlns:a16="http://schemas.microsoft.com/office/drawing/2014/main" id="{A3C36361-2867-5CFB-E046-DF31EABBF920}"/>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199" name="Straight Connector 198">
            <a:extLst>
              <a:ext uri="{FF2B5EF4-FFF2-40B4-BE49-F238E27FC236}">
                <a16:creationId xmlns:a16="http://schemas.microsoft.com/office/drawing/2014/main" id="{DD2074C0-60D5-B773-DBEC-22250DA89365}"/>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00" name="Group 199">
            <a:extLst>
              <a:ext uri="{FF2B5EF4-FFF2-40B4-BE49-F238E27FC236}">
                <a16:creationId xmlns:a16="http://schemas.microsoft.com/office/drawing/2014/main" id="{1FE353D2-DE05-8FD3-09C4-C00405D7FB8C}"/>
              </a:ext>
            </a:extLst>
          </p:cNvPr>
          <p:cNvGrpSpPr/>
          <p:nvPr/>
        </p:nvGrpSpPr>
        <p:grpSpPr>
          <a:xfrm>
            <a:off x="402388" y="5737942"/>
            <a:ext cx="2810587" cy="286289"/>
            <a:chOff x="402388" y="5737942"/>
            <a:chExt cx="2810587" cy="286289"/>
          </a:xfrm>
        </p:grpSpPr>
        <p:sp>
          <p:nvSpPr>
            <p:cNvPr id="201" name="Textfeld 52">
              <a:extLst>
                <a:ext uri="{FF2B5EF4-FFF2-40B4-BE49-F238E27FC236}">
                  <a16:creationId xmlns:a16="http://schemas.microsoft.com/office/drawing/2014/main" id="{62B35058-9345-DBC3-604E-BC9BEE15DD49}"/>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202" name="Gleichschenkliges Dreieck 155">
              <a:extLst>
                <a:ext uri="{FF2B5EF4-FFF2-40B4-BE49-F238E27FC236}">
                  <a16:creationId xmlns:a16="http://schemas.microsoft.com/office/drawing/2014/main" id="{0473DFFE-6E56-F174-60C2-7378FB4D964A}"/>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3" name="Gruppieren 67">
              <a:extLst>
                <a:ext uri="{FF2B5EF4-FFF2-40B4-BE49-F238E27FC236}">
                  <a16:creationId xmlns:a16="http://schemas.microsoft.com/office/drawing/2014/main" id="{803ED14D-B41B-7AC3-86AB-001706BDB034}"/>
                </a:ext>
              </a:extLst>
            </p:cNvPr>
            <p:cNvGrpSpPr/>
            <p:nvPr/>
          </p:nvGrpSpPr>
          <p:grpSpPr>
            <a:xfrm>
              <a:off x="1929843" y="5756195"/>
              <a:ext cx="705662" cy="246221"/>
              <a:chOff x="9649216" y="4894463"/>
              <a:chExt cx="705662" cy="246221"/>
            </a:xfrm>
          </p:grpSpPr>
          <p:cxnSp>
            <p:nvCxnSpPr>
              <p:cNvPr id="207" name="Gerader Verbinder 163">
                <a:extLst>
                  <a:ext uri="{FF2B5EF4-FFF2-40B4-BE49-F238E27FC236}">
                    <a16:creationId xmlns:a16="http://schemas.microsoft.com/office/drawing/2014/main" id="{23827189-D8AB-90DA-4A3B-94679C2973CF}"/>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208" name="Textfeld 164">
                <a:extLst>
                  <a:ext uri="{FF2B5EF4-FFF2-40B4-BE49-F238E27FC236}">
                    <a16:creationId xmlns:a16="http://schemas.microsoft.com/office/drawing/2014/main" id="{B174C31D-CD0C-402F-2E31-9ED222CDBB50}"/>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204" name="Group 203">
              <a:extLst>
                <a:ext uri="{FF2B5EF4-FFF2-40B4-BE49-F238E27FC236}">
                  <a16:creationId xmlns:a16="http://schemas.microsoft.com/office/drawing/2014/main" id="{25C30D52-2671-E840-CF77-0D2C369D1467}"/>
                </a:ext>
              </a:extLst>
            </p:cNvPr>
            <p:cNvGrpSpPr/>
            <p:nvPr/>
          </p:nvGrpSpPr>
          <p:grpSpPr>
            <a:xfrm>
              <a:off x="2369084" y="5737942"/>
              <a:ext cx="843891" cy="276999"/>
              <a:chOff x="2369084" y="5737942"/>
              <a:chExt cx="843891" cy="276999"/>
            </a:xfrm>
          </p:grpSpPr>
          <p:cxnSp>
            <p:nvCxnSpPr>
              <p:cNvPr id="205" name="Gerader Verbinder 184">
                <a:extLst>
                  <a:ext uri="{FF2B5EF4-FFF2-40B4-BE49-F238E27FC236}">
                    <a16:creationId xmlns:a16="http://schemas.microsoft.com/office/drawing/2014/main" id="{2CE6BD06-68F5-631E-E2B6-507C87438693}"/>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06" name="Textfeld 185">
                <a:extLst>
                  <a:ext uri="{FF2B5EF4-FFF2-40B4-BE49-F238E27FC236}">
                    <a16:creationId xmlns:a16="http://schemas.microsoft.com/office/drawing/2014/main" id="{C272270E-5B37-299F-9529-98316AC8937C}"/>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Pneumatic</a:t>
                </a:r>
              </a:p>
            </p:txBody>
          </p:sp>
        </p:grpSp>
      </p:grpSp>
      <p:grpSp>
        <p:nvGrpSpPr>
          <p:cNvPr id="229" name="Group 228">
            <a:extLst>
              <a:ext uri="{FF2B5EF4-FFF2-40B4-BE49-F238E27FC236}">
                <a16:creationId xmlns:a16="http://schemas.microsoft.com/office/drawing/2014/main" id="{42B68462-04F7-3390-81C0-B48CFBFDFC76}"/>
              </a:ext>
            </a:extLst>
          </p:cNvPr>
          <p:cNvGrpSpPr/>
          <p:nvPr/>
        </p:nvGrpSpPr>
        <p:grpSpPr>
          <a:xfrm>
            <a:off x="394162" y="5480817"/>
            <a:ext cx="2818813" cy="283548"/>
            <a:chOff x="394162" y="5480817"/>
            <a:chExt cx="2818813" cy="283548"/>
          </a:xfrm>
        </p:grpSpPr>
        <p:grpSp>
          <p:nvGrpSpPr>
            <p:cNvPr id="194" name="Group 193">
              <a:extLst>
                <a:ext uri="{FF2B5EF4-FFF2-40B4-BE49-F238E27FC236}">
                  <a16:creationId xmlns:a16="http://schemas.microsoft.com/office/drawing/2014/main" id="{74005847-1F1F-3349-45A4-F096875AA7FA}"/>
                </a:ext>
              </a:extLst>
            </p:cNvPr>
            <p:cNvGrpSpPr/>
            <p:nvPr/>
          </p:nvGrpSpPr>
          <p:grpSpPr>
            <a:xfrm>
              <a:off x="394162" y="5480817"/>
              <a:ext cx="1882528" cy="280750"/>
              <a:chOff x="983046" y="5348751"/>
              <a:chExt cx="1882528" cy="280750"/>
            </a:xfrm>
          </p:grpSpPr>
          <p:sp>
            <p:nvSpPr>
              <p:cNvPr id="218" name="Textfeld 53">
                <a:extLst>
                  <a:ext uri="{FF2B5EF4-FFF2-40B4-BE49-F238E27FC236}">
                    <a16:creationId xmlns:a16="http://schemas.microsoft.com/office/drawing/2014/main" id="{0364575C-19F7-6C7D-EF7D-D412BF9F22F2}"/>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 I</a:t>
                </a:r>
              </a:p>
            </p:txBody>
          </p:sp>
          <p:sp>
            <p:nvSpPr>
              <p:cNvPr id="219" name="Gleichschenkliges Dreieck 154">
                <a:extLst>
                  <a:ext uri="{FF2B5EF4-FFF2-40B4-BE49-F238E27FC236}">
                    <a16:creationId xmlns:a16="http://schemas.microsoft.com/office/drawing/2014/main" id="{AA5C1D08-1985-9F2F-63E1-E4A787E3F498}"/>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4" name="Textfeld 185">
              <a:extLst>
                <a:ext uri="{FF2B5EF4-FFF2-40B4-BE49-F238E27FC236}">
                  <a16:creationId xmlns:a16="http://schemas.microsoft.com/office/drawing/2014/main" id="{8EBA5749-269A-4DE3-FB2B-674546639832}"/>
                </a:ext>
              </a:extLst>
            </p:cNvPr>
            <p:cNvSpPr txBox="1"/>
            <p:nvPr/>
          </p:nvSpPr>
          <p:spPr>
            <a:xfrm>
              <a:off x="2369084" y="5487366"/>
              <a:ext cx="843891" cy="276999"/>
            </a:xfrm>
            <a:prstGeom prst="rect">
              <a:avLst/>
            </a:prstGeom>
            <a:noFill/>
          </p:spPr>
          <p:txBody>
            <a:bodyPr wrap="square" rtlCol="0">
              <a:spAutoFit/>
            </a:bodyPr>
            <a:lstStyle/>
            <a:p>
              <a:r>
                <a:rPr lang="de-DE" sz="1200" b="1" dirty="0"/>
                <a:t>I</a:t>
              </a:r>
              <a:r>
                <a:rPr lang="de-DE" sz="1000" b="1" dirty="0"/>
                <a:t>  Pneumatic</a:t>
              </a:r>
            </a:p>
          </p:txBody>
        </p:sp>
        <p:sp>
          <p:nvSpPr>
            <p:cNvPr id="225" name="Textfeld 164">
              <a:extLst>
                <a:ext uri="{FF2B5EF4-FFF2-40B4-BE49-F238E27FC236}">
                  <a16:creationId xmlns:a16="http://schemas.microsoft.com/office/drawing/2014/main" id="{3CCA0F10-E500-F881-B1DC-E73B7C0B9138}"/>
                </a:ext>
              </a:extLst>
            </p:cNvPr>
            <p:cNvSpPr txBox="1"/>
            <p:nvPr/>
          </p:nvSpPr>
          <p:spPr>
            <a:xfrm>
              <a:off x="1929843" y="5504774"/>
              <a:ext cx="705662" cy="246221"/>
            </a:xfrm>
            <a:prstGeom prst="rect">
              <a:avLst/>
            </a:prstGeom>
            <a:noFill/>
          </p:spPr>
          <p:txBody>
            <a:bodyPr wrap="square" rtlCol="0">
              <a:spAutoFit/>
            </a:bodyPr>
            <a:lstStyle/>
            <a:p>
              <a:r>
                <a:rPr lang="de-DE" sz="1000" b="1" dirty="0"/>
                <a:t>Electric </a:t>
              </a:r>
            </a:p>
          </p:txBody>
        </p:sp>
        <p:cxnSp>
          <p:nvCxnSpPr>
            <p:cNvPr id="226" name="Gerader Verbinder 88">
              <a:extLst>
                <a:ext uri="{FF2B5EF4-FFF2-40B4-BE49-F238E27FC236}">
                  <a16:creationId xmlns:a16="http://schemas.microsoft.com/office/drawing/2014/main" id="{FBC9DCBB-98B4-F91C-19E5-D99DAB323CE8}"/>
                </a:ext>
              </a:extLst>
            </p:cNvPr>
            <p:cNvCxnSpPr>
              <a:cxnSpLocks/>
            </p:cNvCxnSpPr>
            <p:nvPr/>
          </p:nvCxnSpPr>
          <p:spPr>
            <a:xfrm>
              <a:off x="2021549" y="5710868"/>
              <a:ext cx="399672" cy="0"/>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227" name="Gerader Verbinder 88">
              <a:extLst>
                <a:ext uri="{FF2B5EF4-FFF2-40B4-BE49-F238E27FC236}">
                  <a16:creationId xmlns:a16="http://schemas.microsoft.com/office/drawing/2014/main" id="{E57B3B59-0018-A026-0B90-E8A4D0BABB61}"/>
                </a:ext>
              </a:extLst>
            </p:cNvPr>
            <p:cNvCxnSpPr>
              <a:cxnSpLocks/>
            </p:cNvCxnSpPr>
            <p:nvPr/>
          </p:nvCxnSpPr>
          <p:spPr>
            <a:xfrm>
              <a:off x="2562569" y="5710868"/>
              <a:ext cx="588191"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grpSp>
      <p:grpSp>
        <p:nvGrpSpPr>
          <p:cNvPr id="232" name="Group 231">
            <a:extLst>
              <a:ext uri="{FF2B5EF4-FFF2-40B4-BE49-F238E27FC236}">
                <a16:creationId xmlns:a16="http://schemas.microsoft.com/office/drawing/2014/main" id="{F84AB9F8-708C-9991-A48D-FCBCD91D0D63}"/>
              </a:ext>
            </a:extLst>
          </p:cNvPr>
          <p:cNvGrpSpPr>
            <a:grpSpLocks noChangeAspect="1"/>
          </p:cNvGrpSpPr>
          <p:nvPr/>
        </p:nvGrpSpPr>
        <p:grpSpPr>
          <a:xfrm>
            <a:off x="4686179" y="1721776"/>
            <a:ext cx="209150" cy="153374"/>
            <a:chOff x="7817019" y="2389941"/>
            <a:chExt cx="441829" cy="324000"/>
          </a:xfrm>
        </p:grpSpPr>
        <p:cxnSp>
          <p:nvCxnSpPr>
            <p:cNvPr id="233" name="Straight Connector 232">
              <a:extLst>
                <a:ext uri="{FF2B5EF4-FFF2-40B4-BE49-F238E27FC236}">
                  <a16:creationId xmlns:a16="http://schemas.microsoft.com/office/drawing/2014/main" id="{DF43850E-CC07-40B1-2B98-E56849284E95}"/>
                </a:ext>
              </a:extLst>
            </p:cNvPr>
            <p:cNvCxnSpPr>
              <a:cxnSpLocks/>
            </p:cNvCxnSpPr>
            <p:nvPr/>
          </p:nvCxnSpPr>
          <p:spPr>
            <a:xfrm rot="-1800000">
              <a:off x="7817019" y="241119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5D75D073-58C6-03A5-752F-DDB88B10D38A}"/>
                </a:ext>
              </a:extLst>
            </p:cNvPr>
            <p:cNvCxnSpPr>
              <a:cxnSpLocks/>
            </p:cNvCxnSpPr>
            <p:nvPr/>
          </p:nvCxnSpPr>
          <p:spPr>
            <a:xfrm rot="1800000">
              <a:off x="7817019" y="269532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Oval 234">
              <a:extLst>
                <a:ext uri="{FF2B5EF4-FFF2-40B4-BE49-F238E27FC236}">
                  <a16:creationId xmlns:a16="http://schemas.microsoft.com/office/drawing/2014/main" id="{61953F52-ABC7-8028-70D5-8A34CC62DE6D}"/>
                </a:ext>
              </a:extLst>
            </p:cNvPr>
            <p:cNvSpPr>
              <a:spLocks noChangeAspect="1"/>
            </p:cNvSpPr>
            <p:nvPr/>
          </p:nvSpPr>
          <p:spPr>
            <a:xfrm>
              <a:off x="7934848" y="2389941"/>
              <a:ext cx="324000" cy="324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36" name="Group 235">
            <a:extLst>
              <a:ext uri="{FF2B5EF4-FFF2-40B4-BE49-F238E27FC236}">
                <a16:creationId xmlns:a16="http://schemas.microsoft.com/office/drawing/2014/main" id="{13E4B993-EF8A-8499-EF3F-26039218E25C}"/>
              </a:ext>
            </a:extLst>
          </p:cNvPr>
          <p:cNvGrpSpPr>
            <a:grpSpLocks noChangeAspect="1"/>
          </p:cNvGrpSpPr>
          <p:nvPr/>
        </p:nvGrpSpPr>
        <p:grpSpPr>
          <a:xfrm>
            <a:off x="4689026" y="2141176"/>
            <a:ext cx="209150" cy="153374"/>
            <a:chOff x="7817019" y="2389941"/>
            <a:chExt cx="441829" cy="324000"/>
          </a:xfrm>
        </p:grpSpPr>
        <p:cxnSp>
          <p:nvCxnSpPr>
            <p:cNvPr id="237" name="Straight Connector 236">
              <a:extLst>
                <a:ext uri="{FF2B5EF4-FFF2-40B4-BE49-F238E27FC236}">
                  <a16:creationId xmlns:a16="http://schemas.microsoft.com/office/drawing/2014/main" id="{34A09335-7AF5-A2FD-B565-F80916799342}"/>
                </a:ext>
              </a:extLst>
            </p:cNvPr>
            <p:cNvCxnSpPr>
              <a:cxnSpLocks/>
            </p:cNvCxnSpPr>
            <p:nvPr/>
          </p:nvCxnSpPr>
          <p:spPr>
            <a:xfrm rot="-1800000">
              <a:off x="7817019" y="241119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B31EA2BE-04C4-CE41-A333-1C08C4E4CBC4}"/>
                </a:ext>
              </a:extLst>
            </p:cNvPr>
            <p:cNvCxnSpPr>
              <a:cxnSpLocks/>
            </p:cNvCxnSpPr>
            <p:nvPr/>
          </p:nvCxnSpPr>
          <p:spPr>
            <a:xfrm rot="1800000">
              <a:off x="7817019" y="269532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9" name="Oval 238">
              <a:extLst>
                <a:ext uri="{FF2B5EF4-FFF2-40B4-BE49-F238E27FC236}">
                  <a16:creationId xmlns:a16="http://schemas.microsoft.com/office/drawing/2014/main" id="{0E6184E5-965D-E5F2-332B-CFC4ED0BFAFE}"/>
                </a:ext>
              </a:extLst>
            </p:cNvPr>
            <p:cNvSpPr>
              <a:spLocks noChangeAspect="1"/>
            </p:cNvSpPr>
            <p:nvPr/>
          </p:nvSpPr>
          <p:spPr>
            <a:xfrm>
              <a:off x="7934848" y="2389941"/>
              <a:ext cx="324000" cy="324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62" name="Group 61">
            <a:extLst>
              <a:ext uri="{FF2B5EF4-FFF2-40B4-BE49-F238E27FC236}">
                <a16:creationId xmlns:a16="http://schemas.microsoft.com/office/drawing/2014/main" id="{C7227570-5F4D-172C-92DC-BFC7547F6D4C}"/>
              </a:ext>
            </a:extLst>
          </p:cNvPr>
          <p:cNvGrpSpPr/>
          <p:nvPr/>
        </p:nvGrpSpPr>
        <p:grpSpPr>
          <a:xfrm>
            <a:off x="8252214" y="3528873"/>
            <a:ext cx="1311435" cy="1040189"/>
            <a:chOff x="8252214" y="3709857"/>
            <a:chExt cx="1311435" cy="1040189"/>
          </a:xfrm>
        </p:grpSpPr>
        <p:sp>
          <p:nvSpPr>
            <p:cNvPr id="11" name="Textfeld 135">
              <a:extLst>
                <a:ext uri="{FF2B5EF4-FFF2-40B4-BE49-F238E27FC236}">
                  <a16:creationId xmlns:a16="http://schemas.microsoft.com/office/drawing/2014/main" id="{A3BF3478-3896-B891-70B4-DB818CCFD970}"/>
                </a:ext>
              </a:extLst>
            </p:cNvPr>
            <p:cNvSpPr txBox="1"/>
            <p:nvPr/>
          </p:nvSpPr>
          <p:spPr>
            <a:xfrm>
              <a:off x="8252214" y="3910275"/>
              <a:ext cx="1311435" cy="584775"/>
            </a:xfrm>
            <a:prstGeom prst="rect">
              <a:avLst/>
            </a:prstGeom>
            <a:noFill/>
          </p:spPr>
          <p:txBody>
            <a:bodyPr wrap="square" rtlCol="0">
              <a:spAutoFit/>
            </a:bodyPr>
            <a:lstStyle/>
            <a:p>
              <a:pPr algn="ctr"/>
              <a:r>
                <a:rPr lang="de-DE" sz="1600" dirty="0"/>
                <a:t>Brake Controller 2 </a:t>
              </a:r>
            </a:p>
          </p:txBody>
        </p:sp>
        <p:sp>
          <p:nvSpPr>
            <p:cNvPr id="12" name="Rechteck: abgerundete Ecken 103">
              <a:extLst>
                <a:ext uri="{FF2B5EF4-FFF2-40B4-BE49-F238E27FC236}">
                  <a16:creationId xmlns:a16="http://schemas.microsoft.com/office/drawing/2014/main" id="{9F5D6971-DC4C-FC77-0AB3-E78D190A537D}"/>
                </a:ext>
              </a:extLst>
            </p:cNvPr>
            <p:cNvSpPr/>
            <p:nvPr/>
          </p:nvSpPr>
          <p:spPr>
            <a:xfrm>
              <a:off x="8319685" y="3709857"/>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sp>
        <p:nvSpPr>
          <p:cNvPr id="47" name="Rechteck: abgerundete Ecken 47">
            <a:extLst>
              <a:ext uri="{FF2B5EF4-FFF2-40B4-BE49-F238E27FC236}">
                <a16:creationId xmlns:a16="http://schemas.microsoft.com/office/drawing/2014/main" id="{0E676863-2596-BA1F-BB60-EF0C2FA6D90E}"/>
              </a:ext>
            </a:extLst>
          </p:cNvPr>
          <p:cNvSpPr/>
          <p:nvPr/>
        </p:nvSpPr>
        <p:spPr>
          <a:xfrm>
            <a:off x="5753154" y="6371614"/>
            <a:ext cx="1167461" cy="325203"/>
          </a:xfrm>
          <a:prstGeom prst="roundRect">
            <a:avLst/>
          </a:prstGeom>
          <a:ln w="38100">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dirty="0">
                <a:solidFill>
                  <a:schemeClr val="tx1"/>
                </a:solidFill>
              </a:rPr>
              <a:t>Battery 2</a:t>
            </a:r>
          </a:p>
        </p:txBody>
      </p:sp>
      <p:grpSp>
        <p:nvGrpSpPr>
          <p:cNvPr id="49" name="Gruppieren 74">
            <a:extLst>
              <a:ext uri="{FF2B5EF4-FFF2-40B4-BE49-F238E27FC236}">
                <a16:creationId xmlns:a16="http://schemas.microsoft.com/office/drawing/2014/main" id="{38930399-B2C0-4C1B-36F5-5A9F70B256A2}"/>
              </a:ext>
            </a:extLst>
          </p:cNvPr>
          <p:cNvGrpSpPr/>
          <p:nvPr/>
        </p:nvGrpSpPr>
        <p:grpSpPr>
          <a:xfrm>
            <a:off x="4248507" y="5335369"/>
            <a:ext cx="314920" cy="150916"/>
            <a:chOff x="2579832" y="2332659"/>
            <a:chExt cx="314920" cy="150916"/>
          </a:xfrm>
        </p:grpSpPr>
        <p:sp>
          <p:nvSpPr>
            <p:cNvPr id="50" name="Rechteck 68">
              <a:extLst>
                <a:ext uri="{FF2B5EF4-FFF2-40B4-BE49-F238E27FC236}">
                  <a16:creationId xmlns:a16="http://schemas.microsoft.com/office/drawing/2014/main" id="{FB4C48EB-F5A5-E490-DC1D-D1E1382B2C2E}"/>
                </a:ext>
              </a:extLst>
            </p:cNvPr>
            <p:cNvSpPr/>
            <p:nvPr/>
          </p:nvSpPr>
          <p:spPr>
            <a:xfrm>
              <a:off x="2579832" y="2332659"/>
              <a:ext cx="314920" cy="150916"/>
            </a:xfrm>
            <a:prstGeom prst="rect">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400" dirty="0" err="1"/>
            </a:p>
          </p:txBody>
        </p:sp>
        <p:cxnSp>
          <p:nvCxnSpPr>
            <p:cNvPr id="51" name="Gerader Verbinder 69">
              <a:extLst>
                <a:ext uri="{FF2B5EF4-FFF2-40B4-BE49-F238E27FC236}">
                  <a16:creationId xmlns:a16="http://schemas.microsoft.com/office/drawing/2014/main" id="{D1B5978F-15C3-C171-1775-B010DEE6F67F}"/>
                </a:ext>
              </a:extLst>
            </p:cNvPr>
            <p:cNvCxnSpPr/>
            <p:nvPr/>
          </p:nvCxnSpPr>
          <p:spPr>
            <a:xfrm>
              <a:off x="2785026" y="2434212"/>
              <a:ext cx="72008"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52" name="Gerader Verbinder 70">
              <a:extLst>
                <a:ext uri="{FF2B5EF4-FFF2-40B4-BE49-F238E27FC236}">
                  <a16:creationId xmlns:a16="http://schemas.microsoft.com/office/drawing/2014/main" id="{8C77B48B-0E4C-C7A7-D1F6-6261CCB1DBBB}"/>
                </a:ext>
              </a:extLst>
            </p:cNvPr>
            <p:cNvCxnSpPr/>
            <p:nvPr/>
          </p:nvCxnSpPr>
          <p:spPr>
            <a:xfrm flipV="1">
              <a:off x="2686145" y="2358754"/>
              <a:ext cx="98881" cy="75458"/>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grpSp>
        <p:nvGrpSpPr>
          <p:cNvPr id="53" name="Gruppieren 74">
            <a:extLst>
              <a:ext uri="{FF2B5EF4-FFF2-40B4-BE49-F238E27FC236}">
                <a16:creationId xmlns:a16="http://schemas.microsoft.com/office/drawing/2014/main" id="{AC79D069-48B3-EA7A-5B58-E91674191FFC}"/>
              </a:ext>
            </a:extLst>
          </p:cNvPr>
          <p:cNvGrpSpPr/>
          <p:nvPr/>
        </p:nvGrpSpPr>
        <p:grpSpPr>
          <a:xfrm>
            <a:off x="4244065" y="6077182"/>
            <a:ext cx="314920" cy="150916"/>
            <a:chOff x="2579832" y="2332659"/>
            <a:chExt cx="314920" cy="150916"/>
          </a:xfrm>
        </p:grpSpPr>
        <p:sp>
          <p:nvSpPr>
            <p:cNvPr id="54" name="Rechteck 68">
              <a:extLst>
                <a:ext uri="{FF2B5EF4-FFF2-40B4-BE49-F238E27FC236}">
                  <a16:creationId xmlns:a16="http://schemas.microsoft.com/office/drawing/2014/main" id="{9C40B34A-6E60-A433-1CE1-47BECB0BEAA2}"/>
                </a:ext>
              </a:extLst>
            </p:cNvPr>
            <p:cNvSpPr/>
            <p:nvPr/>
          </p:nvSpPr>
          <p:spPr>
            <a:xfrm>
              <a:off x="2579832" y="2332659"/>
              <a:ext cx="314920" cy="150916"/>
            </a:xfrm>
            <a:prstGeom prst="rect">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400" dirty="0" err="1"/>
            </a:p>
          </p:txBody>
        </p:sp>
        <p:cxnSp>
          <p:nvCxnSpPr>
            <p:cNvPr id="55" name="Gerader Verbinder 69">
              <a:extLst>
                <a:ext uri="{FF2B5EF4-FFF2-40B4-BE49-F238E27FC236}">
                  <a16:creationId xmlns:a16="http://schemas.microsoft.com/office/drawing/2014/main" id="{0CB8DCE8-8D4F-D2E8-329C-E41F99363D09}"/>
                </a:ext>
              </a:extLst>
            </p:cNvPr>
            <p:cNvCxnSpPr/>
            <p:nvPr/>
          </p:nvCxnSpPr>
          <p:spPr>
            <a:xfrm>
              <a:off x="2785026" y="2434212"/>
              <a:ext cx="72008"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56" name="Gerader Verbinder 70">
              <a:extLst>
                <a:ext uri="{FF2B5EF4-FFF2-40B4-BE49-F238E27FC236}">
                  <a16:creationId xmlns:a16="http://schemas.microsoft.com/office/drawing/2014/main" id="{C73E2A49-348A-BD83-F2BD-C45C4DD7CCDB}"/>
                </a:ext>
              </a:extLst>
            </p:cNvPr>
            <p:cNvCxnSpPr/>
            <p:nvPr/>
          </p:nvCxnSpPr>
          <p:spPr>
            <a:xfrm flipV="1">
              <a:off x="2686145" y="2358754"/>
              <a:ext cx="98881" cy="75458"/>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sp>
        <p:nvSpPr>
          <p:cNvPr id="72" name="Freeform: Shape 71">
            <a:extLst>
              <a:ext uri="{FF2B5EF4-FFF2-40B4-BE49-F238E27FC236}">
                <a16:creationId xmlns:a16="http://schemas.microsoft.com/office/drawing/2014/main" id="{16988C21-BFCC-2F19-278D-D1DE1C52AACA}"/>
              </a:ext>
            </a:extLst>
          </p:cNvPr>
          <p:cNvSpPr/>
          <p:nvPr/>
        </p:nvSpPr>
        <p:spPr>
          <a:xfrm>
            <a:off x="4558985" y="4596384"/>
            <a:ext cx="3381324" cy="821208"/>
          </a:xfrm>
          <a:custGeom>
            <a:avLst/>
            <a:gdLst>
              <a:gd name="connsiteX0" fmla="*/ 0 w 1097280"/>
              <a:gd name="connsiteY0" fmla="*/ 938784 h 938784"/>
              <a:gd name="connsiteX1" fmla="*/ 1097280 w 1097280"/>
              <a:gd name="connsiteY1" fmla="*/ 938784 h 938784"/>
              <a:gd name="connsiteX2" fmla="*/ 1097280 w 1097280"/>
              <a:gd name="connsiteY2" fmla="*/ 0 h 938784"/>
            </a:gdLst>
            <a:ahLst/>
            <a:cxnLst>
              <a:cxn ang="0">
                <a:pos x="connsiteX0" y="connsiteY0"/>
              </a:cxn>
              <a:cxn ang="0">
                <a:pos x="connsiteX1" y="connsiteY1"/>
              </a:cxn>
              <a:cxn ang="0">
                <a:pos x="connsiteX2" y="connsiteY2"/>
              </a:cxn>
            </a:cxnLst>
            <a:rect l="l" t="t" r="r" b="b"/>
            <a:pathLst>
              <a:path w="1097280" h="938784">
                <a:moveTo>
                  <a:pt x="0" y="938784"/>
                </a:moveTo>
                <a:lnTo>
                  <a:pt x="1097280" y="938784"/>
                </a:lnTo>
                <a:lnTo>
                  <a:pt x="1097280" y="0"/>
                </a:lnTo>
              </a:path>
            </a:pathLst>
          </a:cu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75" name="Freeform: Shape 74">
            <a:extLst>
              <a:ext uri="{FF2B5EF4-FFF2-40B4-BE49-F238E27FC236}">
                <a16:creationId xmlns:a16="http://schemas.microsoft.com/office/drawing/2014/main" id="{17562C92-0A90-61D3-1A35-181488D41F10}"/>
              </a:ext>
            </a:extLst>
          </p:cNvPr>
          <p:cNvSpPr/>
          <p:nvPr/>
        </p:nvSpPr>
        <p:spPr>
          <a:xfrm>
            <a:off x="4563835" y="4586583"/>
            <a:ext cx="4548260" cy="1566058"/>
          </a:xfrm>
          <a:custGeom>
            <a:avLst/>
            <a:gdLst>
              <a:gd name="connsiteX0" fmla="*/ 0 w 1097280"/>
              <a:gd name="connsiteY0" fmla="*/ 938784 h 938784"/>
              <a:gd name="connsiteX1" fmla="*/ 1097280 w 1097280"/>
              <a:gd name="connsiteY1" fmla="*/ 938784 h 938784"/>
              <a:gd name="connsiteX2" fmla="*/ 1097280 w 1097280"/>
              <a:gd name="connsiteY2" fmla="*/ 0 h 938784"/>
            </a:gdLst>
            <a:ahLst/>
            <a:cxnLst>
              <a:cxn ang="0">
                <a:pos x="connsiteX0" y="connsiteY0"/>
              </a:cxn>
              <a:cxn ang="0">
                <a:pos x="connsiteX1" y="connsiteY1"/>
              </a:cxn>
              <a:cxn ang="0">
                <a:pos x="connsiteX2" y="connsiteY2"/>
              </a:cxn>
            </a:cxnLst>
            <a:rect l="l" t="t" r="r" b="b"/>
            <a:pathLst>
              <a:path w="1097280" h="938784">
                <a:moveTo>
                  <a:pt x="0" y="938784"/>
                </a:moveTo>
                <a:lnTo>
                  <a:pt x="1097280" y="938784"/>
                </a:lnTo>
                <a:lnTo>
                  <a:pt x="1097280" y="0"/>
                </a:lnTo>
              </a:path>
            </a:pathLst>
          </a:cu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cxnSp>
        <p:nvCxnSpPr>
          <p:cNvPr id="24" name="Straight Connector 23">
            <a:extLst>
              <a:ext uri="{FF2B5EF4-FFF2-40B4-BE49-F238E27FC236}">
                <a16:creationId xmlns:a16="http://schemas.microsoft.com/office/drawing/2014/main" id="{B7524EE1-E905-BA30-4930-5B3DFC3AABE0}"/>
              </a:ext>
            </a:extLst>
          </p:cNvPr>
          <p:cNvCxnSpPr>
            <a:cxnSpLocks/>
          </p:cNvCxnSpPr>
          <p:nvPr/>
        </p:nvCxnSpPr>
        <p:spPr>
          <a:xfrm>
            <a:off x="6358918" y="5400238"/>
            <a:ext cx="0" cy="200348"/>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6475280-6A6F-7327-D763-C3612A7988C4}"/>
              </a:ext>
            </a:extLst>
          </p:cNvPr>
          <p:cNvCxnSpPr>
            <a:cxnSpLocks/>
            <a:endCxn id="47" idx="0"/>
          </p:cNvCxnSpPr>
          <p:nvPr/>
        </p:nvCxnSpPr>
        <p:spPr>
          <a:xfrm>
            <a:off x="6336884" y="6134873"/>
            <a:ext cx="1" cy="236741"/>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9096C2A-63D9-15D8-FF55-72CF5050BCC7}"/>
              </a:ext>
            </a:extLst>
          </p:cNvPr>
          <p:cNvSpPr txBox="1"/>
          <p:nvPr/>
        </p:nvSpPr>
        <p:spPr>
          <a:xfrm>
            <a:off x="7630750" y="7920"/>
            <a:ext cx="4561249" cy="584775"/>
          </a:xfrm>
          <a:prstGeom prst="rect">
            <a:avLst/>
          </a:prstGeom>
          <a:solidFill>
            <a:srgbClr val="FFFF00"/>
          </a:solidFill>
        </p:spPr>
        <p:txBody>
          <a:bodyPr wrap="square" rtlCol="0">
            <a:spAutoFit/>
          </a:bodyPr>
          <a:lstStyle/>
          <a:p>
            <a:r>
              <a:rPr lang="en-US" sz="1600" b="1" dirty="0"/>
              <a:t>Energy transmission </a:t>
            </a:r>
            <a:r>
              <a:rPr lang="en-US" sz="1600" dirty="0"/>
              <a:t>= pneumatic</a:t>
            </a:r>
          </a:p>
          <a:p>
            <a:r>
              <a:rPr lang="en-US" sz="1600" b="1" dirty="0"/>
              <a:t>Control transmission </a:t>
            </a:r>
            <a:r>
              <a:rPr lang="en-US" sz="1600" dirty="0"/>
              <a:t>= electric</a:t>
            </a:r>
          </a:p>
        </p:txBody>
      </p:sp>
      <p:cxnSp>
        <p:nvCxnSpPr>
          <p:cNvPr id="250" name="Straight Connector 249">
            <a:extLst>
              <a:ext uri="{FF2B5EF4-FFF2-40B4-BE49-F238E27FC236}">
                <a16:creationId xmlns:a16="http://schemas.microsoft.com/office/drawing/2014/main" id="{31D29338-4F79-D4C5-A733-B56C1863AC76}"/>
              </a:ext>
            </a:extLst>
          </p:cNvPr>
          <p:cNvCxnSpPr/>
          <p:nvPr/>
        </p:nvCxnSpPr>
        <p:spPr>
          <a:xfrm>
            <a:off x="4932810" y="4686675"/>
            <a:ext cx="0" cy="730917"/>
          </a:xfrm>
          <a:prstGeom prst="line">
            <a:avLst/>
          </a:prstGeom>
          <a:ln w="381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30788862-BA58-6203-DA36-6A8DD7428D2B}"/>
              </a:ext>
            </a:extLst>
          </p:cNvPr>
          <p:cNvCxnSpPr>
            <a:cxnSpLocks/>
          </p:cNvCxnSpPr>
          <p:nvPr/>
        </p:nvCxnSpPr>
        <p:spPr>
          <a:xfrm>
            <a:off x="5406647" y="4707413"/>
            <a:ext cx="2838" cy="1427460"/>
          </a:xfrm>
          <a:prstGeom prst="line">
            <a:avLst/>
          </a:prstGeom>
          <a:ln w="381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 name="Textfeld 4">
            <a:extLst>
              <a:ext uri="{FF2B5EF4-FFF2-40B4-BE49-F238E27FC236}">
                <a16:creationId xmlns:a16="http://schemas.microsoft.com/office/drawing/2014/main" id="{49B9B099-D105-7CB9-92BB-0A92B06EF97B}"/>
              </a:ext>
            </a:extLst>
          </p:cNvPr>
          <p:cNvSpPr txBox="1"/>
          <p:nvPr/>
        </p:nvSpPr>
        <p:spPr>
          <a:xfrm>
            <a:off x="6973718" y="20462"/>
            <a:ext cx="633270" cy="369332"/>
          </a:xfrm>
          <a:prstGeom prst="rect">
            <a:avLst/>
          </a:prstGeom>
          <a:solidFill>
            <a:srgbClr val="FFFF00"/>
          </a:solidFill>
        </p:spPr>
        <p:txBody>
          <a:bodyPr wrap="square" rtlCol="0">
            <a:spAutoFit/>
          </a:bodyPr>
          <a:lstStyle/>
          <a:p>
            <a:r>
              <a:rPr lang="de-DE" dirty="0"/>
              <a:t>2.(a)</a:t>
            </a:r>
          </a:p>
        </p:txBody>
      </p:sp>
    </p:spTree>
    <p:extLst>
      <p:ext uri="{BB962C8B-B14F-4D97-AF65-F5344CB8AC3E}">
        <p14:creationId xmlns:p14="http://schemas.microsoft.com/office/powerpoint/2010/main" val="1610948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hteck: abgerundete Ecken 118">
            <a:extLst>
              <a:ext uri="{FF2B5EF4-FFF2-40B4-BE49-F238E27FC236}">
                <a16:creationId xmlns:a16="http://schemas.microsoft.com/office/drawing/2014/main" id="{9DD8301B-63C3-466B-A67D-FDE78626EA88}"/>
              </a:ext>
            </a:extLst>
          </p:cNvPr>
          <p:cNvSpPr/>
          <p:nvPr/>
        </p:nvSpPr>
        <p:spPr>
          <a:xfrm>
            <a:off x="8329184" y="2173587"/>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9655912" y="2282933"/>
            <a:ext cx="1266203" cy="28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flipV="1">
            <a:off x="9655912" y="3137583"/>
            <a:ext cx="1344672" cy="386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nvGrpSpPr>
          <p:cNvPr id="141" name="Gruppieren 140">
            <a:extLst>
              <a:ext uri="{FF2B5EF4-FFF2-40B4-BE49-F238E27FC236}">
                <a16:creationId xmlns:a16="http://schemas.microsoft.com/office/drawing/2014/main" id="{ED56ACF1-E5D7-4425-BF1F-1C4BC7B1D370}"/>
              </a:ext>
            </a:extLst>
          </p:cNvPr>
          <p:cNvGrpSpPr/>
          <p:nvPr/>
        </p:nvGrpSpPr>
        <p:grpSpPr>
          <a:xfrm>
            <a:off x="6134641" y="2352619"/>
            <a:ext cx="789886" cy="485199"/>
            <a:chOff x="7924934" y="4094659"/>
            <a:chExt cx="789886" cy="485199"/>
          </a:xfrm>
        </p:grpSpPr>
        <p:sp>
          <p:nvSpPr>
            <p:cNvPr id="137" name="Rechteck 136">
              <a:extLst>
                <a:ext uri="{FF2B5EF4-FFF2-40B4-BE49-F238E27FC236}">
                  <a16:creationId xmlns:a16="http://schemas.microsoft.com/office/drawing/2014/main" id="{CE02361B-7918-49C8-AAD7-B0BEC1C2D3CE}"/>
                </a:ext>
              </a:extLst>
            </p:cNvPr>
            <p:cNvSpPr/>
            <p:nvPr/>
          </p:nvSpPr>
          <p:spPr>
            <a:xfrm>
              <a:off x="7924934" y="4237162"/>
              <a:ext cx="418138" cy="342696"/>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sp>
          <p:nvSpPr>
            <p:cNvPr id="138" name="Rechteck 137">
              <a:extLst>
                <a:ext uri="{FF2B5EF4-FFF2-40B4-BE49-F238E27FC236}">
                  <a16:creationId xmlns:a16="http://schemas.microsoft.com/office/drawing/2014/main" id="{BE79AA3F-3768-43D6-B839-78426CE35656}"/>
                </a:ext>
              </a:extLst>
            </p:cNvPr>
            <p:cNvSpPr/>
            <p:nvPr/>
          </p:nvSpPr>
          <p:spPr>
            <a:xfrm>
              <a:off x="8100321" y="4094659"/>
              <a:ext cx="90999" cy="145337"/>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pic>
          <p:nvPicPr>
            <p:cNvPr id="139" name="Picture 2" descr="Parking brake free icon">
              <a:extLst>
                <a:ext uri="{FF2B5EF4-FFF2-40B4-BE49-F238E27FC236}">
                  <a16:creationId xmlns:a16="http://schemas.microsoft.com/office/drawing/2014/main" id="{BBAA33A1-7842-437E-A1CE-8F8DA28AFB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0546" y="4274193"/>
              <a:ext cx="279483" cy="292873"/>
            </a:xfrm>
            <a:prstGeom prst="rect">
              <a:avLst/>
            </a:prstGeom>
            <a:noFill/>
            <a:extLst>
              <a:ext uri="{909E8E84-426E-40DD-AFC4-6F175D3DCCD1}">
                <a14:hiddenFill xmlns:a14="http://schemas.microsoft.com/office/drawing/2010/main">
                  <a:solidFill>
                    <a:srgbClr val="FFFFFF"/>
                  </a:solidFill>
                </a14:hiddenFill>
              </a:ext>
            </a:extLst>
          </p:spPr>
        </p:pic>
        <p:cxnSp>
          <p:nvCxnSpPr>
            <p:cNvPr id="140" name="Gerader Verbinder 139">
              <a:extLst>
                <a:ext uri="{FF2B5EF4-FFF2-40B4-BE49-F238E27FC236}">
                  <a16:creationId xmlns:a16="http://schemas.microsoft.com/office/drawing/2014/main" id="{15C66963-8C2F-4467-81C7-CEEE1B0E8799}"/>
                </a:ext>
              </a:extLst>
            </p:cNvPr>
            <p:cNvCxnSpPr>
              <a:cxnSpLocks/>
            </p:cNvCxnSpPr>
            <p:nvPr/>
          </p:nvCxnSpPr>
          <p:spPr>
            <a:xfrm>
              <a:off x="8357769" y="4426765"/>
              <a:ext cx="357051"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cxnSp>
        <p:nvCxnSpPr>
          <p:cNvPr id="142" name="Gerade Verbindung mit Pfeil 141">
            <a:extLst>
              <a:ext uri="{FF2B5EF4-FFF2-40B4-BE49-F238E27FC236}">
                <a16:creationId xmlns:a16="http://schemas.microsoft.com/office/drawing/2014/main" id="{88CF8091-C805-44FC-8A13-257A29CBA8F1}"/>
              </a:ext>
            </a:extLst>
          </p:cNvPr>
          <p:cNvCxnSpPr>
            <a:cxnSpLocks/>
          </p:cNvCxnSpPr>
          <p:nvPr/>
        </p:nvCxnSpPr>
        <p:spPr>
          <a:xfrm flipV="1">
            <a:off x="7610625" y="1799855"/>
            <a:ext cx="0" cy="358752"/>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a:endCxn id="48" idx="1"/>
          </p:cNvCxnSpPr>
          <p:nvPr/>
        </p:nvCxnSpPr>
        <p:spPr>
          <a:xfrm>
            <a:off x="2440305" y="1803007"/>
            <a:ext cx="356756" cy="0"/>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9" name="Rechteck: abgerundete Ecken 158">
            <a:extLst>
              <a:ext uri="{FF2B5EF4-FFF2-40B4-BE49-F238E27FC236}">
                <a16:creationId xmlns:a16="http://schemas.microsoft.com/office/drawing/2014/main" id="{A80FEE11-BB8A-47FF-A99C-593CBE7B0DCA}"/>
              </a:ext>
            </a:extLst>
          </p:cNvPr>
          <p:cNvSpPr/>
          <p:nvPr/>
        </p:nvSpPr>
        <p:spPr>
          <a:xfrm>
            <a:off x="2862338" y="1387909"/>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r Verbinder 115">
            <a:extLst>
              <a:ext uri="{FF2B5EF4-FFF2-40B4-BE49-F238E27FC236}">
                <a16:creationId xmlns:a16="http://schemas.microsoft.com/office/drawing/2014/main" id="{10DF500B-EA43-497C-BD63-CD8980451935}"/>
              </a:ext>
            </a:extLst>
          </p:cNvPr>
          <p:cNvCxnSpPr>
            <a:cxnSpLocks/>
          </p:cNvCxnSpPr>
          <p:nvPr/>
        </p:nvCxnSpPr>
        <p:spPr>
          <a:xfrm flipV="1">
            <a:off x="5496035" y="3838087"/>
            <a:ext cx="3132967" cy="5874"/>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34" name="Rechteck: abgerundete Ecken 33">
            <a:extLst>
              <a:ext uri="{FF2B5EF4-FFF2-40B4-BE49-F238E27FC236}">
                <a16:creationId xmlns:a16="http://schemas.microsoft.com/office/drawing/2014/main" id="{AF1F3820-51C5-45C2-9450-0A044EA6D184}"/>
              </a:ext>
            </a:extLst>
          </p:cNvPr>
          <p:cNvSpPr/>
          <p:nvPr/>
        </p:nvSpPr>
        <p:spPr>
          <a:xfrm>
            <a:off x="1014680" y="1401687"/>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cxnSp>
        <p:nvCxnSpPr>
          <p:cNvPr id="74" name="Gerader Verbinder 73">
            <a:extLst>
              <a:ext uri="{FF2B5EF4-FFF2-40B4-BE49-F238E27FC236}">
                <a16:creationId xmlns:a16="http://schemas.microsoft.com/office/drawing/2014/main" id="{3962567F-F5E4-46D3-A28A-5CBAD7C2192B}"/>
              </a:ext>
            </a:extLst>
          </p:cNvPr>
          <p:cNvCxnSpPr>
            <a:cxnSpLocks/>
            <a:stCxn id="48" idx="3"/>
          </p:cNvCxnSpPr>
          <p:nvPr/>
        </p:nvCxnSpPr>
        <p:spPr>
          <a:xfrm>
            <a:off x="3964522" y="1803007"/>
            <a:ext cx="758549" cy="407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8" name="Rechteck: abgerundete Ecken 47">
            <a:extLst>
              <a:ext uri="{FF2B5EF4-FFF2-40B4-BE49-F238E27FC236}">
                <a16:creationId xmlns:a16="http://schemas.microsoft.com/office/drawing/2014/main" id="{9BB6F92A-B9CE-4A70-A72E-A19A1C219FF6}"/>
              </a:ext>
            </a:extLst>
          </p:cNvPr>
          <p:cNvSpPr/>
          <p:nvPr/>
        </p:nvSpPr>
        <p:spPr>
          <a:xfrm>
            <a:off x="2797061" y="1447407"/>
            <a:ext cx="116746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 /DC</a:t>
            </a:r>
          </a:p>
        </p:txBody>
      </p:sp>
      <p:cxnSp>
        <p:nvCxnSpPr>
          <p:cNvPr id="80" name="Gerader Verbinder 79">
            <a:extLst>
              <a:ext uri="{FF2B5EF4-FFF2-40B4-BE49-F238E27FC236}">
                <a16:creationId xmlns:a16="http://schemas.microsoft.com/office/drawing/2014/main" id="{7921924C-C943-4A7D-A5D4-6DFFBD9A4293}"/>
              </a:ext>
            </a:extLst>
          </p:cNvPr>
          <p:cNvCxnSpPr>
            <a:cxnSpLocks/>
            <a:stCxn id="189" idx="3"/>
          </p:cNvCxnSpPr>
          <p:nvPr/>
        </p:nvCxnSpPr>
        <p:spPr>
          <a:xfrm>
            <a:off x="4987883" y="1805042"/>
            <a:ext cx="2610263" cy="1018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14" name="Grafik 13" descr="Ein Bild, das Text, Schild, Himmel, draußen enthält.&#10;&#10;Automatisch generierte Beschreibung">
            <a:extLst>
              <a:ext uri="{FF2B5EF4-FFF2-40B4-BE49-F238E27FC236}">
                <a16:creationId xmlns:a16="http://schemas.microsoft.com/office/drawing/2014/main" id="{4CB47414-229E-40FC-99AF-E694396697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95180" y="1671405"/>
            <a:ext cx="488160" cy="488160"/>
          </a:xfrm>
          <a:prstGeom prst="rect">
            <a:avLst/>
          </a:prstGeom>
        </p:spPr>
      </p:pic>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5" name="Gruppieren 104">
            <a:extLst>
              <a:ext uri="{FF2B5EF4-FFF2-40B4-BE49-F238E27FC236}">
                <a16:creationId xmlns:a16="http://schemas.microsoft.com/office/drawing/2014/main" id="{A89BC8F1-812B-4696-85BD-469C81F68BCF}"/>
              </a:ext>
            </a:extLst>
          </p:cNvPr>
          <p:cNvGrpSpPr/>
          <p:nvPr/>
        </p:nvGrpSpPr>
        <p:grpSpPr>
          <a:xfrm rot="10800000" flipH="1">
            <a:off x="10536530" y="921876"/>
            <a:ext cx="714574" cy="1374908"/>
            <a:chOff x="9357293" y="3389020"/>
            <a:chExt cx="444342" cy="942682"/>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rot="10800000" flipH="1" flipV="1">
              <a:off x="9588564" y="3389020"/>
              <a:ext cx="0" cy="476586"/>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grpSp>
        <p:nvGrpSpPr>
          <p:cNvPr id="52" name="Gruppieren 51">
            <a:extLst>
              <a:ext uri="{FF2B5EF4-FFF2-40B4-BE49-F238E27FC236}">
                <a16:creationId xmlns:a16="http://schemas.microsoft.com/office/drawing/2014/main" id="{4BC3EBA2-2707-4DB3-8A5D-D9528DC42D4C}"/>
              </a:ext>
            </a:extLst>
          </p:cNvPr>
          <p:cNvGrpSpPr/>
          <p:nvPr/>
        </p:nvGrpSpPr>
        <p:grpSpPr>
          <a:xfrm>
            <a:off x="11073582" y="1419230"/>
            <a:ext cx="714579" cy="1173683"/>
            <a:chOff x="11452268" y="301635"/>
            <a:chExt cx="714579" cy="1173683"/>
          </a:xfrm>
        </p:grpSpPr>
        <p:grpSp>
          <p:nvGrpSpPr>
            <p:cNvPr id="103" name="Gruppieren 102">
              <a:extLst>
                <a:ext uri="{FF2B5EF4-FFF2-40B4-BE49-F238E27FC236}">
                  <a16:creationId xmlns:a16="http://schemas.microsoft.com/office/drawing/2014/main" id="{52215435-2F8E-4783-A30C-41C25B46CF2C}"/>
                </a:ext>
              </a:extLst>
            </p:cNvPr>
            <p:cNvGrpSpPr/>
            <p:nvPr/>
          </p:nvGrpSpPr>
          <p:grpSpPr>
            <a:xfrm rot="10800000">
              <a:off x="11452268" y="301635"/>
              <a:ext cx="714579" cy="1173683"/>
              <a:chOff x="9357293" y="3526986"/>
              <a:chExt cx="444342" cy="804716"/>
            </a:xfrm>
          </p:grpSpPr>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rot="10800000" flipV="1">
                <a:off x="9588564" y="3526986"/>
                <a:ext cx="0" cy="338619"/>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sp>
          <p:nvSpPr>
            <p:cNvPr id="112" name="Ellipse 111">
              <a:extLst>
                <a:ext uri="{FF2B5EF4-FFF2-40B4-BE49-F238E27FC236}">
                  <a16:creationId xmlns:a16="http://schemas.microsoft.com/office/drawing/2014/main" id="{4A842991-6122-4AFC-A010-AB15C4D4B0B0}"/>
                </a:ext>
              </a:extLst>
            </p:cNvPr>
            <p:cNvSpPr/>
            <p:nvPr/>
          </p:nvSpPr>
          <p:spPr>
            <a:xfrm rot="10800000">
              <a:off x="11868863" y="773850"/>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gr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9655912" y="2845995"/>
            <a:ext cx="1774959"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36" name="Textfeld 135">
            <a:extLst>
              <a:ext uri="{FF2B5EF4-FFF2-40B4-BE49-F238E27FC236}">
                <a16:creationId xmlns:a16="http://schemas.microsoft.com/office/drawing/2014/main" id="{3F090409-21C2-4D24-A6F6-F55E2E5FCB15}"/>
              </a:ext>
            </a:extLst>
          </p:cNvPr>
          <p:cNvSpPr txBox="1"/>
          <p:nvPr/>
        </p:nvSpPr>
        <p:spPr>
          <a:xfrm>
            <a:off x="6991969" y="2296786"/>
            <a:ext cx="1311435" cy="830997"/>
          </a:xfrm>
          <a:prstGeom prst="rect">
            <a:avLst/>
          </a:prstGeom>
          <a:noFill/>
        </p:spPr>
        <p:txBody>
          <a:bodyPr wrap="square" rtlCol="0">
            <a:spAutoFit/>
          </a:bodyPr>
          <a:lstStyle/>
          <a:p>
            <a:pPr algn="ctr"/>
            <a:r>
              <a:rPr lang="de-DE" sz="1600" dirty="0"/>
              <a:t>Brake Controller </a:t>
            </a:r>
          </a:p>
          <a:p>
            <a:pPr algn="ctr"/>
            <a:r>
              <a:rPr lang="de-DE" sz="1600" dirty="0"/>
              <a:t>1 </a:t>
            </a:r>
          </a:p>
        </p:txBody>
      </p:sp>
      <p:cxnSp>
        <p:nvCxnSpPr>
          <p:cNvPr id="55" name="Gerader Verbinder 54">
            <a:extLst>
              <a:ext uri="{FF2B5EF4-FFF2-40B4-BE49-F238E27FC236}">
                <a16:creationId xmlns:a16="http://schemas.microsoft.com/office/drawing/2014/main" id="{1123B6E7-163C-4081-8292-F14374B6D5C2}"/>
              </a:ext>
            </a:extLst>
          </p:cNvPr>
          <p:cNvCxnSpPr>
            <a:cxnSpLocks/>
          </p:cNvCxnSpPr>
          <p:nvPr/>
        </p:nvCxnSpPr>
        <p:spPr>
          <a:xfrm>
            <a:off x="8909862" y="3213806"/>
            <a:ext cx="0" cy="1126915"/>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43" name="Gerade Verbindung mit Pfeil 142">
            <a:extLst>
              <a:ext uri="{FF2B5EF4-FFF2-40B4-BE49-F238E27FC236}">
                <a16:creationId xmlns:a16="http://schemas.microsoft.com/office/drawing/2014/main" id="{C3BB4D1A-775C-49A5-AB6A-329AA86BD0BB}"/>
              </a:ext>
            </a:extLst>
          </p:cNvPr>
          <p:cNvCxnSpPr>
            <a:cxnSpLocks/>
          </p:cNvCxnSpPr>
          <p:nvPr/>
        </p:nvCxnSpPr>
        <p:spPr>
          <a:xfrm flipV="1">
            <a:off x="8629002" y="3223314"/>
            <a:ext cx="0" cy="605248"/>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5920991" cy="769441"/>
          </a:xfrm>
          <a:prstGeom prst="rect">
            <a:avLst/>
          </a:prstGeom>
          <a:noFill/>
        </p:spPr>
        <p:txBody>
          <a:bodyPr wrap="square" rtlCol="0">
            <a:spAutoFit/>
          </a:bodyPr>
          <a:lstStyle/>
          <a:p>
            <a:r>
              <a:rPr lang="en-US" sz="2400" b="1" dirty="0"/>
              <a:t>R13 EMB Targeted layouts – layout 1a </a:t>
            </a:r>
          </a:p>
          <a:p>
            <a:r>
              <a:rPr lang="en-US" sz="2000" b="1" dirty="0"/>
              <a:t>(Electro-Mechanical-Brake)</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059190" y="2178204"/>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7" name="Textfeld 116">
            <a:extLst>
              <a:ext uri="{FF2B5EF4-FFF2-40B4-BE49-F238E27FC236}">
                <a16:creationId xmlns:a16="http://schemas.microsoft.com/office/drawing/2014/main" id="{B7CDF19B-EBD9-40FE-8CEB-1268BBD11AA3}"/>
              </a:ext>
            </a:extLst>
          </p:cNvPr>
          <p:cNvSpPr txBox="1"/>
          <p:nvPr/>
        </p:nvSpPr>
        <p:spPr>
          <a:xfrm>
            <a:off x="8261963" y="2282933"/>
            <a:ext cx="1226997" cy="830997"/>
          </a:xfrm>
          <a:prstGeom prst="rect">
            <a:avLst/>
          </a:prstGeom>
          <a:noFill/>
        </p:spPr>
        <p:txBody>
          <a:bodyPr wrap="square" rtlCol="0">
            <a:spAutoFit/>
          </a:bodyPr>
          <a:lstStyle/>
          <a:p>
            <a:pPr algn="ctr"/>
            <a:r>
              <a:rPr lang="de-DE" sz="1600" dirty="0"/>
              <a:t>Brake Controller </a:t>
            </a:r>
          </a:p>
          <a:p>
            <a:pPr algn="ctr"/>
            <a:r>
              <a:rPr lang="de-DE" sz="1600" dirty="0"/>
              <a:t>2 </a:t>
            </a:r>
          </a:p>
        </p:txBody>
      </p:sp>
      <p:cxnSp>
        <p:nvCxnSpPr>
          <p:cNvPr id="132" name="Gerader Verbinder 131">
            <a:extLst>
              <a:ext uri="{FF2B5EF4-FFF2-40B4-BE49-F238E27FC236}">
                <a16:creationId xmlns:a16="http://schemas.microsoft.com/office/drawing/2014/main" id="{D7D281BB-D8AD-4F0D-8B66-6F838D336C79}"/>
              </a:ext>
            </a:extLst>
          </p:cNvPr>
          <p:cNvCxnSpPr>
            <a:cxnSpLocks/>
          </p:cNvCxnSpPr>
          <p:nvPr/>
        </p:nvCxnSpPr>
        <p:spPr>
          <a:xfrm>
            <a:off x="7584456" y="3230839"/>
            <a:ext cx="7621" cy="996985"/>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33" name="Gerade Verbindung mit Pfeil 132">
            <a:extLst>
              <a:ext uri="{FF2B5EF4-FFF2-40B4-BE49-F238E27FC236}">
                <a16:creationId xmlns:a16="http://schemas.microsoft.com/office/drawing/2014/main" id="{E87EC5C6-C7AB-4178-A0E9-C1E573414120}"/>
              </a:ext>
            </a:extLst>
          </p:cNvPr>
          <p:cNvCxnSpPr>
            <a:cxnSpLocks/>
          </p:cNvCxnSpPr>
          <p:nvPr/>
        </p:nvCxnSpPr>
        <p:spPr>
          <a:xfrm flipH="1">
            <a:off x="8174594" y="2671759"/>
            <a:ext cx="152772" cy="0"/>
          </a:xfrm>
          <a:prstGeom prst="straightConnector1">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9692856" y="2581888"/>
            <a:ext cx="1723381" cy="541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6" y="1991918"/>
            <a:ext cx="2739886" cy="1409309"/>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86" name="Gruppieren 85">
            <a:extLst>
              <a:ext uri="{FF2B5EF4-FFF2-40B4-BE49-F238E27FC236}">
                <a16:creationId xmlns:a16="http://schemas.microsoft.com/office/drawing/2014/main" id="{CAD25D62-19A5-40B5-8FAC-98946BC0C684}"/>
              </a:ext>
            </a:extLst>
          </p:cNvPr>
          <p:cNvGrpSpPr/>
          <p:nvPr/>
        </p:nvGrpSpPr>
        <p:grpSpPr>
          <a:xfrm>
            <a:off x="4715858" y="3994168"/>
            <a:ext cx="4194004" cy="693562"/>
            <a:chOff x="6225262" y="4654450"/>
            <a:chExt cx="4194004" cy="693562"/>
          </a:xfrm>
        </p:grpSpPr>
        <p:cxnSp>
          <p:nvCxnSpPr>
            <p:cNvPr id="88" name="Gerader Verbinder 87">
              <a:extLst>
                <a:ext uri="{FF2B5EF4-FFF2-40B4-BE49-F238E27FC236}">
                  <a16:creationId xmlns:a16="http://schemas.microsoft.com/office/drawing/2014/main" id="{1C15DABF-38BD-4255-992F-38E2C3185E42}"/>
                </a:ext>
              </a:extLst>
            </p:cNvPr>
            <p:cNvCxnSpPr>
              <a:cxnSpLocks/>
            </p:cNvCxnSpPr>
            <p:nvPr/>
          </p:nvCxnSpPr>
          <p:spPr>
            <a:xfrm>
              <a:off x="7187341" y="4981890"/>
              <a:ext cx="3231925"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Gerader Verbinder 88">
              <a:extLst>
                <a:ext uri="{FF2B5EF4-FFF2-40B4-BE49-F238E27FC236}">
                  <a16:creationId xmlns:a16="http://schemas.microsoft.com/office/drawing/2014/main" id="{3E619A6D-14A4-4A17-812D-AFD50DB6919F}"/>
                </a:ext>
              </a:extLst>
            </p:cNvPr>
            <p:cNvCxnSpPr>
              <a:cxnSpLocks/>
            </p:cNvCxnSpPr>
            <p:nvPr/>
          </p:nvCxnSpPr>
          <p:spPr>
            <a:xfrm>
              <a:off x="7242021" y="4878774"/>
              <a:ext cx="1863742"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90" name="Gruppieren 89">
              <a:extLst>
                <a:ext uri="{FF2B5EF4-FFF2-40B4-BE49-F238E27FC236}">
                  <a16:creationId xmlns:a16="http://schemas.microsoft.com/office/drawing/2014/main" id="{3466A446-E20D-4772-95FA-9065C48A6F1C}"/>
                </a:ext>
              </a:extLst>
            </p:cNvPr>
            <p:cNvGrpSpPr>
              <a:grpSpLocks noChangeAspect="1"/>
            </p:cNvGrpSpPr>
            <p:nvPr/>
          </p:nvGrpSpPr>
          <p:grpSpPr>
            <a:xfrm rot="156621" flipH="1">
              <a:off x="6341673" y="4853191"/>
              <a:ext cx="353696" cy="421451"/>
              <a:chOff x="4110773" y="4259412"/>
              <a:chExt cx="609379" cy="719318"/>
            </a:xfrm>
          </p:grpSpPr>
          <p:sp>
            <p:nvSpPr>
              <p:cNvPr id="94" name="Freihandform: Form 93">
                <a:extLst>
                  <a:ext uri="{FF2B5EF4-FFF2-40B4-BE49-F238E27FC236}">
                    <a16:creationId xmlns:a16="http://schemas.microsoft.com/office/drawing/2014/main" id="{6C95B86D-FEA8-4704-B266-D17C3C99A28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5" name="Rechteck 94">
                <a:extLst>
                  <a:ext uri="{FF2B5EF4-FFF2-40B4-BE49-F238E27FC236}">
                    <a16:creationId xmlns:a16="http://schemas.microsoft.com/office/drawing/2014/main" id="{5C76CF71-53ED-4A94-8134-3ADCEBF6B8E7}"/>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7" name="Ellipse 96">
                <a:extLst>
                  <a:ext uri="{FF2B5EF4-FFF2-40B4-BE49-F238E27FC236}">
                    <a16:creationId xmlns:a16="http://schemas.microsoft.com/office/drawing/2014/main" id="{D716AFCF-436A-4C72-963F-AA978A376E2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91" name="Gerader Verbinder 90">
              <a:extLst>
                <a:ext uri="{FF2B5EF4-FFF2-40B4-BE49-F238E27FC236}">
                  <a16:creationId xmlns:a16="http://schemas.microsoft.com/office/drawing/2014/main" id="{44FB009E-DD2A-413B-8C5F-D258C76C28EF}"/>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Rechteck 91">
              <a:extLst>
                <a:ext uri="{FF2B5EF4-FFF2-40B4-BE49-F238E27FC236}">
                  <a16:creationId xmlns:a16="http://schemas.microsoft.com/office/drawing/2014/main" id="{D25A9D9F-1F9A-4A04-A542-EE53F4540B8B}"/>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hteck 92">
              <a:extLst>
                <a:ext uri="{FF2B5EF4-FFF2-40B4-BE49-F238E27FC236}">
                  <a16:creationId xmlns:a16="http://schemas.microsoft.com/office/drawing/2014/main" id="{C363C6F1-F4B2-4225-8821-EABF74317D8B}"/>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8" name="Gerader Verbinder 97">
            <a:extLst>
              <a:ext uri="{FF2B5EF4-FFF2-40B4-BE49-F238E27FC236}">
                <a16:creationId xmlns:a16="http://schemas.microsoft.com/office/drawing/2014/main" id="{E71E8701-5916-462A-8D62-5519940763E0}"/>
              </a:ext>
            </a:extLst>
          </p:cNvPr>
          <p:cNvCxnSpPr>
            <a:cxnSpLocks/>
          </p:cNvCxnSpPr>
          <p:nvPr/>
        </p:nvCxnSpPr>
        <p:spPr>
          <a:xfrm flipH="1">
            <a:off x="5118848" y="1799855"/>
            <a:ext cx="12611" cy="2188536"/>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30" name="Gerader Verbinder 129">
            <a:extLst>
              <a:ext uri="{FF2B5EF4-FFF2-40B4-BE49-F238E27FC236}">
                <a16:creationId xmlns:a16="http://schemas.microsoft.com/office/drawing/2014/main" id="{A2D5B6CA-DCDF-468B-B697-DBA09E9DB7AC}"/>
              </a:ext>
            </a:extLst>
          </p:cNvPr>
          <p:cNvCxnSpPr>
            <a:cxnSpLocks/>
          </p:cNvCxnSpPr>
          <p:nvPr/>
        </p:nvCxnSpPr>
        <p:spPr>
          <a:xfrm>
            <a:off x="5283211" y="398839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1" name="Textfeld 130">
            <a:extLst>
              <a:ext uri="{FF2B5EF4-FFF2-40B4-BE49-F238E27FC236}">
                <a16:creationId xmlns:a16="http://schemas.microsoft.com/office/drawing/2014/main" id="{D712C087-828A-4377-83D1-7837770BAFAB}"/>
              </a:ext>
            </a:extLst>
          </p:cNvPr>
          <p:cNvSpPr txBox="1"/>
          <p:nvPr/>
        </p:nvSpPr>
        <p:spPr>
          <a:xfrm>
            <a:off x="4970762" y="4342577"/>
            <a:ext cx="257448" cy="307777"/>
          </a:xfrm>
          <a:prstGeom prst="rect">
            <a:avLst/>
          </a:prstGeom>
          <a:noFill/>
        </p:spPr>
        <p:txBody>
          <a:bodyPr wrap="square" rtlCol="0">
            <a:spAutoFit/>
          </a:bodyPr>
          <a:lstStyle/>
          <a:p>
            <a:r>
              <a:rPr lang="de-DE" sz="1400" b="1" dirty="0"/>
              <a:t>1</a:t>
            </a:r>
          </a:p>
        </p:txBody>
      </p:sp>
      <p:sp>
        <p:nvSpPr>
          <p:cNvPr id="134" name="Textfeld 133">
            <a:extLst>
              <a:ext uri="{FF2B5EF4-FFF2-40B4-BE49-F238E27FC236}">
                <a16:creationId xmlns:a16="http://schemas.microsoft.com/office/drawing/2014/main" id="{3B0DFED8-2B36-44D8-837A-458AE86327D7}"/>
              </a:ext>
            </a:extLst>
          </p:cNvPr>
          <p:cNvSpPr txBox="1"/>
          <p:nvPr/>
        </p:nvSpPr>
        <p:spPr>
          <a:xfrm>
            <a:off x="5409485" y="4347188"/>
            <a:ext cx="257448" cy="307777"/>
          </a:xfrm>
          <a:prstGeom prst="rect">
            <a:avLst/>
          </a:prstGeom>
          <a:noFill/>
        </p:spPr>
        <p:txBody>
          <a:bodyPr wrap="square" rtlCol="0">
            <a:spAutoFit/>
          </a:bodyPr>
          <a:lstStyle/>
          <a:p>
            <a:r>
              <a:rPr lang="de-DE" sz="1400" b="1" dirty="0"/>
              <a:t>2</a:t>
            </a:r>
          </a:p>
        </p:txBody>
      </p:sp>
      <p:sp>
        <p:nvSpPr>
          <p:cNvPr id="135" name="Ellipse 134">
            <a:extLst>
              <a:ext uri="{FF2B5EF4-FFF2-40B4-BE49-F238E27FC236}">
                <a16:creationId xmlns:a16="http://schemas.microsoft.com/office/drawing/2014/main" id="{0207EBC7-4032-41D6-8CCA-8150F253F85C}"/>
              </a:ext>
            </a:extLst>
          </p:cNvPr>
          <p:cNvSpPr/>
          <p:nvPr/>
        </p:nvSpPr>
        <p:spPr>
          <a:xfrm>
            <a:off x="5338548" y="3768994"/>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a:extLst>
              <a:ext uri="{FF2B5EF4-FFF2-40B4-BE49-F238E27FC236}">
                <a16:creationId xmlns:a16="http://schemas.microsoft.com/office/drawing/2014/main" id="{F0D5E7C5-1491-4FFB-B7E4-BC17ADD1B336}"/>
              </a:ext>
            </a:extLst>
          </p:cNvPr>
          <p:cNvSpPr/>
          <p:nvPr/>
        </p:nvSpPr>
        <p:spPr>
          <a:xfrm>
            <a:off x="4168796" y="1746492"/>
            <a:ext cx="157487" cy="13088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D88E93D6-890B-4ACF-BCA8-1564C597853D}"/>
              </a:ext>
            </a:extLst>
          </p:cNvPr>
          <p:cNvSpPr txBox="1"/>
          <p:nvPr/>
        </p:nvSpPr>
        <p:spPr>
          <a:xfrm>
            <a:off x="3970141" y="1295527"/>
            <a:ext cx="1136312" cy="369332"/>
          </a:xfrm>
          <a:prstGeom prst="rect">
            <a:avLst/>
          </a:prstGeom>
          <a:noFill/>
        </p:spPr>
        <p:txBody>
          <a:bodyPr wrap="square" rtlCol="0">
            <a:spAutoFit/>
          </a:bodyPr>
          <a:lstStyle/>
          <a:p>
            <a:r>
              <a:rPr lang="de-DE" dirty="0"/>
              <a:t>KL 30.1</a:t>
            </a:r>
          </a:p>
        </p:txBody>
      </p:sp>
      <p:cxnSp>
        <p:nvCxnSpPr>
          <p:cNvPr id="7" name="Gerader Verbinder 6">
            <a:extLst>
              <a:ext uri="{FF2B5EF4-FFF2-40B4-BE49-F238E27FC236}">
                <a16:creationId xmlns:a16="http://schemas.microsoft.com/office/drawing/2014/main" id="{94613855-607E-46B4-87C3-00A110197F5E}"/>
              </a:ext>
            </a:extLst>
          </p:cNvPr>
          <p:cNvCxnSpPr>
            <a:cxnSpLocks/>
            <a:stCxn id="114" idx="3"/>
          </p:cNvCxnSpPr>
          <p:nvPr/>
        </p:nvCxnSpPr>
        <p:spPr>
          <a:xfrm>
            <a:off x="9655912" y="2696573"/>
            <a:ext cx="2132249"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feld 112">
            <a:extLst>
              <a:ext uri="{FF2B5EF4-FFF2-40B4-BE49-F238E27FC236}">
                <a16:creationId xmlns:a16="http://schemas.microsoft.com/office/drawing/2014/main" id="{BA10B135-EE05-4ABA-9C7A-5CF75ADF6CAD}"/>
              </a:ext>
            </a:extLst>
          </p:cNvPr>
          <p:cNvSpPr txBox="1"/>
          <p:nvPr/>
        </p:nvSpPr>
        <p:spPr>
          <a:xfrm>
            <a:off x="9833237" y="1798463"/>
            <a:ext cx="1136312" cy="369332"/>
          </a:xfrm>
          <a:prstGeom prst="rect">
            <a:avLst/>
          </a:prstGeom>
          <a:noFill/>
        </p:spPr>
        <p:txBody>
          <a:bodyPr wrap="square" rtlCol="0">
            <a:spAutoFit/>
          </a:bodyPr>
          <a:lstStyle/>
          <a:p>
            <a:r>
              <a:rPr lang="de-DE" dirty="0"/>
              <a:t>Circuit 1</a:t>
            </a:r>
          </a:p>
        </p:txBody>
      </p:sp>
      <p:sp>
        <p:nvSpPr>
          <p:cNvPr id="118" name="Textfeld 117">
            <a:extLst>
              <a:ext uri="{FF2B5EF4-FFF2-40B4-BE49-F238E27FC236}">
                <a16:creationId xmlns:a16="http://schemas.microsoft.com/office/drawing/2014/main" id="{CA92EDE9-5617-4B65-9713-5E7E2B18AEED}"/>
              </a:ext>
            </a:extLst>
          </p:cNvPr>
          <p:cNvSpPr txBox="1"/>
          <p:nvPr/>
        </p:nvSpPr>
        <p:spPr>
          <a:xfrm>
            <a:off x="9862674" y="3264107"/>
            <a:ext cx="1136312" cy="369332"/>
          </a:xfrm>
          <a:prstGeom prst="rect">
            <a:avLst/>
          </a:prstGeom>
          <a:noFill/>
        </p:spPr>
        <p:txBody>
          <a:bodyPr wrap="square" rtlCol="0">
            <a:spAutoFit/>
          </a:bodyPr>
          <a:lstStyle/>
          <a:p>
            <a:r>
              <a:rPr lang="de-DE" dirty="0"/>
              <a:t>Circuit 2</a:t>
            </a:r>
          </a:p>
        </p:txBody>
      </p:sp>
      <p:cxnSp>
        <p:nvCxnSpPr>
          <p:cNvPr id="124" name="Gerader Verbinder 123">
            <a:extLst>
              <a:ext uri="{FF2B5EF4-FFF2-40B4-BE49-F238E27FC236}">
                <a16:creationId xmlns:a16="http://schemas.microsoft.com/office/drawing/2014/main" id="{8CDA05E3-4157-41C2-849B-A4F8B7E69828}"/>
              </a:ext>
            </a:extLst>
          </p:cNvPr>
          <p:cNvCxnSpPr>
            <a:cxnSpLocks/>
          </p:cNvCxnSpPr>
          <p:nvPr/>
        </p:nvCxnSpPr>
        <p:spPr>
          <a:xfrm flipH="1">
            <a:off x="6589082" y="2529862"/>
            <a:ext cx="300694"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28" name="Gerader Verbinder 97">
            <a:extLst>
              <a:ext uri="{FF2B5EF4-FFF2-40B4-BE49-F238E27FC236}">
                <a16:creationId xmlns:a16="http://schemas.microsoft.com/office/drawing/2014/main" id="{5F4779D7-A637-94AA-C091-789AF759AD6B}"/>
              </a:ext>
            </a:extLst>
          </p:cNvPr>
          <p:cNvCxnSpPr>
            <a:cxnSpLocks/>
            <a:stCxn id="144" idx="4"/>
            <a:endCxn id="36" idx="0"/>
          </p:cNvCxnSpPr>
          <p:nvPr/>
        </p:nvCxnSpPr>
        <p:spPr>
          <a:xfrm flipH="1">
            <a:off x="4244011" y="1877376"/>
            <a:ext cx="3529" cy="62296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Gerader Verbinder 73">
            <a:extLst>
              <a:ext uri="{FF2B5EF4-FFF2-40B4-BE49-F238E27FC236}">
                <a16:creationId xmlns:a16="http://schemas.microsoft.com/office/drawing/2014/main" id="{8F5443CC-DC90-B081-D78E-5A334E956AA4}"/>
              </a:ext>
            </a:extLst>
          </p:cNvPr>
          <p:cNvCxnSpPr>
            <a:cxnSpLocks/>
            <a:endCxn id="22" idx="2"/>
          </p:cNvCxnSpPr>
          <p:nvPr/>
        </p:nvCxnSpPr>
        <p:spPr>
          <a:xfrm flipV="1">
            <a:off x="6171392" y="1654229"/>
            <a:ext cx="0" cy="174424"/>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56" name="Ellipse 134">
            <a:extLst>
              <a:ext uri="{FF2B5EF4-FFF2-40B4-BE49-F238E27FC236}">
                <a16:creationId xmlns:a16="http://schemas.microsoft.com/office/drawing/2014/main" id="{5ADB4337-5579-07F9-2729-430F553D3D82}"/>
              </a:ext>
            </a:extLst>
          </p:cNvPr>
          <p:cNvSpPr/>
          <p:nvPr/>
        </p:nvSpPr>
        <p:spPr>
          <a:xfrm>
            <a:off x="5052375" y="1744264"/>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abgerundete Ecken 35">
            <a:extLst>
              <a:ext uri="{FF2B5EF4-FFF2-40B4-BE49-F238E27FC236}">
                <a16:creationId xmlns:a16="http://schemas.microsoft.com/office/drawing/2014/main" id="{AFE30FE1-EDD4-4507-9D3D-9EC894E5A7A3}"/>
              </a:ext>
            </a:extLst>
          </p:cNvPr>
          <p:cNvSpPr/>
          <p:nvPr/>
        </p:nvSpPr>
        <p:spPr>
          <a:xfrm>
            <a:off x="3653745" y="2500343"/>
            <a:ext cx="118053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Battery</a:t>
            </a:r>
          </a:p>
          <a:p>
            <a:pPr algn="ctr"/>
            <a:r>
              <a:rPr lang="de-DE" dirty="0">
                <a:solidFill>
                  <a:schemeClr val="tx1"/>
                </a:solidFill>
              </a:rPr>
              <a:t>24 V</a:t>
            </a:r>
          </a:p>
        </p:txBody>
      </p:sp>
      <p:cxnSp>
        <p:nvCxnSpPr>
          <p:cNvPr id="73" name="Gerader Verbinder 73">
            <a:extLst>
              <a:ext uri="{FF2B5EF4-FFF2-40B4-BE49-F238E27FC236}">
                <a16:creationId xmlns:a16="http://schemas.microsoft.com/office/drawing/2014/main" id="{B24A76C3-8FED-3885-1DAA-0CCEB75B22C6}"/>
              </a:ext>
            </a:extLst>
          </p:cNvPr>
          <p:cNvCxnSpPr>
            <a:cxnSpLocks/>
            <a:stCxn id="144" idx="6"/>
          </p:cNvCxnSpPr>
          <p:nvPr/>
        </p:nvCxnSpPr>
        <p:spPr>
          <a:xfrm>
            <a:off x="4326283" y="1811934"/>
            <a:ext cx="396788" cy="422383"/>
          </a:xfrm>
          <a:prstGeom prst="bentConnector3">
            <a:avLst>
              <a:gd name="adj1" fmla="val 50000"/>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8" name="Ellipse 143">
            <a:extLst>
              <a:ext uri="{FF2B5EF4-FFF2-40B4-BE49-F238E27FC236}">
                <a16:creationId xmlns:a16="http://schemas.microsoft.com/office/drawing/2014/main" id="{3C8642E1-80E6-10FD-29D6-5866A6B58659}"/>
              </a:ext>
            </a:extLst>
          </p:cNvPr>
          <p:cNvSpPr/>
          <p:nvPr/>
        </p:nvSpPr>
        <p:spPr>
          <a:xfrm>
            <a:off x="4446508" y="1741634"/>
            <a:ext cx="157487" cy="13088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r Verbinder 73">
            <a:extLst>
              <a:ext uri="{FF2B5EF4-FFF2-40B4-BE49-F238E27FC236}">
                <a16:creationId xmlns:a16="http://schemas.microsoft.com/office/drawing/2014/main" id="{160C2597-904D-16CC-F166-FBAB7535BD76}"/>
              </a:ext>
            </a:extLst>
          </p:cNvPr>
          <p:cNvCxnSpPr>
            <a:cxnSpLocks/>
            <a:stCxn id="193" idx="3"/>
          </p:cNvCxnSpPr>
          <p:nvPr/>
        </p:nvCxnSpPr>
        <p:spPr>
          <a:xfrm>
            <a:off x="4984076" y="2235935"/>
            <a:ext cx="428903" cy="1742665"/>
          </a:xfrm>
          <a:prstGeom prst="bentConnector2">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23" name="Gerader Verbinder 98">
            <a:extLst>
              <a:ext uri="{FF2B5EF4-FFF2-40B4-BE49-F238E27FC236}">
                <a16:creationId xmlns:a16="http://schemas.microsoft.com/office/drawing/2014/main" id="{98693118-A36B-743D-3BB6-237099ED5925}"/>
              </a:ext>
            </a:extLst>
          </p:cNvPr>
          <p:cNvCxnSpPr>
            <a:cxnSpLocks/>
          </p:cNvCxnSpPr>
          <p:nvPr/>
        </p:nvCxnSpPr>
        <p:spPr>
          <a:xfrm flipV="1">
            <a:off x="6171391" y="3710281"/>
            <a:ext cx="0" cy="12597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40" name="Rechteck: abgerundete Ecken 35">
            <a:extLst>
              <a:ext uri="{FF2B5EF4-FFF2-40B4-BE49-F238E27FC236}">
                <a16:creationId xmlns:a16="http://schemas.microsoft.com/office/drawing/2014/main" id="{674FA5D4-9FA0-4429-A980-291CCFB1F04A}"/>
              </a:ext>
            </a:extLst>
          </p:cNvPr>
          <p:cNvSpPr/>
          <p:nvPr/>
        </p:nvSpPr>
        <p:spPr>
          <a:xfrm>
            <a:off x="5571857" y="2993171"/>
            <a:ext cx="1180531" cy="711200"/>
          </a:xfrm>
          <a:prstGeom prst="roundRect">
            <a:avLst/>
          </a:prstGeom>
          <a:solidFill>
            <a:srgbClr val="92D05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2</a:t>
            </a:r>
          </a:p>
        </p:txBody>
      </p:sp>
      <p:grpSp>
        <p:nvGrpSpPr>
          <p:cNvPr id="188" name="Gruppieren 74">
            <a:extLst>
              <a:ext uri="{FF2B5EF4-FFF2-40B4-BE49-F238E27FC236}">
                <a16:creationId xmlns:a16="http://schemas.microsoft.com/office/drawing/2014/main" id="{7DFFC37F-9841-5AE0-3A11-E2CD92B52FFE}"/>
              </a:ext>
            </a:extLst>
          </p:cNvPr>
          <p:cNvGrpSpPr/>
          <p:nvPr/>
        </p:nvGrpSpPr>
        <p:grpSpPr>
          <a:xfrm>
            <a:off x="4672963" y="1729584"/>
            <a:ext cx="314920" cy="150916"/>
            <a:chOff x="2579832" y="2332659"/>
            <a:chExt cx="314920" cy="150916"/>
          </a:xfrm>
        </p:grpSpPr>
        <p:sp>
          <p:nvSpPr>
            <p:cNvPr id="189" name="Rechteck 68">
              <a:extLst>
                <a:ext uri="{FF2B5EF4-FFF2-40B4-BE49-F238E27FC236}">
                  <a16:creationId xmlns:a16="http://schemas.microsoft.com/office/drawing/2014/main" id="{206A9DE5-F489-F45D-CDFB-A27B903D31B8}"/>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190" name="Gerader Verbinder 69">
              <a:extLst>
                <a:ext uri="{FF2B5EF4-FFF2-40B4-BE49-F238E27FC236}">
                  <a16:creationId xmlns:a16="http://schemas.microsoft.com/office/drawing/2014/main" id="{1B8D83B6-5167-6F32-51E0-3C38670FF2F0}"/>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1" name="Gerader Verbinder 70">
              <a:extLst>
                <a:ext uri="{FF2B5EF4-FFF2-40B4-BE49-F238E27FC236}">
                  <a16:creationId xmlns:a16="http://schemas.microsoft.com/office/drawing/2014/main" id="{C69309B2-DEC7-F711-12DC-1139C5792342}"/>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92" name="Gruppieren 74">
            <a:extLst>
              <a:ext uri="{FF2B5EF4-FFF2-40B4-BE49-F238E27FC236}">
                <a16:creationId xmlns:a16="http://schemas.microsoft.com/office/drawing/2014/main" id="{40A0CA7A-2CD5-378D-CB40-F9EF9BCFB572}"/>
              </a:ext>
            </a:extLst>
          </p:cNvPr>
          <p:cNvGrpSpPr/>
          <p:nvPr/>
        </p:nvGrpSpPr>
        <p:grpSpPr>
          <a:xfrm>
            <a:off x="4669156" y="2160477"/>
            <a:ext cx="314920" cy="150916"/>
            <a:chOff x="2579832" y="2332659"/>
            <a:chExt cx="314920" cy="150916"/>
          </a:xfrm>
        </p:grpSpPr>
        <p:sp>
          <p:nvSpPr>
            <p:cNvPr id="193" name="Rechteck 68">
              <a:extLst>
                <a:ext uri="{FF2B5EF4-FFF2-40B4-BE49-F238E27FC236}">
                  <a16:creationId xmlns:a16="http://schemas.microsoft.com/office/drawing/2014/main" id="{5170E602-891B-830D-A3CD-82438E0D5A39}"/>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194" name="Gerader Verbinder 69">
              <a:extLst>
                <a:ext uri="{FF2B5EF4-FFF2-40B4-BE49-F238E27FC236}">
                  <a16:creationId xmlns:a16="http://schemas.microsoft.com/office/drawing/2014/main" id="{5B9A434C-0C7D-08D1-52DC-96D6E66C85FB}"/>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5" name="Gerader Verbinder 70">
              <a:extLst>
                <a:ext uri="{FF2B5EF4-FFF2-40B4-BE49-F238E27FC236}">
                  <a16:creationId xmlns:a16="http://schemas.microsoft.com/office/drawing/2014/main" id="{A975E50F-A1A3-F266-0EDB-1F92E7F78EE1}"/>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22" name="Rechteck: abgerundete Ecken 35">
            <a:extLst>
              <a:ext uri="{FF2B5EF4-FFF2-40B4-BE49-F238E27FC236}">
                <a16:creationId xmlns:a16="http://schemas.microsoft.com/office/drawing/2014/main" id="{C52BA4CA-230A-E833-6ED4-B3641976C0EC}"/>
              </a:ext>
            </a:extLst>
          </p:cNvPr>
          <p:cNvSpPr/>
          <p:nvPr/>
        </p:nvSpPr>
        <p:spPr>
          <a:xfrm>
            <a:off x="5581126" y="943029"/>
            <a:ext cx="1180531" cy="711200"/>
          </a:xfrm>
          <a:prstGeom prst="roundRect">
            <a:avLst/>
          </a:prstGeom>
          <a:solidFill>
            <a:srgbClr val="92D05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1</a:t>
            </a:r>
          </a:p>
        </p:txBody>
      </p:sp>
      <p:grpSp>
        <p:nvGrpSpPr>
          <p:cNvPr id="70" name="Group 69">
            <a:extLst>
              <a:ext uri="{FF2B5EF4-FFF2-40B4-BE49-F238E27FC236}">
                <a16:creationId xmlns:a16="http://schemas.microsoft.com/office/drawing/2014/main" id="{D7EEAB8F-3053-DAFE-ED60-0C13341A9251}"/>
              </a:ext>
            </a:extLst>
          </p:cNvPr>
          <p:cNvGrpSpPr/>
          <p:nvPr/>
        </p:nvGrpSpPr>
        <p:grpSpPr>
          <a:xfrm>
            <a:off x="337012" y="4626770"/>
            <a:ext cx="3549563" cy="1975055"/>
            <a:chOff x="337012" y="4626770"/>
            <a:chExt cx="3549563" cy="1975055"/>
          </a:xfrm>
        </p:grpSpPr>
        <p:grpSp>
          <p:nvGrpSpPr>
            <p:cNvPr id="71" name="Group 70">
              <a:extLst>
                <a:ext uri="{FF2B5EF4-FFF2-40B4-BE49-F238E27FC236}">
                  <a16:creationId xmlns:a16="http://schemas.microsoft.com/office/drawing/2014/main" id="{9FC2F788-70BA-CA66-AE0D-351C99DE455F}"/>
                </a:ext>
              </a:extLst>
            </p:cNvPr>
            <p:cNvGrpSpPr/>
            <p:nvPr/>
          </p:nvGrpSpPr>
          <p:grpSpPr>
            <a:xfrm>
              <a:off x="394162" y="4985384"/>
              <a:ext cx="3383850" cy="280750"/>
              <a:chOff x="983046" y="4853318"/>
              <a:chExt cx="3383850" cy="280750"/>
            </a:xfrm>
          </p:grpSpPr>
          <p:sp>
            <p:nvSpPr>
              <p:cNvPr id="171" name="Textfeld 61">
                <a:extLst>
                  <a:ext uri="{FF2B5EF4-FFF2-40B4-BE49-F238E27FC236}">
                    <a16:creationId xmlns:a16="http://schemas.microsoft.com/office/drawing/2014/main" id="{2533FAC9-1067-8DC0-901E-51EE215BA3E6}"/>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172" name="Gleichschenkliges Dreieck 152">
                <a:extLst>
                  <a:ext uri="{FF2B5EF4-FFF2-40B4-BE49-F238E27FC236}">
                    <a16:creationId xmlns:a16="http://schemas.microsoft.com/office/drawing/2014/main" id="{7755E3BC-6539-71BE-4A3F-21F5C705A86B}"/>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5" name="Group 74">
              <a:extLst>
                <a:ext uri="{FF2B5EF4-FFF2-40B4-BE49-F238E27FC236}">
                  <a16:creationId xmlns:a16="http://schemas.microsoft.com/office/drawing/2014/main" id="{2139BB1A-E823-9AB3-953C-5D53B5146257}"/>
                </a:ext>
              </a:extLst>
            </p:cNvPr>
            <p:cNvGrpSpPr/>
            <p:nvPr/>
          </p:nvGrpSpPr>
          <p:grpSpPr>
            <a:xfrm>
              <a:off x="400946" y="5241757"/>
              <a:ext cx="1191675" cy="280750"/>
              <a:chOff x="989830" y="5109691"/>
              <a:chExt cx="1191675" cy="280750"/>
            </a:xfrm>
          </p:grpSpPr>
          <p:sp>
            <p:nvSpPr>
              <p:cNvPr id="169" name="Textfeld 58">
                <a:extLst>
                  <a:ext uri="{FF2B5EF4-FFF2-40B4-BE49-F238E27FC236}">
                    <a16:creationId xmlns:a16="http://schemas.microsoft.com/office/drawing/2014/main" id="{642A0EDE-907D-F646-4A85-9956B295D59B}"/>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170" name="Gleichschenkliges Dreieck 153">
                <a:extLst>
                  <a:ext uri="{FF2B5EF4-FFF2-40B4-BE49-F238E27FC236}">
                    <a16:creationId xmlns:a16="http://schemas.microsoft.com/office/drawing/2014/main" id="{28648CEC-E423-5488-C2A3-584BC5D2D727}"/>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oup 75">
              <a:extLst>
                <a:ext uri="{FF2B5EF4-FFF2-40B4-BE49-F238E27FC236}">
                  <a16:creationId xmlns:a16="http://schemas.microsoft.com/office/drawing/2014/main" id="{F8C6A37A-E13B-F38B-D657-82E14CDE58B7}"/>
                </a:ext>
              </a:extLst>
            </p:cNvPr>
            <p:cNvGrpSpPr/>
            <p:nvPr/>
          </p:nvGrpSpPr>
          <p:grpSpPr>
            <a:xfrm>
              <a:off x="394162" y="5480817"/>
              <a:ext cx="1882528" cy="280750"/>
              <a:chOff x="983046" y="5348751"/>
              <a:chExt cx="1882528" cy="280750"/>
            </a:xfrm>
          </p:grpSpPr>
          <p:sp>
            <p:nvSpPr>
              <p:cNvPr id="167" name="Textfeld 53">
                <a:extLst>
                  <a:ext uri="{FF2B5EF4-FFF2-40B4-BE49-F238E27FC236}">
                    <a16:creationId xmlns:a16="http://schemas.microsoft.com/office/drawing/2014/main" id="{949D8EB2-29A8-5973-4862-BD4C78FFB56A}"/>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a:t>
                </a:r>
              </a:p>
            </p:txBody>
          </p:sp>
          <p:sp>
            <p:nvSpPr>
              <p:cNvPr id="168" name="Gleichschenkliges Dreieck 154">
                <a:extLst>
                  <a:ext uri="{FF2B5EF4-FFF2-40B4-BE49-F238E27FC236}">
                    <a16:creationId xmlns:a16="http://schemas.microsoft.com/office/drawing/2014/main" id="{E6C6F43C-F647-0EAA-6A8D-B723987D1E58}"/>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7" name="Group 76">
              <a:extLst>
                <a:ext uri="{FF2B5EF4-FFF2-40B4-BE49-F238E27FC236}">
                  <a16:creationId xmlns:a16="http://schemas.microsoft.com/office/drawing/2014/main" id="{DA656B1C-84A0-D488-A29A-6D631851153E}"/>
                </a:ext>
              </a:extLst>
            </p:cNvPr>
            <p:cNvGrpSpPr/>
            <p:nvPr/>
          </p:nvGrpSpPr>
          <p:grpSpPr>
            <a:xfrm>
              <a:off x="400531" y="5972048"/>
              <a:ext cx="771260" cy="280750"/>
              <a:chOff x="989415" y="5839982"/>
              <a:chExt cx="771260" cy="280750"/>
            </a:xfrm>
          </p:grpSpPr>
          <p:sp>
            <p:nvSpPr>
              <p:cNvPr id="163" name="Textfeld 60">
                <a:extLst>
                  <a:ext uri="{FF2B5EF4-FFF2-40B4-BE49-F238E27FC236}">
                    <a16:creationId xmlns:a16="http://schemas.microsoft.com/office/drawing/2014/main" id="{6DE431E3-56DC-62F8-CDD8-256A4BAAD9EC}"/>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166" name="Gleichschenkliges Dreieck 156">
                <a:extLst>
                  <a:ext uri="{FF2B5EF4-FFF2-40B4-BE49-F238E27FC236}">
                    <a16:creationId xmlns:a16="http://schemas.microsoft.com/office/drawing/2014/main" id="{96F6939B-F846-A64F-0B06-1C89BC52E607}"/>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1" name="Rechteck: abgerundete Ecken 161">
              <a:extLst>
                <a:ext uri="{FF2B5EF4-FFF2-40B4-BE49-F238E27FC236}">
                  <a16:creationId xmlns:a16="http://schemas.microsoft.com/office/drawing/2014/main" id="{5035C7D4-624D-BCB8-C70D-C9B492A4B2E0}"/>
                </a:ext>
              </a:extLst>
            </p:cNvPr>
            <p:cNvSpPr/>
            <p:nvPr/>
          </p:nvSpPr>
          <p:spPr>
            <a:xfrm>
              <a:off x="337012" y="4626770"/>
              <a:ext cx="3512591" cy="1975055"/>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82" name="Group 81">
              <a:extLst>
                <a:ext uri="{FF2B5EF4-FFF2-40B4-BE49-F238E27FC236}">
                  <a16:creationId xmlns:a16="http://schemas.microsoft.com/office/drawing/2014/main" id="{292BA411-A58B-E566-4928-DCE843A2C827}"/>
                </a:ext>
              </a:extLst>
            </p:cNvPr>
            <p:cNvGrpSpPr/>
            <p:nvPr/>
          </p:nvGrpSpPr>
          <p:grpSpPr>
            <a:xfrm>
              <a:off x="535210" y="6281464"/>
              <a:ext cx="1407311" cy="276999"/>
              <a:chOff x="1124094" y="6149398"/>
              <a:chExt cx="1407311" cy="276999"/>
            </a:xfrm>
          </p:grpSpPr>
          <p:sp>
            <p:nvSpPr>
              <p:cNvPr id="160" name="Textfeld 114">
                <a:extLst>
                  <a:ext uri="{FF2B5EF4-FFF2-40B4-BE49-F238E27FC236}">
                    <a16:creationId xmlns:a16="http://schemas.microsoft.com/office/drawing/2014/main" id="{53D9C908-7763-2C11-2911-9ED2F025D051}"/>
                  </a:ext>
                </a:extLst>
              </p:cNvPr>
              <p:cNvSpPr txBox="1"/>
              <p:nvPr/>
            </p:nvSpPr>
            <p:spPr>
              <a:xfrm>
                <a:off x="1246422" y="6149398"/>
                <a:ext cx="1284983"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to be defined</a:t>
                </a:r>
              </a:p>
            </p:txBody>
          </p:sp>
          <p:sp>
            <p:nvSpPr>
              <p:cNvPr id="161" name="Ellipse 2">
                <a:extLst>
                  <a:ext uri="{FF2B5EF4-FFF2-40B4-BE49-F238E27FC236}">
                    <a16:creationId xmlns:a16="http://schemas.microsoft.com/office/drawing/2014/main" id="{882953CC-CA52-03E5-B403-99F7AB6F5EA9}"/>
                  </a:ext>
                </a:extLst>
              </p:cNvPr>
              <p:cNvSpPr/>
              <p:nvPr/>
            </p:nvSpPr>
            <p:spPr>
              <a:xfrm>
                <a:off x="1124094" y="6173300"/>
                <a:ext cx="244656" cy="2460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oup 82">
              <a:extLst>
                <a:ext uri="{FF2B5EF4-FFF2-40B4-BE49-F238E27FC236}">
                  <a16:creationId xmlns:a16="http://schemas.microsoft.com/office/drawing/2014/main" id="{AF28371D-28EC-27FB-7223-7AD88933B5B8}"/>
                </a:ext>
              </a:extLst>
            </p:cNvPr>
            <p:cNvGrpSpPr/>
            <p:nvPr/>
          </p:nvGrpSpPr>
          <p:grpSpPr>
            <a:xfrm>
              <a:off x="400531" y="4692487"/>
              <a:ext cx="3486044" cy="276999"/>
              <a:chOff x="400531" y="4692487"/>
              <a:chExt cx="3486044" cy="276999"/>
            </a:xfrm>
          </p:grpSpPr>
          <p:sp>
            <p:nvSpPr>
              <p:cNvPr id="145" name="Textfeld 50">
                <a:extLst>
                  <a:ext uri="{FF2B5EF4-FFF2-40B4-BE49-F238E27FC236}">
                    <a16:creationId xmlns:a16="http://schemas.microsoft.com/office/drawing/2014/main" id="{D9B8D820-DD0E-816B-BED3-3677460BBC85}"/>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strike="noStrike" kern="0" cap="none" spc="0" normalizeH="0" baseline="0" noProof="0" dirty="0">
                    <a:ln>
                      <a:noFill/>
                    </a:ln>
                    <a:solidFill>
                      <a:srgbClr val="FF0000"/>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(including energy source, if any)</a:t>
                </a:r>
              </a:p>
            </p:txBody>
          </p:sp>
          <p:grpSp>
            <p:nvGrpSpPr>
              <p:cNvPr id="146" name="Group 145">
                <a:extLst>
                  <a:ext uri="{FF2B5EF4-FFF2-40B4-BE49-F238E27FC236}">
                    <a16:creationId xmlns:a16="http://schemas.microsoft.com/office/drawing/2014/main" id="{C336DAA8-6BD6-FD63-67E7-519AF943E5B9}"/>
                  </a:ext>
                </a:extLst>
              </p:cNvPr>
              <p:cNvGrpSpPr/>
              <p:nvPr/>
            </p:nvGrpSpPr>
            <p:grpSpPr>
              <a:xfrm>
                <a:off x="400531" y="4726054"/>
                <a:ext cx="2794450" cy="206406"/>
                <a:chOff x="989415" y="4593988"/>
                <a:chExt cx="2794450" cy="206406"/>
              </a:xfrm>
            </p:grpSpPr>
            <p:sp>
              <p:nvSpPr>
                <p:cNvPr id="147" name="Gleichschenkliges Dreieck 150">
                  <a:extLst>
                    <a:ext uri="{FF2B5EF4-FFF2-40B4-BE49-F238E27FC236}">
                      <a16:creationId xmlns:a16="http://schemas.microsoft.com/office/drawing/2014/main" id="{F2AAC1CE-7C43-9897-4A22-8913423D3A64}"/>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8" name="Straight Connector 147">
                  <a:extLst>
                    <a:ext uri="{FF2B5EF4-FFF2-40B4-BE49-F238E27FC236}">
                      <a16:creationId xmlns:a16="http://schemas.microsoft.com/office/drawing/2014/main" id="{B7A0F2E4-CF11-A321-25F7-17D6FE98DE9E}"/>
                    </a:ext>
                  </a:extLst>
                </p:cNvPr>
                <p:cNvCxnSpPr>
                  <a:cxnSpLocks/>
                </p:cNvCxnSpPr>
                <p:nvPr/>
              </p:nvCxnSpPr>
              <p:spPr>
                <a:xfrm>
                  <a:off x="2893512"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158" name="Straight Connector 157">
                  <a:extLst>
                    <a:ext uri="{FF2B5EF4-FFF2-40B4-BE49-F238E27FC236}">
                      <a16:creationId xmlns:a16="http://schemas.microsoft.com/office/drawing/2014/main" id="{7492D56C-D24B-E218-C9C4-22FACE9A726B}"/>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96" name="Straight Connector 95">
              <a:extLst>
                <a:ext uri="{FF2B5EF4-FFF2-40B4-BE49-F238E27FC236}">
                  <a16:creationId xmlns:a16="http://schemas.microsoft.com/office/drawing/2014/main" id="{1E3AEEEC-3845-E713-6C4E-0D3A02D0F0DA}"/>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2" name="Group 101">
              <a:extLst>
                <a:ext uri="{FF2B5EF4-FFF2-40B4-BE49-F238E27FC236}">
                  <a16:creationId xmlns:a16="http://schemas.microsoft.com/office/drawing/2014/main" id="{1A85DA36-CA29-CF1E-66EA-4FC9F1EA492C}"/>
                </a:ext>
              </a:extLst>
            </p:cNvPr>
            <p:cNvGrpSpPr/>
            <p:nvPr/>
          </p:nvGrpSpPr>
          <p:grpSpPr>
            <a:xfrm>
              <a:off x="402388" y="5737942"/>
              <a:ext cx="2810587" cy="286289"/>
              <a:chOff x="402388" y="5737942"/>
              <a:chExt cx="2810587" cy="286289"/>
            </a:xfrm>
          </p:grpSpPr>
          <p:sp>
            <p:nvSpPr>
              <p:cNvPr id="110" name="Textfeld 52">
                <a:extLst>
                  <a:ext uri="{FF2B5EF4-FFF2-40B4-BE49-F238E27FC236}">
                    <a16:creationId xmlns:a16="http://schemas.microsoft.com/office/drawing/2014/main" id="{44755892-D494-9F58-82DD-D27869F7CEBB}"/>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120" name="Gleichschenkliges Dreieck 155">
                <a:extLst>
                  <a:ext uri="{FF2B5EF4-FFF2-40B4-BE49-F238E27FC236}">
                    <a16:creationId xmlns:a16="http://schemas.microsoft.com/office/drawing/2014/main" id="{DD63AF7B-BCBC-7DFE-E594-46432DF0BD1E}"/>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1" name="Gruppieren 67">
                <a:extLst>
                  <a:ext uri="{FF2B5EF4-FFF2-40B4-BE49-F238E27FC236}">
                    <a16:creationId xmlns:a16="http://schemas.microsoft.com/office/drawing/2014/main" id="{7DAB4435-A680-6E06-0F1D-16BA28563A8B}"/>
                  </a:ext>
                </a:extLst>
              </p:cNvPr>
              <p:cNvGrpSpPr/>
              <p:nvPr/>
            </p:nvGrpSpPr>
            <p:grpSpPr>
              <a:xfrm>
                <a:off x="1929843" y="5756195"/>
                <a:ext cx="705662" cy="246221"/>
                <a:chOff x="9649216" y="4894463"/>
                <a:chExt cx="705662" cy="246221"/>
              </a:xfrm>
            </p:grpSpPr>
            <p:cxnSp>
              <p:nvCxnSpPr>
                <p:cNvPr id="128" name="Gerader Verbinder 163">
                  <a:extLst>
                    <a:ext uri="{FF2B5EF4-FFF2-40B4-BE49-F238E27FC236}">
                      <a16:creationId xmlns:a16="http://schemas.microsoft.com/office/drawing/2014/main" id="{76E1900A-C9E5-0EEE-8CD8-AA2F0059BD15}"/>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29" name="Textfeld 164">
                  <a:extLst>
                    <a:ext uri="{FF2B5EF4-FFF2-40B4-BE49-F238E27FC236}">
                      <a16:creationId xmlns:a16="http://schemas.microsoft.com/office/drawing/2014/main" id="{6E2393C6-C157-D455-CC68-7FDA2841E235}"/>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125" name="Group 124">
                <a:extLst>
                  <a:ext uri="{FF2B5EF4-FFF2-40B4-BE49-F238E27FC236}">
                    <a16:creationId xmlns:a16="http://schemas.microsoft.com/office/drawing/2014/main" id="{2AB40FCD-D929-85CC-A907-3857CECBABB9}"/>
                  </a:ext>
                </a:extLst>
              </p:cNvPr>
              <p:cNvGrpSpPr/>
              <p:nvPr/>
            </p:nvGrpSpPr>
            <p:grpSpPr>
              <a:xfrm>
                <a:off x="2369084" y="5737942"/>
                <a:ext cx="843891" cy="276999"/>
                <a:chOff x="2369084" y="5737942"/>
                <a:chExt cx="843891" cy="276999"/>
              </a:xfrm>
            </p:grpSpPr>
            <p:cxnSp>
              <p:nvCxnSpPr>
                <p:cNvPr id="126" name="Gerader Verbinder 184">
                  <a:extLst>
                    <a:ext uri="{FF2B5EF4-FFF2-40B4-BE49-F238E27FC236}">
                      <a16:creationId xmlns:a16="http://schemas.microsoft.com/office/drawing/2014/main" id="{B913B7DB-034A-840A-CEA1-505C546244AC}"/>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27" name="Textfeld 185">
                  <a:extLst>
                    <a:ext uri="{FF2B5EF4-FFF2-40B4-BE49-F238E27FC236}">
                      <a16:creationId xmlns:a16="http://schemas.microsoft.com/office/drawing/2014/main" id="{96AF2D1B-FFDD-9232-78E1-7D25AE7BC278}"/>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Hydraulic</a:t>
                  </a:r>
                </a:p>
              </p:txBody>
            </p:sp>
          </p:grpSp>
        </p:grpSp>
      </p:grpSp>
      <p:sp>
        <p:nvSpPr>
          <p:cNvPr id="5" name="TextBox 4">
            <a:extLst>
              <a:ext uri="{FF2B5EF4-FFF2-40B4-BE49-F238E27FC236}">
                <a16:creationId xmlns:a16="http://schemas.microsoft.com/office/drawing/2014/main" id="{1B2682AB-706D-C787-E65C-CDDF0D56A498}"/>
              </a:ext>
            </a:extLst>
          </p:cNvPr>
          <p:cNvSpPr txBox="1"/>
          <p:nvPr/>
        </p:nvSpPr>
        <p:spPr>
          <a:xfrm>
            <a:off x="6797999" y="1026528"/>
            <a:ext cx="1487970" cy="523220"/>
          </a:xfrm>
          <a:prstGeom prst="rect">
            <a:avLst/>
          </a:prstGeom>
          <a:noFill/>
        </p:spPr>
        <p:txBody>
          <a:bodyPr wrap="square" rtlCol="0">
            <a:spAutoFit/>
          </a:bodyPr>
          <a:lstStyle/>
          <a:p>
            <a:r>
              <a:rPr lang="en-US" sz="1400" dirty="0"/>
              <a:t>Specific battery to braking</a:t>
            </a:r>
          </a:p>
        </p:txBody>
      </p:sp>
      <p:sp>
        <p:nvSpPr>
          <p:cNvPr id="3" name="TextBox 2">
            <a:extLst>
              <a:ext uri="{FF2B5EF4-FFF2-40B4-BE49-F238E27FC236}">
                <a16:creationId xmlns:a16="http://schemas.microsoft.com/office/drawing/2014/main" id="{F9BBF312-5ADA-5139-6082-A290ECD8F6E1}"/>
              </a:ext>
            </a:extLst>
          </p:cNvPr>
          <p:cNvSpPr txBox="1"/>
          <p:nvPr/>
        </p:nvSpPr>
        <p:spPr>
          <a:xfrm>
            <a:off x="7630750" y="7920"/>
            <a:ext cx="4561249" cy="584775"/>
          </a:xfrm>
          <a:prstGeom prst="rect">
            <a:avLst/>
          </a:prstGeom>
          <a:solidFill>
            <a:srgbClr val="FFFF00"/>
          </a:solidFill>
        </p:spPr>
        <p:txBody>
          <a:bodyPr wrap="square" rtlCol="0">
            <a:spAutoFit/>
          </a:bodyPr>
          <a:lstStyle/>
          <a:p>
            <a:r>
              <a:rPr lang="en-US" sz="1600" b="1" dirty="0"/>
              <a:t>Energy transmission </a:t>
            </a:r>
            <a:r>
              <a:rPr lang="en-US" sz="1600" dirty="0"/>
              <a:t>= electric</a:t>
            </a:r>
          </a:p>
          <a:p>
            <a:r>
              <a:rPr lang="en-US" sz="1600" b="1" dirty="0"/>
              <a:t>Control transmission </a:t>
            </a:r>
            <a:r>
              <a:rPr lang="en-US" sz="1600" dirty="0"/>
              <a:t>= electric</a:t>
            </a:r>
          </a:p>
        </p:txBody>
      </p:sp>
      <p:sp>
        <p:nvSpPr>
          <p:cNvPr id="4" name="Textfeld 4">
            <a:extLst>
              <a:ext uri="{FF2B5EF4-FFF2-40B4-BE49-F238E27FC236}">
                <a16:creationId xmlns:a16="http://schemas.microsoft.com/office/drawing/2014/main" id="{88C18F44-E117-0984-DCAB-5F4CC81ABC02}"/>
              </a:ext>
            </a:extLst>
          </p:cNvPr>
          <p:cNvSpPr txBox="1"/>
          <p:nvPr/>
        </p:nvSpPr>
        <p:spPr>
          <a:xfrm>
            <a:off x="6973718" y="20462"/>
            <a:ext cx="633270" cy="369332"/>
          </a:xfrm>
          <a:prstGeom prst="rect">
            <a:avLst/>
          </a:prstGeom>
          <a:solidFill>
            <a:srgbClr val="FFFF00"/>
          </a:solidFill>
        </p:spPr>
        <p:txBody>
          <a:bodyPr wrap="square" rtlCol="0">
            <a:spAutoFit/>
          </a:bodyPr>
          <a:lstStyle/>
          <a:p>
            <a:r>
              <a:rPr lang="de-DE" dirty="0"/>
              <a:t>2.(a)</a:t>
            </a:r>
          </a:p>
        </p:txBody>
      </p:sp>
    </p:spTree>
    <p:extLst>
      <p:ext uri="{BB962C8B-B14F-4D97-AF65-F5344CB8AC3E}">
        <p14:creationId xmlns:p14="http://schemas.microsoft.com/office/powerpoint/2010/main" val="1811119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hteck: abgerundete Ecken 118">
            <a:extLst>
              <a:ext uri="{FF2B5EF4-FFF2-40B4-BE49-F238E27FC236}">
                <a16:creationId xmlns:a16="http://schemas.microsoft.com/office/drawing/2014/main" id="{9DD8301B-63C3-466B-A67D-FDE78626EA88}"/>
              </a:ext>
            </a:extLst>
          </p:cNvPr>
          <p:cNvSpPr/>
          <p:nvPr/>
        </p:nvSpPr>
        <p:spPr>
          <a:xfrm>
            <a:off x="8329184" y="2173587"/>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9655912" y="2282933"/>
            <a:ext cx="1266203" cy="28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flipV="1">
            <a:off x="9655912" y="3137583"/>
            <a:ext cx="1344672" cy="386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nvGrpSpPr>
          <p:cNvPr id="141" name="Gruppieren 140">
            <a:extLst>
              <a:ext uri="{FF2B5EF4-FFF2-40B4-BE49-F238E27FC236}">
                <a16:creationId xmlns:a16="http://schemas.microsoft.com/office/drawing/2014/main" id="{ED56ACF1-E5D7-4425-BF1F-1C4BC7B1D370}"/>
              </a:ext>
            </a:extLst>
          </p:cNvPr>
          <p:cNvGrpSpPr/>
          <p:nvPr/>
        </p:nvGrpSpPr>
        <p:grpSpPr>
          <a:xfrm>
            <a:off x="6134641" y="2352619"/>
            <a:ext cx="789886" cy="485199"/>
            <a:chOff x="7924934" y="4094659"/>
            <a:chExt cx="789886" cy="485199"/>
          </a:xfrm>
        </p:grpSpPr>
        <p:sp>
          <p:nvSpPr>
            <p:cNvPr id="137" name="Rechteck 136">
              <a:extLst>
                <a:ext uri="{FF2B5EF4-FFF2-40B4-BE49-F238E27FC236}">
                  <a16:creationId xmlns:a16="http://schemas.microsoft.com/office/drawing/2014/main" id="{CE02361B-7918-49C8-AAD7-B0BEC1C2D3CE}"/>
                </a:ext>
              </a:extLst>
            </p:cNvPr>
            <p:cNvSpPr/>
            <p:nvPr/>
          </p:nvSpPr>
          <p:spPr>
            <a:xfrm>
              <a:off x="7924934" y="4237162"/>
              <a:ext cx="418138" cy="342696"/>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sp>
          <p:nvSpPr>
            <p:cNvPr id="138" name="Rechteck 137">
              <a:extLst>
                <a:ext uri="{FF2B5EF4-FFF2-40B4-BE49-F238E27FC236}">
                  <a16:creationId xmlns:a16="http://schemas.microsoft.com/office/drawing/2014/main" id="{BE79AA3F-3768-43D6-B839-78426CE35656}"/>
                </a:ext>
              </a:extLst>
            </p:cNvPr>
            <p:cNvSpPr/>
            <p:nvPr/>
          </p:nvSpPr>
          <p:spPr>
            <a:xfrm>
              <a:off x="8100321" y="4094659"/>
              <a:ext cx="90999" cy="145337"/>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pic>
          <p:nvPicPr>
            <p:cNvPr id="139" name="Picture 2" descr="Parking brake free icon">
              <a:extLst>
                <a:ext uri="{FF2B5EF4-FFF2-40B4-BE49-F238E27FC236}">
                  <a16:creationId xmlns:a16="http://schemas.microsoft.com/office/drawing/2014/main" id="{BBAA33A1-7842-437E-A1CE-8F8DA28AFB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0546" y="4274193"/>
              <a:ext cx="279483" cy="292873"/>
            </a:xfrm>
            <a:prstGeom prst="rect">
              <a:avLst/>
            </a:prstGeom>
            <a:noFill/>
            <a:extLst>
              <a:ext uri="{909E8E84-426E-40DD-AFC4-6F175D3DCCD1}">
                <a14:hiddenFill xmlns:a14="http://schemas.microsoft.com/office/drawing/2010/main">
                  <a:solidFill>
                    <a:srgbClr val="FFFFFF"/>
                  </a:solidFill>
                </a14:hiddenFill>
              </a:ext>
            </a:extLst>
          </p:spPr>
        </p:pic>
        <p:cxnSp>
          <p:nvCxnSpPr>
            <p:cNvPr id="140" name="Gerader Verbinder 139">
              <a:extLst>
                <a:ext uri="{FF2B5EF4-FFF2-40B4-BE49-F238E27FC236}">
                  <a16:creationId xmlns:a16="http://schemas.microsoft.com/office/drawing/2014/main" id="{15C66963-8C2F-4467-81C7-CEEE1B0E8799}"/>
                </a:ext>
              </a:extLst>
            </p:cNvPr>
            <p:cNvCxnSpPr>
              <a:cxnSpLocks/>
            </p:cNvCxnSpPr>
            <p:nvPr/>
          </p:nvCxnSpPr>
          <p:spPr>
            <a:xfrm>
              <a:off x="8357769" y="4426765"/>
              <a:ext cx="357051"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cxnSp>
        <p:nvCxnSpPr>
          <p:cNvPr id="142" name="Gerade Verbindung mit Pfeil 141">
            <a:extLst>
              <a:ext uri="{FF2B5EF4-FFF2-40B4-BE49-F238E27FC236}">
                <a16:creationId xmlns:a16="http://schemas.microsoft.com/office/drawing/2014/main" id="{88CF8091-C805-44FC-8A13-257A29CBA8F1}"/>
              </a:ext>
            </a:extLst>
          </p:cNvPr>
          <p:cNvCxnSpPr>
            <a:cxnSpLocks/>
          </p:cNvCxnSpPr>
          <p:nvPr/>
        </p:nvCxnSpPr>
        <p:spPr>
          <a:xfrm flipV="1">
            <a:off x="7610625" y="1799855"/>
            <a:ext cx="0" cy="358752"/>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a:endCxn id="48" idx="1"/>
          </p:cNvCxnSpPr>
          <p:nvPr/>
        </p:nvCxnSpPr>
        <p:spPr>
          <a:xfrm>
            <a:off x="2440305" y="1803007"/>
            <a:ext cx="356756" cy="0"/>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9" name="Rechteck: abgerundete Ecken 158">
            <a:extLst>
              <a:ext uri="{FF2B5EF4-FFF2-40B4-BE49-F238E27FC236}">
                <a16:creationId xmlns:a16="http://schemas.microsoft.com/office/drawing/2014/main" id="{A80FEE11-BB8A-47FF-A99C-593CBE7B0DCA}"/>
              </a:ext>
            </a:extLst>
          </p:cNvPr>
          <p:cNvSpPr/>
          <p:nvPr/>
        </p:nvSpPr>
        <p:spPr>
          <a:xfrm>
            <a:off x="2862338" y="1387909"/>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r Verbinder 115">
            <a:extLst>
              <a:ext uri="{FF2B5EF4-FFF2-40B4-BE49-F238E27FC236}">
                <a16:creationId xmlns:a16="http://schemas.microsoft.com/office/drawing/2014/main" id="{10DF500B-EA43-497C-BD63-CD8980451935}"/>
              </a:ext>
            </a:extLst>
          </p:cNvPr>
          <p:cNvCxnSpPr>
            <a:cxnSpLocks/>
          </p:cNvCxnSpPr>
          <p:nvPr/>
        </p:nvCxnSpPr>
        <p:spPr>
          <a:xfrm flipV="1">
            <a:off x="5496035" y="3838087"/>
            <a:ext cx="3132967" cy="5874"/>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34" name="Rechteck: abgerundete Ecken 33">
            <a:extLst>
              <a:ext uri="{FF2B5EF4-FFF2-40B4-BE49-F238E27FC236}">
                <a16:creationId xmlns:a16="http://schemas.microsoft.com/office/drawing/2014/main" id="{AF1F3820-51C5-45C2-9450-0A044EA6D184}"/>
              </a:ext>
            </a:extLst>
          </p:cNvPr>
          <p:cNvSpPr/>
          <p:nvPr/>
        </p:nvSpPr>
        <p:spPr>
          <a:xfrm>
            <a:off x="1014680" y="1401687"/>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cxnSp>
        <p:nvCxnSpPr>
          <p:cNvPr id="74" name="Gerader Verbinder 73">
            <a:extLst>
              <a:ext uri="{FF2B5EF4-FFF2-40B4-BE49-F238E27FC236}">
                <a16:creationId xmlns:a16="http://schemas.microsoft.com/office/drawing/2014/main" id="{3962567F-F5E4-46D3-A28A-5CBAD7C2192B}"/>
              </a:ext>
            </a:extLst>
          </p:cNvPr>
          <p:cNvCxnSpPr>
            <a:cxnSpLocks/>
            <a:stCxn id="48" idx="3"/>
          </p:cNvCxnSpPr>
          <p:nvPr/>
        </p:nvCxnSpPr>
        <p:spPr>
          <a:xfrm>
            <a:off x="3964522" y="1803007"/>
            <a:ext cx="758549" cy="407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8" name="Rechteck: abgerundete Ecken 47">
            <a:extLst>
              <a:ext uri="{FF2B5EF4-FFF2-40B4-BE49-F238E27FC236}">
                <a16:creationId xmlns:a16="http://schemas.microsoft.com/office/drawing/2014/main" id="{9BB6F92A-B9CE-4A70-A72E-A19A1C219FF6}"/>
              </a:ext>
            </a:extLst>
          </p:cNvPr>
          <p:cNvSpPr/>
          <p:nvPr/>
        </p:nvSpPr>
        <p:spPr>
          <a:xfrm>
            <a:off x="2797061" y="1447407"/>
            <a:ext cx="116746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 /DC</a:t>
            </a:r>
          </a:p>
        </p:txBody>
      </p:sp>
      <p:cxnSp>
        <p:nvCxnSpPr>
          <p:cNvPr id="80" name="Gerader Verbinder 79">
            <a:extLst>
              <a:ext uri="{FF2B5EF4-FFF2-40B4-BE49-F238E27FC236}">
                <a16:creationId xmlns:a16="http://schemas.microsoft.com/office/drawing/2014/main" id="{7921924C-C943-4A7D-A5D4-6DFFBD9A4293}"/>
              </a:ext>
            </a:extLst>
          </p:cNvPr>
          <p:cNvCxnSpPr>
            <a:cxnSpLocks/>
            <a:stCxn id="189" idx="3"/>
          </p:cNvCxnSpPr>
          <p:nvPr/>
        </p:nvCxnSpPr>
        <p:spPr>
          <a:xfrm>
            <a:off x="4987883" y="1805042"/>
            <a:ext cx="2610263" cy="1018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14" name="Grafik 13" descr="Ein Bild, das Text, Schild, Himmel, draußen enthält.&#10;&#10;Automatisch generierte Beschreibung">
            <a:extLst>
              <a:ext uri="{FF2B5EF4-FFF2-40B4-BE49-F238E27FC236}">
                <a16:creationId xmlns:a16="http://schemas.microsoft.com/office/drawing/2014/main" id="{4CB47414-229E-40FC-99AF-E694396697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95180" y="1671405"/>
            <a:ext cx="488160" cy="488160"/>
          </a:xfrm>
          <a:prstGeom prst="rect">
            <a:avLst/>
          </a:prstGeom>
        </p:spPr>
      </p:pic>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5" name="Gruppieren 104">
            <a:extLst>
              <a:ext uri="{FF2B5EF4-FFF2-40B4-BE49-F238E27FC236}">
                <a16:creationId xmlns:a16="http://schemas.microsoft.com/office/drawing/2014/main" id="{A89BC8F1-812B-4696-85BD-469C81F68BCF}"/>
              </a:ext>
            </a:extLst>
          </p:cNvPr>
          <p:cNvGrpSpPr/>
          <p:nvPr/>
        </p:nvGrpSpPr>
        <p:grpSpPr>
          <a:xfrm rot="10800000" flipH="1">
            <a:off x="10536530" y="921876"/>
            <a:ext cx="714574" cy="1374908"/>
            <a:chOff x="9357293" y="3389020"/>
            <a:chExt cx="444342" cy="942682"/>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rot="10800000" flipH="1" flipV="1">
              <a:off x="9588564" y="3389020"/>
              <a:ext cx="0" cy="476586"/>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grpSp>
        <p:nvGrpSpPr>
          <p:cNvPr id="52" name="Gruppieren 51">
            <a:extLst>
              <a:ext uri="{FF2B5EF4-FFF2-40B4-BE49-F238E27FC236}">
                <a16:creationId xmlns:a16="http://schemas.microsoft.com/office/drawing/2014/main" id="{4BC3EBA2-2707-4DB3-8A5D-D9528DC42D4C}"/>
              </a:ext>
            </a:extLst>
          </p:cNvPr>
          <p:cNvGrpSpPr/>
          <p:nvPr/>
        </p:nvGrpSpPr>
        <p:grpSpPr>
          <a:xfrm>
            <a:off x="11073582" y="1419230"/>
            <a:ext cx="714579" cy="1173683"/>
            <a:chOff x="11452268" y="301635"/>
            <a:chExt cx="714579" cy="1173683"/>
          </a:xfrm>
        </p:grpSpPr>
        <p:grpSp>
          <p:nvGrpSpPr>
            <p:cNvPr id="103" name="Gruppieren 102">
              <a:extLst>
                <a:ext uri="{FF2B5EF4-FFF2-40B4-BE49-F238E27FC236}">
                  <a16:creationId xmlns:a16="http://schemas.microsoft.com/office/drawing/2014/main" id="{52215435-2F8E-4783-A30C-41C25B46CF2C}"/>
                </a:ext>
              </a:extLst>
            </p:cNvPr>
            <p:cNvGrpSpPr/>
            <p:nvPr/>
          </p:nvGrpSpPr>
          <p:grpSpPr>
            <a:xfrm rot="10800000">
              <a:off x="11452268" y="301635"/>
              <a:ext cx="714579" cy="1173683"/>
              <a:chOff x="9357293" y="3526986"/>
              <a:chExt cx="444342" cy="804716"/>
            </a:xfrm>
          </p:grpSpPr>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rot="10800000" flipV="1">
                <a:off x="9588564" y="3526986"/>
                <a:ext cx="0" cy="338619"/>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sp>
          <p:nvSpPr>
            <p:cNvPr id="112" name="Ellipse 111">
              <a:extLst>
                <a:ext uri="{FF2B5EF4-FFF2-40B4-BE49-F238E27FC236}">
                  <a16:creationId xmlns:a16="http://schemas.microsoft.com/office/drawing/2014/main" id="{4A842991-6122-4AFC-A010-AB15C4D4B0B0}"/>
                </a:ext>
              </a:extLst>
            </p:cNvPr>
            <p:cNvSpPr/>
            <p:nvPr/>
          </p:nvSpPr>
          <p:spPr>
            <a:xfrm rot="10800000">
              <a:off x="11868863" y="773850"/>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gr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9655912" y="2845995"/>
            <a:ext cx="1774959"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36" name="Textfeld 135">
            <a:extLst>
              <a:ext uri="{FF2B5EF4-FFF2-40B4-BE49-F238E27FC236}">
                <a16:creationId xmlns:a16="http://schemas.microsoft.com/office/drawing/2014/main" id="{3F090409-21C2-4D24-A6F6-F55E2E5FCB15}"/>
              </a:ext>
            </a:extLst>
          </p:cNvPr>
          <p:cNvSpPr txBox="1"/>
          <p:nvPr/>
        </p:nvSpPr>
        <p:spPr>
          <a:xfrm>
            <a:off x="6991969" y="2296786"/>
            <a:ext cx="1311435" cy="830997"/>
          </a:xfrm>
          <a:prstGeom prst="rect">
            <a:avLst/>
          </a:prstGeom>
          <a:noFill/>
        </p:spPr>
        <p:txBody>
          <a:bodyPr wrap="square" rtlCol="0">
            <a:spAutoFit/>
          </a:bodyPr>
          <a:lstStyle/>
          <a:p>
            <a:pPr algn="ctr"/>
            <a:r>
              <a:rPr lang="de-DE" sz="1600" dirty="0"/>
              <a:t>Brake Controller </a:t>
            </a:r>
          </a:p>
          <a:p>
            <a:pPr algn="ctr"/>
            <a:r>
              <a:rPr lang="de-DE" sz="1600" dirty="0"/>
              <a:t>1 </a:t>
            </a:r>
          </a:p>
        </p:txBody>
      </p:sp>
      <p:cxnSp>
        <p:nvCxnSpPr>
          <p:cNvPr id="55" name="Gerader Verbinder 54">
            <a:extLst>
              <a:ext uri="{FF2B5EF4-FFF2-40B4-BE49-F238E27FC236}">
                <a16:creationId xmlns:a16="http://schemas.microsoft.com/office/drawing/2014/main" id="{1123B6E7-163C-4081-8292-F14374B6D5C2}"/>
              </a:ext>
            </a:extLst>
          </p:cNvPr>
          <p:cNvCxnSpPr>
            <a:cxnSpLocks/>
          </p:cNvCxnSpPr>
          <p:nvPr/>
        </p:nvCxnSpPr>
        <p:spPr>
          <a:xfrm>
            <a:off x="8909862" y="3213806"/>
            <a:ext cx="0" cy="1126915"/>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43" name="Gerade Verbindung mit Pfeil 142">
            <a:extLst>
              <a:ext uri="{FF2B5EF4-FFF2-40B4-BE49-F238E27FC236}">
                <a16:creationId xmlns:a16="http://schemas.microsoft.com/office/drawing/2014/main" id="{C3BB4D1A-775C-49A5-AB6A-329AA86BD0BB}"/>
              </a:ext>
            </a:extLst>
          </p:cNvPr>
          <p:cNvCxnSpPr>
            <a:cxnSpLocks/>
          </p:cNvCxnSpPr>
          <p:nvPr/>
        </p:nvCxnSpPr>
        <p:spPr>
          <a:xfrm flipV="1">
            <a:off x="8629002" y="3223314"/>
            <a:ext cx="0" cy="605248"/>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5920991" cy="769441"/>
          </a:xfrm>
          <a:prstGeom prst="rect">
            <a:avLst/>
          </a:prstGeom>
          <a:noFill/>
        </p:spPr>
        <p:txBody>
          <a:bodyPr wrap="square" rtlCol="0">
            <a:spAutoFit/>
          </a:bodyPr>
          <a:lstStyle/>
          <a:p>
            <a:r>
              <a:rPr lang="en-US" sz="2400" b="1" dirty="0"/>
              <a:t>R13 EMB Targeted layouts – layout 1b </a:t>
            </a:r>
          </a:p>
          <a:p>
            <a:r>
              <a:rPr lang="en-US" sz="2000" b="1" dirty="0"/>
              <a:t>(Electro-Mechanical-Brake)</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059190" y="2178204"/>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7" name="Textfeld 116">
            <a:extLst>
              <a:ext uri="{FF2B5EF4-FFF2-40B4-BE49-F238E27FC236}">
                <a16:creationId xmlns:a16="http://schemas.microsoft.com/office/drawing/2014/main" id="{B7CDF19B-EBD9-40FE-8CEB-1268BBD11AA3}"/>
              </a:ext>
            </a:extLst>
          </p:cNvPr>
          <p:cNvSpPr txBox="1"/>
          <p:nvPr/>
        </p:nvSpPr>
        <p:spPr>
          <a:xfrm>
            <a:off x="8261963" y="2282933"/>
            <a:ext cx="1226997" cy="830997"/>
          </a:xfrm>
          <a:prstGeom prst="rect">
            <a:avLst/>
          </a:prstGeom>
          <a:noFill/>
        </p:spPr>
        <p:txBody>
          <a:bodyPr wrap="square" rtlCol="0">
            <a:spAutoFit/>
          </a:bodyPr>
          <a:lstStyle/>
          <a:p>
            <a:pPr algn="ctr"/>
            <a:r>
              <a:rPr lang="de-DE" sz="1600" dirty="0"/>
              <a:t>Brake Controller </a:t>
            </a:r>
          </a:p>
          <a:p>
            <a:pPr algn="ctr"/>
            <a:r>
              <a:rPr lang="de-DE" sz="1600" dirty="0"/>
              <a:t>2 </a:t>
            </a:r>
          </a:p>
        </p:txBody>
      </p:sp>
      <p:cxnSp>
        <p:nvCxnSpPr>
          <p:cNvPr id="132" name="Gerader Verbinder 131">
            <a:extLst>
              <a:ext uri="{FF2B5EF4-FFF2-40B4-BE49-F238E27FC236}">
                <a16:creationId xmlns:a16="http://schemas.microsoft.com/office/drawing/2014/main" id="{D7D281BB-D8AD-4F0D-8B66-6F838D336C79}"/>
              </a:ext>
            </a:extLst>
          </p:cNvPr>
          <p:cNvCxnSpPr>
            <a:cxnSpLocks/>
          </p:cNvCxnSpPr>
          <p:nvPr/>
        </p:nvCxnSpPr>
        <p:spPr>
          <a:xfrm>
            <a:off x="7584456" y="3230839"/>
            <a:ext cx="7621" cy="996985"/>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33" name="Gerade Verbindung mit Pfeil 132">
            <a:extLst>
              <a:ext uri="{FF2B5EF4-FFF2-40B4-BE49-F238E27FC236}">
                <a16:creationId xmlns:a16="http://schemas.microsoft.com/office/drawing/2014/main" id="{E87EC5C6-C7AB-4178-A0E9-C1E573414120}"/>
              </a:ext>
            </a:extLst>
          </p:cNvPr>
          <p:cNvCxnSpPr>
            <a:cxnSpLocks/>
          </p:cNvCxnSpPr>
          <p:nvPr/>
        </p:nvCxnSpPr>
        <p:spPr>
          <a:xfrm flipH="1">
            <a:off x="8174594" y="2671759"/>
            <a:ext cx="152772" cy="0"/>
          </a:xfrm>
          <a:prstGeom prst="straightConnector1">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9692856" y="2581888"/>
            <a:ext cx="1723381" cy="541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6" y="1991918"/>
            <a:ext cx="2739886" cy="1409309"/>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86" name="Gruppieren 85">
            <a:extLst>
              <a:ext uri="{FF2B5EF4-FFF2-40B4-BE49-F238E27FC236}">
                <a16:creationId xmlns:a16="http://schemas.microsoft.com/office/drawing/2014/main" id="{CAD25D62-19A5-40B5-8FAC-98946BC0C684}"/>
              </a:ext>
            </a:extLst>
          </p:cNvPr>
          <p:cNvGrpSpPr/>
          <p:nvPr/>
        </p:nvGrpSpPr>
        <p:grpSpPr>
          <a:xfrm>
            <a:off x="4715858" y="3994168"/>
            <a:ext cx="4194004" cy="693562"/>
            <a:chOff x="6225262" y="4654450"/>
            <a:chExt cx="4194004" cy="693562"/>
          </a:xfrm>
        </p:grpSpPr>
        <p:cxnSp>
          <p:nvCxnSpPr>
            <p:cNvPr id="88" name="Gerader Verbinder 87">
              <a:extLst>
                <a:ext uri="{FF2B5EF4-FFF2-40B4-BE49-F238E27FC236}">
                  <a16:creationId xmlns:a16="http://schemas.microsoft.com/office/drawing/2014/main" id="{1C15DABF-38BD-4255-992F-38E2C3185E42}"/>
                </a:ext>
              </a:extLst>
            </p:cNvPr>
            <p:cNvCxnSpPr>
              <a:cxnSpLocks/>
            </p:cNvCxnSpPr>
            <p:nvPr/>
          </p:nvCxnSpPr>
          <p:spPr>
            <a:xfrm>
              <a:off x="7187341" y="4981890"/>
              <a:ext cx="3231925"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Gerader Verbinder 88">
              <a:extLst>
                <a:ext uri="{FF2B5EF4-FFF2-40B4-BE49-F238E27FC236}">
                  <a16:creationId xmlns:a16="http://schemas.microsoft.com/office/drawing/2014/main" id="{3E619A6D-14A4-4A17-812D-AFD50DB6919F}"/>
                </a:ext>
              </a:extLst>
            </p:cNvPr>
            <p:cNvCxnSpPr>
              <a:cxnSpLocks/>
            </p:cNvCxnSpPr>
            <p:nvPr/>
          </p:nvCxnSpPr>
          <p:spPr>
            <a:xfrm>
              <a:off x="7242021" y="4878774"/>
              <a:ext cx="1863742"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90" name="Gruppieren 89">
              <a:extLst>
                <a:ext uri="{FF2B5EF4-FFF2-40B4-BE49-F238E27FC236}">
                  <a16:creationId xmlns:a16="http://schemas.microsoft.com/office/drawing/2014/main" id="{3466A446-E20D-4772-95FA-9065C48A6F1C}"/>
                </a:ext>
              </a:extLst>
            </p:cNvPr>
            <p:cNvGrpSpPr>
              <a:grpSpLocks noChangeAspect="1"/>
            </p:cNvGrpSpPr>
            <p:nvPr/>
          </p:nvGrpSpPr>
          <p:grpSpPr>
            <a:xfrm rot="156621" flipH="1">
              <a:off x="6341673" y="4853191"/>
              <a:ext cx="353696" cy="421451"/>
              <a:chOff x="4110773" y="4259412"/>
              <a:chExt cx="609379" cy="719318"/>
            </a:xfrm>
          </p:grpSpPr>
          <p:sp>
            <p:nvSpPr>
              <p:cNvPr id="94" name="Freihandform: Form 93">
                <a:extLst>
                  <a:ext uri="{FF2B5EF4-FFF2-40B4-BE49-F238E27FC236}">
                    <a16:creationId xmlns:a16="http://schemas.microsoft.com/office/drawing/2014/main" id="{6C95B86D-FEA8-4704-B266-D17C3C99A28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5" name="Rechteck 94">
                <a:extLst>
                  <a:ext uri="{FF2B5EF4-FFF2-40B4-BE49-F238E27FC236}">
                    <a16:creationId xmlns:a16="http://schemas.microsoft.com/office/drawing/2014/main" id="{5C76CF71-53ED-4A94-8134-3ADCEBF6B8E7}"/>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7" name="Ellipse 96">
                <a:extLst>
                  <a:ext uri="{FF2B5EF4-FFF2-40B4-BE49-F238E27FC236}">
                    <a16:creationId xmlns:a16="http://schemas.microsoft.com/office/drawing/2014/main" id="{D716AFCF-436A-4C72-963F-AA978A376E2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91" name="Gerader Verbinder 90">
              <a:extLst>
                <a:ext uri="{FF2B5EF4-FFF2-40B4-BE49-F238E27FC236}">
                  <a16:creationId xmlns:a16="http://schemas.microsoft.com/office/drawing/2014/main" id="{44FB009E-DD2A-413B-8C5F-D258C76C28EF}"/>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Rechteck 91">
              <a:extLst>
                <a:ext uri="{FF2B5EF4-FFF2-40B4-BE49-F238E27FC236}">
                  <a16:creationId xmlns:a16="http://schemas.microsoft.com/office/drawing/2014/main" id="{D25A9D9F-1F9A-4A04-A542-EE53F4540B8B}"/>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hteck 92">
              <a:extLst>
                <a:ext uri="{FF2B5EF4-FFF2-40B4-BE49-F238E27FC236}">
                  <a16:creationId xmlns:a16="http://schemas.microsoft.com/office/drawing/2014/main" id="{C363C6F1-F4B2-4225-8821-EABF74317D8B}"/>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8" name="Gerader Verbinder 97">
            <a:extLst>
              <a:ext uri="{FF2B5EF4-FFF2-40B4-BE49-F238E27FC236}">
                <a16:creationId xmlns:a16="http://schemas.microsoft.com/office/drawing/2014/main" id="{E71E8701-5916-462A-8D62-5519940763E0}"/>
              </a:ext>
            </a:extLst>
          </p:cNvPr>
          <p:cNvCxnSpPr>
            <a:cxnSpLocks/>
          </p:cNvCxnSpPr>
          <p:nvPr/>
        </p:nvCxnSpPr>
        <p:spPr>
          <a:xfrm flipH="1">
            <a:off x="5118848" y="1799855"/>
            <a:ext cx="12611" cy="2188536"/>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30" name="Gerader Verbinder 129">
            <a:extLst>
              <a:ext uri="{FF2B5EF4-FFF2-40B4-BE49-F238E27FC236}">
                <a16:creationId xmlns:a16="http://schemas.microsoft.com/office/drawing/2014/main" id="{A2D5B6CA-DCDF-468B-B697-DBA09E9DB7AC}"/>
              </a:ext>
            </a:extLst>
          </p:cNvPr>
          <p:cNvCxnSpPr>
            <a:cxnSpLocks/>
          </p:cNvCxnSpPr>
          <p:nvPr/>
        </p:nvCxnSpPr>
        <p:spPr>
          <a:xfrm>
            <a:off x="5283211" y="398839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1" name="Textfeld 130">
            <a:extLst>
              <a:ext uri="{FF2B5EF4-FFF2-40B4-BE49-F238E27FC236}">
                <a16:creationId xmlns:a16="http://schemas.microsoft.com/office/drawing/2014/main" id="{D712C087-828A-4377-83D1-7837770BAFAB}"/>
              </a:ext>
            </a:extLst>
          </p:cNvPr>
          <p:cNvSpPr txBox="1"/>
          <p:nvPr/>
        </p:nvSpPr>
        <p:spPr>
          <a:xfrm>
            <a:off x="4970762" y="4342577"/>
            <a:ext cx="257448" cy="307777"/>
          </a:xfrm>
          <a:prstGeom prst="rect">
            <a:avLst/>
          </a:prstGeom>
          <a:noFill/>
        </p:spPr>
        <p:txBody>
          <a:bodyPr wrap="square" rtlCol="0">
            <a:spAutoFit/>
          </a:bodyPr>
          <a:lstStyle/>
          <a:p>
            <a:r>
              <a:rPr lang="de-DE" sz="1400" b="1" dirty="0"/>
              <a:t>1</a:t>
            </a:r>
          </a:p>
        </p:txBody>
      </p:sp>
      <p:sp>
        <p:nvSpPr>
          <p:cNvPr id="134" name="Textfeld 133">
            <a:extLst>
              <a:ext uri="{FF2B5EF4-FFF2-40B4-BE49-F238E27FC236}">
                <a16:creationId xmlns:a16="http://schemas.microsoft.com/office/drawing/2014/main" id="{3B0DFED8-2B36-44D8-837A-458AE86327D7}"/>
              </a:ext>
            </a:extLst>
          </p:cNvPr>
          <p:cNvSpPr txBox="1"/>
          <p:nvPr/>
        </p:nvSpPr>
        <p:spPr>
          <a:xfrm>
            <a:off x="5409485" y="4347188"/>
            <a:ext cx="257448" cy="307777"/>
          </a:xfrm>
          <a:prstGeom prst="rect">
            <a:avLst/>
          </a:prstGeom>
          <a:noFill/>
        </p:spPr>
        <p:txBody>
          <a:bodyPr wrap="square" rtlCol="0">
            <a:spAutoFit/>
          </a:bodyPr>
          <a:lstStyle/>
          <a:p>
            <a:r>
              <a:rPr lang="de-DE" sz="1400" b="1" dirty="0"/>
              <a:t>2</a:t>
            </a:r>
          </a:p>
        </p:txBody>
      </p:sp>
      <p:sp>
        <p:nvSpPr>
          <p:cNvPr id="135" name="Ellipse 134">
            <a:extLst>
              <a:ext uri="{FF2B5EF4-FFF2-40B4-BE49-F238E27FC236}">
                <a16:creationId xmlns:a16="http://schemas.microsoft.com/office/drawing/2014/main" id="{0207EBC7-4032-41D6-8CCA-8150F253F85C}"/>
              </a:ext>
            </a:extLst>
          </p:cNvPr>
          <p:cNvSpPr/>
          <p:nvPr/>
        </p:nvSpPr>
        <p:spPr>
          <a:xfrm>
            <a:off x="5338548" y="3768994"/>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D88E93D6-890B-4ACF-BCA8-1564C597853D}"/>
              </a:ext>
            </a:extLst>
          </p:cNvPr>
          <p:cNvSpPr txBox="1"/>
          <p:nvPr/>
        </p:nvSpPr>
        <p:spPr>
          <a:xfrm>
            <a:off x="3970141" y="1295527"/>
            <a:ext cx="1136312" cy="369332"/>
          </a:xfrm>
          <a:prstGeom prst="rect">
            <a:avLst/>
          </a:prstGeom>
          <a:noFill/>
        </p:spPr>
        <p:txBody>
          <a:bodyPr wrap="square" rtlCol="0">
            <a:spAutoFit/>
          </a:bodyPr>
          <a:lstStyle/>
          <a:p>
            <a:r>
              <a:rPr lang="de-DE" dirty="0"/>
              <a:t>KL 30.1</a:t>
            </a:r>
          </a:p>
        </p:txBody>
      </p:sp>
      <p:cxnSp>
        <p:nvCxnSpPr>
          <p:cNvPr id="7" name="Gerader Verbinder 6">
            <a:extLst>
              <a:ext uri="{FF2B5EF4-FFF2-40B4-BE49-F238E27FC236}">
                <a16:creationId xmlns:a16="http://schemas.microsoft.com/office/drawing/2014/main" id="{94613855-607E-46B4-87C3-00A110197F5E}"/>
              </a:ext>
            </a:extLst>
          </p:cNvPr>
          <p:cNvCxnSpPr>
            <a:cxnSpLocks/>
            <a:stCxn id="114" idx="3"/>
          </p:cNvCxnSpPr>
          <p:nvPr/>
        </p:nvCxnSpPr>
        <p:spPr>
          <a:xfrm>
            <a:off x="9655912" y="2696573"/>
            <a:ext cx="2132249"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feld 112">
            <a:extLst>
              <a:ext uri="{FF2B5EF4-FFF2-40B4-BE49-F238E27FC236}">
                <a16:creationId xmlns:a16="http://schemas.microsoft.com/office/drawing/2014/main" id="{BA10B135-EE05-4ABA-9C7A-5CF75ADF6CAD}"/>
              </a:ext>
            </a:extLst>
          </p:cNvPr>
          <p:cNvSpPr txBox="1"/>
          <p:nvPr/>
        </p:nvSpPr>
        <p:spPr>
          <a:xfrm>
            <a:off x="9833237" y="1798463"/>
            <a:ext cx="1136312" cy="369332"/>
          </a:xfrm>
          <a:prstGeom prst="rect">
            <a:avLst/>
          </a:prstGeom>
          <a:noFill/>
        </p:spPr>
        <p:txBody>
          <a:bodyPr wrap="square" rtlCol="0">
            <a:spAutoFit/>
          </a:bodyPr>
          <a:lstStyle/>
          <a:p>
            <a:r>
              <a:rPr lang="de-DE" dirty="0"/>
              <a:t>Circuit 1</a:t>
            </a:r>
          </a:p>
        </p:txBody>
      </p:sp>
      <p:sp>
        <p:nvSpPr>
          <p:cNvPr id="118" name="Textfeld 117">
            <a:extLst>
              <a:ext uri="{FF2B5EF4-FFF2-40B4-BE49-F238E27FC236}">
                <a16:creationId xmlns:a16="http://schemas.microsoft.com/office/drawing/2014/main" id="{CA92EDE9-5617-4B65-9713-5E7E2B18AEED}"/>
              </a:ext>
            </a:extLst>
          </p:cNvPr>
          <p:cNvSpPr txBox="1"/>
          <p:nvPr/>
        </p:nvSpPr>
        <p:spPr>
          <a:xfrm>
            <a:off x="9862674" y="3264107"/>
            <a:ext cx="1136312" cy="369332"/>
          </a:xfrm>
          <a:prstGeom prst="rect">
            <a:avLst/>
          </a:prstGeom>
          <a:noFill/>
        </p:spPr>
        <p:txBody>
          <a:bodyPr wrap="square" rtlCol="0">
            <a:spAutoFit/>
          </a:bodyPr>
          <a:lstStyle/>
          <a:p>
            <a:r>
              <a:rPr lang="de-DE" dirty="0"/>
              <a:t>Circuit 2</a:t>
            </a:r>
          </a:p>
        </p:txBody>
      </p:sp>
      <p:cxnSp>
        <p:nvCxnSpPr>
          <p:cNvPr id="124" name="Gerader Verbinder 123">
            <a:extLst>
              <a:ext uri="{FF2B5EF4-FFF2-40B4-BE49-F238E27FC236}">
                <a16:creationId xmlns:a16="http://schemas.microsoft.com/office/drawing/2014/main" id="{8CDA05E3-4157-41C2-849B-A4F8B7E69828}"/>
              </a:ext>
            </a:extLst>
          </p:cNvPr>
          <p:cNvCxnSpPr>
            <a:cxnSpLocks/>
          </p:cNvCxnSpPr>
          <p:nvPr/>
        </p:nvCxnSpPr>
        <p:spPr>
          <a:xfrm flipH="1">
            <a:off x="6589082" y="2529862"/>
            <a:ext cx="300694"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56" name="Ellipse 134">
            <a:extLst>
              <a:ext uri="{FF2B5EF4-FFF2-40B4-BE49-F238E27FC236}">
                <a16:creationId xmlns:a16="http://schemas.microsoft.com/office/drawing/2014/main" id="{5ADB4337-5579-07F9-2729-430F553D3D82}"/>
              </a:ext>
            </a:extLst>
          </p:cNvPr>
          <p:cNvSpPr/>
          <p:nvPr/>
        </p:nvSpPr>
        <p:spPr>
          <a:xfrm>
            <a:off x="5052375" y="1744264"/>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3" name="Gerader Verbinder 73">
            <a:extLst>
              <a:ext uri="{FF2B5EF4-FFF2-40B4-BE49-F238E27FC236}">
                <a16:creationId xmlns:a16="http://schemas.microsoft.com/office/drawing/2014/main" id="{B24A76C3-8FED-3885-1DAA-0CCEB75B22C6}"/>
              </a:ext>
            </a:extLst>
          </p:cNvPr>
          <p:cNvCxnSpPr>
            <a:cxnSpLocks/>
          </p:cNvCxnSpPr>
          <p:nvPr/>
        </p:nvCxnSpPr>
        <p:spPr>
          <a:xfrm>
            <a:off x="4326283" y="1811934"/>
            <a:ext cx="396788" cy="422383"/>
          </a:xfrm>
          <a:prstGeom prst="bentConnector3">
            <a:avLst>
              <a:gd name="adj1" fmla="val 50000"/>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8" name="Ellipse 143">
            <a:extLst>
              <a:ext uri="{FF2B5EF4-FFF2-40B4-BE49-F238E27FC236}">
                <a16:creationId xmlns:a16="http://schemas.microsoft.com/office/drawing/2014/main" id="{3C8642E1-80E6-10FD-29D6-5866A6B58659}"/>
              </a:ext>
            </a:extLst>
          </p:cNvPr>
          <p:cNvSpPr/>
          <p:nvPr/>
        </p:nvSpPr>
        <p:spPr>
          <a:xfrm>
            <a:off x="4446508" y="1741634"/>
            <a:ext cx="157487" cy="13088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r Verbinder 73">
            <a:extLst>
              <a:ext uri="{FF2B5EF4-FFF2-40B4-BE49-F238E27FC236}">
                <a16:creationId xmlns:a16="http://schemas.microsoft.com/office/drawing/2014/main" id="{160C2597-904D-16CC-F166-FBAB7535BD76}"/>
              </a:ext>
            </a:extLst>
          </p:cNvPr>
          <p:cNvCxnSpPr>
            <a:cxnSpLocks/>
            <a:stCxn id="193" idx="3"/>
          </p:cNvCxnSpPr>
          <p:nvPr/>
        </p:nvCxnSpPr>
        <p:spPr>
          <a:xfrm>
            <a:off x="4984076" y="2235935"/>
            <a:ext cx="428903" cy="1742665"/>
          </a:xfrm>
          <a:prstGeom prst="bentConnector2">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40" name="Rechteck: abgerundete Ecken 35">
            <a:extLst>
              <a:ext uri="{FF2B5EF4-FFF2-40B4-BE49-F238E27FC236}">
                <a16:creationId xmlns:a16="http://schemas.microsoft.com/office/drawing/2014/main" id="{674FA5D4-9FA0-4429-A980-291CCFB1F04A}"/>
              </a:ext>
            </a:extLst>
          </p:cNvPr>
          <p:cNvSpPr/>
          <p:nvPr/>
        </p:nvSpPr>
        <p:spPr>
          <a:xfrm>
            <a:off x="5571857" y="2993171"/>
            <a:ext cx="1180531" cy="711200"/>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solidFill>
                  <a:schemeClr val="tx1"/>
                </a:solidFill>
              </a:rPr>
              <a:t>Battery 24V</a:t>
            </a:r>
            <a:endParaRPr lang="de-DE" dirty="0">
              <a:solidFill>
                <a:schemeClr val="tx1"/>
              </a:solidFill>
            </a:endParaRPr>
          </a:p>
        </p:txBody>
      </p:sp>
      <p:grpSp>
        <p:nvGrpSpPr>
          <p:cNvPr id="188" name="Gruppieren 74">
            <a:extLst>
              <a:ext uri="{FF2B5EF4-FFF2-40B4-BE49-F238E27FC236}">
                <a16:creationId xmlns:a16="http://schemas.microsoft.com/office/drawing/2014/main" id="{7DFFC37F-9841-5AE0-3A11-E2CD92B52FFE}"/>
              </a:ext>
            </a:extLst>
          </p:cNvPr>
          <p:cNvGrpSpPr/>
          <p:nvPr/>
        </p:nvGrpSpPr>
        <p:grpSpPr>
          <a:xfrm>
            <a:off x="4672963" y="1729584"/>
            <a:ext cx="314920" cy="150916"/>
            <a:chOff x="2579832" y="2332659"/>
            <a:chExt cx="314920" cy="150916"/>
          </a:xfrm>
        </p:grpSpPr>
        <p:sp>
          <p:nvSpPr>
            <p:cNvPr id="189" name="Rechteck 68">
              <a:extLst>
                <a:ext uri="{FF2B5EF4-FFF2-40B4-BE49-F238E27FC236}">
                  <a16:creationId xmlns:a16="http://schemas.microsoft.com/office/drawing/2014/main" id="{206A9DE5-F489-F45D-CDFB-A27B903D31B8}"/>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190" name="Gerader Verbinder 69">
              <a:extLst>
                <a:ext uri="{FF2B5EF4-FFF2-40B4-BE49-F238E27FC236}">
                  <a16:creationId xmlns:a16="http://schemas.microsoft.com/office/drawing/2014/main" id="{1B8D83B6-5167-6F32-51E0-3C38670FF2F0}"/>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1" name="Gerader Verbinder 70">
              <a:extLst>
                <a:ext uri="{FF2B5EF4-FFF2-40B4-BE49-F238E27FC236}">
                  <a16:creationId xmlns:a16="http://schemas.microsoft.com/office/drawing/2014/main" id="{C69309B2-DEC7-F711-12DC-1139C5792342}"/>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92" name="Gruppieren 74">
            <a:extLst>
              <a:ext uri="{FF2B5EF4-FFF2-40B4-BE49-F238E27FC236}">
                <a16:creationId xmlns:a16="http://schemas.microsoft.com/office/drawing/2014/main" id="{40A0CA7A-2CD5-378D-CB40-F9EF9BCFB572}"/>
              </a:ext>
            </a:extLst>
          </p:cNvPr>
          <p:cNvGrpSpPr/>
          <p:nvPr/>
        </p:nvGrpSpPr>
        <p:grpSpPr>
          <a:xfrm>
            <a:off x="4669156" y="2160477"/>
            <a:ext cx="314920" cy="150916"/>
            <a:chOff x="2579832" y="2332659"/>
            <a:chExt cx="314920" cy="150916"/>
          </a:xfrm>
        </p:grpSpPr>
        <p:sp>
          <p:nvSpPr>
            <p:cNvPr id="193" name="Rechteck 68">
              <a:extLst>
                <a:ext uri="{FF2B5EF4-FFF2-40B4-BE49-F238E27FC236}">
                  <a16:creationId xmlns:a16="http://schemas.microsoft.com/office/drawing/2014/main" id="{5170E602-891B-830D-A3CD-82438E0D5A39}"/>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194" name="Gerader Verbinder 69">
              <a:extLst>
                <a:ext uri="{FF2B5EF4-FFF2-40B4-BE49-F238E27FC236}">
                  <a16:creationId xmlns:a16="http://schemas.microsoft.com/office/drawing/2014/main" id="{5B9A434C-0C7D-08D1-52DC-96D6E66C85FB}"/>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5" name="Gerader Verbinder 70">
              <a:extLst>
                <a:ext uri="{FF2B5EF4-FFF2-40B4-BE49-F238E27FC236}">
                  <a16:creationId xmlns:a16="http://schemas.microsoft.com/office/drawing/2014/main" id="{A975E50F-A1A3-F266-0EDB-1F92E7F78EE1}"/>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22" name="Rechteck: abgerundete Ecken 35">
            <a:extLst>
              <a:ext uri="{FF2B5EF4-FFF2-40B4-BE49-F238E27FC236}">
                <a16:creationId xmlns:a16="http://schemas.microsoft.com/office/drawing/2014/main" id="{C52BA4CA-230A-E833-6ED4-B3641976C0EC}"/>
              </a:ext>
            </a:extLst>
          </p:cNvPr>
          <p:cNvSpPr/>
          <p:nvPr/>
        </p:nvSpPr>
        <p:spPr>
          <a:xfrm>
            <a:off x="5581126" y="943029"/>
            <a:ext cx="1180531" cy="711200"/>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Battery 24V</a:t>
            </a:r>
          </a:p>
        </p:txBody>
      </p:sp>
      <p:grpSp>
        <p:nvGrpSpPr>
          <p:cNvPr id="70" name="Group 69">
            <a:extLst>
              <a:ext uri="{FF2B5EF4-FFF2-40B4-BE49-F238E27FC236}">
                <a16:creationId xmlns:a16="http://schemas.microsoft.com/office/drawing/2014/main" id="{D7EEAB8F-3053-DAFE-ED60-0C13341A9251}"/>
              </a:ext>
            </a:extLst>
          </p:cNvPr>
          <p:cNvGrpSpPr/>
          <p:nvPr/>
        </p:nvGrpSpPr>
        <p:grpSpPr>
          <a:xfrm>
            <a:off x="337012" y="4626770"/>
            <a:ext cx="3549563" cy="1975055"/>
            <a:chOff x="337012" y="4626770"/>
            <a:chExt cx="3549563" cy="1975055"/>
          </a:xfrm>
        </p:grpSpPr>
        <p:grpSp>
          <p:nvGrpSpPr>
            <p:cNvPr id="71" name="Group 70">
              <a:extLst>
                <a:ext uri="{FF2B5EF4-FFF2-40B4-BE49-F238E27FC236}">
                  <a16:creationId xmlns:a16="http://schemas.microsoft.com/office/drawing/2014/main" id="{9FC2F788-70BA-CA66-AE0D-351C99DE455F}"/>
                </a:ext>
              </a:extLst>
            </p:cNvPr>
            <p:cNvGrpSpPr/>
            <p:nvPr/>
          </p:nvGrpSpPr>
          <p:grpSpPr>
            <a:xfrm>
              <a:off x="394162" y="4985384"/>
              <a:ext cx="3383850" cy="280750"/>
              <a:chOff x="983046" y="4853318"/>
              <a:chExt cx="3383850" cy="280750"/>
            </a:xfrm>
          </p:grpSpPr>
          <p:sp>
            <p:nvSpPr>
              <p:cNvPr id="171" name="Textfeld 61">
                <a:extLst>
                  <a:ext uri="{FF2B5EF4-FFF2-40B4-BE49-F238E27FC236}">
                    <a16:creationId xmlns:a16="http://schemas.microsoft.com/office/drawing/2014/main" id="{2533FAC9-1067-8DC0-901E-51EE215BA3E6}"/>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172" name="Gleichschenkliges Dreieck 152">
                <a:extLst>
                  <a:ext uri="{FF2B5EF4-FFF2-40B4-BE49-F238E27FC236}">
                    <a16:creationId xmlns:a16="http://schemas.microsoft.com/office/drawing/2014/main" id="{7755E3BC-6539-71BE-4A3F-21F5C705A86B}"/>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5" name="Group 74">
              <a:extLst>
                <a:ext uri="{FF2B5EF4-FFF2-40B4-BE49-F238E27FC236}">
                  <a16:creationId xmlns:a16="http://schemas.microsoft.com/office/drawing/2014/main" id="{2139BB1A-E823-9AB3-953C-5D53B5146257}"/>
                </a:ext>
              </a:extLst>
            </p:cNvPr>
            <p:cNvGrpSpPr/>
            <p:nvPr/>
          </p:nvGrpSpPr>
          <p:grpSpPr>
            <a:xfrm>
              <a:off x="400946" y="5241757"/>
              <a:ext cx="1191675" cy="280750"/>
              <a:chOff x="989830" y="5109691"/>
              <a:chExt cx="1191675" cy="280750"/>
            </a:xfrm>
          </p:grpSpPr>
          <p:sp>
            <p:nvSpPr>
              <p:cNvPr id="169" name="Textfeld 58">
                <a:extLst>
                  <a:ext uri="{FF2B5EF4-FFF2-40B4-BE49-F238E27FC236}">
                    <a16:creationId xmlns:a16="http://schemas.microsoft.com/office/drawing/2014/main" id="{642A0EDE-907D-F646-4A85-9956B295D59B}"/>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170" name="Gleichschenkliges Dreieck 153">
                <a:extLst>
                  <a:ext uri="{FF2B5EF4-FFF2-40B4-BE49-F238E27FC236}">
                    <a16:creationId xmlns:a16="http://schemas.microsoft.com/office/drawing/2014/main" id="{28648CEC-E423-5488-C2A3-584BC5D2D727}"/>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oup 75">
              <a:extLst>
                <a:ext uri="{FF2B5EF4-FFF2-40B4-BE49-F238E27FC236}">
                  <a16:creationId xmlns:a16="http://schemas.microsoft.com/office/drawing/2014/main" id="{F8C6A37A-E13B-F38B-D657-82E14CDE58B7}"/>
                </a:ext>
              </a:extLst>
            </p:cNvPr>
            <p:cNvGrpSpPr/>
            <p:nvPr/>
          </p:nvGrpSpPr>
          <p:grpSpPr>
            <a:xfrm>
              <a:off x="394162" y="5480817"/>
              <a:ext cx="1882528" cy="280750"/>
              <a:chOff x="983046" y="5348751"/>
              <a:chExt cx="1882528" cy="280750"/>
            </a:xfrm>
          </p:grpSpPr>
          <p:sp>
            <p:nvSpPr>
              <p:cNvPr id="167" name="Textfeld 53">
                <a:extLst>
                  <a:ext uri="{FF2B5EF4-FFF2-40B4-BE49-F238E27FC236}">
                    <a16:creationId xmlns:a16="http://schemas.microsoft.com/office/drawing/2014/main" id="{949D8EB2-29A8-5973-4862-BD4C78FFB56A}"/>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a:t>
                </a:r>
              </a:p>
            </p:txBody>
          </p:sp>
          <p:sp>
            <p:nvSpPr>
              <p:cNvPr id="168" name="Gleichschenkliges Dreieck 154">
                <a:extLst>
                  <a:ext uri="{FF2B5EF4-FFF2-40B4-BE49-F238E27FC236}">
                    <a16:creationId xmlns:a16="http://schemas.microsoft.com/office/drawing/2014/main" id="{E6C6F43C-F647-0EAA-6A8D-B723987D1E58}"/>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7" name="Group 76">
              <a:extLst>
                <a:ext uri="{FF2B5EF4-FFF2-40B4-BE49-F238E27FC236}">
                  <a16:creationId xmlns:a16="http://schemas.microsoft.com/office/drawing/2014/main" id="{DA656B1C-84A0-D488-A29A-6D631851153E}"/>
                </a:ext>
              </a:extLst>
            </p:cNvPr>
            <p:cNvGrpSpPr/>
            <p:nvPr/>
          </p:nvGrpSpPr>
          <p:grpSpPr>
            <a:xfrm>
              <a:off x="400531" y="5972048"/>
              <a:ext cx="771260" cy="280750"/>
              <a:chOff x="989415" y="5839982"/>
              <a:chExt cx="771260" cy="280750"/>
            </a:xfrm>
          </p:grpSpPr>
          <p:sp>
            <p:nvSpPr>
              <p:cNvPr id="163" name="Textfeld 60">
                <a:extLst>
                  <a:ext uri="{FF2B5EF4-FFF2-40B4-BE49-F238E27FC236}">
                    <a16:creationId xmlns:a16="http://schemas.microsoft.com/office/drawing/2014/main" id="{6DE431E3-56DC-62F8-CDD8-256A4BAAD9EC}"/>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166" name="Gleichschenkliges Dreieck 156">
                <a:extLst>
                  <a:ext uri="{FF2B5EF4-FFF2-40B4-BE49-F238E27FC236}">
                    <a16:creationId xmlns:a16="http://schemas.microsoft.com/office/drawing/2014/main" id="{96F6939B-F846-A64F-0B06-1C89BC52E607}"/>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1" name="Rechteck: abgerundete Ecken 161">
              <a:extLst>
                <a:ext uri="{FF2B5EF4-FFF2-40B4-BE49-F238E27FC236}">
                  <a16:creationId xmlns:a16="http://schemas.microsoft.com/office/drawing/2014/main" id="{5035C7D4-624D-BCB8-C70D-C9B492A4B2E0}"/>
                </a:ext>
              </a:extLst>
            </p:cNvPr>
            <p:cNvSpPr/>
            <p:nvPr/>
          </p:nvSpPr>
          <p:spPr>
            <a:xfrm>
              <a:off x="337012" y="4626770"/>
              <a:ext cx="3512591" cy="1975055"/>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82" name="Group 81">
              <a:extLst>
                <a:ext uri="{FF2B5EF4-FFF2-40B4-BE49-F238E27FC236}">
                  <a16:creationId xmlns:a16="http://schemas.microsoft.com/office/drawing/2014/main" id="{292BA411-A58B-E566-4928-DCE843A2C827}"/>
                </a:ext>
              </a:extLst>
            </p:cNvPr>
            <p:cNvGrpSpPr/>
            <p:nvPr/>
          </p:nvGrpSpPr>
          <p:grpSpPr>
            <a:xfrm>
              <a:off x="535210" y="6281464"/>
              <a:ext cx="1407311" cy="276999"/>
              <a:chOff x="1124094" y="6149398"/>
              <a:chExt cx="1407311" cy="276999"/>
            </a:xfrm>
          </p:grpSpPr>
          <p:sp>
            <p:nvSpPr>
              <p:cNvPr id="160" name="Textfeld 114">
                <a:extLst>
                  <a:ext uri="{FF2B5EF4-FFF2-40B4-BE49-F238E27FC236}">
                    <a16:creationId xmlns:a16="http://schemas.microsoft.com/office/drawing/2014/main" id="{53D9C908-7763-2C11-2911-9ED2F025D051}"/>
                  </a:ext>
                </a:extLst>
              </p:cNvPr>
              <p:cNvSpPr txBox="1"/>
              <p:nvPr/>
            </p:nvSpPr>
            <p:spPr>
              <a:xfrm>
                <a:off x="1246422" y="6149398"/>
                <a:ext cx="1284983"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to be defined</a:t>
                </a:r>
              </a:p>
            </p:txBody>
          </p:sp>
          <p:sp>
            <p:nvSpPr>
              <p:cNvPr id="161" name="Ellipse 2">
                <a:extLst>
                  <a:ext uri="{FF2B5EF4-FFF2-40B4-BE49-F238E27FC236}">
                    <a16:creationId xmlns:a16="http://schemas.microsoft.com/office/drawing/2014/main" id="{882953CC-CA52-03E5-B403-99F7AB6F5EA9}"/>
                  </a:ext>
                </a:extLst>
              </p:cNvPr>
              <p:cNvSpPr/>
              <p:nvPr/>
            </p:nvSpPr>
            <p:spPr>
              <a:xfrm>
                <a:off x="1124094" y="6173300"/>
                <a:ext cx="244656" cy="2460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oup 82">
              <a:extLst>
                <a:ext uri="{FF2B5EF4-FFF2-40B4-BE49-F238E27FC236}">
                  <a16:creationId xmlns:a16="http://schemas.microsoft.com/office/drawing/2014/main" id="{AF28371D-28EC-27FB-7223-7AD88933B5B8}"/>
                </a:ext>
              </a:extLst>
            </p:cNvPr>
            <p:cNvGrpSpPr/>
            <p:nvPr/>
          </p:nvGrpSpPr>
          <p:grpSpPr>
            <a:xfrm>
              <a:off x="400531" y="4692487"/>
              <a:ext cx="3486044" cy="276999"/>
              <a:chOff x="400531" y="4692487"/>
              <a:chExt cx="3486044" cy="276999"/>
            </a:xfrm>
          </p:grpSpPr>
          <p:sp>
            <p:nvSpPr>
              <p:cNvPr id="145" name="Textfeld 50">
                <a:extLst>
                  <a:ext uri="{FF2B5EF4-FFF2-40B4-BE49-F238E27FC236}">
                    <a16:creationId xmlns:a16="http://schemas.microsoft.com/office/drawing/2014/main" id="{D9B8D820-DD0E-816B-BED3-3677460BBC85}"/>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strike="noStrike" kern="0" cap="none" spc="0" normalizeH="0" baseline="0" noProof="0" dirty="0">
                    <a:ln>
                      <a:noFill/>
                    </a:ln>
                    <a:solidFill>
                      <a:srgbClr val="FF0000"/>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(including energy source, if any)</a:t>
                </a:r>
              </a:p>
            </p:txBody>
          </p:sp>
          <p:grpSp>
            <p:nvGrpSpPr>
              <p:cNvPr id="146" name="Group 145">
                <a:extLst>
                  <a:ext uri="{FF2B5EF4-FFF2-40B4-BE49-F238E27FC236}">
                    <a16:creationId xmlns:a16="http://schemas.microsoft.com/office/drawing/2014/main" id="{C336DAA8-6BD6-FD63-67E7-519AF943E5B9}"/>
                  </a:ext>
                </a:extLst>
              </p:cNvPr>
              <p:cNvGrpSpPr/>
              <p:nvPr/>
            </p:nvGrpSpPr>
            <p:grpSpPr>
              <a:xfrm>
                <a:off x="400531" y="4726054"/>
                <a:ext cx="2794450" cy="206406"/>
                <a:chOff x="989415" y="4593988"/>
                <a:chExt cx="2794450" cy="206406"/>
              </a:xfrm>
            </p:grpSpPr>
            <p:sp>
              <p:nvSpPr>
                <p:cNvPr id="147" name="Gleichschenkliges Dreieck 150">
                  <a:extLst>
                    <a:ext uri="{FF2B5EF4-FFF2-40B4-BE49-F238E27FC236}">
                      <a16:creationId xmlns:a16="http://schemas.microsoft.com/office/drawing/2014/main" id="{F2AAC1CE-7C43-9897-4A22-8913423D3A64}"/>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8" name="Straight Connector 147">
                  <a:extLst>
                    <a:ext uri="{FF2B5EF4-FFF2-40B4-BE49-F238E27FC236}">
                      <a16:creationId xmlns:a16="http://schemas.microsoft.com/office/drawing/2014/main" id="{B7A0F2E4-CF11-A321-25F7-17D6FE98DE9E}"/>
                    </a:ext>
                  </a:extLst>
                </p:cNvPr>
                <p:cNvCxnSpPr>
                  <a:cxnSpLocks/>
                </p:cNvCxnSpPr>
                <p:nvPr/>
              </p:nvCxnSpPr>
              <p:spPr>
                <a:xfrm>
                  <a:off x="2893512"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158" name="Straight Connector 157">
                  <a:extLst>
                    <a:ext uri="{FF2B5EF4-FFF2-40B4-BE49-F238E27FC236}">
                      <a16:creationId xmlns:a16="http://schemas.microsoft.com/office/drawing/2014/main" id="{7492D56C-D24B-E218-C9C4-22FACE9A726B}"/>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96" name="Straight Connector 95">
              <a:extLst>
                <a:ext uri="{FF2B5EF4-FFF2-40B4-BE49-F238E27FC236}">
                  <a16:creationId xmlns:a16="http://schemas.microsoft.com/office/drawing/2014/main" id="{1E3AEEEC-3845-E713-6C4E-0D3A02D0F0DA}"/>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2" name="Group 101">
              <a:extLst>
                <a:ext uri="{FF2B5EF4-FFF2-40B4-BE49-F238E27FC236}">
                  <a16:creationId xmlns:a16="http://schemas.microsoft.com/office/drawing/2014/main" id="{1A85DA36-CA29-CF1E-66EA-4FC9F1EA492C}"/>
                </a:ext>
              </a:extLst>
            </p:cNvPr>
            <p:cNvGrpSpPr/>
            <p:nvPr/>
          </p:nvGrpSpPr>
          <p:grpSpPr>
            <a:xfrm>
              <a:off x="402388" y="5737942"/>
              <a:ext cx="2810587" cy="286289"/>
              <a:chOff x="402388" y="5737942"/>
              <a:chExt cx="2810587" cy="286289"/>
            </a:xfrm>
          </p:grpSpPr>
          <p:sp>
            <p:nvSpPr>
              <p:cNvPr id="110" name="Textfeld 52">
                <a:extLst>
                  <a:ext uri="{FF2B5EF4-FFF2-40B4-BE49-F238E27FC236}">
                    <a16:creationId xmlns:a16="http://schemas.microsoft.com/office/drawing/2014/main" id="{44755892-D494-9F58-82DD-D27869F7CEBB}"/>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120" name="Gleichschenkliges Dreieck 155">
                <a:extLst>
                  <a:ext uri="{FF2B5EF4-FFF2-40B4-BE49-F238E27FC236}">
                    <a16:creationId xmlns:a16="http://schemas.microsoft.com/office/drawing/2014/main" id="{DD63AF7B-BCBC-7DFE-E594-46432DF0BD1E}"/>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1" name="Gruppieren 67">
                <a:extLst>
                  <a:ext uri="{FF2B5EF4-FFF2-40B4-BE49-F238E27FC236}">
                    <a16:creationId xmlns:a16="http://schemas.microsoft.com/office/drawing/2014/main" id="{7DAB4435-A680-6E06-0F1D-16BA28563A8B}"/>
                  </a:ext>
                </a:extLst>
              </p:cNvPr>
              <p:cNvGrpSpPr/>
              <p:nvPr/>
            </p:nvGrpSpPr>
            <p:grpSpPr>
              <a:xfrm>
                <a:off x="1929843" y="5756195"/>
                <a:ext cx="705662" cy="246221"/>
                <a:chOff x="9649216" y="4894463"/>
                <a:chExt cx="705662" cy="246221"/>
              </a:xfrm>
            </p:grpSpPr>
            <p:cxnSp>
              <p:nvCxnSpPr>
                <p:cNvPr id="128" name="Gerader Verbinder 163">
                  <a:extLst>
                    <a:ext uri="{FF2B5EF4-FFF2-40B4-BE49-F238E27FC236}">
                      <a16:creationId xmlns:a16="http://schemas.microsoft.com/office/drawing/2014/main" id="{76E1900A-C9E5-0EEE-8CD8-AA2F0059BD15}"/>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29" name="Textfeld 164">
                  <a:extLst>
                    <a:ext uri="{FF2B5EF4-FFF2-40B4-BE49-F238E27FC236}">
                      <a16:creationId xmlns:a16="http://schemas.microsoft.com/office/drawing/2014/main" id="{6E2393C6-C157-D455-CC68-7FDA2841E235}"/>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125" name="Group 124">
                <a:extLst>
                  <a:ext uri="{FF2B5EF4-FFF2-40B4-BE49-F238E27FC236}">
                    <a16:creationId xmlns:a16="http://schemas.microsoft.com/office/drawing/2014/main" id="{2AB40FCD-D929-85CC-A907-3857CECBABB9}"/>
                  </a:ext>
                </a:extLst>
              </p:cNvPr>
              <p:cNvGrpSpPr/>
              <p:nvPr/>
            </p:nvGrpSpPr>
            <p:grpSpPr>
              <a:xfrm>
                <a:off x="2369084" y="5737942"/>
                <a:ext cx="843891" cy="276999"/>
                <a:chOff x="2369084" y="5737942"/>
                <a:chExt cx="843891" cy="276999"/>
              </a:xfrm>
            </p:grpSpPr>
            <p:cxnSp>
              <p:nvCxnSpPr>
                <p:cNvPr id="126" name="Gerader Verbinder 184">
                  <a:extLst>
                    <a:ext uri="{FF2B5EF4-FFF2-40B4-BE49-F238E27FC236}">
                      <a16:creationId xmlns:a16="http://schemas.microsoft.com/office/drawing/2014/main" id="{B913B7DB-034A-840A-CEA1-505C546244AC}"/>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27" name="Textfeld 185">
                  <a:extLst>
                    <a:ext uri="{FF2B5EF4-FFF2-40B4-BE49-F238E27FC236}">
                      <a16:creationId xmlns:a16="http://schemas.microsoft.com/office/drawing/2014/main" id="{96AF2D1B-FFDD-9232-78E1-7D25AE7BC278}"/>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Hydraulic</a:t>
                  </a:r>
                </a:p>
              </p:txBody>
            </p:sp>
          </p:grpSp>
        </p:grpSp>
      </p:grpSp>
      <p:sp>
        <p:nvSpPr>
          <p:cNvPr id="10" name="TextBox 9">
            <a:extLst>
              <a:ext uri="{FF2B5EF4-FFF2-40B4-BE49-F238E27FC236}">
                <a16:creationId xmlns:a16="http://schemas.microsoft.com/office/drawing/2014/main" id="{9138B345-8096-1630-B202-97D2A113A9CD}"/>
              </a:ext>
            </a:extLst>
          </p:cNvPr>
          <p:cNvSpPr txBox="1"/>
          <p:nvPr/>
        </p:nvSpPr>
        <p:spPr>
          <a:xfrm>
            <a:off x="6772157" y="1043809"/>
            <a:ext cx="1751057" cy="523220"/>
          </a:xfrm>
          <a:prstGeom prst="rect">
            <a:avLst/>
          </a:prstGeom>
          <a:noFill/>
        </p:spPr>
        <p:txBody>
          <a:bodyPr wrap="none" rtlCol="0">
            <a:spAutoFit/>
          </a:bodyPr>
          <a:lstStyle/>
          <a:p>
            <a:r>
              <a:rPr lang="en-US" sz="1400" dirty="0"/>
              <a:t>battery for braking</a:t>
            </a:r>
          </a:p>
          <a:p>
            <a:r>
              <a:rPr lang="en-US" sz="1400" dirty="0"/>
              <a:t>And other consumers</a:t>
            </a:r>
          </a:p>
        </p:txBody>
      </p:sp>
      <p:cxnSp>
        <p:nvCxnSpPr>
          <p:cNvPr id="16" name="Gerader Verbinder 109">
            <a:extLst>
              <a:ext uri="{FF2B5EF4-FFF2-40B4-BE49-F238E27FC236}">
                <a16:creationId xmlns:a16="http://schemas.microsoft.com/office/drawing/2014/main" id="{61DAA416-9446-7A82-26A6-A33E1A137291}"/>
              </a:ext>
            </a:extLst>
          </p:cNvPr>
          <p:cNvCxnSpPr>
            <a:cxnSpLocks/>
            <a:stCxn id="17" idx="2"/>
          </p:cNvCxnSpPr>
          <p:nvPr/>
        </p:nvCxnSpPr>
        <p:spPr>
          <a:xfrm>
            <a:off x="6429524" y="1607864"/>
            <a:ext cx="0" cy="20407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123287CC-CBA5-88F2-0459-BD3C3D08D408}"/>
              </a:ext>
            </a:extLst>
          </p:cNvPr>
          <p:cNvSpPr/>
          <p:nvPr/>
        </p:nvSpPr>
        <p:spPr>
          <a:xfrm>
            <a:off x="6133819" y="1294111"/>
            <a:ext cx="591410" cy="313753"/>
          </a:xfrm>
          <a:prstGeom prst="roundRect">
            <a:avLst/>
          </a:prstGeom>
          <a:ln w="381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9EB2609-169E-DE47-8BA6-F7C8E4A48B18}"/>
              </a:ext>
            </a:extLst>
          </p:cNvPr>
          <p:cNvSpPr txBox="1"/>
          <p:nvPr/>
        </p:nvSpPr>
        <p:spPr>
          <a:xfrm>
            <a:off x="5839002" y="152501"/>
            <a:ext cx="1399728" cy="646331"/>
          </a:xfrm>
          <a:prstGeom prst="rect">
            <a:avLst/>
          </a:prstGeom>
          <a:noFill/>
        </p:spPr>
        <p:txBody>
          <a:bodyPr wrap="square">
            <a:spAutoFit/>
          </a:bodyPr>
          <a:lstStyle/>
          <a:p>
            <a:pPr algn="ctr"/>
            <a:r>
              <a:rPr lang="de-DE" dirty="0">
                <a:solidFill>
                  <a:schemeClr val="tx1"/>
                </a:solidFill>
              </a:rPr>
              <a:t>Energy Reserve 1 </a:t>
            </a:r>
            <a:endParaRPr lang="en-US" dirty="0"/>
          </a:p>
        </p:txBody>
      </p:sp>
      <p:cxnSp>
        <p:nvCxnSpPr>
          <p:cNvPr id="8" name="Straight Arrow Connector 7">
            <a:extLst>
              <a:ext uri="{FF2B5EF4-FFF2-40B4-BE49-F238E27FC236}">
                <a16:creationId xmlns:a16="http://schemas.microsoft.com/office/drawing/2014/main" id="{B83B59FA-0F5C-B96C-07CF-D1451FE3FACA}"/>
              </a:ext>
            </a:extLst>
          </p:cNvPr>
          <p:cNvCxnSpPr>
            <a:cxnSpLocks/>
            <a:stCxn id="4" idx="2"/>
          </p:cNvCxnSpPr>
          <p:nvPr/>
        </p:nvCxnSpPr>
        <p:spPr>
          <a:xfrm flipH="1">
            <a:off x="6380137" y="798832"/>
            <a:ext cx="158729" cy="544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BBF45D8-D338-0145-2553-68E7064E05BB}"/>
              </a:ext>
            </a:extLst>
          </p:cNvPr>
          <p:cNvSpPr txBox="1"/>
          <p:nvPr/>
        </p:nvSpPr>
        <p:spPr>
          <a:xfrm>
            <a:off x="7630750" y="7920"/>
            <a:ext cx="4561249" cy="584775"/>
          </a:xfrm>
          <a:prstGeom prst="rect">
            <a:avLst/>
          </a:prstGeom>
          <a:solidFill>
            <a:srgbClr val="FFFF00"/>
          </a:solidFill>
        </p:spPr>
        <p:txBody>
          <a:bodyPr wrap="square" rtlCol="0">
            <a:spAutoFit/>
          </a:bodyPr>
          <a:lstStyle/>
          <a:p>
            <a:r>
              <a:rPr lang="en-US" sz="1600" b="1" dirty="0"/>
              <a:t>Energy transmission </a:t>
            </a:r>
            <a:r>
              <a:rPr lang="en-US" sz="1600" dirty="0"/>
              <a:t>= electric</a:t>
            </a:r>
          </a:p>
          <a:p>
            <a:r>
              <a:rPr lang="en-US" sz="1600" b="1" dirty="0"/>
              <a:t>Control transmission </a:t>
            </a:r>
            <a:r>
              <a:rPr lang="en-US" sz="1600" dirty="0"/>
              <a:t>= electric</a:t>
            </a:r>
          </a:p>
        </p:txBody>
      </p:sp>
      <p:cxnSp>
        <p:nvCxnSpPr>
          <p:cNvPr id="15" name="Gerader Verbinder 109">
            <a:extLst>
              <a:ext uri="{FF2B5EF4-FFF2-40B4-BE49-F238E27FC236}">
                <a16:creationId xmlns:a16="http://schemas.microsoft.com/office/drawing/2014/main" id="{919ED522-2C51-D3AB-B0AB-C0875628AB0D}"/>
              </a:ext>
            </a:extLst>
          </p:cNvPr>
          <p:cNvCxnSpPr>
            <a:cxnSpLocks/>
            <a:stCxn id="19" idx="2"/>
          </p:cNvCxnSpPr>
          <p:nvPr/>
        </p:nvCxnSpPr>
        <p:spPr>
          <a:xfrm>
            <a:off x="6401027" y="3658723"/>
            <a:ext cx="0" cy="20407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7A8DF6E2-C6B6-7ACA-A933-DE6293270655}"/>
              </a:ext>
            </a:extLst>
          </p:cNvPr>
          <p:cNvSpPr/>
          <p:nvPr/>
        </p:nvSpPr>
        <p:spPr>
          <a:xfrm>
            <a:off x="6105322" y="3344970"/>
            <a:ext cx="591410" cy="313753"/>
          </a:xfrm>
          <a:prstGeom prst="roundRect">
            <a:avLst/>
          </a:prstGeom>
          <a:ln w="381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2DE876D9-C9A7-4B94-CB11-C01A2E7D38AF}"/>
              </a:ext>
            </a:extLst>
          </p:cNvPr>
          <p:cNvSpPr txBox="1"/>
          <p:nvPr/>
        </p:nvSpPr>
        <p:spPr>
          <a:xfrm>
            <a:off x="6395421" y="4512161"/>
            <a:ext cx="1399728" cy="646331"/>
          </a:xfrm>
          <a:prstGeom prst="rect">
            <a:avLst/>
          </a:prstGeom>
          <a:noFill/>
        </p:spPr>
        <p:txBody>
          <a:bodyPr wrap="square">
            <a:spAutoFit/>
          </a:bodyPr>
          <a:lstStyle/>
          <a:p>
            <a:pPr algn="ctr"/>
            <a:r>
              <a:rPr lang="de-DE" dirty="0">
                <a:solidFill>
                  <a:schemeClr val="tx1"/>
                </a:solidFill>
              </a:rPr>
              <a:t>Energy Reserve 2 </a:t>
            </a:r>
            <a:endParaRPr lang="en-US" dirty="0"/>
          </a:p>
        </p:txBody>
      </p:sp>
      <p:cxnSp>
        <p:nvCxnSpPr>
          <p:cNvPr id="23" name="Straight Arrow Connector 22">
            <a:extLst>
              <a:ext uri="{FF2B5EF4-FFF2-40B4-BE49-F238E27FC236}">
                <a16:creationId xmlns:a16="http://schemas.microsoft.com/office/drawing/2014/main" id="{DEB858D6-1E9C-7E1A-A6E7-588D505C1055}"/>
              </a:ext>
            </a:extLst>
          </p:cNvPr>
          <p:cNvCxnSpPr>
            <a:cxnSpLocks/>
          </p:cNvCxnSpPr>
          <p:nvPr/>
        </p:nvCxnSpPr>
        <p:spPr>
          <a:xfrm flipH="1" flipV="1">
            <a:off x="6546323" y="3658723"/>
            <a:ext cx="246724" cy="9154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feld 4">
            <a:extLst>
              <a:ext uri="{FF2B5EF4-FFF2-40B4-BE49-F238E27FC236}">
                <a16:creationId xmlns:a16="http://schemas.microsoft.com/office/drawing/2014/main" id="{C7ED2543-8FDA-11F0-19F5-FB5CD47D69CF}"/>
              </a:ext>
            </a:extLst>
          </p:cNvPr>
          <p:cNvSpPr txBox="1"/>
          <p:nvPr/>
        </p:nvSpPr>
        <p:spPr>
          <a:xfrm>
            <a:off x="6973718" y="20462"/>
            <a:ext cx="633270" cy="369332"/>
          </a:xfrm>
          <a:prstGeom prst="rect">
            <a:avLst/>
          </a:prstGeom>
          <a:solidFill>
            <a:srgbClr val="FFFF00"/>
          </a:solidFill>
        </p:spPr>
        <p:txBody>
          <a:bodyPr wrap="square" rtlCol="0">
            <a:spAutoFit/>
          </a:bodyPr>
          <a:lstStyle/>
          <a:p>
            <a:r>
              <a:rPr lang="de-DE" dirty="0"/>
              <a:t>2.(a)</a:t>
            </a:r>
          </a:p>
        </p:txBody>
      </p:sp>
    </p:spTree>
    <p:extLst>
      <p:ext uri="{BB962C8B-B14F-4D97-AF65-F5344CB8AC3E}">
        <p14:creationId xmlns:p14="http://schemas.microsoft.com/office/powerpoint/2010/main" val="2253673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BCFE15-A532-7710-616B-C2A5E1478A9E}"/>
              </a:ext>
            </a:extLst>
          </p:cNvPr>
          <p:cNvSpPr txBox="1"/>
          <p:nvPr/>
        </p:nvSpPr>
        <p:spPr>
          <a:xfrm>
            <a:off x="1339912" y="1180934"/>
            <a:ext cx="9832063" cy="1138773"/>
          </a:xfrm>
          <a:prstGeom prst="rect">
            <a:avLst/>
          </a:prstGeom>
          <a:noFill/>
        </p:spPr>
        <p:txBody>
          <a:bodyPr wrap="square" rtlCol="0">
            <a:spAutoFit/>
          </a:bodyPr>
          <a:lstStyle/>
          <a:p>
            <a:r>
              <a:rPr lang="en-US" sz="2800" dirty="0">
                <a:latin typeface="+mj-lt"/>
              </a:rPr>
              <a:t>III.   Performance requirements for single failure</a:t>
            </a:r>
          </a:p>
          <a:p>
            <a:endParaRPr lang="en-US" sz="4000" dirty="0"/>
          </a:p>
        </p:txBody>
      </p:sp>
      <p:pic>
        <p:nvPicPr>
          <p:cNvPr id="3" name="Picture 2" descr="A close up of a sign&#10;&#10;Description automatically generated">
            <a:extLst>
              <a:ext uri="{FF2B5EF4-FFF2-40B4-BE49-F238E27FC236}">
                <a16:creationId xmlns:a16="http://schemas.microsoft.com/office/drawing/2014/main" id="{DE9AECB1-E553-387D-70DB-9BB854A3DB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Tree>
    <p:extLst>
      <p:ext uri="{BB962C8B-B14F-4D97-AF65-F5344CB8AC3E}">
        <p14:creationId xmlns:p14="http://schemas.microsoft.com/office/powerpoint/2010/main" val="1472419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2721-7C90-4E82-990E-789DEBD33664}"/>
              </a:ext>
            </a:extLst>
          </p:cNvPr>
          <p:cNvSpPr>
            <a:spLocks noGrp="1"/>
          </p:cNvSpPr>
          <p:nvPr>
            <p:ph type="ctrTitle"/>
          </p:nvPr>
        </p:nvSpPr>
        <p:spPr>
          <a:xfrm>
            <a:off x="816746" y="1251752"/>
            <a:ext cx="10875146" cy="4554244"/>
          </a:xfrm>
        </p:spPr>
        <p:txBody>
          <a:bodyPr>
            <a:normAutofit fontScale="90000"/>
          </a:bodyPr>
          <a:lstStyle/>
          <a:p>
            <a:pPr algn="l"/>
            <a:r>
              <a:rPr lang="en-US" sz="2800" b="0" i="0" u="none" strike="noStrike" baseline="0" dirty="0">
                <a:latin typeface="Times New Roman" panose="02020603050405020304" pitchFamily="18" charset="0"/>
              </a:rPr>
              <a:t>5.2.1.2.7.2. </a:t>
            </a:r>
            <a:br>
              <a:rPr lang="en-US" sz="2800" b="0" i="0" u="none" strike="noStrike" baseline="0" dirty="0">
                <a:latin typeface="Times New Roman" panose="02020603050405020304" pitchFamily="18" charset="0"/>
              </a:rPr>
            </a:br>
            <a:r>
              <a:rPr lang="en-US" sz="2800" b="0" i="0" u="none" strike="noStrike" baseline="0" dirty="0">
                <a:latin typeface="Times New Roman" panose="02020603050405020304" pitchFamily="18" charset="0"/>
              </a:rPr>
              <a:t>If the service braking force and transmission depend exclusively on the use,</a:t>
            </a:r>
            <a:br>
              <a:rPr lang="en-US" sz="2800" b="0" i="0" u="none" strike="noStrike" baseline="0" dirty="0">
                <a:latin typeface="Times New Roman" panose="02020603050405020304" pitchFamily="18" charset="0"/>
              </a:rPr>
            </a:br>
            <a:r>
              <a:rPr lang="en-US" sz="2800" b="0" i="0" u="none" strike="noStrike" baseline="0" dirty="0">
                <a:latin typeface="Times New Roman" panose="02020603050405020304" pitchFamily="18" charset="0"/>
              </a:rPr>
              <a:t>controlled by the driver, of an energy reserve</a:t>
            </a:r>
            <a:r>
              <a:rPr lang="en-US" sz="2800" b="0" i="0" u="none" strike="noStrike" baseline="0" dirty="0">
                <a:solidFill>
                  <a:srgbClr val="FF0000"/>
                </a:solidFill>
                <a:latin typeface="Times New Roman" panose="02020603050405020304" pitchFamily="18" charset="0"/>
              </a:rPr>
              <a:t>, there shall be at least two</a:t>
            </a:r>
            <a:br>
              <a:rPr lang="en-US" sz="2800" b="0" i="0" u="none" strike="noStrike" baseline="0" dirty="0">
                <a:solidFill>
                  <a:srgbClr val="FF0000"/>
                </a:solidFill>
                <a:latin typeface="Times New Roman" panose="02020603050405020304" pitchFamily="18" charset="0"/>
              </a:rPr>
            </a:br>
            <a:r>
              <a:rPr lang="en-US" sz="2800" b="0" i="0" u="none" strike="noStrike" baseline="0" dirty="0">
                <a:solidFill>
                  <a:srgbClr val="FF0000"/>
                </a:solidFill>
                <a:latin typeface="Times New Roman" panose="02020603050405020304" pitchFamily="18" charset="0"/>
              </a:rPr>
              <a:t>completely independent energy reserves, each provided with its own</a:t>
            </a:r>
            <a:br>
              <a:rPr lang="en-US" sz="2800" b="0" i="0" u="none" strike="noStrike" baseline="0" dirty="0">
                <a:solidFill>
                  <a:srgbClr val="FF0000"/>
                </a:solidFill>
                <a:latin typeface="Times New Roman" panose="02020603050405020304" pitchFamily="18" charset="0"/>
              </a:rPr>
            </a:br>
            <a:r>
              <a:rPr lang="en-US" sz="2800" b="0" i="0" u="none" strike="noStrike" baseline="0" dirty="0">
                <a:solidFill>
                  <a:srgbClr val="FF0000"/>
                </a:solidFill>
                <a:latin typeface="Times New Roman" panose="02020603050405020304" pitchFamily="18" charset="0"/>
              </a:rPr>
              <a:t>transmission likewise independent</a:t>
            </a:r>
            <a:r>
              <a:rPr lang="en-US" sz="2800" b="0" i="0" u="none" strike="noStrike" baseline="0" dirty="0">
                <a:latin typeface="Times New Roman" panose="02020603050405020304" pitchFamily="18" charset="0"/>
              </a:rPr>
              <a:t>; each of them may act on the brakes of</a:t>
            </a:r>
            <a:br>
              <a:rPr lang="en-US" sz="2800" b="0" i="0" u="none" strike="noStrike" baseline="0" dirty="0">
                <a:latin typeface="Times New Roman" panose="02020603050405020304" pitchFamily="18" charset="0"/>
              </a:rPr>
            </a:br>
            <a:r>
              <a:rPr lang="en-US" sz="2800" b="0" i="0" u="none" strike="noStrike" baseline="0" dirty="0">
                <a:latin typeface="Times New Roman" panose="02020603050405020304" pitchFamily="18" charset="0"/>
              </a:rPr>
              <a:t>only two or more wheels so selected as to be capable of </a:t>
            </a:r>
            <a:r>
              <a:rPr lang="en-US" sz="2800" b="0" i="0" u="none" strike="noStrike" baseline="0" dirty="0">
                <a:solidFill>
                  <a:srgbClr val="FF0000"/>
                </a:solidFill>
                <a:latin typeface="Times New Roman" panose="02020603050405020304" pitchFamily="18" charset="0"/>
              </a:rPr>
              <a:t>ensuring by</a:t>
            </a:r>
            <a:br>
              <a:rPr lang="en-US" sz="2800" b="0" i="0" u="none" strike="noStrike" baseline="0" dirty="0">
                <a:solidFill>
                  <a:srgbClr val="FF0000"/>
                </a:solidFill>
                <a:latin typeface="Times New Roman" panose="02020603050405020304" pitchFamily="18" charset="0"/>
              </a:rPr>
            </a:br>
            <a:r>
              <a:rPr lang="en-US" sz="2800" b="0" i="0" u="none" strike="noStrike" baseline="0" dirty="0">
                <a:solidFill>
                  <a:srgbClr val="FF0000"/>
                </a:solidFill>
                <a:latin typeface="Times New Roman" panose="02020603050405020304" pitchFamily="18" charset="0"/>
              </a:rPr>
              <a:t>themselves the prescribed degree of secondary braking</a:t>
            </a:r>
            <a:r>
              <a:rPr lang="en-US" sz="2800" b="0" i="0" u="none" strike="noStrike" baseline="0" dirty="0">
                <a:latin typeface="Times New Roman" panose="02020603050405020304" pitchFamily="18" charset="0"/>
              </a:rPr>
              <a:t> without endangering</a:t>
            </a:r>
            <a:br>
              <a:rPr lang="en-US" sz="2800" b="0" i="0" u="none" strike="noStrike" baseline="0" dirty="0">
                <a:latin typeface="Times New Roman" panose="02020603050405020304" pitchFamily="18" charset="0"/>
              </a:rPr>
            </a:br>
            <a:r>
              <a:rPr lang="en-US" sz="2800" b="0" i="0" u="none" strike="noStrike" baseline="0" dirty="0">
                <a:latin typeface="Times New Roman" panose="02020603050405020304" pitchFamily="18" charset="0"/>
              </a:rPr>
              <a:t>the stability of the vehicle during braking; in addition, </a:t>
            </a:r>
            <a:r>
              <a:rPr lang="en-US" sz="2800" b="0" i="0" u="none" strike="noStrike" baseline="0" dirty="0">
                <a:solidFill>
                  <a:srgbClr val="FF0000"/>
                </a:solidFill>
                <a:latin typeface="Times New Roman" panose="02020603050405020304" pitchFamily="18" charset="0"/>
              </a:rPr>
              <a:t>each of the aforesaid</a:t>
            </a:r>
            <a:br>
              <a:rPr lang="en-US" sz="2800" b="0" i="0" u="none" strike="noStrike" baseline="0" dirty="0">
                <a:latin typeface="Times New Roman" panose="02020603050405020304" pitchFamily="18" charset="0"/>
              </a:rPr>
            </a:br>
            <a:r>
              <a:rPr lang="en-US" sz="2800" b="0" i="0" u="none" strike="noStrike" baseline="0" dirty="0">
                <a:solidFill>
                  <a:srgbClr val="FF0000"/>
                </a:solidFill>
                <a:latin typeface="Times New Roman" panose="02020603050405020304" pitchFamily="18" charset="0"/>
              </a:rPr>
              <a:t>energy reserves shall be equipped with a warning device </a:t>
            </a:r>
            <a:r>
              <a:rPr lang="en-US" sz="2800" b="0" i="0" u="none" strike="noStrike" baseline="0" dirty="0">
                <a:latin typeface="Times New Roman" panose="02020603050405020304" pitchFamily="18" charset="0"/>
              </a:rPr>
              <a:t>as defined in</a:t>
            </a:r>
            <a:br>
              <a:rPr lang="en-US" sz="2800" b="0" i="0" u="none" strike="noStrike" baseline="0" dirty="0">
                <a:latin typeface="Times New Roman" panose="02020603050405020304" pitchFamily="18" charset="0"/>
              </a:rPr>
            </a:br>
            <a:r>
              <a:rPr lang="en-US" sz="2800" b="0" i="0" u="none" strike="noStrike" baseline="0" dirty="0">
                <a:latin typeface="Times New Roman" panose="02020603050405020304" pitchFamily="18" charset="0"/>
              </a:rPr>
              <a:t>paragraph 5.2.1.13. below. In each service braking circuit in at least one of</a:t>
            </a:r>
            <a:br>
              <a:rPr lang="en-US" sz="2800" b="0" i="0" u="none" strike="noStrike" baseline="0" dirty="0">
                <a:latin typeface="Times New Roman" panose="02020603050405020304" pitchFamily="18" charset="0"/>
              </a:rPr>
            </a:br>
            <a:r>
              <a:rPr lang="en-US" sz="2800" b="0" i="0" u="none" strike="noStrike" baseline="0" dirty="0">
                <a:latin typeface="Times New Roman" panose="02020603050405020304" pitchFamily="18" charset="0"/>
              </a:rPr>
              <a:t>the air reservoirs a device for draining and exhausting is required in an</a:t>
            </a:r>
            <a:br>
              <a:rPr lang="en-US" sz="2800" b="0" i="0" u="none" strike="noStrike" baseline="0" dirty="0">
                <a:latin typeface="Times New Roman" panose="02020603050405020304" pitchFamily="18" charset="0"/>
              </a:rPr>
            </a:br>
            <a:r>
              <a:rPr lang="en-US" sz="2800" b="0" i="0" u="none" strike="noStrike" baseline="0" dirty="0">
                <a:latin typeface="Times New Roman" panose="02020603050405020304" pitchFamily="18" charset="0"/>
              </a:rPr>
              <a:t>adequate and easily accessible position;</a:t>
            </a:r>
            <a:endParaRPr lang="en-US" sz="8000" dirty="0"/>
          </a:p>
        </p:txBody>
      </p:sp>
      <p:sp>
        <p:nvSpPr>
          <p:cNvPr id="3" name="Subtitle 2">
            <a:extLst>
              <a:ext uri="{FF2B5EF4-FFF2-40B4-BE49-F238E27FC236}">
                <a16:creationId xmlns:a16="http://schemas.microsoft.com/office/drawing/2014/main" id="{4ECA7F11-537B-51F2-1CC4-FCEEBBB34881}"/>
              </a:ext>
            </a:extLst>
          </p:cNvPr>
          <p:cNvSpPr>
            <a:spLocks noGrp="1"/>
          </p:cNvSpPr>
          <p:nvPr>
            <p:ph type="subTitle" idx="1"/>
          </p:nvPr>
        </p:nvSpPr>
        <p:spPr>
          <a:xfrm>
            <a:off x="928254" y="378785"/>
            <a:ext cx="9144000" cy="1173480"/>
          </a:xfrm>
        </p:spPr>
        <p:txBody>
          <a:bodyPr/>
          <a:lstStyle/>
          <a:p>
            <a:r>
              <a:rPr lang="en-US" dirty="0"/>
              <a:t>UN R13 Today </a:t>
            </a:r>
          </a:p>
        </p:txBody>
      </p:sp>
      <p:pic>
        <p:nvPicPr>
          <p:cNvPr id="4" name="Picture 3" descr="A close up of a sign&#10;&#10;Description automatically generated">
            <a:extLst>
              <a:ext uri="{FF2B5EF4-FFF2-40B4-BE49-F238E27FC236}">
                <a16:creationId xmlns:a16="http://schemas.microsoft.com/office/drawing/2014/main" id="{D7C96AB6-CCFA-A552-3447-8AFF0209A9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5" name="Textfeld 4">
            <a:extLst>
              <a:ext uri="{FF2B5EF4-FFF2-40B4-BE49-F238E27FC236}">
                <a16:creationId xmlns:a16="http://schemas.microsoft.com/office/drawing/2014/main" id="{26BF8FBC-E396-B635-C569-7991027A2C0F}"/>
              </a:ext>
            </a:extLst>
          </p:cNvPr>
          <p:cNvSpPr txBox="1"/>
          <p:nvPr/>
        </p:nvSpPr>
        <p:spPr>
          <a:xfrm>
            <a:off x="10990555" y="65039"/>
            <a:ext cx="1129710" cy="646331"/>
          </a:xfrm>
          <a:prstGeom prst="rect">
            <a:avLst/>
          </a:prstGeom>
          <a:solidFill>
            <a:srgbClr val="FFFF00"/>
          </a:solidFill>
        </p:spPr>
        <p:txBody>
          <a:bodyPr wrap="square" rtlCol="0">
            <a:spAutoFit/>
          </a:bodyPr>
          <a:lstStyle/>
          <a:p>
            <a:r>
              <a:rPr lang="de-DE" dirty="0"/>
              <a:t>Agenda item 2.(a)</a:t>
            </a:r>
          </a:p>
        </p:txBody>
      </p:sp>
    </p:spTree>
    <p:extLst>
      <p:ext uri="{BB962C8B-B14F-4D97-AF65-F5344CB8AC3E}">
        <p14:creationId xmlns:p14="http://schemas.microsoft.com/office/powerpoint/2010/main" val="209630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AAAF43C0-BD18-455A-B67F-8909E51E7AEA}"/>
              </a:ext>
            </a:extLst>
          </p:cNvPr>
          <p:cNvSpPr>
            <a:spLocks noGrp="1"/>
          </p:cNvSpPr>
          <p:nvPr>
            <p:ph type="sldNum" sz="quarter" idx="12"/>
          </p:nvPr>
        </p:nvSpPr>
        <p:spPr>
          <a:prstGeom prst="rect">
            <a:avLst/>
          </a:prstGeom>
        </p:spPr>
        <p:txBody>
          <a:bodyPr vert="horz" lIns="91440" tIns="45720" rIns="91440" bIns="45720" rtlCol="0" anchor="ctr"/>
          <a:lstStyle>
            <a:defPPr>
              <a:defRPr lang="sv-SE"/>
            </a:defPPr>
            <a:lvl1pPr marL="0" algn="r"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smtClean="0"/>
              <a:pPr/>
              <a:t>2</a:t>
            </a:fld>
            <a:endParaRPr lang="sv-SE" dirty="0"/>
          </a:p>
        </p:txBody>
      </p:sp>
      <p:sp>
        <p:nvSpPr>
          <p:cNvPr id="2" name="Rectangle 1">
            <a:extLst>
              <a:ext uri="{FF2B5EF4-FFF2-40B4-BE49-F238E27FC236}">
                <a16:creationId xmlns:a16="http://schemas.microsoft.com/office/drawing/2014/main" id="{41500F4C-DD41-4605-A2E6-2845AEA6EFA7}"/>
              </a:ext>
            </a:extLst>
          </p:cNvPr>
          <p:cNvSpPr/>
          <p:nvPr/>
        </p:nvSpPr>
        <p:spPr>
          <a:xfrm>
            <a:off x="1379988" y="2455543"/>
            <a:ext cx="8837804" cy="1200329"/>
          </a:xfrm>
          <a:prstGeom prst="rect">
            <a:avLst/>
          </a:prstGeom>
        </p:spPr>
        <p:txBody>
          <a:bodyPr wrap="square">
            <a:spAutoFit/>
          </a:bodyPr>
          <a:lstStyle/>
          <a:p>
            <a:pPr algn="ctr"/>
            <a:r>
              <a:rPr lang="en-US" sz="3600" b="1" dirty="0">
                <a:latin typeface="+mj-lt"/>
                <a:ea typeface="+mj-ea"/>
                <a:cs typeface="+mj-cs"/>
              </a:rPr>
              <a:t>1. Overview of new technical concepts for Electro-Mechanical Brakes </a:t>
            </a:r>
            <a:endParaRPr lang="en-US" sz="3600" b="1" i="1" dirty="0">
              <a:latin typeface="+mj-lt"/>
              <a:ea typeface="+mj-ea"/>
              <a:cs typeface="+mj-cs"/>
            </a:endParaRPr>
          </a:p>
        </p:txBody>
      </p:sp>
      <p:pic>
        <p:nvPicPr>
          <p:cNvPr id="7" name="Picture 6" descr="A close up of a sign&#10;&#10;Description automatically generated">
            <a:extLst>
              <a:ext uri="{FF2B5EF4-FFF2-40B4-BE49-F238E27FC236}">
                <a16:creationId xmlns:a16="http://schemas.microsoft.com/office/drawing/2014/main" id="{84190D63-74B3-4C19-8F0F-5F47EA4E02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4" name="TextBox 3">
            <a:extLst>
              <a:ext uri="{FF2B5EF4-FFF2-40B4-BE49-F238E27FC236}">
                <a16:creationId xmlns:a16="http://schemas.microsoft.com/office/drawing/2014/main" id="{6341A302-6747-F911-69DB-AC0B077B049E}"/>
              </a:ext>
            </a:extLst>
          </p:cNvPr>
          <p:cNvSpPr txBox="1"/>
          <p:nvPr/>
        </p:nvSpPr>
        <p:spPr>
          <a:xfrm>
            <a:off x="1379988" y="1362588"/>
            <a:ext cx="6094602" cy="369332"/>
          </a:xfrm>
          <a:prstGeom prst="rect">
            <a:avLst/>
          </a:prstGeom>
          <a:noFill/>
        </p:spPr>
        <p:txBody>
          <a:bodyPr wrap="square">
            <a:spAutoFit/>
          </a:bodyPr>
          <a:lstStyle/>
          <a:p>
            <a:r>
              <a:rPr lang="en-US" sz="1800" b="1" i="1" dirty="0">
                <a:latin typeface="+mj-lt"/>
                <a:ea typeface="+mj-ea"/>
                <a:cs typeface="+mj-cs"/>
              </a:rPr>
              <a:t>Day 1, 10:00 – 12:00</a:t>
            </a:r>
            <a:endParaRPr lang="en-US" dirty="0"/>
          </a:p>
        </p:txBody>
      </p:sp>
    </p:spTree>
    <p:extLst>
      <p:ext uri="{BB962C8B-B14F-4D97-AF65-F5344CB8AC3E}">
        <p14:creationId xmlns:p14="http://schemas.microsoft.com/office/powerpoint/2010/main" val="3254055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A1F23C0-13B4-515F-EBEA-CEEFE7EFE7B2}"/>
              </a:ext>
            </a:extLst>
          </p:cNvPr>
          <p:cNvGrpSpPr/>
          <p:nvPr/>
        </p:nvGrpSpPr>
        <p:grpSpPr>
          <a:xfrm>
            <a:off x="10536530" y="921873"/>
            <a:ext cx="714574" cy="1374910"/>
            <a:chOff x="10536530" y="921873"/>
            <a:chExt cx="714574" cy="1374910"/>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flipH="1">
              <a:off x="10536530" y="921873"/>
              <a:ext cx="714574" cy="679126"/>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flipV="1">
              <a:off x="10908451" y="1601679"/>
              <a:ext cx="0" cy="695104"/>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sp>
        <p:nvSpPr>
          <p:cNvPr id="119" name="Rechteck: abgerundete Ecken 118">
            <a:extLst>
              <a:ext uri="{FF2B5EF4-FFF2-40B4-BE49-F238E27FC236}">
                <a16:creationId xmlns:a16="http://schemas.microsoft.com/office/drawing/2014/main" id="{9DD8301B-63C3-466B-A67D-FDE78626EA88}"/>
              </a:ext>
            </a:extLst>
          </p:cNvPr>
          <p:cNvSpPr/>
          <p:nvPr/>
        </p:nvSpPr>
        <p:spPr>
          <a:xfrm>
            <a:off x="8329184" y="2173587"/>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9655912" y="2282933"/>
            <a:ext cx="1266203" cy="28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flipV="1">
            <a:off x="9655912" y="3137583"/>
            <a:ext cx="1344672" cy="386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a:endCxn id="48" idx="1"/>
          </p:cNvCxnSpPr>
          <p:nvPr/>
        </p:nvCxnSpPr>
        <p:spPr>
          <a:xfrm>
            <a:off x="2440305" y="1803007"/>
            <a:ext cx="356756"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9" name="Rechteck: abgerundete Ecken 158">
            <a:extLst>
              <a:ext uri="{FF2B5EF4-FFF2-40B4-BE49-F238E27FC236}">
                <a16:creationId xmlns:a16="http://schemas.microsoft.com/office/drawing/2014/main" id="{A80FEE11-BB8A-47FF-A99C-593CBE7B0DCA}"/>
              </a:ext>
            </a:extLst>
          </p:cNvPr>
          <p:cNvSpPr/>
          <p:nvPr/>
        </p:nvSpPr>
        <p:spPr>
          <a:xfrm>
            <a:off x="2862338" y="1387909"/>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abgerundete Ecken 33">
            <a:extLst>
              <a:ext uri="{FF2B5EF4-FFF2-40B4-BE49-F238E27FC236}">
                <a16:creationId xmlns:a16="http://schemas.microsoft.com/office/drawing/2014/main" id="{AF1F3820-51C5-45C2-9450-0A044EA6D184}"/>
              </a:ext>
            </a:extLst>
          </p:cNvPr>
          <p:cNvSpPr/>
          <p:nvPr/>
        </p:nvSpPr>
        <p:spPr>
          <a:xfrm>
            <a:off x="1014680" y="1401687"/>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cxnSp>
        <p:nvCxnSpPr>
          <p:cNvPr id="74" name="Gerader Verbinder 73">
            <a:extLst>
              <a:ext uri="{FF2B5EF4-FFF2-40B4-BE49-F238E27FC236}">
                <a16:creationId xmlns:a16="http://schemas.microsoft.com/office/drawing/2014/main" id="{3962567F-F5E4-46D3-A28A-5CBAD7C2192B}"/>
              </a:ext>
            </a:extLst>
          </p:cNvPr>
          <p:cNvCxnSpPr>
            <a:cxnSpLocks/>
            <a:stCxn id="48" idx="3"/>
          </p:cNvCxnSpPr>
          <p:nvPr/>
        </p:nvCxnSpPr>
        <p:spPr>
          <a:xfrm>
            <a:off x="3964522" y="1803007"/>
            <a:ext cx="758549" cy="407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8" name="Rechteck: abgerundete Ecken 47">
            <a:extLst>
              <a:ext uri="{FF2B5EF4-FFF2-40B4-BE49-F238E27FC236}">
                <a16:creationId xmlns:a16="http://schemas.microsoft.com/office/drawing/2014/main" id="{9BB6F92A-B9CE-4A70-A72E-A19A1C219FF6}"/>
              </a:ext>
            </a:extLst>
          </p:cNvPr>
          <p:cNvSpPr/>
          <p:nvPr/>
        </p:nvSpPr>
        <p:spPr>
          <a:xfrm>
            <a:off x="2797061" y="1447407"/>
            <a:ext cx="1167461" cy="711200"/>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Electric </a:t>
            </a:r>
            <a:r>
              <a:rPr lang="de-DE" sz="1400" dirty="0" err="1">
                <a:solidFill>
                  <a:schemeClr val="tx1"/>
                </a:solidFill>
              </a:rPr>
              <a:t>Compressor</a:t>
            </a:r>
            <a:endParaRPr lang="de-DE" sz="1400" dirty="0">
              <a:solidFill>
                <a:schemeClr val="tx1"/>
              </a:solidFill>
            </a:endParaRPr>
          </a:p>
        </p:txBody>
      </p:sp>
      <p:pic>
        <p:nvPicPr>
          <p:cNvPr id="14" name="Grafik 13" descr="Ein Bild, das Text, Schild, Himmel, draußen enthält.&#10;&#10;Automatisch generierte Beschreibung">
            <a:extLst>
              <a:ext uri="{FF2B5EF4-FFF2-40B4-BE49-F238E27FC236}">
                <a16:creationId xmlns:a16="http://schemas.microsoft.com/office/drawing/2014/main" id="{4CB47414-229E-40FC-99AF-E694396697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95180" y="1671405"/>
            <a:ext cx="488160" cy="488160"/>
          </a:xfrm>
          <a:prstGeom prst="rect">
            <a:avLst/>
          </a:prstGeom>
        </p:spPr>
      </p:pic>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a:off x="11073582" y="1419230"/>
            <a:ext cx="714579" cy="679126"/>
          </a:xfrm>
          <a:prstGeom prst="rect">
            <a:avLst/>
          </a:prstGeom>
          <a:ln>
            <a:noFill/>
            <a:prstDash val="sysDot"/>
          </a:ln>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flipV="1">
            <a:off x="11416237" y="2099035"/>
            <a:ext cx="0" cy="493878"/>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2" name="Ellipse 111">
            <a:extLst>
              <a:ext uri="{FF2B5EF4-FFF2-40B4-BE49-F238E27FC236}">
                <a16:creationId xmlns:a16="http://schemas.microsoft.com/office/drawing/2014/main" id="{4A842991-6122-4AFC-A010-AB15C4D4B0B0}"/>
              </a:ext>
            </a:extLst>
          </p:cNvPr>
          <p:cNvSpPr/>
          <p:nvPr/>
        </p:nvSpPr>
        <p:spPr>
          <a:xfrm rot="10800000">
            <a:off x="11490177" y="1891445"/>
            <a:ext cx="135920" cy="142432"/>
          </a:xfrm>
          <a:prstGeom prst="ellipse">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9655912" y="2845995"/>
            <a:ext cx="1774959" cy="0"/>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36" name="Textfeld 135">
            <a:extLst>
              <a:ext uri="{FF2B5EF4-FFF2-40B4-BE49-F238E27FC236}">
                <a16:creationId xmlns:a16="http://schemas.microsoft.com/office/drawing/2014/main" id="{3F090409-21C2-4D24-A6F6-F55E2E5FCB15}"/>
              </a:ext>
            </a:extLst>
          </p:cNvPr>
          <p:cNvSpPr txBox="1"/>
          <p:nvPr/>
        </p:nvSpPr>
        <p:spPr>
          <a:xfrm>
            <a:off x="7534651" y="3973924"/>
            <a:ext cx="1311435" cy="584775"/>
          </a:xfrm>
          <a:prstGeom prst="rect">
            <a:avLst/>
          </a:prstGeom>
          <a:noFill/>
        </p:spPr>
        <p:txBody>
          <a:bodyPr wrap="square" rtlCol="0">
            <a:spAutoFit/>
          </a:bodyPr>
          <a:lstStyle/>
          <a:p>
            <a:pPr algn="ctr"/>
            <a:r>
              <a:rPr lang="de-DE" sz="1600" dirty="0"/>
              <a:t>Brake Controller </a:t>
            </a:r>
          </a:p>
        </p:txBody>
      </p: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7661093" cy="461665"/>
          </a:xfrm>
          <a:prstGeom prst="rect">
            <a:avLst/>
          </a:prstGeom>
          <a:noFill/>
        </p:spPr>
        <p:txBody>
          <a:bodyPr wrap="square" rtlCol="0">
            <a:spAutoFit/>
          </a:bodyPr>
          <a:lstStyle/>
          <a:p>
            <a:r>
              <a:rPr lang="en-US" sz="2400" b="1" dirty="0"/>
              <a:t>R13 - Existing typical layout - EBS</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606988" y="3758946"/>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7" name="Textfeld 116">
            <a:extLst>
              <a:ext uri="{FF2B5EF4-FFF2-40B4-BE49-F238E27FC236}">
                <a16:creationId xmlns:a16="http://schemas.microsoft.com/office/drawing/2014/main" id="{B7CDF19B-EBD9-40FE-8CEB-1268BBD11AA3}"/>
              </a:ext>
            </a:extLst>
          </p:cNvPr>
          <p:cNvSpPr txBox="1"/>
          <p:nvPr/>
        </p:nvSpPr>
        <p:spPr>
          <a:xfrm>
            <a:off x="8271035" y="2434074"/>
            <a:ext cx="1226997" cy="584775"/>
          </a:xfrm>
          <a:prstGeom prst="rect">
            <a:avLst/>
          </a:prstGeom>
          <a:noFill/>
        </p:spPr>
        <p:txBody>
          <a:bodyPr wrap="square" rtlCol="0">
            <a:spAutoFit/>
          </a:bodyPr>
          <a:lstStyle/>
          <a:p>
            <a:pPr algn="ctr"/>
            <a:r>
              <a:rPr lang="de-DE" sz="1600" dirty="0"/>
              <a:t>Brake Valve </a:t>
            </a:r>
          </a:p>
          <a:p>
            <a:pPr algn="ctr"/>
            <a:r>
              <a:rPr lang="de-DE" sz="1600" dirty="0"/>
              <a:t>2 </a:t>
            </a:r>
          </a:p>
        </p:txBody>
      </p: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9692856" y="2581888"/>
            <a:ext cx="1723381" cy="5415"/>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6" y="1991918"/>
            <a:ext cx="2739886" cy="1409309"/>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86" name="Gruppieren 85">
            <a:extLst>
              <a:ext uri="{FF2B5EF4-FFF2-40B4-BE49-F238E27FC236}">
                <a16:creationId xmlns:a16="http://schemas.microsoft.com/office/drawing/2014/main" id="{CAD25D62-19A5-40B5-8FAC-98946BC0C684}"/>
              </a:ext>
            </a:extLst>
          </p:cNvPr>
          <p:cNvGrpSpPr/>
          <p:nvPr/>
        </p:nvGrpSpPr>
        <p:grpSpPr>
          <a:xfrm>
            <a:off x="4715858" y="3994168"/>
            <a:ext cx="2880501" cy="693562"/>
            <a:chOff x="6225262" y="4654450"/>
            <a:chExt cx="2880501" cy="693562"/>
          </a:xfrm>
        </p:grpSpPr>
        <p:cxnSp>
          <p:nvCxnSpPr>
            <p:cNvPr id="89" name="Gerader Verbinder 88">
              <a:extLst>
                <a:ext uri="{FF2B5EF4-FFF2-40B4-BE49-F238E27FC236}">
                  <a16:creationId xmlns:a16="http://schemas.microsoft.com/office/drawing/2014/main" id="{3E619A6D-14A4-4A17-812D-AFD50DB6919F}"/>
                </a:ext>
              </a:extLst>
            </p:cNvPr>
            <p:cNvCxnSpPr>
              <a:cxnSpLocks/>
            </p:cNvCxnSpPr>
            <p:nvPr/>
          </p:nvCxnSpPr>
          <p:spPr>
            <a:xfrm>
              <a:off x="7242021" y="4878774"/>
              <a:ext cx="1863742"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90" name="Gruppieren 89">
              <a:extLst>
                <a:ext uri="{FF2B5EF4-FFF2-40B4-BE49-F238E27FC236}">
                  <a16:creationId xmlns:a16="http://schemas.microsoft.com/office/drawing/2014/main" id="{3466A446-E20D-4772-95FA-9065C48A6F1C}"/>
                </a:ext>
              </a:extLst>
            </p:cNvPr>
            <p:cNvGrpSpPr>
              <a:grpSpLocks noChangeAspect="1"/>
            </p:cNvGrpSpPr>
            <p:nvPr/>
          </p:nvGrpSpPr>
          <p:grpSpPr>
            <a:xfrm rot="156621" flipH="1">
              <a:off x="6341673" y="4853191"/>
              <a:ext cx="353696" cy="421451"/>
              <a:chOff x="4110773" y="4259412"/>
              <a:chExt cx="609379" cy="719318"/>
            </a:xfrm>
          </p:grpSpPr>
          <p:sp>
            <p:nvSpPr>
              <p:cNvPr id="94" name="Freihandform: Form 93">
                <a:extLst>
                  <a:ext uri="{FF2B5EF4-FFF2-40B4-BE49-F238E27FC236}">
                    <a16:creationId xmlns:a16="http://schemas.microsoft.com/office/drawing/2014/main" id="{6C95B86D-FEA8-4704-B266-D17C3C99A28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5" name="Rechteck 94">
                <a:extLst>
                  <a:ext uri="{FF2B5EF4-FFF2-40B4-BE49-F238E27FC236}">
                    <a16:creationId xmlns:a16="http://schemas.microsoft.com/office/drawing/2014/main" id="{5C76CF71-53ED-4A94-8134-3ADCEBF6B8E7}"/>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7" name="Ellipse 96">
                <a:extLst>
                  <a:ext uri="{FF2B5EF4-FFF2-40B4-BE49-F238E27FC236}">
                    <a16:creationId xmlns:a16="http://schemas.microsoft.com/office/drawing/2014/main" id="{D716AFCF-436A-4C72-963F-AA978A376E2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91" name="Gerader Verbinder 90">
              <a:extLst>
                <a:ext uri="{FF2B5EF4-FFF2-40B4-BE49-F238E27FC236}">
                  <a16:creationId xmlns:a16="http://schemas.microsoft.com/office/drawing/2014/main" id="{44FB009E-DD2A-413B-8C5F-D258C76C28EF}"/>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Rechteck 91">
              <a:extLst>
                <a:ext uri="{FF2B5EF4-FFF2-40B4-BE49-F238E27FC236}">
                  <a16:creationId xmlns:a16="http://schemas.microsoft.com/office/drawing/2014/main" id="{D25A9D9F-1F9A-4A04-A542-EE53F4540B8B}"/>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hteck 92">
              <a:extLst>
                <a:ext uri="{FF2B5EF4-FFF2-40B4-BE49-F238E27FC236}">
                  <a16:creationId xmlns:a16="http://schemas.microsoft.com/office/drawing/2014/main" id="{C363C6F1-F4B2-4225-8821-EABF74317D8B}"/>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8" name="Gerader Verbinder 97">
            <a:extLst>
              <a:ext uri="{FF2B5EF4-FFF2-40B4-BE49-F238E27FC236}">
                <a16:creationId xmlns:a16="http://schemas.microsoft.com/office/drawing/2014/main" id="{E71E8701-5916-462A-8D62-5519940763E0}"/>
              </a:ext>
            </a:extLst>
          </p:cNvPr>
          <p:cNvCxnSpPr>
            <a:cxnSpLocks/>
          </p:cNvCxnSpPr>
          <p:nvPr/>
        </p:nvCxnSpPr>
        <p:spPr>
          <a:xfrm flipH="1">
            <a:off x="5118848" y="1799855"/>
            <a:ext cx="12611" cy="218853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30" name="Gerader Verbinder 129">
            <a:extLst>
              <a:ext uri="{FF2B5EF4-FFF2-40B4-BE49-F238E27FC236}">
                <a16:creationId xmlns:a16="http://schemas.microsoft.com/office/drawing/2014/main" id="{A2D5B6CA-DCDF-468B-B697-DBA09E9DB7AC}"/>
              </a:ext>
            </a:extLst>
          </p:cNvPr>
          <p:cNvCxnSpPr>
            <a:cxnSpLocks/>
          </p:cNvCxnSpPr>
          <p:nvPr/>
        </p:nvCxnSpPr>
        <p:spPr>
          <a:xfrm>
            <a:off x="5283211" y="398839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1" name="Textfeld 130">
            <a:extLst>
              <a:ext uri="{FF2B5EF4-FFF2-40B4-BE49-F238E27FC236}">
                <a16:creationId xmlns:a16="http://schemas.microsoft.com/office/drawing/2014/main" id="{D712C087-828A-4377-83D1-7837770BAFAB}"/>
              </a:ext>
            </a:extLst>
          </p:cNvPr>
          <p:cNvSpPr txBox="1"/>
          <p:nvPr/>
        </p:nvSpPr>
        <p:spPr>
          <a:xfrm>
            <a:off x="4970762" y="4342577"/>
            <a:ext cx="257448" cy="307777"/>
          </a:xfrm>
          <a:prstGeom prst="rect">
            <a:avLst/>
          </a:prstGeom>
          <a:noFill/>
        </p:spPr>
        <p:txBody>
          <a:bodyPr wrap="square" rtlCol="0">
            <a:spAutoFit/>
          </a:bodyPr>
          <a:lstStyle/>
          <a:p>
            <a:r>
              <a:rPr lang="de-DE" sz="1400" b="1" dirty="0"/>
              <a:t>1</a:t>
            </a:r>
          </a:p>
        </p:txBody>
      </p:sp>
      <p:sp>
        <p:nvSpPr>
          <p:cNvPr id="134" name="Textfeld 133">
            <a:extLst>
              <a:ext uri="{FF2B5EF4-FFF2-40B4-BE49-F238E27FC236}">
                <a16:creationId xmlns:a16="http://schemas.microsoft.com/office/drawing/2014/main" id="{3B0DFED8-2B36-44D8-837A-458AE86327D7}"/>
              </a:ext>
            </a:extLst>
          </p:cNvPr>
          <p:cNvSpPr txBox="1"/>
          <p:nvPr/>
        </p:nvSpPr>
        <p:spPr>
          <a:xfrm>
            <a:off x="5409485" y="4347188"/>
            <a:ext cx="257448" cy="307777"/>
          </a:xfrm>
          <a:prstGeom prst="rect">
            <a:avLst/>
          </a:prstGeom>
          <a:noFill/>
        </p:spPr>
        <p:txBody>
          <a:bodyPr wrap="square" rtlCol="0">
            <a:spAutoFit/>
          </a:bodyPr>
          <a:lstStyle/>
          <a:p>
            <a:r>
              <a:rPr lang="de-DE" sz="1400" b="1" dirty="0"/>
              <a:t>2</a:t>
            </a:r>
          </a:p>
        </p:txBody>
      </p:sp>
      <p:sp>
        <p:nvSpPr>
          <p:cNvPr id="2" name="Textfeld 1">
            <a:extLst>
              <a:ext uri="{FF2B5EF4-FFF2-40B4-BE49-F238E27FC236}">
                <a16:creationId xmlns:a16="http://schemas.microsoft.com/office/drawing/2014/main" id="{D88E93D6-890B-4ACF-BCA8-1564C597853D}"/>
              </a:ext>
            </a:extLst>
          </p:cNvPr>
          <p:cNvSpPr txBox="1"/>
          <p:nvPr/>
        </p:nvSpPr>
        <p:spPr>
          <a:xfrm>
            <a:off x="5988221" y="5336773"/>
            <a:ext cx="1136312" cy="369332"/>
          </a:xfrm>
          <a:prstGeom prst="rect">
            <a:avLst/>
          </a:prstGeom>
          <a:noFill/>
        </p:spPr>
        <p:txBody>
          <a:bodyPr wrap="square" rtlCol="0">
            <a:spAutoFit/>
          </a:bodyPr>
          <a:lstStyle/>
          <a:p>
            <a:r>
              <a:rPr lang="de-DE" dirty="0"/>
              <a:t>KL 30.1</a:t>
            </a:r>
          </a:p>
        </p:txBody>
      </p:sp>
      <p:cxnSp>
        <p:nvCxnSpPr>
          <p:cNvPr id="7" name="Gerader Verbinder 6">
            <a:extLst>
              <a:ext uri="{FF2B5EF4-FFF2-40B4-BE49-F238E27FC236}">
                <a16:creationId xmlns:a16="http://schemas.microsoft.com/office/drawing/2014/main" id="{94613855-607E-46B4-87C3-00A110197F5E}"/>
              </a:ext>
            </a:extLst>
          </p:cNvPr>
          <p:cNvCxnSpPr>
            <a:cxnSpLocks/>
            <a:stCxn id="114" idx="3"/>
          </p:cNvCxnSpPr>
          <p:nvPr/>
        </p:nvCxnSpPr>
        <p:spPr>
          <a:xfrm>
            <a:off x="9655912" y="2696573"/>
            <a:ext cx="2132249"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feld 112">
            <a:extLst>
              <a:ext uri="{FF2B5EF4-FFF2-40B4-BE49-F238E27FC236}">
                <a16:creationId xmlns:a16="http://schemas.microsoft.com/office/drawing/2014/main" id="{BA10B135-EE05-4ABA-9C7A-5CF75ADF6CAD}"/>
              </a:ext>
            </a:extLst>
          </p:cNvPr>
          <p:cNvSpPr txBox="1"/>
          <p:nvPr/>
        </p:nvSpPr>
        <p:spPr>
          <a:xfrm>
            <a:off x="9833237" y="1798463"/>
            <a:ext cx="1136312" cy="369332"/>
          </a:xfrm>
          <a:prstGeom prst="rect">
            <a:avLst/>
          </a:prstGeom>
          <a:noFill/>
          <a:ln>
            <a:noFill/>
          </a:ln>
        </p:spPr>
        <p:txBody>
          <a:bodyPr wrap="square" rtlCol="0">
            <a:spAutoFit/>
          </a:bodyPr>
          <a:lstStyle/>
          <a:p>
            <a:r>
              <a:rPr lang="de-DE" dirty="0"/>
              <a:t>Circuit 1</a:t>
            </a:r>
          </a:p>
        </p:txBody>
      </p:sp>
      <p:sp>
        <p:nvSpPr>
          <p:cNvPr id="118" name="Textfeld 117">
            <a:extLst>
              <a:ext uri="{FF2B5EF4-FFF2-40B4-BE49-F238E27FC236}">
                <a16:creationId xmlns:a16="http://schemas.microsoft.com/office/drawing/2014/main" id="{CA92EDE9-5617-4B65-9713-5E7E2B18AEED}"/>
              </a:ext>
            </a:extLst>
          </p:cNvPr>
          <p:cNvSpPr txBox="1"/>
          <p:nvPr/>
        </p:nvSpPr>
        <p:spPr>
          <a:xfrm>
            <a:off x="9862674" y="3264107"/>
            <a:ext cx="1136312" cy="369332"/>
          </a:xfrm>
          <a:prstGeom prst="rect">
            <a:avLst/>
          </a:prstGeom>
          <a:noFill/>
        </p:spPr>
        <p:txBody>
          <a:bodyPr wrap="square" rtlCol="0">
            <a:spAutoFit/>
          </a:bodyPr>
          <a:lstStyle/>
          <a:p>
            <a:r>
              <a:rPr lang="de-DE" dirty="0"/>
              <a:t>Circuit 2</a:t>
            </a:r>
          </a:p>
        </p:txBody>
      </p:sp>
      <p:cxnSp>
        <p:nvCxnSpPr>
          <p:cNvPr id="28" name="Gerader Verbinder 97">
            <a:extLst>
              <a:ext uri="{FF2B5EF4-FFF2-40B4-BE49-F238E27FC236}">
                <a16:creationId xmlns:a16="http://schemas.microsoft.com/office/drawing/2014/main" id="{5F4779D7-A637-94AA-C091-789AF759AD6B}"/>
              </a:ext>
            </a:extLst>
          </p:cNvPr>
          <p:cNvCxnSpPr>
            <a:cxnSpLocks/>
            <a:endCxn id="36" idx="0"/>
          </p:cNvCxnSpPr>
          <p:nvPr/>
        </p:nvCxnSpPr>
        <p:spPr>
          <a:xfrm>
            <a:off x="4239419" y="1811934"/>
            <a:ext cx="4592" cy="688409"/>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Gerader Verbinder 73">
            <a:extLst>
              <a:ext uri="{FF2B5EF4-FFF2-40B4-BE49-F238E27FC236}">
                <a16:creationId xmlns:a16="http://schemas.microsoft.com/office/drawing/2014/main" id="{8F5443CC-DC90-B081-D78E-5A334E956AA4}"/>
              </a:ext>
            </a:extLst>
          </p:cNvPr>
          <p:cNvCxnSpPr>
            <a:cxnSpLocks/>
            <a:endCxn id="22" idx="1"/>
          </p:cNvCxnSpPr>
          <p:nvPr/>
        </p:nvCxnSpPr>
        <p:spPr>
          <a:xfrm flipV="1">
            <a:off x="4932810" y="1803781"/>
            <a:ext cx="705466" cy="329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36" name="Rechteck: abgerundete Ecken 35">
            <a:extLst>
              <a:ext uri="{FF2B5EF4-FFF2-40B4-BE49-F238E27FC236}">
                <a16:creationId xmlns:a16="http://schemas.microsoft.com/office/drawing/2014/main" id="{AFE30FE1-EDD4-4507-9D3D-9EC894E5A7A3}"/>
              </a:ext>
            </a:extLst>
          </p:cNvPr>
          <p:cNvSpPr/>
          <p:nvPr/>
        </p:nvSpPr>
        <p:spPr>
          <a:xfrm>
            <a:off x="3653745" y="2500343"/>
            <a:ext cx="118053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Supply</a:t>
            </a:r>
          </a:p>
          <a:p>
            <a:pPr algn="ctr"/>
            <a:r>
              <a:rPr lang="de-DE" dirty="0">
                <a:solidFill>
                  <a:schemeClr val="tx1"/>
                </a:solidFill>
              </a:rPr>
              <a:t>Tank</a:t>
            </a:r>
          </a:p>
        </p:txBody>
      </p:sp>
      <p:cxnSp>
        <p:nvCxnSpPr>
          <p:cNvPr id="73" name="Gerader Verbinder 73">
            <a:extLst>
              <a:ext uri="{FF2B5EF4-FFF2-40B4-BE49-F238E27FC236}">
                <a16:creationId xmlns:a16="http://schemas.microsoft.com/office/drawing/2014/main" id="{B24A76C3-8FED-3885-1DAA-0CCEB75B22C6}"/>
              </a:ext>
            </a:extLst>
          </p:cNvPr>
          <p:cNvCxnSpPr>
            <a:cxnSpLocks/>
          </p:cNvCxnSpPr>
          <p:nvPr/>
        </p:nvCxnSpPr>
        <p:spPr>
          <a:xfrm>
            <a:off x="4326283" y="1811934"/>
            <a:ext cx="396788" cy="422383"/>
          </a:xfrm>
          <a:prstGeom prst="bentConnector3">
            <a:avLst>
              <a:gd name="adj1" fmla="val 50000"/>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9" name="Gerader Verbinder 73">
            <a:extLst>
              <a:ext uri="{FF2B5EF4-FFF2-40B4-BE49-F238E27FC236}">
                <a16:creationId xmlns:a16="http://schemas.microsoft.com/office/drawing/2014/main" id="{160C2597-904D-16CC-F166-FBAB7535BD76}"/>
              </a:ext>
            </a:extLst>
          </p:cNvPr>
          <p:cNvCxnSpPr>
            <a:cxnSpLocks/>
          </p:cNvCxnSpPr>
          <p:nvPr/>
        </p:nvCxnSpPr>
        <p:spPr>
          <a:xfrm rot="16200000" flipH="1">
            <a:off x="4297712" y="2869415"/>
            <a:ext cx="1754073" cy="483876"/>
          </a:xfrm>
          <a:prstGeom prst="bentConnector3">
            <a:avLst>
              <a:gd name="adj1" fmla="val -50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23" name="Gerader Verbinder 98">
            <a:extLst>
              <a:ext uri="{FF2B5EF4-FFF2-40B4-BE49-F238E27FC236}">
                <a16:creationId xmlns:a16="http://schemas.microsoft.com/office/drawing/2014/main" id="{98693118-A36B-743D-3BB6-237099ED5925}"/>
              </a:ext>
            </a:extLst>
          </p:cNvPr>
          <p:cNvCxnSpPr>
            <a:cxnSpLocks/>
            <a:endCxn id="40" idx="1"/>
          </p:cNvCxnSpPr>
          <p:nvPr/>
        </p:nvCxnSpPr>
        <p:spPr>
          <a:xfrm>
            <a:off x="5408613" y="3494033"/>
            <a:ext cx="220394" cy="16663"/>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mit Pfeil 141">
            <a:extLst>
              <a:ext uri="{FF2B5EF4-FFF2-40B4-BE49-F238E27FC236}">
                <a16:creationId xmlns:a16="http://schemas.microsoft.com/office/drawing/2014/main" id="{9FAB3061-E953-A2FB-C720-D7FB40C489AD}"/>
              </a:ext>
            </a:extLst>
          </p:cNvPr>
          <p:cNvCxnSpPr>
            <a:cxnSpLocks/>
          </p:cNvCxnSpPr>
          <p:nvPr/>
        </p:nvCxnSpPr>
        <p:spPr>
          <a:xfrm flipV="1">
            <a:off x="7610625" y="1799855"/>
            <a:ext cx="0" cy="358752"/>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2" name="Gerader Verbinder 115">
            <a:extLst>
              <a:ext uri="{FF2B5EF4-FFF2-40B4-BE49-F238E27FC236}">
                <a16:creationId xmlns:a16="http://schemas.microsoft.com/office/drawing/2014/main" id="{A1CCB5F9-B8F9-FF98-24D6-15490B720B2C}"/>
              </a:ext>
            </a:extLst>
          </p:cNvPr>
          <p:cNvCxnSpPr>
            <a:cxnSpLocks/>
            <a:stCxn id="40" idx="3"/>
          </p:cNvCxnSpPr>
          <p:nvPr/>
        </p:nvCxnSpPr>
        <p:spPr>
          <a:xfrm>
            <a:off x="6809538" y="3510696"/>
            <a:ext cx="1835352" cy="4101"/>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3" name="Gerader Verbinder 79">
            <a:extLst>
              <a:ext uri="{FF2B5EF4-FFF2-40B4-BE49-F238E27FC236}">
                <a16:creationId xmlns:a16="http://schemas.microsoft.com/office/drawing/2014/main" id="{ECD0C433-8B92-1B39-BDB9-7CEAF5D2CAF6}"/>
              </a:ext>
            </a:extLst>
          </p:cNvPr>
          <p:cNvCxnSpPr>
            <a:cxnSpLocks/>
            <a:stCxn id="22" idx="3"/>
          </p:cNvCxnSpPr>
          <p:nvPr/>
        </p:nvCxnSpPr>
        <p:spPr>
          <a:xfrm>
            <a:off x="6818807" y="1803781"/>
            <a:ext cx="791818" cy="329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4" name="Gerade Verbindung mit Pfeil 142">
            <a:extLst>
              <a:ext uri="{FF2B5EF4-FFF2-40B4-BE49-F238E27FC236}">
                <a16:creationId xmlns:a16="http://schemas.microsoft.com/office/drawing/2014/main" id="{23EED83E-BB16-EDAA-427F-677E5F95ACEF}"/>
              </a:ext>
            </a:extLst>
          </p:cNvPr>
          <p:cNvCxnSpPr>
            <a:cxnSpLocks/>
          </p:cNvCxnSpPr>
          <p:nvPr/>
        </p:nvCxnSpPr>
        <p:spPr>
          <a:xfrm flipV="1">
            <a:off x="8629002" y="3223314"/>
            <a:ext cx="0" cy="281843"/>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40" name="Rechteck: abgerundete Ecken 35">
            <a:extLst>
              <a:ext uri="{FF2B5EF4-FFF2-40B4-BE49-F238E27FC236}">
                <a16:creationId xmlns:a16="http://schemas.microsoft.com/office/drawing/2014/main" id="{674FA5D4-9FA0-4429-A980-291CCFB1F04A}"/>
              </a:ext>
            </a:extLst>
          </p:cNvPr>
          <p:cNvSpPr/>
          <p:nvPr/>
        </p:nvSpPr>
        <p:spPr>
          <a:xfrm>
            <a:off x="5629007" y="3155096"/>
            <a:ext cx="1180531" cy="711200"/>
          </a:xfrm>
          <a:prstGeom prst="roundRect">
            <a:avLst/>
          </a:prstGeom>
          <a:solidFill>
            <a:srgbClr val="92D050"/>
          </a:solid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2</a:t>
            </a:r>
          </a:p>
        </p:txBody>
      </p:sp>
      <p:sp>
        <p:nvSpPr>
          <p:cNvPr id="22" name="Rechteck: abgerundete Ecken 35">
            <a:extLst>
              <a:ext uri="{FF2B5EF4-FFF2-40B4-BE49-F238E27FC236}">
                <a16:creationId xmlns:a16="http://schemas.microsoft.com/office/drawing/2014/main" id="{C52BA4CA-230A-E833-6ED4-B3641976C0EC}"/>
              </a:ext>
            </a:extLst>
          </p:cNvPr>
          <p:cNvSpPr/>
          <p:nvPr/>
        </p:nvSpPr>
        <p:spPr>
          <a:xfrm>
            <a:off x="5638276" y="1448181"/>
            <a:ext cx="1180531" cy="711200"/>
          </a:xfrm>
          <a:prstGeom prst="roundRect">
            <a:avLst/>
          </a:prstGeom>
          <a:solidFill>
            <a:srgbClr val="92D050"/>
          </a:solid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1</a:t>
            </a:r>
          </a:p>
        </p:txBody>
      </p:sp>
      <p:cxnSp>
        <p:nvCxnSpPr>
          <p:cNvPr id="17" name="Gerader Verbinder 97">
            <a:extLst>
              <a:ext uri="{FF2B5EF4-FFF2-40B4-BE49-F238E27FC236}">
                <a16:creationId xmlns:a16="http://schemas.microsoft.com/office/drawing/2014/main" id="{CE9B064B-0647-71E3-F4C2-A9ECE0B81CE9}"/>
              </a:ext>
            </a:extLst>
          </p:cNvPr>
          <p:cNvCxnSpPr>
            <a:cxnSpLocks/>
            <a:stCxn id="131" idx="2"/>
          </p:cNvCxnSpPr>
          <p:nvPr/>
        </p:nvCxnSpPr>
        <p:spPr>
          <a:xfrm rot="5400000" flipH="1" flipV="1">
            <a:off x="5506816" y="2799844"/>
            <a:ext cx="1443180" cy="2257840"/>
          </a:xfrm>
          <a:prstGeom prst="bentConnector4">
            <a:avLst>
              <a:gd name="adj1" fmla="val -15840"/>
              <a:gd name="adj2" fmla="val 99762"/>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6" name="Rechteck: abgerundete Ecken 118">
            <a:extLst>
              <a:ext uri="{FF2B5EF4-FFF2-40B4-BE49-F238E27FC236}">
                <a16:creationId xmlns:a16="http://schemas.microsoft.com/office/drawing/2014/main" id="{F7DB8762-AACA-D402-73DE-C818FFF78C2E}"/>
              </a:ext>
            </a:extLst>
          </p:cNvPr>
          <p:cNvSpPr/>
          <p:nvPr/>
        </p:nvSpPr>
        <p:spPr>
          <a:xfrm>
            <a:off x="7096961" y="2166986"/>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27" name="Textfeld 116">
            <a:extLst>
              <a:ext uri="{FF2B5EF4-FFF2-40B4-BE49-F238E27FC236}">
                <a16:creationId xmlns:a16="http://schemas.microsoft.com/office/drawing/2014/main" id="{225DF575-82ED-5A5C-EAB4-CA5CA4052B94}"/>
              </a:ext>
            </a:extLst>
          </p:cNvPr>
          <p:cNvSpPr txBox="1"/>
          <p:nvPr/>
        </p:nvSpPr>
        <p:spPr>
          <a:xfrm>
            <a:off x="7048943" y="2456684"/>
            <a:ext cx="1226997" cy="584775"/>
          </a:xfrm>
          <a:prstGeom prst="rect">
            <a:avLst/>
          </a:prstGeom>
          <a:noFill/>
        </p:spPr>
        <p:txBody>
          <a:bodyPr wrap="square" rtlCol="0">
            <a:spAutoFit/>
          </a:bodyPr>
          <a:lstStyle/>
          <a:p>
            <a:pPr algn="ctr"/>
            <a:r>
              <a:rPr lang="de-DE" sz="1600" dirty="0"/>
              <a:t>Brake Valve </a:t>
            </a:r>
          </a:p>
          <a:p>
            <a:pPr algn="ctr"/>
            <a:r>
              <a:rPr lang="de-DE" sz="1600" dirty="0"/>
              <a:t>1 </a:t>
            </a:r>
          </a:p>
        </p:txBody>
      </p:sp>
      <p:cxnSp>
        <p:nvCxnSpPr>
          <p:cNvPr id="29" name="Gerader Verbinder 88">
            <a:extLst>
              <a:ext uri="{FF2B5EF4-FFF2-40B4-BE49-F238E27FC236}">
                <a16:creationId xmlns:a16="http://schemas.microsoft.com/office/drawing/2014/main" id="{D3A7EC15-C0BC-DADC-C9F5-36B02DA4ECD6}"/>
              </a:ext>
            </a:extLst>
          </p:cNvPr>
          <p:cNvCxnSpPr>
            <a:cxnSpLocks/>
            <a:stCxn id="26" idx="2"/>
            <a:endCxn id="104" idx="0"/>
          </p:cNvCxnSpPr>
          <p:nvPr/>
        </p:nvCxnSpPr>
        <p:spPr>
          <a:xfrm rot="16200000" flipH="1">
            <a:off x="7636949" y="3222538"/>
            <a:ext cx="551771" cy="521044"/>
          </a:xfrm>
          <a:prstGeom prst="bentConnector3">
            <a:avLst>
              <a:gd name="adj1" fmla="val 74859"/>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38" name="Gerader Verbinder 88">
            <a:extLst>
              <a:ext uri="{FF2B5EF4-FFF2-40B4-BE49-F238E27FC236}">
                <a16:creationId xmlns:a16="http://schemas.microsoft.com/office/drawing/2014/main" id="{C5C43979-9CB9-D2DB-FA78-8BE830E1D776}"/>
              </a:ext>
            </a:extLst>
          </p:cNvPr>
          <p:cNvCxnSpPr>
            <a:cxnSpLocks/>
            <a:stCxn id="119" idx="2"/>
            <a:endCxn id="104" idx="0"/>
          </p:cNvCxnSpPr>
          <p:nvPr/>
        </p:nvCxnSpPr>
        <p:spPr>
          <a:xfrm rot="5400000">
            <a:off x="8256361" y="3130772"/>
            <a:ext cx="545170" cy="711179"/>
          </a:xfrm>
          <a:prstGeom prst="bentConnector3">
            <a:avLst>
              <a:gd name="adj1" fmla="val 75159"/>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83" name="Gerader Verbinder 97">
            <a:extLst>
              <a:ext uri="{FF2B5EF4-FFF2-40B4-BE49-F238E27FC236}">
                <a16:creationId xmlns:a16="http://schemas.microsoft.com/office/drawing/2014/main" id="{B97A1CF3-8538-E9CD-9703-640048A078F2}"/>
              </a:ext>
            </a:extLst>
          </p:cNvPr>
          <p:cNvCxnSpPr>
            <a:cxnSpLocks/>
            <a:stCxn id="134" idx="2"/>
          </p:cNvCxnSpPr>
          <p:nvPr/>
        </p:nvCxnSpPr>
        <p:spPr>
          <a:xfrm rot="5400000" flipH="1" flipV="1">
            <a:off x="6648606" y="2108203"/>
            <a:ext cx="1436364" cy="3657159"/>
          </a:xfrm>
          <a:prstGeom prst="bentConnector4">
            <a:avLst>
              <a:gd name="adj1" fmla="val -32361"/>
              <a:gd name="adj2" fmla="val 99057"/>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21" name="Rechteck: abgerundete Ecken 47">
            <a:extLst>
              <a:ext uri="{FF2B5EF4-FFF2-40B4-BE49-F238E27FC236}">
                <a16:creationId xmlns:a16="http://schemas.microsoft.com/office/drawing/2014/main" id="{ACF596D8-EFFD-3435-2F02-D13A7C81EDD2}"/>
              </a:ext>
            </a:extLst>
          </p:cNvPr>
          <p:cNvSpPr/>
          <p:nvPr/>
        </p:nvSpPr>
        <p:spPr>
          <a:xfrm>
            <a:off x="4683375" y="5350512"/>
            <a:ext cx="1167461" cy="711200"/>
          </a:xfrm>
          <a:prstGeom prst="roundRect">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sz="1400" dirty="0" err="1">
                <a:solidFill>
                  <a:schemeClr val="tx1"/>
                </a:solidFill>
              </a:rPr>
              <a:t>Battery</a:t>
            </a:r>
            <a:endParaRPr lang="de-DE" sz="1400" dirty="0">
              <a:solidFill>
                <a:schemeClr val="tx1"/>
              </a:solidFill>
            </a:endParaRPr>
          </a:p>
          <a:p>
            <a:pPr algn="ctr"/>
            <a:r>
              <a:rPr lang="de-DE" sz="1400" dirty="0">
                <a:solidFill>
                  <a:schemeClr val="tx1"/>
                </a:solidFill>
              </a:rPr>
              <a:t>24V</a:t>
            </a:r>
          </a:p>
        </p:txBody>
      </p:sp>
      <p:sp>
        <p:nvSpPr>
          <p:cNvPr id="125" name="Rechteck: abgerundete Ecken 158">
            <a:extLst>
              <a:ext uri="{FF2B5EF4-FFF2-40B4-BE49-F238E27FC236}">
                <a16:creationId xmlns:a16="http://schemas.microsoft.com/office/drawing/2014/main" id="{EB237327-EAC4-947B-3A2D-BDE242015CB4}"/>
              </a:ext>
            </a:extLst>
          </p:cNvPr>
          <p:cNvSpPr/>
          <p:nvPr/>
        </p:nvSpPr>
        <p:spPr>
          <a:xfrm>
            <a:off x="2867200" y="3268913"/>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Rechteck: abgerundete Ecken 47">
            <a:extLst>
              <a:ext uri="{FF2B5EF4-FFF2-40B4-BE49-F238E27FC236}">
                <a16:creationId xmlns:a16="http://schemas.microsoft.com/office/drawing/2014/main" id="{2BAB6DE7-03EF-931E-92C5-2581D8B11E7B}"/>
              </a:ext>
            </a:extLst>
          </p:cNvPr>
          <p:cNvSpPr/>
          <p:nvPr/>
        </p:nvSpPr>
        <p:spPr>
          <a:xfrm>
            <a:off x="2801923" y="3328411"/>
            <a:ext cx="1167461" cy="711200"/>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DC/DC</a:t>
            </a:r>
          </a:p>
        </p:txBody>
      </p:sp>
      <p:cxnSp>
        <p:nvCxnSpPr>
          <p:cNvPr id="127" name="Gerader Verbinder 86">
            <a:extLst>
              <a:ext uri="{FF2B5EF4-FFF2-40B4-BE49-F238E27FC236}">
                <a16:creationId xmlns:a16="http://schemas.microsoft.com/office/drawing/2014/main" id="{7A8C6683-C92C-1BD1-938F-0D57B0243006}"/>
              </a:ext>
            </a:extLst>
          </p:cNvPr>
          <p:cNvCxnSpPr>
            <a:cxnSpLocks/>
          </p:cNvCxnSpPr>
          <p:nvPr/>
        </p:nvCxnSpPr>
        <p:spPr>
          <a:xfrm>
            <a:off x="2424865" y="3638748"/>
            <a:ext cx="356756"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8" name="Gerader Verbinder 73">
            <a:extLst>
              <a:ext uri="{FF2B5EF4-FFF2-40B4-BE49-F238E27FC236}">
                <a16:creationId xmlns:a16="http://schemas.microsoft.com/office/drawing/2014/main" id="{C49591D4-5289-5963-C6E0-102188F6707F}"/>
              </a:ext>
            </a:extLst>
          </p:cNvPr>
          <p:cNvCxnSpPr>
            <a:cxnSpLocks/>
            <a:stCxn id="126" idx="3"/>
            <a:endCxn id="121" idx="1"/>
          </p:cNvCxnSpPr>
          <p:nvPr/>
        </p:nvCxnSpPr>
        <p:spPr>
          <a:xfrm>
            <a:off x="3969384" y="3684011"/>
            <a:ext cx="713991" cy="2022101"/>
          </a:xfrm>
          <a:prstGeom prst="bentConnector3">
            <a:avLst>
              <a:gd name="adj1" fmla="val 50000"/>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3" name="Gerader Verbinder 88">
            <a:extLst>
              <a:ext uri="{FF2B5EF4-FFF2-40B4-BE49-F238E27FC236}">
                <a16:creationId xmlns:a16="http://schemas.microsoft.com/office/drawing/2014/main" id="{368E7ED7-D1D6-C1FF-E2DC-9CDA010D0624}"/>
              </a:ext>
            </a:extLst>
          </p:cNvPr>
          <p:cNvCxnSpPr>
            <a:cxnSpLocks/>
            <a:stCxn id="121" idx="3"/>
            <a:endCxn id="104" idx="2"/>
          </p:cNvCxnSpPr>
          <p:nvPr/>
        </p:nvCxnSpPr>
        <p:spPr>
          <a:xfrm flipV="1">
            <a:off x="5850836" y="4799135"/>
            <a:ext cx="2322520" cy="906977"/>
          </a:xfrm>
          <a:prstGeom prst="bentConnector2">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192" name="Group 191">
            <a:extLst>
              <a:ext uri="{FF2B5EF4-FFF2-40B4-BE49-F238E27FC236}">
                <a16:creationId xmlns:a16="http://schemas.microsoft.com/office/drawing/2014/main" id="{87F47C80-27D0-B84D-3D8B-7E5C1ED06839}"/>
              </a:ext>
            </a:extLst>
          </p:cNvPr>
          <p:cNvGrpSpPr/>
          <p:nvPr/>
        </p:nvGrpSpPr>
        <p:grpSpPr>
          <a:xfrm>
            <a:off x="394162" y="4985384"/>
            <a:ext cx="3383850" cy="280750"/>
            <a:chOff x="983046" y="4853318"/>
            <a:chExt cx="3383850" cy="280750"/>
          </a:xfrm>
        </p:grpSpPr>
        <p:sp>
          <p:nvSpPr>
            <p:cNvPr id="222" name="Textfeld 61">
              <a:extLst>
                <a:ext uri="{FF2B5EF4-FFF2-40B4-BE49-F238E27FC236}">
                  <a16:creationId xmlns:a16="http://schemas.microsoft.com/office/drawing/2014/main" id="{6FCBDB78-425B-4E73-BACD-23D8D85DFB5A}"/>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223" name="Gleichschenkliges Dreieck 152">
              <a:extLst>
                <a:ext uri="{FF2B5EF4-FFF2-40B4-BE49-F238E27FC236}">
                  <a16:creationId xmlns:a16="http://schemas.microsoft.com/office/drawing/2014/main" id="{2FD99DFB-6546-A1AF-F67D-50E40C30C617}"/>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3" name="Group 192">
            <a:extLst>
              <a:ext uri="{FF2B5EF4-FFF2-40B4-BE49-F238E27FC236}">
                <a16:creationId xmlns:a16="http://schemas.microsoft.com/office/drawing/2014/main" id="{CAFF52B9-9027-34C8-AAF5-A795B23E1654}"/>
              </a:ext>
            </a:extLst>
          </p:cNvPr>
          <p:cNvGrpSpPr/>
          <p:nvPr/>
        </p:nvGrpSpPr>
        <p:grpSpPr>
          <a:xfrm>
            <a:off x="400946" y="5241757"/>
            <a:ext cx="1191675" cy="280750"/>
            <a:chOff x="989830" y="5109691"/>
            <a:chExt cx="1191675" cy="280750"/>
          </a:xfrm>
        </p:grpSpPr>
        <p:sp>
          <p:nvSpPr>
            <p:cNvPr id="220" name="Textfeld 58">
              <a:extLst>
                <a:ext uri="{FF2B5EF4-FFF2-40B4-BE49-F238E27FC236}">
                  <a16:creationId xmlns:a16="http://schemas.microsoft.com/office/drawing/2014/main" id="{84DD79F8-6B48-7C19-71CE-64B92045E8EE}"/>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221" name="Gleichschenkliges Dreieck 153">
              <a:extLst>
                <a:ext uri="{FF2B5EF4-FFF2-40B4-BE49-F238E27FC236}">
                  <a16:creationId xmlns:a16="http://schemas.microsoft.com/office/drawing/2014/main" id="{CF8A69AA-3C12-C179-663E-2E232EDCCCD4}"/>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5" name="Group 194">
            <a:extLst>
              <a:ext uri="{FF2B5EF4-FFF2-40B4-BE49-F238E27FC236}">
                <a16:creationId xmlns:a16="http://schemas.microsoft.com/office/drawing/2014/main" id="{72E7B41E-3BBD-6732-0ADF-54B8D7D767CF}"/>
              </a:ext>
            </a:extLst>
          </p:cNvPr>
          <p:cNvGrpSpPr/>
          <p:nvPr/>
        </p:nvGrpSpPr>
        <p:grpSpPr>
          <a:xfrm>
            <a:off x="400531" y="5972048"/>
            <a:ext cx="771260" cy="280750"/>
            <a:chOff x="989415" y="5839982"/>
            <a:chExt cx="771260" cy="280750"/>
          </a:xfrm>
        </p:grpSpPr>
        <p:sp>
          <p:nvSpPr>
            <p:cNvPr id="216" name="Textfeld 60">
              <a:extLst>
                <a:ext uri="{FF2B5EF4-FFF2-40B4-BE49-F238E27FC236}">
                  <a16:creationId xmlns:a16="http://schemas.microsoft.com/office/drawing/2014/main" id="{87513FFA-3E6C-2533-256F-D3CE5B56F1C5}"/>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217" name="Gleichschenkliges Dreieck 156">
              <a:extLst>
                <a:ext uri="{FF2B5EF4-FFF2-40B4-BE49-F238E27FC236}">
                  <a16:creationId xmlns:a16="http://schemas.microsoft.com/office/drawing/2014/main" id="{6CAFA7EC-15B3-6C48-8A5F-7C9B0C7675C5}"/>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96" name="Rechteck: abgerundete Ecken 161">
            <a:extLst>
              <a:ext uri="{FF2B5EF4-FFF2-40B4-BE49-F238E27FC236}">
                <a16:creationId xmlns:a16="http://schemas.microsoft.com/office/drawing/2014/main" id="{E2336412-A0C2-8D30-6876-CB3199085A7E}"/>
              </a:ext>
            </a:extLst>
          </p:cNvPr>
          <p:cNvSpPr/>
          <p:nvPr/>
        </p:nvSpPr>
        <p:spPr>
          <a:xfrm>
            <a:off x="337012" y="4626770"/>
            <a:ext cx="3512591" cy="1975055"/>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97" name="Group 196">
            <a:extLst>
              <a:ext uri="{FF2B5EF4-FFF2-40B4-BE49-F238E27FC236}">
                <a16:creationId xmlns:a16="http://schemas.microsoft.com/office/drawing/2014/main" id="{383B8507-12F8-502C-5569-201B0D094F8D}"/>
              </a:ext>
            </a:extLst>
          </p:cNvPr>
          <p:cNvGrpSpPr/>
          <p:nvPr/>
        </p:nvGrpSpPr>
        <p:grpSpPr>
          <a:xfrm>
            <a:off x="535210" y="6281464"/>
            <a:ext cx="1407311" cy="276999"/>
            <a:chOff x="1124094" y="6149398"/>
            <a:chExt cx="1407311" cy="276999"/>
          </a:xfrm>
        </p:grpSpPr>
        <p:sp>
          <p:nvSpPr>
            <p:cNvPr id="214" name="Textfeld 114">
              <a:extLst>
                <a:ext uri="{FF2B5EF4-FFF2-40B4-BE49-F238E27FC236}">
                  <a16:creationId xmlns:a16="http://schemas.microsoft.com/office/drawing/2014/main" id="{12ADD958-58F3-E05C-613E-D64277EBA25E}"/>
                </a:ext>
              </a:extLst>
            </p:cNvPr>
            <p:cNvSpPr txBox="1"/>
            <p:nvPr/>
          </p:nvSpPr>
          <p:spPr>
            <a:xfrm>
              <a:off x="1246422" y="6149398"/>
              <a:ext cx="1284983"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to be defined</a:t>
              </a:r>
            </a:p>
          </p:txBody>
        </p:sp>
        <p:sp>
          <p:nvSpPr>
            <p:cNvPr id="215" name="Ellipse 2">
              <a:extLst>
                <a:ext uri="{FF2B5EF4-FFF2-40B4-BE49-F238E27FC236}">
                  <a16:creationId xmlns:a16="http://schemas.microsoft.com/office/drawing/2014/main" id="{11A1BCE2-EF77-E5B1-EABB-F0F3992673AB}"/>
                </a:ext>
              </a:extLst>
            </p:cNvPr>
            <p:cNvSpPr/>
            <p:nvPr/>
          </p:nvSpPr>
          <p:spPr>
            <a:xfrm>
              <a:off x="1124094" y="6173300"/>
              <a:ext cx="244656" cy="2460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8" name="Group 197">
            <a:extLst>
              <a:ext uri="{FF2B5EF4-FFF2-40B4-BE49-F238E27FC236}">
                <a16:creationId xmlns:a16="http://schemas.microsoft.com/office/drawing/2014/main" id="{F30DBC8D-ABD2-94D1-5E7C-8A39C1C42B9C}"/>
              </a:ext>
            </a:extLst>
          </p:cNvPr>
          <p:cNvGrpSpPr/>
          <p:nvPr/>
        </p:nvGrpSpPr>
        <p:grpSpPr>
          <a:xfrm>
            <a:off x="400531" y="4692487"/>
            <a:ext cx="3486044" cy="276999"/>
            <a:chOff x="400531" y="4692487"/>
            <a:chExt cx="3486044" cy="276999"/>
          </a:xfrm>
        </p:grpSpPr>
        <p:sp>
          <p:nvSpPr>
            <p:cNvPr id="209" name="Textfeld 50">
              <a:extLst>
                <a:ext uri="{FF2B5EF4-FFF2-40B4-BE49-F238E27FC236}">
                  <a16:creationId xmlns:a16="http://schemas.microsoft.com/office/drawing/2014/main" id="{9833F505-E452-4314-08C4-CDF74269284B}"/>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strike="noStrike" kern="0" cap="none" spc="0" normalizeH="0" baseline="0" noProof="0" dirty="0">
                  <a:ln>
                    <a:noFill/>
                  </a:ln>
                  <a:solidFill>
                    <a:srgbClr val="FF0000"/>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(including energy source, if any)</a:t>
              </a:r>
            </a:p>
          </p:txBody>
        </p:sp>
        <p:grpSp>
          <p:nvGrpSpPr>
            <p:cNvPr id="210" name="Group 209">
              <a:extLst>
                <a:ext uri="{FF2B5EF4-FFF2-40B4-BE49-F238E27FC236}">
                  <a16:creationId xmlns:a16="http://schemas.microsoft.com/office/drawing/2014/main" id="{D3DD84A2-A5A6-4CF7-2B47-9BD18FB6BA07}"/>
                </a:ext>
              </a:extLst>
            </p:cNvPr>
            <p:cNvGrpSpPr/>
            <p:nvPr/>
          </p:nvGrpSpPr>
          <p:grpSpPr>
            <a:xfrm>
              <a:off x="400531" y="4726054"/>
              <a:ext cx="2794450" cy="206406"/>
              <a:chOff x="989415" y="4593988"/>
              <a:chExt cx="2794450" cy="206406"/>
            </a:xfrm>
          </p:grpSpPr>
          <p:sp>
            <p:nvSpPr>
              <p:cNvPr id="211" name="Gleichschenkliges Dreieck 150">
                <a:extLst>
                  <a:ext uri="{FF2B5EF4-FFF2-40B4-BE49-F238E27FC236}">
                    <a16:creationId xmlns:a16="http://schemas.microsoft.com/office/drawing/2014/main" id="{6BFA8125-2A1E-7E82-EB53-CB09ACA93131}"/>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12" name="Straight Connector 211">
                <a:extLst>
                  <a:ext uri="{FF2B5EF4-FFF2-40B4-BE49-F238E27FC236}">
                    <a16:creationId xmlns:a16="http://schemas.microsoft.com/office/drawing/2014/main" id="{BB7F5919-3726-6CA6-6001-E703D731215A}"/>
                  </a:ext>
                </a:extLst>
              </p:cNvPr>
              <p:cNvCxnSpPr>
                <a:cxnSpLocks/>
              </p:cNvCxnSpPr>
              <p:nvPr/>
            </p:nvCxnSpPr>
            <p:spPr>
              <a:xfrm>
                <a:off x="2893512"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213" name="Straight Connector 212">
                <a:extLst>
                  <a:ext uri="{FF2B5EF4-FFF2-40B4-BE49-F238E27FC236}">
                    <a16:creationId xmlns:a16="http://schemas.microsoft.com/office/drawing/2014/main" id="{A3C36361-2867-5CFB-E046-DF31EABBF920}"/>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199" name="Straight Connector 198">
            <a:extLst>
              <a:ext uri="{FF2B5EF4-FFF2-40B4-BE49-F238E27FC236}">
                <a16:creationId xmlns:a16="http://schemas.microsoft.com/office/drawing/2014/main" id="{DD2074C0-60D5-B773-DBEC-22250DA89365}"/>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00" name="Group 199">
            <a:extLst>
              <a:ext uri="{FF2B5EF4-FFF2-40B4-BE49-F238E27FC236}">
                <a16:creationId xmlns:a16="http://schemas.microsoft.com/office/drawing/2014/main" id="{1FE353D2-DE05-8FD3-09C4-C00405D7FB8C}"/>
              </a:ext>
            </a:extLst>
          </p:cNvPr>
          <p:cNvGrpSpPr/>
          <p:nvPr/>
        </p:nvGrpSpPr>
        <p:grpSpPr>
          <a:xfrm>
            <a:off x="402388" y="5737942"/>
            <a:ext cx="2810587" cy="286289"/>
            <a:chOff x="402388" y="5737942"/>
            <a:chExt cx="2810587" cy="286289"/>
          </a:xfrm>
        </p:grpSpPr>
        <p:sp>
          <p:nvSpPr>
            <p:cNvPr id="201" name="Textfeld 52">
              <a:extLst>
                <a:ext uri="{FF2B5EF4-FFF2-40B4-BE49-F238E27FC236}">
                  <a16:creationId xmlns:a16="http://schemas.microsoft.com/office/drawing/2014/main" id="{62B35058-9345-DBC3-604E-BC9BEE15DD49}"/>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202" name="Gleichschenkliges Dreieck 155">
              <a:extLst>
                <a:ext uri="{FF2B5EF4-FFF2-40B4-BE49-F238E27FC236}">
                  <a16:creationId xmlns:a16="http://schemas.microsoft.com/office/drawing/2014/main" id="{0473DFFE-6E56-F174-60C2-7378FB4D964A}"/>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3" name="Gruppieren 67">
              <a:extLst>
                <a:ext uri="{FF2B5EF4-FFF2-40B4-BE49-F238E27FC236}">
                  <a16:creationId xmlns:a16="http://schemas.microsoft.com/office/drawing/2014/main" id="{803ED14D-B41B-7AC3-86AB-001706BDB034}"/>
                </a:ext>
              </a:extLst>
            </p:cNvPr>
            <p:cNvGrpSpPr/>
            <p:nvPr/>
          </p:nvGrpSpPr>
          <p:grpSpPr>
            <a:xfrm>
              <a:off x="1929843" y="5756195"/>
              <a:ext cx="705662" cy="246221"/>
              <a:chOff x="9649216" y="4894463"/>
              <a:chExt cx="705662" cy="246221"/>
            </a:xfrm>
          </p:grpSpPr>
          <p:cxnSp>
            <p:nvCxnSpPr>
              <p:cNvPr id="207" name="Gerader Verbinder 163">
                <a:extLst>
                  <a:ext uri="{FF2B5EF4-FFF2-40B4-BE49-F238E27FC236}">
                    <a16:creationId xmlns:a16="http://schemas.microsoft.com/office/drawing/2014/main" id="{23827189-D8AB-90DA-4A3B-94679C2973CF}"/>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208" name="Textfeld 164">
                <a:extLst>
                  <a:ext uri="{FF2B5EF4-FFF2-40B4-BE49-F238E27FC236}">
                    <a16:creationId xmlns:a16="http://schemas.microsoft.com/office/drawing/2014/main" id="{B174C31D-CD0C-402F-2E31-9ED222CDBB50}"/>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204" name="Group 203">
              <a:extLst>
                <a:ext uri="{FF2B5EF4-FFF2-40B4-BE49-F238E27FC236}">
                  <a16:creationId xmlns:a16="http://schemas.microsoft.com/office/drawing/2014/main" id="{25C30D52-2671-E840-CF77-0D2C369D1467}"/>
                </a:ext>
              </a:extLst>
            </p:cNvPr>
            <p:cNvGrpSpPr/>
            <p:nvPr/>
          </p:nvGrpSpPr>
          <p:grpSpPr>
            <a:xfrm>
              <a:off x="2369084" y="5737942"/>
              <a:ext cx="843891" cy="276999"/>
              <a:chOff x="2369084" y="5737942"/>
              <a:chExt cx="843891" cy="276999"/>
            </a:xfrm>
          </p:grpSpPr>
          <p:cxnSp>
            <p:nvCxnSpPr>
              <p:cNvPr id="205" name="Gerader Verbinder 184">
                <a:extLst>
                  <a:ext uri="{FF2B5EF4-FFF2-40B4-BE49-F238E27FC236}">
                    <a16:creationId xmlns:a16="http://schemas.microsoft.com/office/drawing/2014/main" id="{2CE6BD06-68F5-631E-E2B6-507C87438693}"/>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06" name="Textfeld 185">
                <a:extLst>
                  <a:ext uri="{FF2B5EF4-FFF2-40B4-BE49-F238E27FC236}">
                    <a16:creationId xmlns:a16="http://schemas.microsoft.com/office/drawing/2014/main" id="{C272270E-5B37-299F-9529-98316AC8937C}"/>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Pneumatic</a:t>
                </a:r>
              </a:p>
            </p:txBody>
          </p:sp>
        </p:grpSp>
      </p:grpSp>
      <p:grpSp>
        <p:nvGrpSpPr>
          <p:cNvPr id="229" name="Group 228">
            <a:extLst>
              <a:ext uri="{FF2B5EF4-FFF2-40B4-BE49-F238E27FC236}">
                <a16:creationId xmlns:a16="http://schemas.microsoft.com/office/drawing/2014/main" id="{42B68462-04F7-3390-81C0-B48CFBFDFC76}"/>
              </a:ext>
            </a:extLst>
          </p:cNvPr>
          <p:cNvGrpSpPr/>
          <p:nvPr/>
        </p:nvGrpSpPr>
        <p:grpSpPr>
          <a:xfrm>
            <a:off x="394162" y="5480817"/>
            <a:ext cx="2818813" cy="283548"/>
            <a:chOff x="394162" y="5480817"/>
            <a:chExt cx="2818813" cy="283548"/>
          </a:xfrm>
        </p:grpSpPr>
        <p:grpSp>
          <p:nvGrpSpPr>
            <p:cNvPr id="194" name="Group 193">
              <a:extLst>
                <a:ext uri="{FF2B5EF4-FFF2-40B4-BE49-F238E27FC236}">
                  <a16:creationId xmlns:a16="http://schemas.microsoft.com/office/drawing/2014/main" id="{74005847-1F1F-3349-45A4-F096875AA7FA}"/>
                </a:ext>
              </a:extLst>
            </p:cNvPr>
            <p:cNvGrpSpPr/>
            <p:nvPr/>
          </p:nvGrpSpPr>
          <p:grpSpPr>
            <a:xfrm>
              <a:off x="394162" y="5480817"/>
              <a:ext cx="1882528" cy="280750"/>
              <a:chOff x="983046" y="5348751"/>
              <a:chExt cx="1882528" cy="280750"/>
            </a:xfrm>
          </p:grpSpPr>
          <p:sp>
            <p:nvSpPr>
              <p:cNvPr id="218" name="Textfeld 53">
                <a:extLst>
                  <a:ext uri="{FF2B5EF4-FFF2-40B4-BE49-F238E27FC236}">
                    <a16:creationId xmlns:a16="http://schemas.microsoft.com/office/drawing/2014/main" id="{0364575C-19F7-6C7D-EF7D-D412BF9F22F2}"/>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 I</a:t>
                </a:r>
              </a:p>
            </p:txBody>
          </p:sp>
          <p:sp>
            <p:nvSpPr>
              <p:cNvPr id="219" name="Gleichschenkliges Dreieck 154">
                <a:extLst>
                  <a:ext uri="{FF2B5EF4-FFF2-40B4-BE49-F238E27FC236}">
                    <a16:creationId xmlns:a16="http://schemas.microsoft.com/office/drawing/2014/main" id="{AA5C1D08-1985-9F2F-63E1-E4A787E3F498}"/>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4" name="Textfeld 185">
              <a:extLst>
                <a:ext uri="{FF2B5EF4-FFF2-40B4-BE49-F238E27FC236}">
                  <a16:creationId xmlns:a16="http://schemas.microsoft.com/office/drawing/2014/main" id="{8EBA5749-269A-4DE3-FB2B-674546639832}"/>
                </a:ext>
              </a:extLst>
            </p:cNvPr>
            <p:cNvSpPr txBox="1"/>
            <p:nvPr/>
          </p:nvSpPr>
          <p:spPr>
            <a:xfrm>
              <a:off x="2369084" y="5487366"/>
              <a:ext cx="843891" cy="276999"/>
            </a:xfrm>
            <a:prstGeom prst="rect">
              <a:avLst/>
            </a:prstGeom>
            <a:noFill/>
          </p:spPr>
          <p:txBody>
            <a:bodyPr wrap="square" rtlCol="0">
              <a:spAutoFit/>
            </a:bodyPr>
            <a:lstStyle/>
            <a:p>
              <a:r>
                <a:rPr lang="de-DE" sz="1200" b="1" dirty="0"/>
                <a:t>I</a:t>
              </a:r>
              <a:r>
                <a:rPr lang="de-DE" sz="1000" b="1" dirty="0"/>
                <a:t>  Pneumatic</a:t>
              </a:r>
            </a:p>
          </p:txBody>
        </p:sp>
        <p:sp>
          <p:nvSpPr>
            <p:cNvPr id="225" name="Textfeld 164">
              <a:extLst>
                <a:ext uri="{FF2B5EF4-FFF2-40B4-BE49-F238E27FC236}">
                  <a16:creationId xmlns:a16="http://schemas.microsoft.com/office/drawing/2014/main" id="{3CCA0F10-E500-F881-B1DC-E73B7C0B9138}"/>
                </a:ext>
              </a:extLst>
            </p:cNvPr>
            <p:cNvSpPr txBox="1"/>
            <p:nvPr/>
          </p:nvSpPr>
          <p:spPr>
            <a:xfrm>
              <a:off x="1929843" y="5504774"/>
              <a:ext cx="705662" cy="246221"/>
            </a:xfrm>
            <a:prstGeom prst="rect">
              <a:avLst/>
            </a:prstGeom>
            <a:noFill/>
          </p:spPr>
          <p:txBody>
            <a:bodyPr wrap="square" rtlCol="0">
              <a:spAutoFit/>
            </a:bodyPr>
            <a:lstStyle/>
            <a:p>
              <a:r>
                <a:rPr lang="de-DE" sz="1000" b="1" dirty="0"/>
                <a:t>Electric </a:t>
              </a:r>
            </a:p>
          </p:txBody>
        </p:sp>
        <p:cxnSp>
          <p:nvCxnSpPr>
            <p:cNvPr id="226" name="Gerader Verbinder 88">
              <a:extLst>
                <a:ext uri="{FF2B5EF4-FFF2-40B4-BE49-F238E27FC236}">
                  <a16:creationId xmlns:a16="http://schemas.microsoft.com/office/drawing/2014/main" id="{FBC9DCBB-98B4-F91C-19E5-D99DAB323CE8}"/>
                </a:ext>
              </a:extLst>
            </p:cNvPr>
            <p:cNvCxnSpPr>
              <a:cxnSpLocks/>
            </p:cNvCxnSpPr>
            <p:nvPr/>
          </p:nvCxnSpPr>
          <p:spPr>
            <a:xfrm>
              <a:off x="2021549" y="5710868"/>
              <a:ext cx="399672" cy="0"/>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227" name="Gerader Verbinder 88">
              <a:extLst>
                <a:ext uri="{FF2B5EF4-FFF2-40B4-BE49-F238E27FC236}">
                  <a16:creationId xmlns:a16="http://schemas.microsoft.com/office/drawing/2014/main" id="{E57B3B59-0018-A026-0B90-E8A4D0BABB61}"/>
                </a:ext>
              </a:extLst>
            </p:cNvPr>
            <p:cNvCxnSpPr>
              <a:cxnSpLocks/>
            </p:cNvCxnSpPr>
            <p:nvPr/>
          </p:nvCxnSpPr>
          <p:spPr>
            <a:xfrm>
              <a:off x="2562569" y="5710868"/>
              <a:ext cx="588191"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grpSp>
      <p:grpSp>
        <p:nvGrpSpPr>
          <p:cNvPr id="232" name="Group 231">
            <a:extLst>
              <a:ext uri="{FF2B5EF4-FFF2-40B4-BE49-F238E27FC236}">
                <a16:creationId xmlns:a16="http://schemas.microsoft.com/office/drawing/2014/main" id="{F84AB9F8-708C-9991-A48D-FCBCD91D0D63}"/>
              </a:ext>
            </a:extLst>
          </p:cNvPr>
          <p:cNvGrpSpPr>
            <a:grpSpLocks noChangeAspect="1"/>
          </p:cNvGrpSpPr>
          <p:nvPr/>
        </p:nvGrpSpPr>
        <p:grpSpPr>
          <a:xfrm>
            <a:off x="4686179" y="1721776"/>
            <a:ext cx="209150" cy="153374"/>
            <a:chOff x="7817019" y="2389941"/>
            <a:chExt cx="441829" cy="324000"/>
          </a:xfrm>
        </p:grpSpPr>
        <p:cxnSp>
          <p:nvCxnSpPr>
            <p:cNvPr id="233" name="Straight Connector 232">
              <a:extLst>
                <a:ext uri="{FF2B5EF4-FFF2-40B4-BE49-F238E27FC236}">
                  <a16:creationId xmlns:a16="http://schemas.microsoft.com/office/drawing/2014/main" id="{DF43850E-CC07-40B1-2B98-E56849284E95}"/>
                </a:ext>
              </a:extLst>
            </p:cNvPr>
            <p:cNvCxnSpPr>
              <a:cxnSpLocks/>
            </p:cNvCxnSpPr>
            <p:nvPr/>
          </p:nvCxnSpPr>
          <p:spPr>
            <a:xfrm rot="-1800000">
              <a:off x="7817019" y="241119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5D75D073-58C6-03A5-752F-DDB88B10D38A}"/>
                </a:ext>
              </a:extLst>
            </p:cNvPr>
            <p:cNvCxnSpPr>
              <a:cxnSpLocks/>
            </p:cNvCxnSpPr>
            <p:nvPr/>
          </p:nvCxnSpPr>
          <p:spPr>
            <a:xfrm rot="1800000">
              <a:off x="7817019" y="269532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Oval 234">
              <a:extLst>
                <a:ext uri="{FF2B5EF4-FFF2-40B4-BE49-F238E27FC236}">
                  <a16:creationId xmlns:a16="http://schemas.microsoft.com/office/drawing/2014/main" id="{61953F52-ABC7-8028-70D5-8A34CC62DE6D}"/>
                </a:ext>
              </a:extLst>
            </p:cNvPr>
            <p:cNvSpPr>
              <a:spLocks noChangeAspect="1"/>
            </p:cNvSpPr>
            <p:nvPr/>
          </p:nvSpPr>
          <p:spPr>
            <a:xfrm>
              <a:off x="7934848" y="2389941"/>
              <a:ext cx="324000" cy="324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36" name="Group 235">
            <a:extLst>
              <a:ext uri="{FF2B5EF4-FFF2-40B4-BE49-F238E27FC236}">
                <a16:creationId xmlns:a16="http://schemas.microsoft.com/office/drawing/2014/main" id="{13E4B993-EF8A-8499-EF3F-26039218E25C}"/>
              </a:ext>
            </a:extLst>
          </p:cNvPr>
          <p:cNvGrpSpPr>
            <a:grpSpLocks noChangeAspect="1"/>
          </p:cNvGrpSpPr>
          <p:nvPr/>
        </p:nvGrpSpPr>
        <p:grpSpPr>
          <a:xfrm>
            <a:off x="4689026" y="2141176"/>
            <a:ext cx="209150" cy="153374"/>
            <a:chOff x="7817019" y="2389941"/>
            <a:chExt cx="441829" cy="324000"/>
          </a:xfrm>
        </p:grpSpPr>
        <p:cxnSp>
          <p:nvCxnSpPr>
            <p:cNvPr id="237" name="Straight Connector 236">
              <a:extLst>
                <a:ext uri="{FF2B5EF4-FFF2-40B4-BE49-F238E27FC236}">
                  <a16:creationId xmlns:a16="http://schemas.microsoft.com/office/drawing/2014/main" id="{34A09335-7AF5-A2FD-B565-F80916799342}"/>
                </a:ext>
              </a:extLst>
            </p:cNvPr>
            <p:cNvCxnSpPr>
              <a:cxnSpLocks/>
            </p:cNvCxnSpPr>
            <p:nvPr/>
          </p:nvCxnSpPr>
          <p:spPr>
            <a:xfrm rot="-1800000">
              <a:off x="7817019" y="241119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B31EA2BE-04C4-CE41-A333-1C08C4E4CBC4}"/>
                </a:ext>
              </a:extLst>
            </p:cNvPr>
            <p:cNvCxnSpPr>
              <a:cxnSpLocks/>
            </p:cNvCxnSpPr>
            <p:nvPr/>
          </p:nvCxnSpPr>
          <p:spPr>
            <a:xfrm rot="1800000">
              <a:off x="7817019" y="269532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9" name="Oval 238">
              <a:extLst>
                <a:ext uri="{FF2B5EF4-FFF2-40B4-BE49-F238E27FC236}">
                  <a16:creationId xmlns:a16="http://schemas.microsoft.com/office/drawing/2014/main" id="{0E6184E5-965D-E5F2-332B-CFC4ED0BFAFE}"/>
                </a:ext>
              </a:extLst>
            </p:cNvPr>
            <p:cNvSpPr>
              <a:spLocks noChangeAspect="1"/>
            </p:cNvSpPr>
            <p:nvPr/>
          </p:nvSpPr>
          <p:spPr>
            <a:xfrm>
              <a:off x="7934848" y="2389941"/>
              <a:ext cx="324000" cy="324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247" name="TextBox 246">
            <a:extLst>
              <a:ext uri="{FF2B5EF4-FFF2-40B4-BE49-F238E27FC236}">
                <a16:creationId xmlns:a16="http://schemas.microsoft.com/office/drawing/2014/main" id="{8BB4D2A1-DA32-4918-1B8D-5EA66C4BD053}"/>
              </a:ext>
            </a:extLst>
          </p:cNvPr>
          <p:cNvSpPr txBox="1"/>
          <p:nvPr/>
        </p:nvSpPr>
        <p:spPr>
          <a:xfrm>
            <a:off x="5536346" y="4109122"/>
            <a:ext cx="288862" cy="338554"/>
          </a:xfrm>
          <a:prstGeom prst="rect">
            <a:avLst/>
          </a:prstGeom>
          <a:noFill/>
        </p:spPr>
        <p:txBody>
          <a:bodyPr wrap="none" rtlCol="0">
            <a:spAutoFit/>
          </a:bodyPr>
          <a:lstStyle/>
          <a:p>
            <a:r>
              <a:rPr lang="en-US" sz="1600" b="1" dirty="0"/>
              <a:t>3</a:t>
            </a:r>
          </a:p>
        </p:txBody>
      </p:sp>
      <p:sp>
        <p:nvSpPr>
          <p:cNvPr id="5" name="TextBox 4">
            <a:extLst>
              <a:ext uri="{FF2B5EF4-FFF2-40B4-BE49-F238E27FC236}">
                <a16:creationId xmlns:a16="http://schemas.microsoft.com/office/drawing/2014/main" id="{9D46A4DE-5681-1EFE-37AB-5765B33CC5B1}"/>
              </a:ext>
            </a:extLst>
          </p:cNvPr>
          <p:cNvSpPr txBox="1"/>
          <p:nvPr/>
        </p:nvSpPr>
        <p:spPr>
          <a:xfrm>
            <a:off x="7630751" y="7920"/>
            <a:ext cx="4561249" cy="584775"/>
          </a:xfrm>
          <a:prstGeom prst="rect">
            <a:avLst/>
          </a:prstGeom>
          <a:solidFill>
            <a:srgbClr val="FFFF00"/>
          </a:solidFill>
        </p:spPr>
        <p:txBody>
          <a:bodyPr wrap="none" rtlCol="0">
            <a:spAutoFit/>
          </a:bodyPr>
          <a:lstStyle/>
          <a:p>
            <a:r>
              <a:rPr lang="en-US" sz="1600" b="1" dirty="0"/>
              <a:t>Energy transmission </a:t>
            </a:r>
            <a:r>
              <a:rPr lang="en-US" sz="1600" dirty="0"/>
              <a:t>= pneumatic</a:t>
            </a:r>
          </a:p>
          <a:p>
            <a:r>
              <a:rPr lang="en-US" sz="1600" b="1" dirty="0"/>
              <a:t>Control transmission </a:t>
            </a:r>
            <a:r>
              <a:rPr lang="en-US" sz="1600" dirty="0"/>
              <a:t>= electric + pneumatic (backup)</a:t>
            </a:r>
          </a:p>
        </p:txBody>
      </p:sp>
      <p:cxnSp>
        <p:nvCxnSpPr>
          <p:cNvPr id="6" name="Straight Arrow Connector 5">
            <a:extLst>
              <a:ext uri="{FF2B5EF4-FFF2-40B4-BE49-F238E27FC236}">
                <a16:creationId xmlns:a16="http://schemas.microsoft.com/office/drawing/2014/main" id="{61C3A9A0-FA37-A7F5-1096-6B9CC520DA19}"/>
              </a:ext>
            </a:extLst>
          </p:cNvPr>
          <p:cNvCxnSpPr>
            <a:cxnSpLocks/>
          </p:cNvCxnSpPr>
          <p:nvPr/>
        </p:nvCxnSpPr>
        <p:spPr>
          <a:xfrm flipH="1" flipV="1">
            <a:off x="5850836" y="5929509"/>
            <a:ext cx="535222" cy="323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CAACAAA-2B88-D49B-D726-9EFF100798E6}"/>
              </a:ext>
            </a:extLst>
          </p:cNvPr>
          <p:cNvSpPr txBox="1"/>
          <p:nvPr/>
        </p:nvSpPr>
        <p:spPr>
          <a:xfrm>
            <a:off x="6382155" y="6004464"/>
            <a:ext cx="3512592" cy="830997"/>
          </a:xfrm>
          <a:prstGeom prst="rect">
            <a:avLst/>
          </a:prstGeom>
          <a:noFill/>
        </p:spPr>
        <p:txBody>
          <a:bodyPr wrap="square">
            <a:spAutoFit/>
          </a:bodyPr>
          <a:lstStyle/>
          <a:p>
            <a:pPr algn="just">
              <a:spcBef>
                <a:spcPts val="600"/>
              </a:spcBef>
            </a:pPr>
            <a:r>
              <a:rPr lang="en-GB" sz="1200" dirty="0">
                <a:solidFill>
                  <a:srgbClr val="000000"/>
                </a:solidFill>
                <a:effectLst/>
                <a:latin typeface="Times New Roman" panose="02020603050405020304" pitchFamily="18" charset="0"/>
                <a:ea typeface="Times New Roman" panose="02020603050405020304" pitchFamily="18" charset="0"/>
              </a:rPr>
              <a:t>2.5.1. "</a:t>
            </a:r>
            <a:r>
              <a:rPr lang="en-GB" sz="1200" i="1" dirty="0">
                <a:solidFill>
                  <a:srgbClr val="000000"/>
                </a:solidFill>
                <a:effectLst/>
                <a:latin typeface="Times New Roman" panose="02020603050405020304" pitchFamily="18" charset="0"/>
                <a:ea typeface="Times New Roman" panose="02020603050405020304" pitchFamily="18" charset="0"/>
              </a:rPr>
              <a:t>Control transmission</a:t>
            </a:r>
            <a:r>
              <a:rPr lang="en-GB" sz="1200" dirty="0">
                <a:solidFill>
                  <a:srgbClr val="000000"/>
                </a:solidFill>
                <a:effectLst/>
                <a:latin typeface="Times New Roman" panose="02020603050405020304" pitchFamily="18" charset="0"/>
                <a:ea typeface="Times New Roman" panose="02020603050405020304" pitchFamily="18" charset="0"/>
              </a:rPr>
              <a:t>" means the combination of the components of the transmission which control the operation of the brakes, including the control function and </a:t>
            </a:r>
            <a:r>
              <a:rPr lang="en-GB" sz="1200" b="1" dirty="0">
                <a:solidFill>
                  <a:srgbClr val="7030A0"/>
                </a:solidFill>
                <a:effectLst/>
                <a:latin typeface="Times New Roman" panose="02020603050405020304" pitchFamily="18" charset="0"/>
                <a:ea typeface="Times New Roman" panose="02020603050405020304" pitchFamily="18" charset="0"/>
              </a:rPr>
              <a:t>the necessary reserve(s) of energy</a:t>
            </a:r>
            <a:r>
              <a:rPr lang="en-GB" sz="1200" dirty="0">
                <a:solidFill>
                  <a:srgbClr val="000000"/>
                </a:solidFill>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p:txBody>
      </p:sp>
      <p:sp>
        <p:nvSpPr>
          <p:cNvPr id="4" name="Multiplication Sign 3">
            <a:extLst>
              <a:ext uri="{FF2B5EF4-FFF2-40B4-BE49-F238E27FC236}">
                <a16:creationId xmlns:a16="http://schemas.microsoft.com/office/drawing/2014/main" id="{6325F318-C1F8-DBB5-FF22-52B0DB426CD6}"/>
              </a:ext>
            </a:extLst>
          </p:cNvPr>
          <p:cNvSpPr/>
          <p:nvPr/>
        </p:nvSpPr>
        <p:spPr>
          <a:xfrm>
            <a:off x="5751640" y="1304904"/>
            <a:ext cx="1039031" cy="962996"/>
          </a:xfrm>
          <a:prstGeom prst="mathMultiply">
            <a:avLst>
              <a:gd name="adj1" fmla="val 1382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ication Sign 8">
            <a:extLst>
              <a:ext uri="{FF2B5EF4-FFF2-40B4-BE49-F238E27FC236}">
                <a16:creationId xmlns:a16="http://schemas.microsoft.com/office/drawing/2014/main" id="{AC85E8B9-EBB0-6971-12F3-178875ACA8B1}"/>
              </a:ext>
            </a:extLst>
          </p:cNvPr>
          <p:cNvSpPr/>
          <p:nvPr/>
        </p:nvSpPr>
        <p:spPr>
          <a:xfrm>
            <a:off x="9807910" y="1919813"/>
            <a:ext cx="1039031" cy="962996"/>
          </a:xfrm>
          <a:prstGeom prst="mathMultiply">
            <a:avLst>
              <a:gd name="adj1" fmla="val 1382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feld 121">
            <a:extLst>
              <a:ext uri="{FF2B5EF4-FFF2-40B4-BE49-F238E27FC236}">
                <a16:creationId xmlns:a16="http://schemas.microsoft.com/office/drawing/2014/main" id="{F18BA911-35F5-49CD-A7B2-3DD32021120B}"/>
              </a:ext>
            </a:extLst>
          </p:cNvPr>
          <p:cNvSpPr txBox="1"/>
          <p:nvPr/>
        </p:nvSpPr>
        <p:spPr>
          <a:xfrm>
            <a:off x="8684559" y="5342099"/>
            <a:ext cx="2843437" cy="400110"/>
          </a:xfrm>
          <a:prstGeom prst="rect">
            <a:avLst/>
          </a:prstGeom>
          <a:noFill/>
        </p:spPr>
        <p:txBody>
          <a:bodyPr wrap="square" rtlCol="0">
            <a:spAutoFit/>
          </a:bodyPr>
          <a:lstStyle/>
          <a:p>
            <a:r>
              <a:rPr lang="en-US" sz="2000" b="1" dirty="0"/>
              <a:t>Secondary</a:t>
            </a:r>
            <a:r>
              <a:rPr lang="de-DE" sz="2000" b="1" dirty="0"/>
              <a:t> </a:t>
            </a:r>
            <a:r>
              <a:rPr lang="en-US" sz="2000" b="1" dirty="0"/>
              <a:t>performance</a:t>
            </a:r>
          </a:p>
        </p:txBody>
      </p:sp>
      <p:pic>
        <p:nvPicPr>
          <p:cNvPr id="11" name="Picture 3" descr="Emojipedia on Twitter: &quot;In the recent emoji update on @SlackHQ the design  of :heavy_check_mark: went from green to black for some users ✔️ This is  due to the use of newer designs">
            <a:extLst>
              <a:ext uri="{FF2B5EF4-FFF2-40B4-BE49-F238E27FC236}">
                <a16:creationId xmlns:a16="http://schemas.microsoft.com/office/drawing/2014/main" id="{1EEC3079-82DD-C57F-1645-D912BBE587B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0294" r="20283" b="12232"/>
          <a:stretch/>
        </p:blipFill>
        <p:spPr bwMode="auto">
          <a:xfrm>
            <a:off x="11328895" y="5151027"/>
            <a:ext cx="568508" cy="575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184612A5-D6E5-37D6-CC99-142603451D25}"/>
              </a:ext>
            </a:extLst>
          </p:cNvPr>
          <p:cNvPicPr>
            <a:picLocks noChangeAspect="1"/>
          </p:cNvPicPr>
          <p:nvPr/>
        </p:nvPicPr>
        <p:blipFill>
          <a:blip r:embed="rId6"/>
          <a:stretch>
            <a:fillRect/>
          </a:stretch>
        </p:blipFill>
        <p:spPr>
          <a:xfrm>
            <a:off x="6058440" y="1082063"/>
            <a:ext cx="425430" cy="328742"/>
          </a:xfrm>
          <a:prstGeom prst="rect">
            <a:avLst/>
          </a:prstGeom>
        </p:spPr>
      </p:pic>
      <p:sp>
        <p:nvSpPr>
          <p:cNvPr id="13" name="Textfeld 4">
            <a:extLst>
              <a:ext uri="{FF2B5EF4-FFF2-40B4-BE49-F238E27FC236}">
                <a16:creationId xmlns:a16="http://schemas.microsoft.com/office/drawing/2014/main" id="{EC0B8764-B6DD-A0A9-C4C7-007BA11F4376}"/>
              </a:ext>
            </a:extLst>
          </p:cNvPr>
          <p:cNvSpPr txBox="1"/>
          <p:nvPr/>
        </p:nvSpPr>
        <p:spPr>
          <a:xfrm>
            <a:off x="6973718" y="20462"/>
            <a:ext cx="633270" cy="369332"/>
          </a:xfrm>
          <a:prstGeom prst="rect">
            <a:avLst/>
          </a:prstGeom>
          <a:solidFill>
            <a:srgbClr val="FFFF00"/>
          </a:solidFill>
        </p:spPr>
        <p:txBody>
          <a:bodyPr wrap="square" rtlCol="0">
            <a:spAutoFit/>
          </a:bodyPr>
          <a:lstStyle/>
          <a:p>
            <a:r>
              <a:rPr lang="de-DE" dirty="0"/>
              <a:t>2.(a)</a:t>
            </a:r>
          </a:p>
        </p:txBody>
      </p:sp>
    </p:spTree>
    <p:extLst>
      <p:ext uri="{BB962C8B-B14F-4D97-AF65-F5344CB8AC3E}">
        <p14:creationId xmlns:p14="http://schemas.microsoft.com/office/powerpoint/2010/main" val="3464720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hteck: abgerundete Ecken 118">
            <a:extLst>
              <a:ext uri="{FF2B5EF4-FFF2-40B4-BE49-F238E27FC236}">
                <a16:creationId xmlns:a16="http://schemas.microsoft.com/office/drawing/2014/main" id="{9DD8301B-63C3-466B-A67D-FDE78626EA88}"/>
              </a:ext>
            </a:extLst>
          </p:cNvPr>
          <p:cNvSpPr/>
          <p:nvPr/>
        </p:nvSpPr>
        <p:spPr>
          <a:xfrm>
            <a:off x="8329184" y="2173587"/>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9655912" y="2282933"/>
            <a:ext cx="1266203" cy="28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flipV="1">
            <a:off x="9655912" y="3137583"/>
            <a:ext cx="1344672" cy="386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nvGrpSpPr>
          <p:cNvPr id="141" name="Gruppieren 140">
            <a:extLst>
              <a:ext uri="{FF2B5EF4-FFF2-40B4-BE49-F238E27FC236}">
                <a16:creationId xmlns:a16="http://schemas.microsoft.com/office/drawing/2014/main" id="{ED56ACF1-E5D7-4425-BF1F-1C4BC7B1D370}"/>
              </a:ext>
            </a:extLst>
          </p:cNvPr>
          <p:cNvGrpSpPr/>
          <p:nvPr/>
        </p:nvGrpSpPr>
        <p:grpSpPr>
          <a:xfrm>
            <a:off x="6134641" y="2352619"/>
            <a:ext cx="789886" cy="485199"/>
            <a:chOff x="7924934" y="4094659"/>
            <a:chExt cx="789886" cy="485199"/>
          </a:xfrm>
        </p:grpSpPr>
        <p:sp>
          <p:nvSpPr>
            <p:cNvPr id="137" name="Rechteck 136">
              <a:extLst>
                <a:ext uri="{FF2B5EF4-FFF2-40B4-BE49-F238E27FC236}">
                  <a16:creationId xmlns:a16="http://schemas.microsoft.com/office/drawing/2014/main" id="{CE02361B-7918-49C8-AAD7-B0BEC1C2D3CE}"/>
                </a:ext>
              </a:extLst>
            </p:cNvPr>
            <p:cNvSpPr/>
            <p:nvPr/>
          </p:nvSpPr>
          <p:spPr>
            <a:xfrm>
              <a:off x="7924934" y="4237162"/>
              <a:ext cx="418138" cy="342696"/>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sp>
          <p:nvSpPr>
            <p:cNvPr id="138" name="Rechteck 137">
              <a:extLst>
                <a:ext uri="{FF2B5EF4-FFF2-40B4-BE49-F238E27FC236}">
                  <a16:creationId xmlns:a16="http://schemas.microsoft.com/office/drawing/2014/main" id="{BE79AA3F-3768-43D6-B839-78426CE35656}"/>
                </a:ext>
              </a:extLst>
            </p:cNvPr>
            <p:cNvSpPr/>
            <p:nvPr/>
          </p:nvSpPr>
          <p:spPr>
            <a:xfrm>
              <a:off x="8100321" y="4094659"/>
              <a:ext cx="90999" cy="145337"/>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pic>
          <p:nvPicPr>
            <p:cNvPr id="139" name="Picture 2" descr="Parking brake free icon">
              <a:extLst>
                <a:ext uri="{FF2B5EF4-FFF2-40B4-BE49-F238E27FC236}">
                  <a16:creationId xmlns:a16="http://schemas.microsoft.com/office/drawing/2014/main" id="{BBAA33A1-7842-437E-A1CE-8F8DA28AFB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0546" y="4274193"/>
              <a:ext cx="279483" cy="292873"/>
            </a:xfrm>
            <a:prstGeom prst="rect">
              <a:avLst/>
            </a:prstGeom>
            <a:noFill/>
            <a:extLst>
              <a:ext uri="{909E8E84-426E-40DD-AFC4-6F175D3DCCD1}">
                <a14:hiddenFill xmlns:a14="http://schemas.microsoft.com/office/drawing/2010/main">
                  <a:solidFill>
                    <a:srgbClr val="FFFFFF"/>
                  </a:solidFill>
                </a14:hiddenFill>
              </a:ext>
            </a:extLst>
          </p:spPr>
        </p:pic>
        <p:cxnSp>
          <p:nvCxnSpPr>
            <p:cNvPr id="140" name="Gerader Verbinder 139">
              <a:extLst>
                <a:ext uri="{FF2B5EF4-FFF2-40B4-BE49-F238E27FC236}">
                  <a16:creationId xmlns:a16="http://schemas.microsoft.com/office/drawing/2014/main" id="{15C66963-8C2F-4467-81C7-CEEE1B0E8799}"/>
                </a:ext>
              </a:extLst>
            </p:cNvPr>
            <p:cNvCxnSpPr>
              <a:cxnSpLocks/>
            </p:cNvCxnSpPr>
            <p:nvPr/>
          </p:nvCxnSpPr>
          <p:spPr>
            <a:xfrm>
              <a:off x="8357769" y="4426765"/>
              <a:ext cx="357051"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cxnSp>
        <p:nvCxnSpPr>
          <p:cNvPr id="142" name="Gerade Verbindung mit Pfeil 141">
            <a:extLst>
              <a:ext uri="{FF2B5EF4-FFF2-40B4-BE49-F238E27FC236}">
                <a16:creationId xmlns:a16="http://schemas.microsoft.com/office/drawing/2014/main" id="{88CF8091-C805-44FC-8A13-257A29CBA8F1}"/>
              </a:ext>
            </a:extLst>
          </p:cNvPr>
          <p:cNvCxnSpPr>
            <a:cxnSpLocks/>
          </p:cNvCxnSpPr>
          <p:nvPr/>
        </p:nvCxnSpPr>
        <p:spPr>
          <a:xfrm flipV="1">
            <a:off x="7610625" y="1799855"/>
            <a:ext cx="0" cy="358752"/>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a:endCxn id="48" idx="1"/>
          </p:cNvCxnSpPr>
          <p:nvPr/>
        </p:nvCxnSpPr>
        <p:spPr>
          <a:xfrm>
            <a:off x="2440305" y="1803007"/>
            <a:ext cx="356756" cy="0"/>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9" name="Rechteck: abgerundete Ecken 158">
            <a:extLst>
              <a:ext uri="{FF2B5EF4-FFF2-40B4-BE49-F238E27FC236}">
                <a16:creationId xmlns:a16="http://schemas.microsoft.com/office/drawing/2014/main" id="{A80FEE11-BB8A-47FF-A99C-593CBE7B0DCA}"/>
              </a:ext>
            </a:extLst>
          </p:cNvPr>
          <p:cNvSpPr/>
          <p:nvPr/>
        </p:nvSpPr>
        <p:spPr>
          <a:xfrm>
            <a:off x="2862338" y="1387909"/>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r Verbinder 115">
            <a:extLst>
              <a:ext uri="{FF2B5EF4-FFF2-40B4-BE49-F238E27FC236}">
                <a16:creationId xmlns:a16="http://schemas.microsoft.com/office/drawing/2014/main" id="{10DF500B-EA43-497C-BD63-CD8980451935}"/>
              </a:ext>
            </a:extLst>
          </p:cNvPr>
          <p:cNvCxnSpPr>
            <a:cxnSpLocks/>
          </p:cNvCxnSpPr>
          <p:nvPr/>
        </p:nvCxnSpPr>
        <p:spPr>
          <a:xfrm flipV="1">
            <a:off x="5496035" y="3838087"/>
            <a:ext cx="3132967" cy="5874"/>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34" name="Rechteck: abgerundete Ecken 33">
            <a:extLst>
              <a:ext uri="{FF2B5EF4-FFF2-40B4-BE49-F238E27FC236}">
                <a16:creationId xmlns:a16="http://schemas.microsoft.com/office/drawing/2014/main" id="{AF1F3820-51C5-45C2-9450-0A044EA6D184}"/>
              </a:ext>
            </a:extLst>
          </p:cNvPr>
          <p:cNvSpPr/>
          <p:nvPr/>
        </p:nvSpPr>
        <p:spPr>
          <a:xfrm>
            <a:off x="1014680" y="1401687"/>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cxnSp>
        <p:nvCxnSpPr>
          <p:cNvPr id="74" name="Gerader Verbinder 73">
            <a:extLst>
              <a:ext uri="{FF2B5EF4-FFF2-40B4-BE49-F238E27FC236}">
                <a16:creationId xmlns:a16="http://schemas.microsoft.com/office/drawing/2014/main" id="{3962567F-F5E4-46D3-A28A-5CBAD7C2192B}"/>
              </a:ext>
            </a:extLst>
          </p:cNvPr>
          <p:cNvCxnSpPr>
            <a:cxnSpLocks/>
            <a:stCxn id="48" idx="3"/>
          </p:cNvCxnSpPr>
          <p:nvPr/>
        </p:nvCxnSpPr>
        <p:spPr>
          <a:xfrm>
            <a:off x="3964522" y="1803007"/>
            <a:ext cx="758549" cy="407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8" name="Rechteck: abgerundete Ecken 47">
            <a:extLst>
              <a:ext uri="{FF2B5EF4-FFF2-40B4-BE49-F238E27FC236}">
                <a16:creationId xmlns:a16="http://schemas.microsoft.com/office/drawing/2014/main" id="{9BB6F92A-B9CE-4A70-A72E-A19A1C219FF6}"/>
              </a:ext>
            </a:extLst>
          </p:cNvPr>
          <p:cNvSpPr/>
          <p:nvPr/>
        </p:nvSpPr>
        <p:spPr>
          <a:xfrm>
            <a:off x="2797061" y="1447407"/>
            <a:ext cx="116746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 /DC</a:t>
            </a:r>
          </a:p>
        </p:txBody>
      </p:sp>
      <p:cxnSp>
        <p:nvCxnSpPr>
          <p:cNvPr id="80" name="Gerader Verbinder 79">
            <a:extLst>
              <a:ext uri="{FF2B5EF4-FFF2-40B4-BE49-F238E27FC236}">
                <a16:creationId xmlns:a16="http://schemas.microsoft.com/office/drawing/2014/main" id="{7921924C-C943-4A7D-A5D4-6DFFBD9A4293}"/>
              </a:ext>
            </a:extLst>
          </p:cNvPr>
          <p:cNvCxnSpPr>
            <a:cxnSpLocks/>
            <a:stCxn id="189" idx="3"/>
          </p:cNvCxnSpPr>
          <p:nvPr/>
        </p:nvCxnSpPr>
        <p:spPr>
          <a:xfrm>
            <a:off x="4987883" y="1805042"/>
            <a:ext cx="2610263" cy="1018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14" name="Grafik 13" descr="Ein Bild, das Text, Schild, Himmel, draußen enthält.&#10;&#10;Automatisch generierte Beschreibung">
            <a:extLst>
              <a:ext uri="{FF2B5EF4-FFF2-40B4-BE49-F238E27FC236}">
                <a16:creationId xmlns:a16="http://schemas.microsoft.com/office/drawing/2014/main" id="{4CB47414-229E-40FC-99AF-E694396697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95180" y="1671405"/>
            <a:ext cx="488160" cy="488160"/>
          </a:xfrm>
          <a:prstGeom prst="rect">
            <a:avLst/>
          </a:prstGeom>
        </p:spPr>
      </p:pic>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5" name="Gruppieren 104">
            <a:extLst>
              <a:ext uri="{FF2B5EF4-FFF2-40B4-BE49-F238E27FC236}">
                <a16:creationId xmlns:a16="http://schemas.microsoft.com/office/drawing/2014/main" id="{A89BC8F1-812B-4696-85BD-469C81F68BCF}"/>
              </a:ext>
            </a:extLst>
          </p:cNvPr>
          <p:cNvGrpSpPr/>
          <p:nvPr/>
        </p:nvGrpSpPr>
        <p:grpSpPr>
          <a:xfrm rot="10800000" flipH="1">
            <a:off x="10536530" y="921876"/>
            <a:ext cx="714574" cy="1374908"/>
            <a:chOff x="9357293" y="3389020"/>
            <a:chExt cx="444342" cy="942682"/>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rot="10800000" flipH="1" flipV="1">
              <a:off x="9588564" y="3389020"/>
              <a:ext cx="0" cy="476586"/>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grpSp>
        <p:nvGrpSpPr>
          <p:cNvPr id="52" name="Gruppieren 51">
            <a:extLst>
              <a:ext uri="{FF2B5EF4-FFF2-40B4-BE49-F238E27FC236}">
                <a16:creationId xmlns:a16="http://schemas.microsoft.com/office/drawing/2014/main" id="{4BC3EBA2-2707-4DB3-8A5D-D9528DC42D4C}"/>
              </a:ext>
            </a:extLst>
          </p:cNvPr>
          <p:cNvGrpSpPr/>
          <p:nvPr/>
        </p:nvGrpSpPr>
        <p:grpSpPr>
          <a:xfrm>
            <a:off x="11073582" y="1419230"/>
            <a:ext cx="714579" cy="1173683"/>
            <a:chOff x="11452268" y="301635"/>
            <a:chExt cx="714579" cy="1173683"/>
          </a:xfrm>
        </p:grpSpPr>
        <p:grpSp>
          <p:nvGrpSpPr>
            <p:cNvPr id="103" name="Gruppieren 102">
              <a:extLst>
                <a:ext uri="{FF2B5EF4-FFF2-40B4-BE49-F238E27FC236}">
                  <a16:creationId xmlns:a16="http://schemas.microsoft.com/office/drawing/2014/main" id="{52215435-2F8E-4783-A30C-41C25B46CF2C}"/>
                </a:ext>
              </a:extLst>
            </p:cNvPr>
            <p:cNvGrpSpPr/>
            <p:nvPr/>
          </p:nvGrpSpPr>
          <p:grpSpPr>
            <a:xfrm rot="10800000">
              <a:off x="11452268" y="301635"/>
              <a:ext cx="714579" cy="1173683"/>
              <a:chOff x="9357293" y="3526986"/>
              <a:chExt cx="444342" cy="804716"/>
            </a:xfrm>
          </p:grpSpPr>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rot="10800000" flipV="1">
                <a:off x="9588564" y="3526986"/>
                <a:ext cx="0" cy="338619"/>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sp>
          <p:nvSpPr>
            <p:cNvPr id="112" name="Ellipse 111">
              <a:extLst>
                <a:ext uri="{FF2B5EF4-FFF2-40B4-BE49-F238E27FC236}">
                  <a16:creationId xmlns:a16="http://schemas.microsoft.com/office/drawing/2014/main" id="{4A842991-6122-4AFC-A010-AB15C4D4B0B0}"/>
                </a:ext>
              </a:extLst>
            </p:cNvPr>
            <p:cNvSpPr/>
            <p:nvPr/>
          </p:nvSpPr>
          <p:spPr>
            <a:xfrm rot="10800000">
              <a:off x="11868863" y="773850"/>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gr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9655912" y="2845995"/>
            <a:ext cx="1774959"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36" name="Textfeld 135">
            <a:extLst>
              <a:ext uri="{FF2B5EF4-FFF2-40B4-BE49-F238E27FC236}">
                <a16:creationId xmlns:a16="http://schemas.microsoft.com/office/drawing/2014/main" id="{3F090409-21C2-4D24-A6F6-F55E2E5FCB15}"/>
              </a:ext>
            </a:extLst>
          </p:cNvPr>
          <p:cNvSpPr txBox="1"/>
          <p:nvPr/>
        </p:nvSpPr>
        <p:spPr>
          <a:xfrm>
            <a:off x="6991969" y="2296786"/>
            <a:ext cx="1311435" cy="830997"/>
          </a:xfrm>
          <a:prstGeom prst="rect">
            <a:avLst/>
          </a:prstGeom>
          <a:noFill/>
        </p:spPr>
        <p:txBody>
          <a:bodyPr wrap="square" rtlCol="0">
            <a:spAutoFit/>
          </a:bodyPr>
          <a:lstStyle/>
          <a:p>
            <a:pPr algn="ctr"/>
            <a:r>
              <a:rPr lang="de-DE" sz="1600" dirty="0"/>
              <a:t>Brake Controller </a:t>
            </a:r>
          </a:p>
          <a:p>
            <a:pPr algn="ctr"/>
            <a:r>
              <a:rPr lang="de-DE" sz="1600" dirty="0"/>
              <a:t>1 </a:t>
            </a:r>
          </a:p>
        </p:txBody>
      </p:sp>
      <p:cxnSp>
        <p:nvCxnSpPr>
          <p:cNvPr id="55" name="Gerader Verbinder 54">
            <a:extLst>
              <a:ext uri="{FF2B5EF4-FFF2-40B4-BE49-F238E27FC236}">
                <a16:creationId xmlns:a16="http://schemas.microsoft.com/office/drawing/2014/main" id="{1123B6E7-163C-4081-8292-F14374B6D5C2}"/>
              </a:ext>
            </a:extLst>
          </p:cNvPr>
          <p:cNvCxnSpPr>
            <a:cxnSpLocks/>
          </p:cNvCxnSpPr>
          <p:nvPr/>
        </p:nvCxnSpPr>
        <p:spPr>
          <a:xfrm>
            <a:off x="8909862" y="3213806"/>
            <a:ext cx="0" cy="1126915"/>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43" name="Gerade Verbindung mit Pfeil 142">
            <a:extLst>
              <a:ext uri="{FF2B5EF4-FFF2-40B4-BE49-F238E27FC236}">
                <a16:creationId xmlns:a16="http://schemas.microsoft.com/office/drawing/2014/main" id="{C3BB4D1A-775C-49A5-AB6A-329AA86BD0BB}"/>
              </a:ext>
            </a:extLst>
          </p:cNvPr>
          <p:cNvCxnSpPr>
            <a:cxnSpLocks/>
          </p:cNvCxnSpPr>
          <p:nvPr/>
        </p:nvCxnSpPr>
        <p:spPr>
          <a:xfrm flipV="1">
            <a:off x="8629002" y="3223314"/>
            <a:ext cx="0" cy="605248"/>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5920991" cy="769441"/>
          </a:xfrm>
          <a:prstGeom prst="rect">
            <a:avLst/>
          </a:prstGeom>
          <a:noFill/>
        </p:spPr>
        <p:txBody>
          <a:bodyPr wrap="square" rtlCol="0">
            <a:spAutoFit/>
          </a:bodyPr>
          <a:lstStyle/>
          <a:p>
            <a:r>
              <a:rPr lang="en-US" sz="2400" b="1" dirty="0"/>
              <a:t>R13 EMB Targeted layouts – layout 1a </a:t>
            </a:r>
          </a:p>
          <a:p>
            <a:r>
              <a:rPr lang="en-US" sz="2000" b="1" dirty="0"/>
              <a:t>(Electro-Mechanical-Brake)</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059190" y="2178204"/>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7" name="Textfeld 116">
            <a:extLst>
              <a:ext uri="{FF2B5EF4-FFF2-40B4-BE49-F238E27FC236}">
                <a16:creationId xmlns:a16="http://schemas.microsoft.com/office/drawing/2014/main" id="{B7CDF19B-EBD9-40FE-8CEB-1268BBD11AA3}"/>
              </a:ext>
            </a:extLst>
          </p:cNvPr>
          <p:cNvSpPr txBox="1"/>
          <p:nvPr/>
        </p:nvSpPr>
        <p:spPr>
          <a:xfrm>
            <a:off x="8261963" y="2282933"/>
            <a:ext cx="1226997" cy="830997"/>
          </a:xfrm>
          <a:prstGeom prst="rect">
            <a:avLst/>
          </a:prstGeom>
          <a:noFill/>
        </p:spPr>
        <p:txBody>
          <a:bodyPr wrap="square" rtlCol="0">
            <a:spAutoFit/>
          </a:bodyPr>
          <a:lstStyle/>
          <a:p>
            <a:pPr algn="ctr"/>
            <a:r>
              <a:rPr lang="de-DE" sz="1600" dirty="0"/>
              <a:t>Brake Controller </a:t>
            </a:r>
          </a:p>
          <a:p>
            <a:pPr algn="ctr"/>
            <a:r>
              <a:rPr lang="de-DE" sz="1600" dirty="0"/>
              <a:t>2 </a:t>
            </a:r>
          </a:p>
        </p:txBody>
      </p:sp>
      <p:cxnSp>
        <p:nvCxnSpPr>
          <p:cNvPr id="132" name="Gerader Verbinder 131">
            <a:extLst>
              <a:ext uri="{FF2B5EF4-FFF2-40B4-BE49-F238E27FC236}">
                <a16:creationId xmlns:a16="http://schemas.microsoft.com/office/drawing/2014/main" id="{D7D281BB-D8AD-4F0D-8B66-6F838D336C79}"/>
              </a:ext>
            </a:extLst>
          </p:cNvPr>
          <p:cNvCxnSpPr>
            <a:cxnSpLocks/>
          </p:cNvCxnSpPr>
          <p:nvPr/>
        </p:nvCxnSpPr>
        <p:spPr>
          <a:xfrm>
            <a:off x="7584456" y="3230839"/>
            <a:ext cx="7621" cy="996985"/>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33" name="Gerade Verbindung mit Pfeil 132">
            <a:extLst>
              <a:ext uri="{FF2B5EF4-FFF2-40B4-BE49-F238E27FC236}">
                <a16:creationId xmlns:a16="http://schemas.microsoft.com/office/drawing/2014/main" id="{E87EC5C6-C7AB-4178-A0E9-C1E573414120}"/>
              </a:ext>
            </a:extLst>
          </p:cNvPr>
          <p:cNvCxnSpPr>
            <a:cxnSpLocks/>
          </p:cNvCxnSpPr>
          <p:nvPr/>
        </p:nvCxnSpPr>
        <p:spPr>
          <a:xfrm flipH="1">
            <a:off x="8174594" y="2671759"/>
            <a:ext cx="152772" cy="0"/>
          </a:xfrm>
          <a:prstGeom prst="straightConnector1">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9692856" y="2581888"/>
            <a:ext cx="1723381" cy="541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6" y="1991918"/>
            <a:ext cx="2739886" cy="1409309"/>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86" name="Gruppieren 85">
            <a:extLst>
              <a:ext uri="{FF2B5EF4-FFF2-40B4-BE49-F238E27FC236}">
                <a16:creationId xmlns:a16="http://schemas.microsoft.com/office/drawing/2014/main" id="{CAD25D62-19A5-40B5-8FAC-98946BC0C684}"/>
              </a:ext>
            </a:extLst>
          </p:cNvPr>
          <p:cNvGrpSpPr/>
          <p:nvPr/>
        </p:nvGrpSpPr>
        <p:grpSpPr>
          <a:xfrm>
            <a:off x="4715858" y="3994168"/>
            <a:ext cx="4194004" cy="693562"/>
            <a:chOff x="6225262" y="4654450"/>
            <a:chExt cx="4194004" cy="693562"/>
          </a:xfrm>
        </p:grpSpPr>
        <p:cxnSp>
          <p:nvCxnSpPr>
            <p:cNvPr id="88" name="Gerader Verbinder 87">
              <a:extLst>
                <a:ext uri="{FF2B5EF4-FFF2-40B4-BE49-F238E27FC236}">
                  <a16:creationId xmlns:a16="http://schemas.microsoft.com/office/drawing/2014/main" id="{1C15DABF-38BD-4255-992F-38E2C3185E42}"/>
                </a:ext>
              </a:extLst>
            </p:cNvPr>
            <p:cNvCxnSpPr>
              <a:cxnSpLocks/>
            </p:cNvCxnSpPr>
            <p:nvPr/>
          </p:nvCxnSpPr>
          <p:spPr>
            <a:xfrm>
              <a:off x="7187341" y="4981890"/>
              <a:ext cx="3231925"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Gerader Verbinder 88">
              <a:extLst>
                <a:ext uri="{FF2B5EF4-FFF2-40B4-BE49-F238E27FC236}">
                  <a16:creationId xmlns:a16="http://schemas.microsoft.com/office/drawing/2014/main" id="{3E619A6D-14A4-4A17-812D-AFD50DB6919F}"/>
                </a:ext>
              </a:extLst>
            </p:cNvPr>
            <p:cNvCxnSpPr>
              <a:cxnSpLocks/>
            </p:cNvCxnSpPr>
            <p:nvPr/>
          </p:nvCxnSpPr>
          <p:spPr>
            <a:xfrm>
              <a:off x="7242021" y="4878774"/>
              <a:ext cx="1863742"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90" name="Gruppieren 89">
              <a:extLst>
                <a:ext uri="{FF2B5EF4-FFF2-40B4-BE49-F238E27FC236}">
                  <a16:creationId xmlns:a16="http://schemas.microsoft.com/office/drawing/2014/main" id="{3466A446-E20D-4772-95FA-9065C48A6F1C}"/>
                </a:ext>
              </a:extLst>
            </p:cNvPr>
            <p:cNvGrpSpPr>
              <a:grpSpLocks noChangeAspect="1"/>
            </p:cNvGrpSpPr>
            <p:nvPr/>
          </p:nvGrpSpPr>
          <p:grpSpPr>
            <a:xfrm rot="156621" flipH="1">
              <a:off x="6341673" y="4853191"/>
              <a:ext cx="353696" cy="421451"/>
              <a:chOff x="4110773" y="4259412"/>
              <a:chExt cx="609379" cy="719318"/>
            </a:xfrm>
          </p:grpSpPr>
          <p:sp>
            <p:nvSpPr>
              <p:cNvPr id="94" name="Freihandform: Form 93">
                <a:extLst>
                  <a:ext uri="{FF2B5EF4-FFF2-40B4-BE49-F238E27FC236}">
                    <a16:creationId xmlns:a16="http://schemas.microsoft.com/office/drawing/2014/main" id="{6C95B86D-FEA8-4704-B266-D17C3C99A28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5" name="Rechteck 94">
                <a:extLst>
                  <a:ext uri="{FF2B5EF4-FFF2-40B4-BE49-F238E27FC236}">
                    <a16:creationId xmlns:a16="http://schemas.microsoft.com/office/drawing/2014/main" id="{5C76CF71-53ED-4A94-8134-3ADCEBF6B8E7}"/>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7" name="Ellipse 96">
                <a:extLst>
                  <a:ext uri="{FF2B5EF4-FFF2-40B4-BE49-F238E27FC236}">
                    <a16:creationId xmlns:a16="http://schemas.microsoft.com/office/drawing/2014/main" id="{D716AFCF-436A-4C72-963F-AA978A376E2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91" name="Gerader Verbinder 90">
              <a:extLst>
                <a:ext uri="{FF2B5EF4-FFF2-40B4-BE49-F238E27FC236}">
                  <a16:creationId xmlns:a16="http://schemas.microsoft.com/office/drawing/2014/main" id="{44FB009E-DD2A-413B-8C5F-D258C76C28EF}"/>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Rechteck 91">
              <a:extLst>
                <a:ext uri="{FF2B5EF4-FFF2-40B4-BE49-F238E27FC236}">
                  <a16:creationId xmlns:a16="http://schemas.microsoft.com/office/drawing/2014/main" id="{D25A9D9F-1F9A-4A04-A542-EE53F4540B8B}"/>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hteck 92">
              <a:extLst>
                <a:ext uri="{FF2B5EF4-FFF2-40B4-BE49-F238E27FC236}">
                  <a16:creationId xmlns:a16="http://schemas.microsoft.com/office/drawing/2014/main" id="{C363C6F1-F4B2-4225-8821-EABF74317D8B}"/>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8" name="Gerader Verbinder 97">
            <a:extLst>
              <a:ext uri="{FF2B5EF4-FFF2-40B4-BE49-F238E27FC236}">
                <a16:creationId xmlns:a16="http://schemas.microsoft.com/office/drawing/2014/main" id="{E71E8701-5916-462A-8D62-5519940763E0}"/>
              </a:ext>
            </a:extLst>
          </p:cNvPr>
          <p:cNvCxnSpPr>
            <a:cxnSpLocks/>
          </p:cNvCxnSpPr>
          <p:nvPr/>
        </p:nvCxnSpPr>
        <p:spPr>
          <a:xfrm flipH="1">
            <a:off x="5118848" y="1799855"/>
            <a:ext cx="12611" cy="2188536"/>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30" name="Gerader Verbinder 129">
            <a:extLst>
              <a:ext uri="{FF2B5EF4-FFF2-40B4-BE49-F238E27FC236}">
                <a16:creationId xmlns:a16="http://schemas.microsoft.com/office/drawing/2014/main" id="{A2D5B6CA-DCDF-468B-B697-DBA09E9DB7AC}"/>
              </a:ext>
            </a:extLst>
          </p:cNvPr>
          <p:cNvCxnSpPr>
            <a:cxnSpLocks/>
          </p:cNvCxnSpPr>
          <p:nvPr/>
        </p:nvCxnSpPr>
        <p:spPr>
          <a:xfrm>
            <a:off x="5283211" y="398839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1" name="Textfeld 130">
            <a:extLst>
              <a:ext uri="{FF2B5EF4-FFF2-40B4-BE49-F238E27FC236}">
                <a16:creationId xmlns:a16="http://schemas.microsoft.com/office/drawing/2014/main" id="{D712C087-828A-4377-83D1-7837770BAFAB}"/>
              </a:ext>
            </a:extLst>
          </p:cNvPr>
          <p:cNvSpPr txBox="1"/>
          <p:nvPr/>
        </p:nvSpPr>
        <p:spPr>
          <a:xfrm>
            <a:off x="4970762" y="4342577"/>
            <a:ext cx="257448" cy="307777"/>
          </a:xfrm>
          <a:prstGeom prst="rect">
            <a:avLst/>
          </a:prstGeom>
          <a:noFill/>
        </p:spPr>
        <p:txBody>
          <a:bodyPr wrap="square" rtlCol="0">
            <a:spAutoFit/>
          </a:bodyPr>
          <a:lstStyle/>
          <a:p>
            <a:r>
              <a:rPr lang="de-DE" sz="1400" b="1" dirty="0"/>
              <a:t>1</a:t>
            </a:r>
          </a:p>
        </p:txBody>
      </p:sp>
      <p:sp>
        <p:nvSpPr>
          <p:cNvPr id="134" name="Textfeld 133">
            <a:extLst>
              <a:ext uri="{FF2B5EF4-FFF2-40B4-BE49-F238E27FC236}">
                <a16:creationId xmlns:a16="http://schemas.microsoft.com/office/drawing/2014/main" id="{3B0DFED8-2B36-44D8-837A-458AE86327D7}"/>
              </a:ext>
            </a:extLst>
          </p:cNvPr>
          <p:cNvSpPr txBox="1"/>
          <p:nvPr/>
        </p:nvSpPr>
        <p:spPr>
          <a:xfrm>
            <a:off x="5409485" y="4347188"/>
            <a:ext cx="257448" cy="307777"/>
          </a:xfrm>
          <a:prstGeom prst="rect">
            <a:avLst/>
          </a:prstGeom>
          <a:noFill/>
        </p:spPr>
        <p:txBody>
          <a:bodyPr wrap="square" rtlCol="0">
            <a:spAutoFit/>
          </a:bodyPr>
          <a:lstStyle/>
          <a:p>
            <a:r>
              <a:rPr lang="de-DE" sz="1400" b="1" dirty="0"/>
              <a:t>2</a:t>
            </a:r>
          </a:p>
        </p:txBody>
      </p:sp>
      <p:sp>
        <p:nvSpPr>
          <p:cNvPr id="135" name="Ellipse 134">
            <a:extLst>
              <a:ext uri="{FF2B5EF4-FFF2-40B4-BE49-F238E27FC236}">
                <a16:creationId xmlns:a16="http://schemas.microsoft.com/office/drawing/2014/main" id="{0207EBC7-4032-41D6-8CCA-8150F253F85C}"/>
              </a:ext>
            </a:extLst>
          </p:cNvPr>
          <p:cNvSpPr/>
          <p:nvPr/>
        </p:nvSpPr>
        <p:spPr>
          <a:xfrm>
            <a:off x="5338548" y="3768994"/>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a:extLst>
              <a:ext uri="{FF2B5EF4-FFF2-40B4-BE49-F238E27FC236}">
                <a16:creationId xmlns:a16="http://schemas.microsoft.com/office/drawing/2014/main" id="{F0D5E7C5-1491-4FFB-B7E4-BC17ADD1B336}"/>
              </a:ext>
            </a:extLst>
          </p:cNvPr>
          <p:cNvSpPr/>
          <p:nvPr/>
        </p:nvSpPr>
        <p:spPr>
          <a:xfrm>
            <a:off x="4168796" y="1746492"/>
            <a:ext cx="157487" cy="13088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D88E93D6-890B-4ACF-BCA8-1564C597853D}"/>
              </a:ext>
            </a:extLst>
          </p:cNvPr>
          <p:cNvSpPr txBox="1"/>
          <p:nvPr/>
        </p:nvSpPr>
        <p:spPr>
          <a:xfrm>
            <a:off x="3970141" y="1295527"/>
            <a:ext cx="1136312" cy="369332"/>
          </a:xfrm>
          <a:prstGeom prst="rect">
            <a:avLst/>
          </a:prstGeom>
          <a:noFill/>
        </p:spPr>
        <p:txBody>
          <a:bodyPr wrap="square" rtlCol="0">
            <a:spAutoFit/>
          </a:bodyPr>
          <a:lstStyle/>
          <a:p>
            <a:r>
              <a:rPr lang="de-DE" dirty="0"/>
              <a:t>KL 30.1</a:t>
            </a:r>
          </a:p>
        </p:txBody>
      </p:sp>
      <p:cxnSp>
        <p:nvCxnSpPr>
          <p:cNvPr id="7" name="Gerader Verbinder 6">
            <a:extLst>
              <a:ext uri="{FF2B5EF4-FFF2-40B4-BE49-F238E27FC236}">
                <a16:creationId xmlns:a16="http://schemas.microsoft.com/office/drawing/2014/main" id="{94613855-607E-46B4-87C3-00A110197F5E}"/>
              </a:ext>
            </a:extLst>
          </p:cNvPr>
          <p:cNvCxnSpPr>
            <a:cxnSpLocks/>
            <a:stCxn id="114" idx="3"/>
          </p:cNvCxnSpPr>
          <p:nvPr/>
        </p:nvCxnSpPr>
        <p:spPr>
          <a:xfrm>
            <a:off x="9655912" y="2696573"/>
            <a:ext cx="2132249"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feld 112">
            <a:extLst>
              <a:ext uri="{FF2B5EF4-FFF2-40B4-BE49-F238E27FC236}">
                <a16:creationId xmlns:a16="http://schemas.microsoft.com/office/drawing/2014/main" id="{BA10B135-EE05-4ABA-9C7A-5CF75ADF6CAD}"/>
              </a:ext>
            </a:extLst>
          </p:cNvPr>
          <p:cNvSpPr txBox="1"/>
          <p:nvPr/>
        </p:nvSpPr>
        <p:spPr>
          <a:xfrm>
            <a:off x="9833237" y="1798463"/>
            <a:ext cx="1136312" cy="369332"/>
          </a:xfrm>
          <a:prstGeom prst="rect">
            <a:avLst/>
          </a:prstGeom>
          <a:noFill/>
        </p:spPr>
        <p:txBody>
          <a:bodyPr wrap="square" rtlCol="0">
            <a:spAutoFit/>
          </a:bodyPr>
          <a:lstStyle/>
          <a:p>
            <a:r>
              <a:rPr lang="de-DE" dirty="0"/>
              <a:t>Circuit 1</a:t>
            </a:r>
          </a:p>
        </p:txBody>
      </p:sp>
      <p:sp>
        <p:nvSpPr>
          <p:cNvPr id="118" name="Textfeld 117">
            <a:extLst>
              <a:ext uri="{FF2B5EF4-FFF2-40B4-BE49-F238E27FC236}">
                <a16:creationId xmlns:a16="http://schemas.microsoft.com/office/drawing/2014/main" id="{CA92EDE9-5617-4B65-9713-5E7E2B18AEED}"/>
              </a:ext>
            </a:extLst>
          </p:cNvPr>
          <p:cNvSpPr txBox="1"/>
          <p:nvPr/>
        </p:nvSpPr>
        <p:spPr>
          <a:xfrm>
            <a:off x="9862674" y="3264107"/>
            <a:ext cx="1136312" cy="369332"/>
          </a:xfrm>
          <a:prstGeom prst="rect">
            <a:avLst/>
          </a:prstGeom>
          <a:noFill/>
        </p:spPr>
        <p:txBody>
          <a:bodyPr wrap="square" rtlCol="0">
            <a:spAutoFit/>
          </a:bodyPr>
          <a:lstStyle/>
          <a:p>
            <a:r>
              <a:rPr lang="de-DE" dirty="0"/>
              <a:t>Circuit 2</a:t>
            </a:r>
          </a:p>
        </p:txBody>
      </p:sp>
      <p:cxnSp>
        <p:nvCxnSpPr>
          <p:cNvPr id="124" name="Gerader Verbinder 123">
            <a:extLst>
              <a:ext uri="{FF2B5EF4-FFF2-40B4-BE49-F238E27FC236}">
                <a16:creationId xmlns:a16="http://schemas.microsoft.com/office/drawing/2014/main" id="{8CDA05E3-4157-41C2-849B-A4F8B7E69828}"/>
              </a:ext>
            </a:extLst>
          </p:cNvPr>
          <p:cNvCxnSpPr>
            <a:cxnSpLocks/>
          </p:cNvCxnSpPr>
          <p:nvPr/>
        </p:nvCxnSpPr>
        <p:spPr>
          <a:xfrm flipH="1">
            <a:off x="6589082" y="2529862"/>
            <a:ext cx="300694"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28" name="Gerader Verbinder 97">
            <a:extLst>
              <a:ext uri="{FF2B5EF4-FFF2-40B4-BE49-F238E27FC236}">
                <a16:creationId xmlns:a16="http://schemas.microsoft.com/office/drawing/2014/main" id="{5F4779D7-A637-94AA-C091-789AF759AD6B}"/>
              </a:ext>
            </a:extLst>
          </p:cNvPr>
          <p:cNvCxnSpPr>
            <a:cxnSpLocks/>
            <a:stCxn id="144" idx="4"/>
            <a:endCxn id="36" idx="0"/>
          </p:cNvCxnSpPr>
          <p:nvPr/>
        </p:nvCxnSpPr>
        <p:spPr>
          <a:xfrm flipH="1">
            <a:off x="4244011" y="1877376"/>
            <a:ext cx="3529" cy="62296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Gerader Verbinder 73">
            <a:extLst>
              <a:ext uri="{FF2B5EF4-FFF2-40B4-BE49-F238E27FC236}">
                <a16:creationId xmlns:a16="http://schemas.microsoft.com/office/drawing/2014/main" id="{8F5443CC-DC90-B081-D78E-5A334E956AA4}"/>
              </a:ext>
            </a:extLst>
          </p:cNvPr>
          <p:cNvCxnSpPr>
            <a:cxnSpLocks/>
            <a:endCxn id="22" idx="2"/>
          </p:cNvCxnSpPr>
          <p:nvPr/>
        </p:nvCxnSpPr>
        <p:spPr>
          <a:xfrm flipV="1">
            <a:off x="6171392" y="1654229"/>
            <a:ext cx="0" cy="174424"/>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56" name="Ellipse 134">
            <a:extLst>
              <a:ext uri="{FF2B5EF4-FFF2-40B4-BE49-F238E27FC236}">
                <a16:creationId xmlns:a16="http://schemas.microsoft.com/office/drawing/2014/main" id="{5ADB4337-5579-07F9-2729-430F553D3D82}"/>
              </a:ext>
            </a:extLst>
          </p:cNvPr>
          <p:cNvSpPr/>
          <p:nvPr/>
        </p:nvSpPr>
        <p:spPr>
          <a:xfrm>
            <a:off x="5052375" y="1744264"/>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abgerundete Ecken 35">
            <a:extLst>
              <a:ext uri="{FF2B5EF4-FFF2-40B4-BE49-F238E27FC236}">
                <a16:creationId xmlns:a16="http://schemas.microsoft.com/office/drawing/2014/main" id="{AFE30FE1-EDD4-4507-9D3D-9EC894E5A7A3}"/>
              </a:ext>
            </a:extLst>
          </p:cNvPr>
          <p:cNvSpPr/>
          <p:nvPr/>
        </p:nvSpPr>
        <p:spPr>
          <a:xfrm>
            <a:off x="3653745" y="2500343"/>
            <a:ext cx="118053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Battery</a:t>
            </a:r>
          </a:p>
          <a:p>
            <a:pPr algn="ctr"/>
            <a:r>
              <a:rPr lang="de-DE" dirty="0">
                <a:solidFill>
                  <a:schemeClr val="tx1"/>
                </a:solidFill>
              </a:rPr>
              <a:t>24 V</a:t>
            </a:r>
          </a:p>
        </p:txBody>
      </p:sp>
      <p:cxnSp>
        <p:nvCxnSpPr>
          <p:cNvPr id="73" name="Gerader Verbinder 73">
            <a:extLst>
              <a:ext uri="{FF2B5EF4-FFF2-40B4-BE49-F238E27FC236}">
                <a16:creationId xmlns:a16="http://schemas.microsoft.com/office/drawing/2014/main" id="{B24A76C3-8FED-3885-1DAA-0CCEB75B22C6}"/>
              </a:ext>
            </a:extLst>
          </p:cNvPr>
          <p:cNvCxnSpPr>
            <a:cxnSpLocks/>
            <a:stCxn id="144" idx="6"/>
          </p:cNvCxnSpPr>
          <p:nvPr/>
        </p:nvCxnSpPr>
        <p:spPr>
          <a:xfrm>
            <a:off x="4326283" y="1811934"/>
            <a:ext cx="396788" cy="422383"/>
          </a:xfrm>
          <a:prstGeom prst="bentConnector3">
            <a:avLst>
              <a:gd name="adj1" fmla="val 50000"/>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8" name="Ellipse 143">
            <a:extLst>
              <a:ext uri="{FF2B5EF4-FFF2-40B4-BE49-F238E27FC236}">
                <a16:creationId xmlns:a16="http://schemas.microsoft.com/office/drawing/2014/main" id="{3C8642E1-80E6-10FD-29D6-5866A6B58659}"/>
              </a:ext>
            </a:extLst>
          </p:cNvPr>
          <p:cNvSpPr/>
          <p:nvPr/>
        </p:nvSpPr>
        <p:spPr>
          <a:xfrm>
            <a:off x="4446508" y="1741634"/>
            <a:ext cx="157487" cy="13088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r Verbinder 73">
            <a:extLst>
              <a:ext uri="{FF2B5EF4-FFF2-40B4-BE49-F238E27FC236}">
                <a16:creationId xmlns:a16="http://schemas.microsoft.com/office/drawing/2014/main" id="{160C2597-904D-16CC-F166-FBAB7535BD76}"/>
              </a:ext>
            </a:extLst>
          </p:cNvPr>
          <p:cNvCxnSpPr>
            <a:cxnSpLocks/>
            <a:stCxn id="193" idx="3"/>
          </p:cNvCxnSpPr>
          <p:nvPr/>
        </p:nvCxnSpPr>
        <p:spPr>
          <a:xfrm>
            <a:off x="4984076" y="2235935"/>
            <a:ext cx="428903" cy="1742665"/>
          </a:xfrm>
          <a:prstGeom prst="bentConnector2">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23" name="Gerader Verbinder 98">
            <a:extLst>
              <a:ext uri="{FF2B5EF4-FFF2-40B4-BE49-F238E27FC236}">
                <a16:creationId xmlns:a16="http://schemas.microsoft.com/office/drawing/2014/main" id="{98693118-A36B-743D-3BB6-237099ED5925}"/>
              </a:ext>
            </a:extLst>
          </p:cNvPr>
          <p:cNvCxnSpPr>
            <a:cxnSpLocks/>
          </p:cNvCxnSpPr>
          <p:nvPr/>
        </p:nvCxnSpPr>
        <p:spPr>
          <a:xfrm flipV="1">
            <a:off x="6171391" y="3710281"/>
            <a:ext cx="0" cy="12597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40" name="Rechteck: abgerundete Ecken 35">
            <a:extLst>
              <a:ext uri="{FF2B5EF4-FFF2-40B4-BE49-F238E27FC236}">
                <a16:creationId xmlns:a16="http://schemas.microsoft.com/office/drawing/2014/main" id="{674FA5D4-9FA0-4429-A980-291CCFB1F04A}"/>
              </a:ext>
            </a:extLst>
          </p:cNvPr>
          <p:cNvSpPr/>
          <p:nvPr/>
        </p:nvSpPr>
        <p:spPr>
          <a:xfrm>
            <a:off x="5571857" y="2993171"/>
            <a:ext cx="1180531" cy="711200"/>
          </a:xfrm>
          <a:prstGeom prst="roundRect">
            <a:avLst/>
          </a:prstGeom>
          <a:solidFill>
            <a:srgbClr val="92D05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2</a:t>
            </a:r>
          </a:p>
        </p:txBody>
      </p:sp>
      <p:grpSp>
        <p:nvGrpSpPr>
          <p:cNvPr id="188" name="Gruppieren 74">
            <a:extLst>
              <a:ext uri="{FF2B5EF4-FFF2-40B4-BE49-F238E27FC236}">
                <a16:creationId xmlns:a16="http://schemas.microsoft.com/office/drawing/2014/main" id="{7DFFC37F-9841-5AE0-3A11-E2CD92B52FFE}"/>
              </a:ext>
            </a:extLst>
          </p:cNvPr>
          <p:cNvGrpSpPr/>
          <p:nvPr/>
        </p:nvGrpSpPr>
        <p:grpSpPr>
          <a:xfrm>
            <a:off x="4672963" y="1729584"/>
            <a:ext cx="314920" cy="150916"/>
            <a:chOff x="2579832" y="2332659"/>
            <a:chExt cx="314920" cy="150916"/>
          </a:xfrm>
        </p:grpSpPr>
        <p:sp>
          <p:nvSpPr>
            <p:cNvPr id="189" name="Rechteck 68">
              <a:extLst>
                <a:ext uri="{FF2B5EF4-FFF2-40B4-BE49-F238E27FC236}">
                  <a16:creationId xmlns:a16="http://schemas.microsoft.com/office/drawing/2014/main" id="{206A9DE5-F489-F45D-CDFB-A27B903D31B8}"/>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190" name="Gerader Verbinder 69">
              <a:extLst>
                <a:ext uri="{FF2B5EF4-FFF2-40B4-BE49-F238E27FC236}">
                  <a16:creationId xmlns:a16="http://schemas.microsoft.com/office/drawing/2014/main" id="{1B8D83B6-5167-6F32-51E0-3C38670FF2F0}"/>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1" name="Gerader Verbinder 70">
              <a:extLst>
                <a:ext uri="{FF2B5EF4-FFF2-40B4-BE49-F238E27FC236}">
                  <a16:creationId xmlns:a16="http://schemas.microsoft.com/office/drawing/2014/main" id="{C69309B2-DEC7-F711-12DC-1139C5792342}"/>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92" name="Gruppieren 74">
            <a:extLst>
              <a:ext uri="{FF2B5EF4-FFF2-40B4-BE49-F238E27FC236}">
                <a16:creationId xmlns:a16="http://schemas.microsoft.com/office/drawing/2014/main" id="{40A0CA7A-2CD5-378D-CB40-F9EF9BCFB572}"/>
              </a:ext>
            </a:extLst>
          </p:cNvPr>
          <p:cNvGrpSpPr/>
          <p:nvPr/>
        </p:nvGrpSpPr>
        <p:grpSpPr>
          <a:xfrm>
            <a:off x="4669156" y="2160477"/>
            <a:ext cx="314920" cy="150916"/>
            <a:chOff x="2579832" y="2332659"/>
            <a:chExt cx="314920" cy="150916"/>
          </a:xfrm>
        </p:grpSpPr>
        <p:sp>
          <p:nvSpPr>
            <p:cNvPr id="193" name="Rechteck 68">
              <a:extLst>
                <a:ext uri="{FF2B5EF4-FFF2-40B4-BE49-F238E27FC236}">
                  <a16:creationId xmlns:a16="http://schemas.microsoft.com/office/drawing/2014/main" id="{5170E602-891B-830D-A3CD-82438E0D5A39}"/>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194" name="Gerader Verbinder 69">
              <a:extLst>
                <a:ext uri="{FF2B5EF4-FFF2-40B4-BE49-F238E27FC236}">
                  <a16:creationId xmlns:a16="http://schemas.microsoft.com/office/drawing/2014/main" id="{5B9A434C-0C7D-08D1-52DC-96D6E66C85FB}"/>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5" name="Gerader Verbinder 70">
              <a:extLst>
                <a:ext uri="{FF2B5EF4-FFF2-40B4-BE49-F238E27FC236}">
                  <a16:creationId xmlns:a16="http://schemas.microsoft.com/office/drawing/2014/main" id="{A975E50F-A1A3-F266-0EDB-1F92E7F78EE1}"/>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22" name="Rechteck: abgerundete Ecken 35">
            <a:extLst>
              <a:ext uri="{FF2B5EF4-FFF2-40B4-BE49-F238E27FC236}">
                <a16:creationId xmlns:a16="http://schemas.microsoft.com/office/drawing/2014/main" id="{C52BA4CA-230A-E833-6ED4-B3641976C0EC}"/>
              </a:ext>
            </a:extLst>
          </p:cNvPr>
          <p:cNvSpPr/>
          <p:nvPr/>
        </p:nvSpPr>
        <p:spPr>
          <a:xfrm>
            <a:off x="5581126" y="943029"/>
            <a:ext cx="1180531" cy="711200"/>
          </a:xfrm>
          <a:prstGeom prst="roundRect">
            <a:avLst/>
          </a:prstGeom>
          <a:solidFill>
            <a:srgbClr val="92D05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1</a:t>
            </a:r>
          </a:p>
        </p:txBody>
      </p:sp>
      <p:grpSp>
        <p:nvGrpSpPr>
          <p:cNvPr id="70" name="Group 69">
            <a:extLst>
              <a:ext uri="{FF2B5EF4-FFF2-40B4-BE49-F238E27FC236}">
                <a16:creationId xmlns:a16="http://schemas.microsoft.com/office/drawing/2014/main" id="{D7EEAB8F-3053-DAFE-ED60-0C13341A9251}"/>
              </a:ext>
            </a:extLst>
          </p:cNvPr>
          <p:cNvGrpSpPr/>
          <p:nvPr/>
        </p:nvGrpSpPr>
        <p:grpSpPr>
          <a:xfrm>
            <a:off x="337012" y="4626770"/>
            <a:ext cx="3549563" cy="1975055"/>
            <a:chOff x="337012" y="4626770"/>
            <a:chExt cx="3549563" cy="1975055"/>
          </a:xfrm>
        </p:grpSpPr>
        <p:grpSp>
          <p:nvGrpSpPr>
            <p:cNvPr id="71" name="Group 70">
              <a:extLst>
                <a:ext uri="{FF2B5EF4-FFF2-40B4-BE49-F238E27FC236}">
                  <a16:creationId xmlns:a16="http://schemas.microsoft.com/office/drawing/2014/main" id="{9FC2F788-70BA-CA66-AE0D-351C99DE455F}"/>
                </a:ext>
              </a:extLst>
            </p:cNvPr>
            <p:cNvGrpSpPr/>
            <p:nvPr/>
          </p:nvGrpSpPr>
          <p:grpSpPr>
            <a:xfrm>
              <a:off x="394162" y="4985384"/>
              <a:ext cx="3383850" cy="280750"/>
              <a:chOff x="983046" y="4853318"/>
              <a:chExt cx="3383850" cy="280750"/>
            </a:xfrm>
          </p:grpSpPr>
          <p:sp>
            <p:nvSpPr>
              <p:cNvPr id="171" name="Textfeld 61">
                <a:extLst>
                  <a:ext uri="{FF2B5EF4-FFF2-40B4-BE49-F238E27FC236}">
                    <a16:creationId xmlns:a16="http://schemas.microsoft.com/office/drawing/2014/main" id="{2533FAC9-1067-8DC0-901E-51EE215BA3E6}"/>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172" name="Gleichschenkliges Dreieck 152">
                <a:extLst>
                  <a:ext uri="{FF2B5EF4-FFF2-40B4-BE49-F238E27FC236}">
                    <a16:creationId xmlns:a16="http://schemas.microsoft.com/office/drawing/2014/main" id="{7755E3BC-6539-71BE-4A3F-21F5C705A86B}"/>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5" name="Group 74">
              <a:extLst>
                <a:ext uri="{FF2B5EF4-FFF2-40B4-BE49-F238E27FC236}">
                  <a16:creationId xmlns:a16="http://schemas.microsoft.com/office/drawing/2014/main" id="{2139BB1A-E823-9AB3-953C-5D53B5146257}"/>
                </a:ext>
              </a:extLst>
            </p:cNvPr>
            <p:cNvGrpSpPr/>
            <p:nvPr/>
          </p:nvGrpSpPr>
          <p:grpSpPr>
            <a:xfrm>
              <a:off x="400946" y="5241757"/>
              <a:ext cx="1191675" cy="280750"/>
              <a:chOff x="989830" y="5109691"/>
              <a:chExt cx="1191675" cy="280750"/>
            </a:xfrm>
          </p:grpSpPr>
          <p:sp>
            <p:nvSpPr>
              <p:cNvPr id="169" name="Textfeld 58">
                <a:extLst>
                  <a:ext uri="{FF2B5EF4-FFF2-40B4-BE49-F238E27FC236}">
                    <a16:creationId xmlns:a16="http://schemas.microsoft.com/office/drawing/2014/main" id="{642A0EDE-907D-F646-4A85-9956B295D59B}"/>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170" name="Gleichschenkliges Dreieck 153">
                <a:extLst>
                  <a:ext uri="{FF2B5EF4-FFF2-40B4-BE49-F238E27FC236}">
                    <a16:creationId xmlns:a16="http://schemas.microsoft.com/office/drawing/2014/main" id="{28648CEC-E423-5488-C2A3-584BC5D2D727}"/>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oup 75">
              <a:extLst>
                <a:ext uri="{FF2B5EF4-FFF2-40B4-BE49-F238E27FC236}">
                  <a16:creationId xmlns:a16="http://schemas.microsoft.com/office/drawing/2014/main" id="{F8C6A37A-E13B-F38B-D657-82E14CDE58B7}"/>
                </a:ext>
              </a:extLst>
            </p:cNvPr>
            <p:cNvGrpSpPr/>
            <p:nvPr/>
          </p:nvGrpSpPr>
          <p:grpSpPr>
            <a:xfrm>
              <a:off x="394162" y="5480817"/>
              <a:ext cx="1882528" cy="280750"/>
              <a:chOff x="983046" y="5348751"/>
              <a:chExt cx="1882528" cy="280750"/>
            </a:xfrm>
          </p:grpSpPr>
          <p:sp>
            <p:nvSpPr>
              <p:cNvPr id="167" name="Textfeld 53">
                <a:extLst>
                  <a:ext uri="{FF2B5EF4-FFF2-40B4-BE49-F238E27FC236}">
                    <a16:creationId xmlns:a16="http://schemas.microsoft.com/office/drawing/2014/main" id="{949D8EB2-29A8-5973-4862-BD4C78FFB56A}"/>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a:t>
                </a:r>
              </a:p>
            </p:txBody>
          </p:sp>
          <p:sp>
            <p:nvSpPr>
              <p:cNvPr id="168" name="Gleichschenkliges Dreieck 154">
                <a:extLst>
                  <a:ext uri="{FF2B5EF4-FFF2-40B4-BE49-F238E27FC236}">
                    <a16:creationId xmlns:a16="http://schemas.microsoft.com/office/drawing/2014/main" id="{E6C6F43C-F647-0EAA-6A8D-B723987D1E58}"/>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7" name="Group 76">
              <a:extLst>
                <a:ext uri="{FF2B5EF4-FFF2-40B4-BE49-F238E27FC236}">
                  <a16:creationId xmlns:a16="http://schemas.microsoft.com/office/drawing/2014/main" id="{DA656B1C-84A0-D488-A29A-6D631851153E}"/>
                </a:ext>
              </a:extLst>
            </p:cNvPr>
            <p:cNvGrpSpPr/>
            <p:nvPr/>
          </p:nvGrpSpPr>
          <p:grpSpPr>
            <a:xfrm>
              <a:off x="400531" y="5972048"/>
              <a:ext cx="771260" cy="280750"/>
              <a:chOff x="989415" y="5839982"/>
              <a:chExt cx="771260" cy="280750"/>
            </a:xfrm>
          </p:grpSpPr>
          <p:sp>
            <p:nvSpPr>
              <p:cNvPr id="163" name="Textfeld 60">
                <a:extLst>
                  <a:ext uri="{FF2B5EF4-FFF2-40B4-BE49-F238E27FC236}">
                    <a16:creationId xmlns:a16="http://schemas.microsoft.com/office/drawing/2014/main" id="{6DE431E3-56DC-62F8-CDD8-256A4BAAD9EC}"/>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166" name="Gleichschenkliges Dreieck 156">
                <a:extLst>
                  <a:ext uri="{FF2B5EF4-FFF2-40B4-BE49-F238E27FC236}">
                    <a16:creationId xmlns:a16="http://schemas.microsoft.com/office/drawing/2014/main" id="{96F6939B-F846-A64F-0B06-1C89BC52E607}"/>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1" name="Rechteck: abgerundete Ecken 161">
              <a:extLst>
                <a:ext uri="{FF2B5EF4-FFF2-40B4-BE49-F238E27FC236}">
                  <a16:creationId xmlns:a16="http://schemas.microsoft.com/office/drawing/2014/main" id="{5035C7D4-624D-BCB8-C70D-C9B492A4B2E0}"/>
                </a:ext>
              </a:extLst>
            </p:cNvPr>
            <p:cNvSpPr/>
            <p:nvPr/>
          </p:nvSpPr>
          <p:spPr>
            <a:xfrm>
              <a:off x="337012" y="4626770"/>
              <a:ext cx="3512591" cy="1975055"/>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82" name="Group 81">
              <a:extLst>
                <a:ext uri="{FF2B5EF4-FFF2-40B4-BE49-F238E27FC236}">
                  <a16:creationId xmlns:a16="http://schemas.microsoft.com/office/drawing/2014/main" id="{292BA411-A58B-E566-4928-DCE843A2C827}"/>
                </a:ext>
              </a:extLst>
            </p:cNvPr>
            <p:cNvGrpSpPr/>
            <p:nvPr/>
          </p:nvGrpSpPr>
          <p:grpSpPr>
            <a:xfrm>
              <a:off x="535210" y="6281464"/>
              <a:ext cx="1407311" cy="276999"/>
              <a:chOff x="1124094" y="6149398"/>
              <a:chExt cx="1407311" cy="276999"/>
            </a:xfrm>
          </p:grpSpPr>
          <p:sp>
            <p:nvSpPr>
              <p:cNvPr id="160" name="Textfeld 114">
                <a:extLst>
                  <a:ext uri="{FF2B5EF4-FFF2-40B4-BE49-F238E27FC236}">
                    <a16:creationId xmlns:a16="http://schemas.microsoft.com/office/drawing/2014/main" id="{53D9C908-7763-2C11-2911-9ED2F025D051}"/>
                  </a:ext>
                </a:extLst>
              </p:cNvPr>
              <p:cNvSpPr txBox="1"/>
              <p:nvPr/>
            </p:nvSpPr>
            <p:spPr>
              <a:xfrm>
                <a:off x="1246422" y="6149398"/>
                <a:ext cx="1284983"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to be defined</a:t>
                </a:r>
              </a:p>
            </p:txBody>
          </p:sp>
          <p:sp>
            <p:nvSpPr>
              <p:cNvPr id="161" name="Ellipse 2">
                <a:extLst>
                  <a:ext uri="{FF2B5EF4-FFF2-40B4-BE49-F238E27FC236}">
                    <a16:creationId xmlns:a16="http://schemas.microsoft.com/office/drawing/2014/main" id="{882953CC-CA52-03E5-B403-99F7AB6F5EA9}"/>
                  </a:ext>
                </a:extLst>
              </p:cNvPr>
              <p:cNvSpPr/>
              <p:nvPr/>
            </p:nvSpPr>
            <p:spPr>
              <a:xfrm>
                <a:off x="1124094" y="6173300"/>
                <a:ext cx="244656" cy="2460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oup 82">
              <a:extLst>
                <a:ext uri="{FF2B5EF4-FFF2-40B4-BE49-F238E27FC236}">
                  <a16:creationId xmlns:a16="http://schemas.microsoft.com/office/drawing/2014/main" id="{AF28371D-28EC-27FB-7223-7AD88933B5B8}"/>
                </a:ext>
              </a:extLst>
            </p:cNvPr>
            <p:cNvGrpSpPr/>
            <p:nvPr/>
          </p:nvGrpSpPr>
          <p:grpSpPr>
            <a:xfrm>
              <a:off x="400531" y="4692487"/>
              <a:ext cx="3486044" cy="276999"/>
              <a:chOff x="400531" y="4692487"/>
              <a:chExt cx="3486044" cy="276999"/>
            </a:xfrm>
          </p:grpSpPr>
          <p:sp>
            <p:nvSpPr>
              <p:cNvPr id="145" name="Textfeld 50">
                <a:extLst>
                  <a:ext uri="{FF2B5EF4-FFF2-40B4-BE49-F238E27FC236}">
                    <a16:creationId xmlns:a16="http://schemas.microsoft.com/office/drawing/2014/main" id="{D9B8D820-DD0E-816B-BED3-3677460BBC85}"/>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strike="noStrike" kern="0" cap="none" spc="0" normalizeH="0" baseline="0" noProof="0" dirty="0">
                    <a:ln>
                      <a:noFill/>
                    </a:ln>
                    <a:solidFill>
                      <a:srgbClr val="FF0000"/>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(including energy source, if any)</a:t>
                </a:r>
              </a:p>
            </p:txBody>
          </p:sp>
          <p:grpSp>
            <p:nvGrpSpPr>
              <p:cNvPr id="146" name="Group 145">
                <a:extLst>
                  <a:ext uri="{FF2B5EF4-FFF2-40B4-BE49-F238E27FC236}">
                    <a16:creationId xmlns:a16="http://schemas.microsoft.com/office/drawing/2014/main" id="{C336DAA8-6BD6-FD63-67E7-519AF943E5B9}"/>
                  </a:ext>
                </a:extLst>
              </p:cNvPr>
              <p:cNvGrpSpPr/>
              <p:nvPr/>
            </p:nvGrpSpPr>
            <p:grpSpPr>
              <a:xfrm>
                <a:off x="400531" y="4726054"/>
                <a:ext cx="2794450" cy="206406"/>
                <a:chOff x="989415" y="4593988"/>
                <a:chExt cx="2794450" cy="206406"/>
              </a:xfrm>
            </p:grpSpPr>
            <p:sp>
              <p:nvSpPr>
                <p:cNvPr id="147" name="Gleichschenkliges Dreieck 150">
                  <a:extLst>
                    <a:ext uri="{FF2B5EF4-FFF2-40B4-BE49-F238E27FC236}">
                      <a16:creationId xmlns:a16="http://schemas.microsoft.com/office/drawing/2014/main" id="{F2AAC1CE-7C43-9897-4A22-8913423D3A64}"/>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8" name="Straight Connector 147">
                  <a:extLst>
                    <a:ext uri="{FF2B5EF4-FFF2-40B4-BE49-F238E27FC236}">
                      <a16:creationId xmlns:a16="http://schemas.microsoft.com/office/drawing/2014/main" id="{B7A0F2E4-CF11-A321-25F7-17D6FE98DE9E}"/>
                    </a:ext>
                  </a:extLst>
                </p:cNvPr>
                <p:cNvCxnSpPr>
                  <a:cxnSpLocks/>
                </p:cNvCxnSpPr>
                <p:nvPr/>
              </p:nvCxnSpPr>
              <p:spPr>
                <a:xfrm>
                  <a:off x="2893512"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158" name="Straight Connector 157">
                  <a:extLst>
                    <a:ext uri="{FF2B5EF4-FFF2-40B4-BE49-F238E27FC236}">
                      <a16:creationId xmlns:a16="http://schemas.microsoft.com/office/drawing/2014/main" id="{7492D56C-D24B-E218-C9C4-22FACE9A726B}"/>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96" name="Straight Connector 95">
              <a:extLst>
                <a:ext uri="{FF2B5EF4-FFF2-40B4-BE49-F238E27FC236}">
                  <a16:creationId xmlns:a16="http://schemas.microsoft.com/office/drawing/2014/main" id="{1E3AEEEC-3845-E713-6C4E-0D3A02D0F0DA}"/>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2" name="Group 101">
              <a:extLst>
                <a:ext uri="{FF2B5EF4-FFF2-40B4-BE49-F238E27FC236}">
                  <a16:creationId xmlns:a16="http://schemas.microsoft.com/office/drawing/2014/main" id="{1A85DA36-CA29-CF1E-66EA-4FC9F1EA492C}"/>
                </a:ext>
              </a:extLst>
            </p:cNvPr>
            <p:cNvGrpSpPr/>
            <p:nvPr/>
          </p:nvGrpSpPr>
          <p:grpSpPr>
            <a:xfrm>
              <a:off x="402388" y="5737942"/>
              <a:ext cx="2810587" cy="286289"/>
              <a:chOff x="402388" y="5737942"/>
              <a:chExt cx="2810587" cy="286289"/>
            </a:xfrm>
          </p:grpSpPr>
          <p:sp>
            <p:nvSpPr>
              <p:cNvPr id="110" name="Textfeld 52">
                <a:extLst>
                  <a:ext uri="{FF2B5EF4-FFF2-40B4-BE49-F238E27FC236}">
                    <a16:creationId xmlns:a16="http://schemas.microsoft.com/office/drawing/2014/main" id="{44755892-D494-9F58-82DD-D27869F7CEBB}"/>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120" name="Gleichschenkliges Dreieck 155">
                <a:extLst>
                  <a:ext uri="{FF2B5EF4-FFF2-40B4-BE49-F238E27FC236}">
                    <a16:creationId xmlns:a16="http://schemas.microsoft.com/office/drawing/2014/main" id="{DD63AF7B-BCBC-7DFE-E594-46432DF0BD1E}"/>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1" name="Gruppieren 67">
                <a:extLst>
                  <a:ext uri="{FF2B5EF4-FFF2-40B4-BE49-F238E27FC236}">
                    <a16:creationId xmlns:a16="http://schemas.microsoft.com/office/drawing/2014/main" id="{7DAB4435-A680-6E06-0F1D-16BA28563A8B}"/>
                  </a:ext>
                </a:extLst>
              </p:cNvPr>
              <p:cNvGrpSpPr/>
              <p:nvPr/>
            </p:nvGrpSpPr>
            <p:grpSpPr>
              <a:xfrm>
                <a:off x="1929843" y="5756195"/>
                <a:ext cx="705662" cy="246221"/>
                <a:chOff x="9649216" y="4894463"/>
                <a:chExt cx="705662" cy="246221"/>
              </a:xfrm>
            </p:grpSpPr>
            <p:cxnSp>
              <p:nvCxnSpPr>
                <p:cNvPr id="128" name="Gerader Verbinder 163">
                  <a:extLst>
                    <a:ext uri="{FF2B5EF4-FFF2-40B4-BE49-F238E27FC236}">
                      <a16:creationId xmlns:a16="http://schemas.microsoft.com/office/drawing/2014/main" id="{76E1900A-C9E5-0EEE-8CD8-AA2F0059BD15}"/>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29" name="Textfeld 164">
                  <a:extLst>
                    <a:ext uri="{FF2B5EF4-FFF2-40B4-BE49-F238E27FC236}">
                      <a16:creationId xmlns:a16="http://schemas.microsoft.com/office/drawing/2014/main" id="{6E2393C6-C157-D455-CC68-7FDA2841E235}"/>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125" name="Group 124">
                <a:extLst>
                  <a:ext uri="{FF2B5EF4-FFF2-40B4-BE49-F238E27FC236}">
                    <a16:creationId xmlns:a16="http://schemas.microsoft.com/office/drawing/2014/main" id="{2AB40FCD-D929-85CC-A907-3857CECBABB9}"/>
                  </a:ext>
                </a:extLst>
              </p:cNvPr>
              <p:cNvGrpSpPr/>
              <p:nvPr/>
            </p:nvGrpSpPr>
            <p:grpSpPr>
              <a:xfrm>
                <a:off x="2369084" y="5737942"/>
                <a:ext cx="843891" cy="276999"/>
                <a:chOff x="2369084" y="5737942"/>
                <a:chExt cx="843891" cy="276999"/>
              </a:xfrm>
            </p:grpSpPr>
            <p:cxnSp>
              <p:nvCxnSpPr>
                <p:cNvPr id="126" name="Gerader Verbinder 184">
                  <a:extLst>
                    <a:ext uri="{FF2B5EF4-FFF2-40B4-BE49-F238E27FC236}">
                      <a16:creationId xmlns:a16="http://schemas.microsoft.com/office/drawing/2014/main" id="{B913B7DB-034A-840A-CEA1-505C546244AC}"/>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27" name="Textfeld 185">
                  <a:extLst>
                    <a:ext uri="{FF2B5EF4-FFF2-40B4-BE49-F238E27FC236}">
                      <a16:creationId xmlns:a16="http://schemas.microsoft.com/office/drawing/2014/main" id="{96AF2D1B-FFDD-9232-78E1-7D25AE7BC278}"/>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Hydraulic</a:t>
                  </a:r>
                </a:p>
              </p:txBody>
            </p:sp>
          </p:grpSp>
        </p:grpSp>
      </p:grpSp>
      <p:sp>
        <p:nvSpPr>
          <p:cNvPr id="5" name="TextBox 4">
            <a:extLst>
              <a:ext uri="{FF2B5EF4-FFF2-40B4-BE49-F238E27FC236}">
                <a16:creationId xmlns:a16="http://schemas.microsoft.com/office/drawing/2014/main" id="{1B2682AB-706D-C787-E65C-CDDF0D56A498}"/>
              </a:ext>
            </a:extLst>
          </p:cNvPr>
          <p:cNvSpPr txBox="1"/>
          <p:nvPr/>
        </p:nvSpPr>
        <p:spPr>
          <a:xfrm>
            <a:off x="6797999" y="1026528"/>
            <a:ext cx="1487970" cy="523220"/>
          </a:xfrm>
          <a:prstGeom prst="rect">
            <a:avLst/>
          </a:prstGeom>
          <a:noFill/>
        </p:spPr>
        <p:txBody>
          <a:bodyPr wrap="square" rtlCol="0">
            <a:spAutoFit/>
          </a:bodyPr>
          <a:lstStyle/>
          <a:p>
            <a:r>
              <a:rPr lang="en-US" sz="1400" dirty="0"/>
              <a:t>Specific battery to braking</a:t>
            </a:r>
          </a:p>
        </p:txBody>
      </p:sp>
      <p:sp>
        <p:nvSpPr>
          <p:cNvPr id="3" name="TextBox 2">
            <a:extLst>
              <a:ext uri="{FF2B5EF4-FFF2-40B4-BE49-F238E27FC236}">
                <a16:creationId xmlns:a16="http://schemas.microsoft.com/office/drawing/2014/main" id="{F9BBF312-5ADA-5139-6082-A290ECD8F6E1}"/>
              </a:ext>
            </a:extLst>
          </p:cNvPr>
          <p:cNvSpPr txBox="1"/>
          <p:nvPr/>
        </p:nvSpPr>
        <p:spPr>
          <a:xfrm>
            <a:off x="7630750" y="7920"/>
            <a:ext cx="4561249" cy="584775"/>
          </a:xfrm>
          <a:prstGeom prst="rect">
            <a:avLst/>
          </a:prstGeom>
          <a:solidFill>
            <a:srgbClr val="FFFF00"/>
          </a:solidFill>
        </p:spPr>
        <p:txBody>
          <a:bodyPr wrap="square" rtlCol="0">
            <a:spAutoFit/>
          </a:bodyPr>
          <a:lstStyle/>
          <a:p>
            <a:r>
              <a:rPr lang="en-US" sz="1600" b="1" dirty="0"/>
              <a:t>Energy transmission </a:t>
            </a:r>
            <a:r>
              <a:rPr lang="en-US" sz="1600" dirty="0"/>
              <a:t>= electric</a:t>
            </a:r>
          </a:p>
          <a:p>
            <a:r>
              <a:rPr lang="en-US" sz="1600" b="1" dirty="0"/>
              <a:t>Control transmission </a:t>
            </a:r>
            <a:r>
              <a:rPr lang="en-US" sz="1600" dirty="0"/>
              <a:t>= electric</a:t>
            </a:r>
          </a:p>
        </p:txBody>
      </p:sp>
      <p:sp>
        <p:nvSpPr>
          <p:cNvPr id="4" name="Multiplication Sign 3">
            <a:extLst>
              <a:ext uri="{FF2B5EF4-FFF2-40B4-BE49-F238E27FC236}">
                <a16:creationId xmlns:a16="http://schemas.microsoft.com/office/drawing/2014/main" id="{D2494197-2BF6-BE65-4EF1-78F51C72C4FD}"/>
              </a:ext>
            </a:extLst>
          </p:cNvPr>
          <p:cNvSpPr/>
          <p:nvPr/>
        </p:nvSpPr>
        <p:spPr>
          <a:xfrm>
            <a:off x="5681016" y="844636"/>
            <a:ext cx="1039031" cy="962996"/>
          </a:xfrm>
          <a:prstGeom prst="mathMultiply">
            <a:avLst>
              <a:gd name="adj1" fmla="val 1382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ultiplication Sign 5">
            <a:extLst>
              <a:ext uri="{FF2B5EF4-FFF2-40B4-BE49-F238E27FC236}">
                <a16:creationId xmlns:a16="http://schemas.microsoft.com/office/drawing/2014/main" id="{2E728D58-E186-0A14-06AE-29753474FBA6}"/>
              </a:ext>
            </a:extLst>
          </p:cNvPr>
          <p:cNvSpPr/>
          <p:nvPr/>
        </p:nvSpPr>
        <p:spPr>
          <a:xfrm>
            <a:off x="9791971" y="1908243"/>
            <a:ext cx="1039031" cy="962996"/>
          </a:xfrm>
          <a:prstGeom prst="mathMultiply">
            <a:avLst>
              <a:gd name="adj1" fmla="val 1382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feld 121">
            <a:extLst>
              <a:ext uri="{FF2B5EF4-FFF2-40B4-BE49-F238E27FC236}">
                <a16:creationId xmlns:a16="http://schemas.microsoft.com/office/drawing/2014/main" id="{9125437C-47C6-D21C-55BF-4F4C245EAB47}"/>
              </a:ext>
            </a:extLst>
          </p:cNvPr>
          <p:cNvSpPr txBox="1"/>
          <p:nvPr/>
        </p:nvSpPr>
        <p:spPr>
          <a:xfrm>
            <a:off x="8610234" y="5334202"/>
            <a:ext cx="2843437" cy="400110"/>
          </a:xfrm>
          <a:prstGeom prst="rect">
            <a:avLst/>
          </a:prstGeom>
          <a:noFill/>
        </p:spPr>
        <p:txBody>
          <a:bodyPr wrap="square" rtlCol="0">
            <a:spAutoFit/>
          </a:bodyPr>
          <a:lstStyle/>
          <a:p>
            <a:r>
              <a:rPr lang="en-US" sz="2000" b="1" dirty="0"/>
              <a:t>Secondary</a:t>
            </a:r>
            <a:r>
              <a:rPr lang="de-DE" sz="2000" b="1" dirty="0"/>
              <a:t> </a:t>
            </a:r>
            <a:r>
              <a:rPr lang="en-US" sz="2000" b="1" dirty="0"/>
              <a:t>performance</a:t>
            </a:r>
          </a:p>
        </p:txBody>
      </p:sp>
      <p:pic>
        <p:nvPicPr>
          <p:cNvPr id="9" name="Picture 3" descr="Emojipedia on Twitter: &quot;In the recent emoji update on @SlackHQ the design  of :heavy_check_mark: went from green to black for some users ✔️ This is  due to the use of newer designs">
            <a:extLst>
              <a:ext uri="{FF2B5EF4-FFF2-40B4-BE49-F238E27FC236}">
                <a16:creationId xmlns:a16="http://schemas.microsoft.com/office/drawing/2014/main" id="{13BFE02B-86DC-6D64-3EF4-8363CF859F38}"/>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0294" r="20283" b="12232"/>
          <a:stretch/>
        </p:blipFill>
        <p:spPr bwMode="auto">
          <a:xfrm>
            <a:off x="11301184" y="5148327"/>
            <a:ext cx="568508" cy="575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F64DC7AA-B68B-F7D8-CA4F-A59E68F14F6C}"/>
              </a:ext>
            </a:extLst>
          </p:cNvPr>
          <p:cNvPicPr>
            <a:picLocks noChangeAspect="1"/>
          </p:cNvPicPr>
          <p:nvPr/>
        </p:nvPicPr>
        <p:blipFill>
          <a:blip r:embed="rId7"/>
          <a:stretch>
            <a:fillRect/>
          </a:stretch>
        </p:blipFill>
        <p:spPr>
          <a:xfrm>
            <a:off x="5971742" y="576908"/>
            <a:ext cx="425430" cy="328742"/>
          </a:xfrm>
          <a:prstGeom prst="rect">
            <a:avLst/>
          </a:prstGeom>
        </p:spPr>
      </p:pic>
      <p:sp>
        <p:nvSpPr>
          <p:cNvPr id="11" name="Textfeld 4">
            <a:extLst>
              <a:ext uri="{FF2B5EF4-FFF2-40B4-BE49-F238E27FC236}">
                <a16:creationId xmlns:a16="http://schemas.microsoft.com/office/drawing/2014/main" id="{832CD5B9-4C8E-2F7E-130D-6029272FB392}"/>
              </a:ext>
            </a:extLst>
          </p:cNvPr>
          <p:cNvSpPr txBox="1"/>
          <p:nvPr/>
        </p:nvSpPr>
        <p:spPr>
          <a:xfrm>
            <a:off x="6973718" y="20462"/>
            <a:ext cx="633270" cy="369332"/>
          </a:xfrm>
          <a:prstGeom prst="rect">
            <a:avLst/>
          </a:prstGeom>
          <a:solidFill>
            <a:srgbClr val="FFFF00"/>
          </a:solidFill>
        </p:spPr>
        <p:txBody>
          <a:bodyPr wrap="square" rtlCol="0">
            <a:spAutoFit/>
          </a:bodyPr>
          <a:lstStyle/>
          <a:p>
            <a:r>
              <a:rPr lang="de-DE" dirty="0"/>
              <a:t>2.(a)</a:t>
            </a:r>
          </a:p>
        </p:txBody>
      </p:sp>
    </p:spTree>
    <p:extLst>
      <p:ext uri="{BB962C8B-B14F-4D97-AF65-F5344CB8AC3E}">
        <p14:creationId xmlns:p14="http://schemas.microsoft.com/office/powerpoint/2010/main" val="2220114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2721-7C90-4E82-990E-789DEBD33664}"/>
              </a:ext>
            </a:extLst>
          </p:cNvPr>
          <p:cNvSpPr>
            <a:spLocks noGrp="1"/>
          </p:cNvSpPr>
          <p:nvPr>
            <p:ph type="ctrTitle"/>
          </p:nvPr>
        </p:nvSpPr>
        <p:spPr>
          <a:xfrm>
            <a:off x="1202385" y="1390544"/>
            <a:ext cx="9945951" cy="2752212"/>
          </a:xfrm>
        </p:spPr>
        <p:txBody>
          <a:bodyPr>
            <a:normAutofit/>
          </a:bodyPr>
          <a:lstStyle/>
          <a:p>
            <a:pPr algn="l"/>
            <a:r>
              <a:rPr lang="en-US" sz="2400" b="0" i="0" u="none" strike="noStrike" baseline="0" dirty="0">
                <a:latin typeface="Times New Roman" panose="02020603050405020304" pitchFamily="18" charset="0"/>
              </a:rPr>
              <a:t>5.2.1.5.</a:t>
            </a:r>
            <a:br>
              <a:rPr lang="en-US" sz="2400" b="0" i="0" u="none" strike="noStrike" baseline="0" dirty="0">
                <a:latin typeface="Times New Roman" panose="02020603050405020304" pitchFamily="18" charset="0"/>
              </a:rPr>
            </a:br>
            <a:r>
              <a:rPr lang="en-US" sz="2400" b="0" i="0" u="none" strike="noStrike" baseline="0" dirty="0">
                <a:solidFill>
                  <a:srgbClr val="FF0000"/>
                </a:solidFill>
                <a:latin typeface="Times New Roman" panose="02020603050405020304" pitchFamily="18" charset="0"/>
              </a:rPr>
              <a:t>Where use is made of energy other than the muscular energy of the driver,</a:t>
            </a:r>
            <a:br>
              <a:rPr lang="en-US" sz="2400" b="0" i="0" u="none" strike="noStrike" baseline="0" dirty="0">
                <a:solidFill>
                  <a:srgbClr val="FF0000"/>
                </a:solidFill>
                <a:latin typeface="Times New Roman" panose="02020603050405020304" pitchFamily="18" charset="0"/>
              </a:rPr>
            </a:br>
            <a:r>
              <a:rPr lang="en-US" sz="2400" b="0" i="0" u="none" strike="noStrike" baseline="0" dirty="0">
                <a:solidFill>
                  <a:srgbClr val="FF0000"/>
                </a:solidFill>
                <a:latin typeface="Times New Roman" panose="02020603050405020304" pitchFamily="18" charset="0"/>
              </a:rPr>
              <a:t>there need not be more than one source of such energy </a:t>
            </a:r>
            <a:r>
              <a:rPr lang="en-US" sz="2400" b="0" i="0" u="none" strike="noStrike" baseline="0" dirty="0">
                <a:latin typeface="Times New Roman" panose="02020603050405020304" pitchFamily="18" charset="0"/>
              </a:rPr>
              <a:t>(hydraulic pump, air</a:t>
            </a:r>
            <a:br>
              <a:rPr lang="en-US" sz="2400" b="0" i="0" u="none" strike="noStrike" baseline="0" dirty="0">
                <a:latin typeface="Times New Roman" panose="02020603050405020304" pitchFamily="18" charset="0"/>
              </a:rPr>
            </a:br>
            <a:r>
              <a:rPr lang="en-US" sz="2400" b="0" i="0" u="none" strike="noStrike" baseline="0" dirty="0">
                <a:latin typeface="Times New Roman" panose="02020603050405020304" pitchFamily="18" charset="0"/>
              </a:rPr>
              <a:t>compressor, etc.), but the means by which the device constituting that source</a:t>
            </a:r>
            <a:br>
              <a:rPr lang="en-US" sz="2400" b="0" i="0" u="none" strike="noStrike" baseline="0" dirty="0">
                <a:latin typeface="Times New Roman" panose="02020603050405020304" pitchFamily="18" charset="0"/>
              </a:rPr>
            </a:br>
            <a:r>
              <a:rPr lang="en-US" sz="2400" b="0" i="0" u="none" strike="noStrike" baseline="0" dirty="0">
                <a:latin typeface="Times New Roman" panose="02020603050405020304" pitchFamily="18" charset="0"/>
              </a:rPr>
              <a:t>is driven shall be as safe as practicable.</a:t>
            </a:r>
            <a:endParaRPr lang="en-US" dirty="0"/>
          </a:p>
        </p:txBody>
      </p:sp>
      <p:sp>
        <p:nvSpPr>
          <p:cNvPr id="3" name="Subtitle 2">
            <a:extLst>
              <a:ext uri="{FF2B5EF4-FFF2-40B4-BE49-F238E27FC236}">
                <a16:creationId xmlns:a16="http://schemas.microsoft.com/office/drawing/2014/main" id="{193794E1-829F-64BA-A06A-02D658E6651C}"/>
              </a:ext>
            </a:extLst>
          </p:cNvPr>
          <p:cNvSpPr>
            <a:spLocks noGrp="1"/>
          </p:cNvSpPr>
          <p:nvPr>
            <p:ph type="subTitle" idx="1"/>
          </p:nvPr>
        </p:nvSpPr>
        <p:spPr>
          <a:xfrm>
            <a:off x="1043664" y="529710"/>
            <a:ext cx="9144000" cy="1173480"/>
          </a:xfrm>
        </p:spPr>
        <p:txBody>
          <a:bodyPr/>
          <a:lstStyle/>
          <a:p>
            <a:r>
              <a:rPr lang="en-US" dirty="0"/>
              <a:t>UN R13 Today </a:t>
            </a:r>
          </a:p>
        </p:txBody>
      </p:sp>
      <p:pic>
        <p:nvPicPr>
          <p:cNvPr id="4" name="Picture 3" descr="A close up of a sign&#10;&#10;Description automatically generated">
            <a:extLst>
              <a:ext uri="{FF2B5EF4-FFF2-40B4-BE49-F238E27FC236}">
                <a16:creationId xmlns:a16="http://schemas.microsoft.com/office/drawing/2014/main" id="{85386FC7-63DB-DBE9-7D8B-65FD568503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5" name="Textfeld 4">
            <a:extLst>
              <a:ext uri="{FF2B5EF4-FFF2-40B4-BE49-F238E27FC236}">
                <a16:creationId xmlns:a16="http://schemas.microsoft.com/office/drawing/2014/main" id="{E82BF4A2-3BBB-7659-3D40-7C11FAA5AD8B}"/>
              </a:ext>
            </a:extLst>
          </p:cNvPr>
          <p:cNvSpPr txBox="1"/>
          <p:nvPr/>
        </p:nvSpPr>
        <p:spPr>
          <a:xfrm>
            <a:off x="11486995" y="80537"/>
            <a:ext cx="633270" cy="369332"/>
          </a:xfrm>
          <a:prstGeom prst="rect">
            <a:avLst/>
          </a:prstGeom>
          <a:solidFill>
            <a:srgbClr val="FFFF00"/>
          </a:solidFill>
        </p:spPr>
        <p:txBody>
          <a:bodyPr wrap="square" rtlCol="0">
            <a:spAutoFit/>
          </a:bodyPr>
          <a:lstStyle/>
          <a:p>
            <a:r>
              <a:rPr lang="de-DE" dirty="0"/>
              <a:t>2.(a)</a:t>
            </a:r>
          </a:p>
        </p:txBody>
      </p:sp>
    </p:spTree>
    <p:extLst>
      <p:ext uri="{BB962C8B-B14F-4D97-AF65-F5344CB8AC3E}">
        <p14:creationId xmlns:p14="http://schemas.microsoft.com/office/powerpoint/2010/main" val="3448670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A1F23C0-13B4-515F-EBEA-CEEFE7EFE7B2}"/>
              </a:ext>
            </a:extLst>
          </p:cNvPr>
          <p:cNvGrpSpPr/>
          <p:nvPr/>
        </p:nvGrpSpPr>
        <p:grpSpPr>
          <a:xfrm>
            <a:off x="10536530" y="921873"/>
            <a:ext cx="714574" cy="1374910"/>
            <a:chOff x="10536530" y="921873"/>
            <a:chExt cx="714574" cy="1374910"/>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flipH="1">
              <a:off x="10536530" y="921873"/>
              <a:ext cx="714574" cy="679126"/>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flipV="1">
              <a:off x="10908451" y="1601679"/>
              <a:ext cx="0" cy="695104"/>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sp>
        <p:nvSpPr>
          <p:cNvPr id="119" name="Rechteck: abgerundete Ecken 118">
            <a:extLst>
              <a:ext uri="{FF2B5EF4-FFF2-40B4-BE49-F238E27FC236}">
                <a16:creationId xmlns:a16="http://schemas.microsoft.com/office/drawing/2014/main" id="{9DD8301B-63C3-466B-A67D-FDE78626EA88}"/>
              </a:ext>
            </a:extLst>
          </p:cNvPr>
          <p:cNvSpPr/>
          <p:nvPr/>
        </p:nvSpPr>
        <p:spPr>
          <a:xfrm>
            <a:off x="8329184" y="2173587"/>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9655912" y="2282933"/>
            <a:ext cx="1266203" cy="28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flipV="1">
            <a:off x="9655912" y="3137583"/>
            <a:ext cx="1344672" cy="386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a:endCxn id="48" idx="1"/>
          </p:cNvCxnSpPr>
          <p:nvPr/>
        </p:nvCxnSpPr>
        <p:spPr>
          <a:xfrm>
            <a:off x="2440305" y="1803007"/>
            <a:ext cx="356756"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9" name="Rechteck: abgerundete Ecken 158">
            <a:extLst>
              <a:ext uri="{FF2B5EF4-FFF2-40B4-BE49-F238E27FC236}">
                <a16:creationId xmlns:a16="http://schemas.microsoft.com/office/drawing/2014/main" id="{A80FEE11-BB8A-47FF-A99C-593CBE7B0DCA}"/>
              </a:ext>
            </a:extLst>
          </p:cNvPr>
          <p:cNvSpPr/>
          <p:nvPr/>
        </p:nvSpPr>
        <p:spPr>
          <a:xfrm>
            <a:off x="2862338" y="1387909"/>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abgerundete Ecken 33">
            <a:extLst>
              <a:ext uri="{FF2B5EF4-FFF2-40B4-BE49-F238E27FC236}">
                <a16:creationId xmlns:a16="http://schemas.microsoft.com/office/drawing/2014/main" id="{AF1F3820-51C5-45C2-9450-0A044EA6D184}"/>
              </a:ext>
            </a:extLst>
          </p:cNvPr>
          <p:cNvSpPr/>
          <p:nvPr/>
        </p:nvSpPr>
        <p:spPr>
          <a:xfrm>
            <a:off x="1014680" y="1401687"/>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cxnSp>
        <p:nvCxnSpPr>
          <p:cNvPr id="74" name="Gerader Verbinder 73">
            <a:extLst>
              <a:ext uri="{FF2B5EF4-FFF2-40B4-BE49-F238E27FC236}">
                <a16:creationId xmlns:a16="http://schemas.microsoft.com/office/drawing/2014/main" id="{3962567F-F5E4-46D3-A28A-5CBAD7C2192B}"/>
              </a:ext>
            </a:extLst>
          </p:cNvPr>
          <p:cNvCxnSpPr>
            <a:cxnSpLocks/>
            <a:stCxn id="48" idx="3"/>
          </p:cNvCxnSpPr>
          <p:nvPr/>
        </p:nvCxnSpPr>
        <p:spPr>
          <a:xfrm>
            <a:off x="3964522" y="1803007"/>
            <a:ext cx="758549" cy="407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8" name="Rechteck: abgerundete Ecken 47">
            <a:extLst>
              <a:ext uri="{FF2B5EF4-FFF2-40B4-BE49-F238E27FC236}">
                <a16:creationId xmlns:a16="http://schemas.microsoft.com/office/drawing/2014/main" id="{9BB6F92A-B9CE-4A70-A72E-A19A1C219FF6}"/>
              </a:ext>
            </a:extLst>
          </p:cNvPr>
          <p:cNvSpPr/>
          <p:nvPr/>
        </p:nvSpPr>
        <p:spPr>
          <a:xfrm>
            <a:off x="2797061" y="1447407"/>
            <a:ext cx="1167461" cy="711200"/>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Electric </a:t>
            </a:r>
            <a:r>
              <a:rPr lang="de-DE" sz="1400" dirty="0" err="1">
                <a:solidFill>
                  <a:schemeClr val="tx1"/>
                </a:solidFill>
              </a:rPr>
              <a:t>Compressor</a:t>
            </a:r>
            <a:endParaRPr lang="de-DE" sz="1400" dirty="0">
              <a:solidFill>
                <a:schemeClr val="tx1"/>
              </a:solidFill>
            </a:endParaRPr>
          </a:p>
        </p:txBody>
      </p:sp>
      <p:pic>
        <p:nvPicPr>
          <p:cNvPr id="14" name="Grafik 13" descr="Ein Bild, das Text, Schild, Himmel, draußen enthält.&#10;&#10;Automatisch generierte Beschreibung">
            <a:extLst>
              <a:ext uri="{FF2B5EF4-FFF2-40B4-BE49-F238E27FC236}">
                <a16:creationId xmlns:a16="http://schemas.microsoft.com/office/drawing/2014/main" id="{4CB47414-229E-40FC-99AF-E694396697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95180" y="1671405"/>
            <a:ext cx="488160" cy="488160"/>
          </a:xfrm>
          <a:prstGeom prst="rect">
            <a:avLst/>
          </a:prstGeom>
        </p:spPr>
      </p:pic>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a:off x="11073582" y="1419230"/>
            <a:ext cx="714579" cy="679126"/>
          </a:xfrm>
          <a:prstGeom prst="rect">
            <a:avLst/>
          </a:prstGeom>
          <a:ln>
            <a:noFill/>
            <a:prstDash val="sysDot"/>
          </a:ln>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flipV="1">
            <a:off x="11416237" y="2099035"/>
            <a:ext cx="0" cy="493878"/>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2" name="Ellipse 111">
            <a:extLst>
              <a:ext uri="{FF2B5EF4-FFF2-40B4-BE49-F238E27FC236}">
                <a16:creationId xmlns:a16="http://schemas.microsoft.com/office/drawing/2014/main" id="{4A842991-6122-4AFC-A010-AB15C4D4B0B0}"/>
              </a:ext>
            </a:extLst>
          </p:cNvPr>
          <p:cNvSpPr/>
          <p:nvPr/>
        </p:nvSpPr>
        <p:spPr>
          <a:xfrm rot="10800000">
            <a:off x="11490177" y="1891445"/>
            <a:ext cx="135920" cy="142432"/>
          </a:xfrm>
          <a:prstGeom prst="ellipse">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9655912" y="2845995"/>
            <a:ext cx="1774959" cy="0"/>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36" name="Textfeld 135">
            <a:extLst>
              <a:ext uri="{FF2B5EF4-FFF2-40B4-BE49-F238E27FC236}">
                <a16:creationId xmlns:a16="http://schemas.microsoft.com/office/drawing/2014/main" id="{3F090409-21C2-4D24-A6F6-F55E2E5FCB15}"/>
              </a:ext>
            </a:extLst>
          </p:cNvPr>
          <p:cNvSpPr txBox="1"/>
          <p:nvPr/>
        </p:nvSpPr>
        <p:spPr>
          <a:xfrm>
            <a:off x="7534651" y="3973924"/>
            <a:ext cx="1311435" cy="584775"/>
          </a:xfrm>
          <a:prstGeom prst="rect">
            <a:avLst/>
          </a:prstGeom>
          <a:noFill/>
        </p:spPr>
        <p:txBody>
          <a:bodyPr wrap="square" rtlCol="0">
            <a:spAutoFit/>
          </a:bodyPr>
          <a:lstStyle/>
          <a:p>
            <a:pPr algn="ctr"/>
            <a:r>
              <a:rPr lang="de-DE" sz="1600" dirty="0"/>
              <a:t>Brake Controller </a:t>
            </a:r>
          </a:p>
        </p:txBody>
      </p: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7661093" cy="461665"/>
          </a:xfrm>
          <a:prstGeom prst="rect">
            <a:avLst/>
          </a:prstGeom>
          <a:noFill/>
        </p:spPr>
        <p:txBody>
          <a:bodyPr wrap="square" rtlCol="0">
            <a:spAutoFit/>
          </a:bodyPr>
          <a:lstStyle/>
          <a:p>
            <a:r>
              <a:rPr lang="en-US" sz="2400" b="1" dirty="0"/>
              <a:t>R13 - Existing typical layout - EBS</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606988" y="3758946"/>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7" name="Textfeld 116">
            <a:extLst>
              <a:ext uri="{FF2B5EF4-FFF2-40B4-BE49-F238E27FC236}">
                <a16:creationId xmlns:a16="http://schemas.microsoft.com/office/drawing/2014/main" id="{B7CDF19B-EBD9-40FE-8CEB-1268BBD11AA3}"/>
              </a:ext>
            </a:extLst>
          </p:cNvPr>
          <p:cNvSpPr txBox="1"/>
          <p:nvPr/>
        </p:nvSpPr>
        <p:spPr>
          <a:xfrm>
            <a:off x="8271035" y="2434074"/>
            <a:ext cx="1226997" cy="584775"/>
          </a:xfrm>
          <a:prstGeom prst="rect">
            <a:avLst/>
          </a:prstGeom>
          <a:noFill/>
        </p:spPr>
        <p:txBody>
          <a:bodyPr wrap="square" rtlCol="0">
            <a:spAutoFit/>
          </a:bodyPr>
          <a:lstStyle/>
          <a:p>
            <a:pPr algn="ctr"/>
            <a:r>
              <a:rPr lang="de-DE" sz="1600" dirty="0"/>
              <a:t>Brake Valve </a:t>
            </a:r>
          </a:p>
          <a:p>
            <a:pPr algn="ctr"/>
            <a:r>
              <a:rPr lang="de-DE" sz="1600" dirty="0"/>
              <a:t>2 </a:t>
            </a:r>
          </a:p>
        </p:txBody>
      </p: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9692856" y="2581888"/>
            <a:ext cx="1723381" cy="5415"/>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6" y="1991918"/>
            <a:ext cx="2739886" cy="1409309"/>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86" name="Gruppieren 85">
            <a:extLst>
              <a:ext uri="{FF2B5EF4-FFF2-40B4-BE49-F238E27FC236}">
                <a16:creationId xmlns:a16="http://schemas.microsoft.com/office/drawing/2014/main" id="{CAD25D62-19A5-40B5-8FAC-98946BC0C684}"/>
              </a:ext>
            </a:extLst>
          </p:cNvPr>
          <p:cNvGrpSpPr/>
          <p:nvPr/>
        </p:nvGrpSpPr>
        <p:grpSpPr>
          <a:xfrm>
            <a:off x="4715858" y="3994168"/>
            <a:ext cx="2880501" cy="693562"/>
            <a:chOff x="6225262" y="4654450"/>
            <a:chExt cx="2880501" cy="693562"/>
          </a:xfrm>
        </p:grpSpPr>
        <p:cxnSp>
          <p:nvCxnSpPr>
            <p:cNvPr id="89" name="Gerader Verbinder 88">
              <a:extLst>
                <a:ext uri="{FF2B5EF4-FFF2-40B4-BE49-F238E27FC236}">
                  <a16:creationId xmlns:a16="http://schemas.microsoft.com/office/drawing/2014/main" id="{3E619A6D-14A4-4A17-812D-AFD50DB6919F}"/>
                </a:ext>
              </a:extLst>
            </p:cNvPr>
            <p:cNvCxnSpPr>
              <a:cxnSpLocks/>
            </p:cNvCxnSpPr>
            <p:nvPr/>
          </p:nvCxnSpPr>
          <p:spPr>
            <a:xfrm>
              <a:off x="7242021" y="4878774"/>
              <a:ext cx="1863742"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90" name="Gruppieren 89">
              <a:extLst>
                <a:ext uri="{FF2B5EF4-FFF2-40B4-BE49-F238E27FC236}">
                  <a16:creationId xmlns:a16="http://schemas.microsoft.com/office/drawing/2014/main" id="{3466A446-E20D-4772-95FA-9065C48A6F1C}"/>
                </a:ext>
              </a:extLst>
            </p:cNvPr>
            <p:cNvGrpSpPr>
              <a:grpSpLocks noChangeAspect="1"/>
            </p:cNvGrpSpPr>
            <p:nvPr/>
          </p:nvGrpSpPr>
          <p:grpSpPr>
            <a:xfrm rot="156621" flipH="1">
              <a:off x="6341673" y="4853191"/>
              <a:ext cx="353696" cy="421451"/>
              <a:chOff x="4110773" y="4259412"/>
              <a:chExt cx="609379" cy="719318"/>
            </a:xfrm>
          </p:grpSpPr>
          <p:sp>
            <p:nvSpPr>
              <p:cNvPr id="94" name="Freihandform: Form 93">
                <a:extLst>
                  <a:ext uri="{FF2B5EF4-FFF2-40B4-BE49-F238E27FC236}">
                    <a16:creationId xmlns:a16="http://schemas.microsoft.com/office/drawing/2014/main" id="{6C95B86D-FEA8-4704-B266-D17C3C99A28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5" name="Rechteck 94">
                <a:extLst>
                  <a:ext uri="{FF2B5EF4-FFF2-40B4-BE49-F238E27FC236}">
                    <a16:creationId xmlns:a16="http://schemas.microsoft.com/office/drawing/2014/main" id="{5C76CF71-53ED-4A94-8134-3ADCEBF6B8E7}"/>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7" name="Ellipse 96">
                <a:extLst>
                  <a:ext uri="{FF2B5EF4-FFF2-40B4-BE49-F238E27FC236}">
                    <a16:creationId xmlns:a16="http://schemas.microsoft.com/office/drawing/2014/main" id="{D716AFCF-436A-4C72-963F-AA978A376E2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91" name="Gerader Verbinder 90">
              <a:extLst>
                <a:ext uri="{FF2B5EF4-FFF2-40B4-BE49-F238E27FC236}">
                  <a16:creationId xmlns:a16="http://schemas.microsoft.com/office/drawing/2014/main" id="{44FB009E-DD2A-413B-8C5F-D258C76C28EF}"/>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Rechteck 91">
              <a:extLst>
                <a:ext uri="{FF2B5EF4-FFF2-40B4-BE49-F238E27FC236}">
                  <a16:creationId xmlns:a16="http://schemas.microsoft.com/office/drawing/2014/main" id="{D25A9D9F-1F9A-4A04-A542-EE53F4540B8B}"/>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hteck 92">
              <a:extLst>
                <a:ext uri="{FF2B5EF4-FFF2-40B4-BE49-F238E27FC236}">
                  <a16:creationId xmlns:a16="http://schemas.microsoft.com/office/drawing/2014/main" id="{C363C6F1-F4B2-4225-8821-EABF74317D8B}"/>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8" name="Gerader Verbinder 97">
            <a:extLst>
              <a:ext uri="{FF2B5EF4-FFF2-40B4-BE49-F238E27FC236}">
                <a16:creationId xmlns:a16="http://schemas.microsoft.com/office/drawing/2014/main" id="{E71E8701-5916-462A-8D62-5519940763E0}"/>
              </a:ext>
            </a:extLst>
          </p:cNvPr>
          <p:cNvCxnSpPr>
            <a:cxnSpLocks/>
          </p:cNvCxnSpPr>
          <p:nvPr/>
        </p:nvCxnSpPr>
        <p:spPr>
          <a:xfrm flipH="1">
            <a:off x="5118848" y="1799855"/>
            <a:ext cx="12611" cy="218853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30" name="Gerader Verbinder 129">
            <a:extLst>
              <a:ext uri="{FF2B5EF4-FFF2-40B4-BE49-F238E27FC236}">
                <a16:creationId xmlns:a16="http://schemas.microsoft.com/office/drawing/2014/main" id="{A2D5B6CA-DCDF-468B-B697-DBA09E9DB7AC}"/>
              </a:ext>
            </a:extLst>
          </p:cNvPr>
          <p:cNvCxnSpPr>
            <a:cxnSpLocks/>
          </p:cNvCxnSpPr>
          <p:nvPr/>
        </p:nvCxnSpPr>
        <p:spPr>
          <a:xfrm>
            <a:off x="5283211" y="398839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1" name="Textfeld 130">
            <a:extLst>
              <a:ext uri="{FF2B5EF4-FFF2-40B4-BE49-F238E27FC236}">
                <a16:creationId xmlns:a16="http://schemas.microsoft.com/office/drawing/2014/main" id="{D712C087-828A-4377-83D1-7837770BAFAB}"/>
              </a:ext>
            </a:extLst>
          </p:cNvPr>
          <p:cNvSpPr txBox="1"/>
          <p:nvPr/>
        </p:nvSpPr>
        <p:spPr>
          <a:xfrm>
            <a:off x="4970762" y="4342577"/>
            <a:ext cx="257448" cy="307777"/>
          </a:xfrm>
          <a:prstGeom prst="rect">
            <a:avLst/>
          </a:prstGeom>
          <a:noFill/>
        </p:spPr>
        <p:txBody>
          <a:bodyPr wrap="square" rtlCol="0">
            <a:spAutoFit/>
          </a:bodyPr>
          <a:lstStyle/>
          <a:p>
            <a:r>
              <a:rPr lang="de-DE" sz="1400" b="1" dirty="0"/>
              <a:t>1</a:t>
            </a:r>
          </a:p>
        </p:txBody>
      </p:sp>
      <p:sp>
        <p:nvSpPr>
          <p:cNvPr id="134" name="Textfeld 133">
            <a:extLst>
              <a:ext uri="{FF2B5EF4-FFF2-40B4-BE49-F238E27FC236}">
                <a16:creationId xmlns:a16="http://schemas.microsoft.com/office/drawing/2014/main" id="{3B0DFED8-2B36-44D8-837A-458AE86327D7}"/>
              </a:ext>
            </a:extLst>
          </p:cNvPr>
          <p:cNvSpPr txBox="1"/>
          <p:nvPr/>
        </p:nvSpPr>
        <p:spPr>
          <a:xfrm>
            <a:off x="5409485" y="4347188"/>
            <a:ext cx="257448" cy="307777"/>
          </a:xfrm>
          <a:prstGeom prst="rect">
            <a:avLst/>
          </a:prstGeom>
          <a:noFill/>
        </p:spPr>
        <p:txBody>
          <a:bodyPr wrap="square" rtlCol="0">
            <a:spAutoFit/>
          </a:bodyPr>
          <a:lstStyle/>
          <a:p>
            <a:r>
              <a:rPr lang="de-DE" sz="1400" b="1" dirty="0"/>
              <a:t>2</a:t>
            </a:r>
          </a:p>
        </p:txBody>
      </p:sp>
      <p:sp>
        <p:nvSpPr>
          <p:cNvPr id="2" name="Textfeld 1">
            <a:extLst>
              <a:ext uri="{FF2B5EF4-FFF2-40B4-BE49-F238E27FC236}">
                <a16:creationId xmlns:a16="http://schemas.microsoft.com/office/drawing/2014/main" id="{D88E93D6-890B-4ACF-BCA8-1564C597853D}"/>
              </a:ext>
            </a:extLst>
          </p:cNvPr>
          <p:cNvSpPr txBox="1"/>
          <p:nvPr/>
        </p:nvSpPr>
        <p:spPr>
          <a:xfrm>
            <a:off x="5988221" y="5336773"/>
            <a:ext cx="1136312" cy="369332"/>
          </a:xfrm>
          <a:prstGeom prst="rect">
            <a:avLst/>
          </a:prstGeom>
          <a:noFill/>
        </p:spPr>
        <p:txBody>
          <a:bodyPr wrap="square" rtlCol="0">
            <a:spAutoFit/>
          </a:bodyPr>
          <a:lstStyle/>
          <a:p>
            <a:r>
              <a:rPr lang="de-DE" dirty="0"/>
              <a:t>KL 30.1</a:t>
            </a:r>
          </a:p>
        </p:txBody>
      </p:sp>
      <p:cxnSp>
        <p:nvCxnSpPr>
          <p:cNvPr id="7" name="Gerader Verbinder 6">
            <a:extLst>
              <a:ext uri="{FF2B5EF4-FFF2-40B4-BE49-F238E27FC236}">
                <a16:creationId xmlns:a16="http://schemas.microsoft.com/office/drawing/2014/main" id="{94613855-607E-46B4-87C3-00A110197F5E}"/>
              </a:ext>
            </a:extLst>
          </p:cNvPr>
          <p:cNvCxnSpPr>
            <a:cxnSpLocks/>
            <a:stCxn id="114" idx="3"/>
          </p:cNvCxnSpPr>
          <p:nvPr/>
        </p:nvCxnSpPr>
        <p:spPr>
          <a:xfrm>
            <a:off x="9655912" y="2696573"/>
            <a:ext cx="2132249"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feld 112">
            <a:extLst>
              <a:ext uri="{FF2B5EF4-FFF2-40B4-BE49-F238E27FC236}">
                <a16:creationId xmlns:a16="http://schemas.microsoft.com/office/drawing/2014/main" id="{BA10B135-EE05-4ABA-9C7A-5CF75ADF6CAD}"/>
              </a:ext>
            </a:extLst>
          </p:cNvPr>
          <p:cNvSpPr txBox="1"/>
          <p:nvPr/>
        </p:nvSpPr>
        <p:spPr>
          <a:xfrm>
            <a:off x="9833237" y="1798463"/>
            <a:ext cx="1136312" cy="369332"/>
          </a:xfrm>
          <a:prstGeom prst="rect">
            <a:avLst/>
          </a:prstGeom>
          <a:noFill/>
          <a:ln>
            <a:noFill/>
          </a:ln>
        </p:spPr>
        <p:txBody>
          <a:bodyPr wrap="square" rtlCol="0">
            <a:spAutoFit/>
          </a:bodyPr>
          <a:lstStyle/>
          <a:p>
            <a:r>
              <a:rPr lang="de-DE" dirty="0"/>
              <a:t>Circuit 1</a:t>
            </a:r>
          </a:p>
        </p:txBody>
      </p:sp>
      <p:sp>
        <p:nvSpPr>
          <p:cNvPr id="118" name="Textfeld 117">
            <a:extLst>
              <a:ext uri="{FF2B5EF4-FFF2-40B4-BE49-F238E27FC236}">
                <a16:creationId xmlns:a16="http://schemas.microsoft.com/office/drawing/2014/main" id="{CA92EDE9-5617-4B65-9713-5E7E2B18AEED}"/>
              </a:ext>
            </a:extLst>
          </p:cNvPr>
          <p:cNvSpPr txBox="1"/>
          <p:nvPr/>
        </p:nvSpPr>
        <p:spPr>
          <a:xfrm>
            <a:off x="9862674" y="3264107"/>
            <a:ext cx="1136312" cy="369332"/>
          </a:xfrm>
          <a:prstGeom prst="rect">
            <a:avLst/>
          </a:prstGeom>
          <a:noFill/>
        </p:spPr>
        <p:txBody>
          <a:bodyPr wrap="square" rtlCol="0">
            <a:spAutoFit/>
          </a:bodyPr>
          <a:lstStyle/>
          <a:p>
            <a:r>
              <a:rPr lang="de-DE" dirty="0"/>
              <a:t>Circuit 2</a:t>
            </a:r>
          </a:p>
        </p:txBody>
      </p:sp>
      <p:cxnSp>
        <p:nvCxnSpPr>
          <p:cNvPr id="28" name="Gerader Verbinder 97">
            <a:extLst>
              <a:ext uri="{FF2B5EF4-FFF2-40B4-BE49-F238E27FC236}">
                <a16:creationId xmlns:a16="http://schemas.microsoft.com/office/drawing/2014/main" id="{5F4779D7-A637-94AA-C091-789AF759AD6B}"/>
              </a:ext>
            </a:extLst>
          </p:cNvPr>
          <p:cNvCxnSpPr>
            <a:cxnSpLocks/>
            <a:endCxn id="36" idx="0"/>
          </p:cNvCxnSpPr>
          <p:nvPr/>
        </p:nvCxnSpPr>
        <p:spPr>
          <a:xfrm>
            <a:off x="4239419" y="1811934"/>
            <a:ext cx="4592" cy="688409"/>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Gerader Verbinder 73">
            <a:extLst>
              <a:ext uri="{FF2B5EF4-FFF2-40B4-BE49-F238E27FC236}">
                <a16:creationId xmlns:a16="http://schemas.microsoft.com/office/drawing/2014/main" id="{8F5443CC-DC90-B081-D78E-5A334E956AA4}"/>
              </a:ext>
            </a:extLst>
          </p:cNvPr>
          <p:cNvCxnSpPr>
            <a:cxnSpLocks/>
            <a:endCxn id="22" idx="1"/>
          </p:cNvCxnSpPr>
          <p:nvPr/>
        </p:nvCxnSpPr>
        <p:spPr>
          <a:xfrm flipV="1">
            <a:off x="4932810" y="1803781"/>
            <a:ext cx="705466" cy="329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36" name="Rechteck: abgerundete Ecken 35">
            <a:extLst>
              <a:ext uri="{FF2B5EF4-FFF2-40B4-BE49-F238E27FC236}">
                <a16:creationId xmlns:a16="http://schemas.microsoft.com/office/drawing/2014/main" id="{AFE30FE1-EDD4-4507-9D3D-9EC894E5A7A3}"/>
              </a:ext>
            </a:extLst>
          </p:cNvPr>
          <p:cNvSpPr/>
          <p:nvPr/>
        </p:nvSpPr>
        <p:spPr>
          <a:xfrm>
            <a:off x="3653745" y="2500343"/>
            <a:ext cx="118053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Supply</a:t>
            </a:r>
          </a:p>
          <a:p>
            <a:pPr algn="ctr"/>
            <a:r>
              <a:rPr lang="de-DE" dirty="0">
                <a:solidFill>
                  <a:schemeClr val="tx1"/>
                </a:solidFill>
              </a:rPr>
              <a:t>Tank</a:t>
            </a:r>
          </a:p>
        </p:txBody>
      </p:sp>
      <p:cxnSp>
        <p:nvCxnSpPr>
          <p:cNvPr id="73" name="Gerader Verbinder 73">
            <a:extLst>
              <a:ext uri="{FF2B5EF4-FFF2-40B4-BE49-F238E27FC236}">
                <a16:creationId xmlns:a16="http://schemas.microsoft.com/office/drawing/2014/main" id="{B24A76C3-8FED-3885-1DAA-0CCEB75B22C6}"/>
              </a:ext>
            </a:extLst>
          </p:cNvPr>
          <p:cNvCxnSpPr>
            <a:cxnSpLocks/>
          </p:cNvCxnSpPr>
          <p:nvPr/>
        </p:nvCxnSpPr>
        <p:spPr>
          <a:xfrm>
            <a:off x="4326283" y="1811934"/>
            <a:ext cx="396788" cy="422383"/>
          </a:xfrm>
          <a:prstGeom prst="bentConnector3">
            <a:avLst>
              <a:gd name="adj1" fmla="val 50000"/>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79" name="Gerader Verbinder 73">
            <a:extLst>
              <a:ext uri="{FF2B5EF4-FFF2-40B4-BE49-F238E27FC236}">
                <a16:creationId xmlns:a16="http://schemas.microsoft.com/office/drawing/2014/main" id="{160C2597-904D-16CC-F166-FBAB7535BD76}"/>
              </a:ext>
            </a:extLst>
          </p:cNvPr>
          <p:cNvCxnSpPr>
            <a:cxnSpLocks/>
          </p:cNvCxnSpPr>
          <p:nvPr/>
        </p:nvCxnSpPr>
        <p:spPr>
          <a:xfrm rot="16200000" flipH="1">
            <a:off x="4297712" y="2869415"/>
            <a:ext cx="1754073" cy="483876"/>
          </a:xfrm>
          <a:prstGeom prst="bentConnector3">
            <a:avLst>
              <a:gd name="adj1" fmla="val -50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23" name="Gerader Verbinder 98">
            <a:extLst>
              <a:ext uri="{FF2B5EF4-FFF2-40B4-BE49-F238E27FC236}">
                <a16:creationId xmlns:a16="http://schemas.microsoft.com/office/drawing/2014/main" id="{98693118-A36B-743D-3BB6-237099ED5925}"/>
              </a:ext>
            </a:extLst>
          </p:cNvPr>
          <p:cNvCxnSpPr>
            <a:cxnSpLocks/>
            <a:endCxn id="40" idx="1"/>
          </p:cNvCxnSpPr>
          <p:nvPr/>
        </p:nvCxnSpPr>
        <p:spPr>
          <a:xfrm>
            <a:off x="5408613" y="3494033"/>
            <a:ext cx="220394" cy="16663"/>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mit Pfeil 141">
            <a:extLst>
              <a:ext uri="{FF2B5EF4-FFF2-40B4-BE49-F238E27FC236}">
                <a16:creationId xmlns:a16="http://schemas.microsoft.com/office/drawing/2014/main" id="{9FAB3061-E953-A2FB-C720-D7FB40C489AD}"/>
              </a:ext>
            </a:extLst>
          </p:cNvPr>
          <p:cNvCxnSpPr>
            <a:cxnSpLocks/>
          </p:cNvCxnSpPr>
          <p:nvPr/>
        </p:nvCxnSpPr>
        <p:spPr>
          <a:xfrm flipV="1">
            <a:off x="7610625" y="1799855"/>
            <a:ext cx="0" cy="358752"/>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2" name="Gerader Verbinder 115">
            <a:extLst>
              <a:ext uri="{FF2B5EF4-FFF2-40B4-BE49-F238E27FC236}">
                <a16:creationId xmlns:a16="http://schemas.microsoft.com/office/drawing/2014/main" id="{A1CCB5F9-B8F9-FF98-24D6-15490B720B2C}"/>
              </a:ext>
            </a:extLst>
          </p:cNvPr>
          <p:cNvCxnSpPr>
            <a:cxnSpLocks/>
            <a:stCxn id="40" idx="3"/>
          </p:cNvCxnSpPr>
          <p:nvPr/>
        </p:nvCxnSpPr>
        <p:spPr>
          <a:xfrm>
            <a:off x="6809538" y="3510696"/>
            <a:ext cx="1835352" cy="4101"/>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3" name="Gerader Verbinder 79">
            <a:extLst>
              <a:ext uri="{FF2B5EF4-FFF2-40B4-BE49-F238E27FC236}">
                <a16:creationId xmlns:a16="http://schemas.microsoft.com/office/drawing/2014/main" id="{ECD0C433-8B92-1B39-BDB9-7CEAF5D2CAF6}"/>
              </a:ext>
            </a:extLst>
          </p:cNvPr>
          <p:cNvCxnSpPr>
            <a:cxnSpLocks/>
            <a:stCxn id="22" idx="3"/>
          </p:cNvCxnSpPr>
          <p:nvPr/>
        </p:nvCxnSpPr>
        <p:spPr>
          <a:xfrm>
            <a:off x="6818807" y="1803781"/>
            <a:ext cx="791818" cy="329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4" name="Gerade Verbindung mit Pfeil 142">
            <a:extLst>
              <a:ext uri="{FF2B5EF4-FFF2-40B4-BE49-F238E27FC236}">
                <a16:creationId xmlns:a16="http://schemas.microsoft.com/office/drawing/2014/main" id="{23EED83E-BB16-EDAA-427F-677E5F95ACEF}"/>
              </a:ext>
            </a:extLst>
          </p:cNvPr>
          <p:cNvCxnSpPr>
            <a:cxnSpLocks/>
          </p:cNvCxnSpPr>
          <p:nvPr/>
        </p:nvCxnSpPr>
        <p:spPr>
          <a:xfrm flipV="1">
            <a:off x="8629002" y="3223314"/>
            <a:ext cx="0" cy="281843"/>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40" name="Rechteck: abgerundete Ecken 35">
            <a:extLst>
              <a:ext uri="{FF2B5EF4-FFF2-40B4-BE49-F238E27FC236}">
                <a16:creationId xmlns:a16="http://schemas.microsoft.com/office/drawing/2014/main" id="{674FA5D4-9FA0-4429-A980-291CCFB1F04A}"/>
              </a:ext>
            </a:extLst>
          </p:cNvPr>
          <p:cNvSpPr/>
          <p:nvPr/>
        </p:nvSpPr>
        <p:spPr>
          <a:xfrm>
            <a:off x="5629007" y="3155096"/>
            <a:ext cx="1180531" cy="711200"/>
          </a:xfrm>
          <a:prstGeom prst="roundRect">
            <a:avLst/>
          </a:prstGeom>
          <a:solidFill>
            <a:srgbClr val="92D050"/>
          </a:solid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2</a:t>
            </a:r>
          </a:p>
        </p:txBody>
      </p:sp>
      <p:sp>
        <p:nvSpPr>
          <p:cNvPr id="22" name="Rechteck: abgerundete Ecken 35">
            <a:extLst>
              <a:ext uri="{FF2B5EF4-FFF2-40B4-BE49-F238E27FC236}">
                <a16:creationId xmlns:a16="http://schemas.microsoft.com/office/drawing/2014/main" id="{C52BA4CA-230A-E833-6ED4-B3641976C0EC}"/>
              </a:ext>
            </a:extLst>
          </p:cNvPr>
          <p:cNvSpPr/>
          <p:nvPr/>
        </p:nvSpPr>
        <p:spPr>
          <a:xfrm>
            <a:off x="5638276" y="1448181"/>
            <a:ext cx="1180531" cy="711200"/>
          </a:xfrm>
          <a:prstGeom prst="roundRect">
            <a:avLst/>
          </a:prstGeom>
          <a:solidFill>
            <a:srgbClr val="92D050"/>
          </a:solid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1</a:t>
            </a:r>
          </a:p>
        </p:txBody>
      </p:sp>
      <p:cxnSp>
        <p:nvCxnSpPr>
          <p:cNvPr id="17" name="Gerader Verbinder 97">
            <a:extLst>
              <a:ext uri="{FF2B5EF4-FFF2-40B4-BE49-F238E27FC236}">
                <a16:creationId xmlns:a16="http://schemas.microsoft.com/office/drawing/2014/main" id="{CE9B064B-0647-71E3-F4C2-A9ECE0B81CE9}"/>
              </a:ext>
            </a:extLst>
          </p:cNvPr>
          <p:cNvCxnSpPr>
            <a:cxnSpLocks/>
            <a:stCxn id="131" idx="2"/>
          </p:cNvCxnSpPr>
          <p:nvPr/>
        </p:nvCxnSpPr>
        <p:spPr>
          <a:xfrm rot="5400000" flipH="1" flipV="1">
            <a:off x="5506816" y="2799844"/>
            <a:ext cx="1443180" cy="2257840"/>
          </a:xfrm>
          <a:prstGeom prst="bentConnector4">
            <a:avLst>
              <a:gd name="adj1" fmla="val -15840"/>
              <a:gd name="adj2" fmla="val 99762"/>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6" name="Rechteck: abgerundete Ecken 118">
            <a:extLst>
              <a:ext uri="{FF2B5EF4-FFF2-40B4-BE49-F238E27FC236}">
                <a16:creationId xmlns:a16="http://schemas.microsoft.com/office/drawing/2014/main" id="{F7DB8762-AACA-D402-73DE-C818FFF78C2E}"/>
              </a:ext>
            </a:extLst>
          </p:cNvPr>
          <p:cNvSpPr/>
          <p:nvPr/>
        </p:nvSpPr>
        <p:spPr>
          <a:xfrm>
            <a:off x="7096961" y="2166986"/>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27" name="Textfeld 116">
            <a:extLst>
              <a:ext uri="{FF2B5EF4-FFF2-40B4-BE49-F238E27FC236}">
                <a16:creationId xmlns:a16="http://schemas.microsoft.com/office/drawing/2014/main" id="{225DF575-82ED-5A5C-EAB4-CA5CA4052B94}"/>
              </a:ext>
            </a:extLst>
          </p:cNvPr>
          <p:cNvSpPr txBox="1"/>
          <p:nvPr/>
        </p:nvSpPr>
        <p:spPr>
          <a:xfrm>
            <a:off x="7048943" y="2456684"/>
            <a:ext cx="1226997" cy="584775"/>
          </a:xfrm>
          <a:prstGeom prst="rect">
            <a:avLst/>
          </a:prstGeom>
          <a:noFill/>
        </p:spPr>
        <p:txBody>
          <a:bodyPr wrap="square" rtlCol="0">
            <a:spAutoFit/>
          </a:bodyPr>
          <a:lstStyle/>
          <a:p>
            <a:pPr algn="ctr"/>
            <a:r>
              <a:rPr lang="de-DE" sz="1600" dirty="0"/>
              <a:t>Brake Valve </a:t>
            </a:r>
          </a:p>
          <a:p>
            <a:pPr algn="ctr"/>
            <a:r>
              <a:rPr lang="de-DE" sz="1600" dirty="0"/>
              <a:t>1 </a:t>
            </a:r>
          </a:p>
        </p:txBody>
      </p:sp>
      <p:cxnSp>
        <p:nvCxnSpPr>
          <p:cNvPr id="29" name="Gerader Verbinder 88">
            <a:extLst>
              <a:ext uri="{FF2B5EF4-FFF2-40B4-BE49-F238E27FC236}">
                <a16:creationId xmlns:a16="http://schemas.microsoft.com/office/drawing/2014/main" id="{D3A7EC15-C0BC-DADC-C9F5-36B02DA4ECD6}"/>
              </a:ext>
            </a:extLst>
          </p:cNvPr>
          <p:cNvCxnSpPr>
            <a:cxnSpLocks/>
            <a:stCxn id="26" idx="2"/>
            <a:endCxn id="104" idx="0"/>
          </p:cNvCxnSpPr>
          <p:nvPr/>
        </p:nvCxnSpPr>
        <p:spPr>
          <a:xfrm rot="16200000" flipH="1">
            <a:off x="7636949" y="3222538"/>
            <a:ext cx="551771" cy="521044"/>
          </a:xfrm>
          <a:prstGeom prst="bentConnector3">
            <a:avLst>
              <a:gd name="adj1" fmla="val 74859"/>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38" name="Gerader Verbinder 88">
            <a:extLst>
              <a:ext uri="{FF2B5EF4-FFF2-40B4-BE49-F238E27FC236}">
                <a16:creationId xmlns:a16="http://schemas.microsoft.com/office/drawing/2014/main" id="{C5C43979-9CB9-D2DB-FA78-8BE830E1D776}"/>
              </a:ext>
            </a:extLst>
          </p:cNvPr>
          <p:cNvCxnSpPr>
            <a:cxnSpLocks/>
            <a:stCxn id="119" idx="2"/>
            <a:endCxn id="104" idx="0"/>
          </p:cNvCxnSpPr>
          <p:nvPr/>
        </p:nvCxnSpPr>
        <p:spPr>
          <a:xfrm rot="5400000">
            <a:off x="8256361" y="3130772"/>
            <a:ext cx="545170" cy="711179"/>
          </a:xfrm>
          <a:prstGeom prst="bentConnector3">
            <a:avLst>
              <a:gd name="adj1" fmla="val 75159"/>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83" name="Gerader Verbinder 97">
            <a:extLst>
              <a:ext uri="{FF2B5EF4-FFF2-40B4-BE49-F238E27FC236}">
                <a16:creationId xmlns:a16="http://schemas.microsoft.com/office/drawing/2014/main" id="{B97A1CF3-8538-E9CD-9703-640048A078F2}"/>
              </a:ext>
            </a:extLst>
          </p:cNvPr>
          <p:cNvCxnSpPr>
            <a:cxnSpLocks/>
            <a:stCxn id="134" idx="2"/>
          </p:cNvCxnSpPr>
          <p:nvPr/>
        </p:nvCxnSpPr>
        <p:spPr>
          <a:xfrm rot="5400000" flipH="1" flipV="1">
            <a:off x="6648606" y="2108203"/>
            <a:ext cx="1436364" cy="3657159"/>
          </a:xfrm>
          <a:prstGeom prst="bentConnector4">
            <a:avLst>
              <a:gd name="adj1" fmla="val -32361"/>
              <a:gd name="adj2" fmla="val 99057"/>
            </a:avLst>
          </a:prstGeom>
          <a:ln w="381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21" name="Rechteck: abgerundete Ecken 47">
            <a:extLst>
              <a:ext uri="{FF2B5EF4-FFF2-40B4-BE49-F238E27FC236}">
                <a16:creationId xmlns:a16="http://schemas.microsoft.com/office/drawing/2014/main" id="{ACF596D8-EFFD-3435-2F02-D13A7C81EDD2}"/>
              </a:ext>
            </a:extLst>
          </p:cNvPr>
          <p:cNvSpPr/>
          <p:nvPr/>
        </p:nvSpPr>
        <p:spPr>
          <a:xfrm>
            <a:off x="4683375" y="5350512"/>
            <a:ext cx="1167461" cy="711200"/>
          </a:xfrm>
          <a:prstGeom prst="roundRect">
            <a:avLst/>
          </a:prstGeom>
          <a:ln w="3810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de-DE" sz="1400" dirty="0" err="1">
                <a:solidFill>
                  <a:schemeClr val="tx1"/>
                </a:solidFill>
              </a:rPr>
              <a:t>Battery</a:t>
            </a:r>
            <a:endParaRPr lang="de-DE" sz="1400" dirty="0">
              <a:solidFill>
                <a:schemeClr val="tx1"/>
              </a:solidFill>
            </a:endParaRPr>
          </a:p>
          <a:p>
            <a:pPr algn="ctr"/>
            <a:r>
              <a:rPr lang="de-DE" sz="1400" dirty="0">
                <a:solidFill>
                  <a:schemeClr val="tx1"/>
                </a:solidFill>
              </a:rPr>
              <a:t>24V</a:t>
            </a:r>
          </a:p>
        </p:txBody>
      </p:sp>
      <p:sp>
        <p:nvSpPr>
          <p:cNvPr id="125" name="Rechteck: abgerundete Ecken 158">
            <a:extLst>
              <a:ext uri="{FF2B5EF4-FFF2-40B4-BE49-F238E27FC236}">
                <a16:creationId xmlns:a16="http://schemas.microsoft.com/office/drawing/2014/main" id="{EB237327-EAC4-947B-3A2D-BDE242015CB4}"/>
              </a:ext>
            </a:extLst>
          </p:cNvPr>
          <p:cNvSpPr/>
          <p:nvPr/>
        </p:nvSpPr>
        <p:spPr>
          <a:xfrm>
            <a:off x="2867200" y="3268913"/>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Rechteck: abgerundete Ecken 47">
            <a:extLst>
              <a:ext uri="{FF2B5EF4-FFF2-40B4-BE49-F238E27FC236}">
                <a16:creationId xmlns:a16="http://schemas.microsoft.com/office/drawing/2014/main" id="{2BAB6DE7-03EF-931E-92C5-2581D8B11E7B}"/>
              </a:ext>
            </a:extLst>
          </p:cNvPr>
          <p:cNvSpPr/>
          <p:nvPr/>
        </p:nvSpPr>
        <p:spPr>
          <a:xfrm>
            <a:off x="2801923" y="3328411"/>
            <a:ext cx="1167461" cy="711200"/>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DC/DC</a:t>
            </a:r>
          </a:p>
        </p:txBody>
      </p:sp>
      <p:cxnSp>
        <p:nvCxnSpPr>
          <p:cNvPr id="127" name="Gerader Verbinder 86">
            <a:extLst>
              <a:ext uri="{FF2B5EF4-FFF2-40B4-BE49-F238E27FC236}">
                <a16:creationId xmlns:a16="http://schemas.microsoft.com/office/drawing/2014/main" id="{7A8C6683-C92C-1BD1-938F-0D57B0243006}"/>
              </a:ext>
            </a:extLst>
          </p:cNvPr>
          <p:cNvCxnSpPr>
            <a:cxnSpLocks/>
          </p:cNvCxnSpPr>
          <p:nvPr/>
        </p:nvCxnSpPr>
        <p:spPr>
          <a:xfrm>
            <a:off x="2424865" y="3638748"/>
            <a:ext cx="356756"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8" name="Gerader Verbinder 73">
            <a:extLst>
              <a:ext uri="{FF2B5EF4-FFF2-40B4-BE49-F238E27FC236}">
                <a16:creationId xmlns:a16="http://schemas.microsoft.com/office/drawing/2014/main" id="{C49591D4-5289-5963-C6E0-102188F6707F}"/>
              </a:ext>
            </a:extLst>
          </p:cNvPr>
          <p:cNvCxnSpPr>
            <a:cxnSpLocks/>
            <a:stCxn id="126" idx="3"/>
            <a:endCxn id="121" idx="1"/>
          </p:cNvCxnSpPr>
          <p:nvPr/>
        </p:nvCxnSpPr>
        <p:spPr>
          <a:xfrm>
            <a:off x="3969384" y="3684011"/>
            <a:ext cx="713991" cy="2022101"/>
          </a:xfrm>
          <a:prstGeom prst="bentConnector3">
            <a:avLst>
              <a:gd name="adj1" fmla="val 50000"/>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3" name="Gerader Verbinder 88">
            <a:extLst>
              <a:ext uri="{FF2B5EF4-FFF2-40B4-BE49-F238E27FC236}">
                <a16:creationId xmlns:a16="http://schemas.microsoft.com/office/drawing/2014/main" id="{368E7ED7-D1D6-C1FF-E2DC-9CDA010D0624}"/>
              </a:ext>
            </a:extLst>
          </p:cNvPr>
          <p:cNvCxnSpPr>
            <a:cxnSpLocks/>
            <a:stCxn id="121" idx="3"/>
            <a:endCxn id="104" idx="2"/>
          </p:cNvCxnSpPr>
          <p:nvPr/>
        </p:nvCxnSpPr>
        <p:spPr>
          <a:xfrm flipV="1">
            <a:off x="5850836" y="4799135"/>
            <a:ext cx="2322520" cy="906977"/>
          </a:xfrm>
          <a:prstGeom prst="bentConnector2">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192" name="Group 191">
            <a:extLst>
              <a:ext uri="{FF2B5EF4-FFF2-40B4-BE49-F238E27FC236}">
                <a16:creationId xmlns:a16="http://schemas.microsoft.com/office/drawing/2014/main" id="{87F47C80-27D0-B84D-3D8B-7E5C1ED06839}"/>
              </a:ext>
            </a:extLst>
          </p:cNvPr>
          <p:cNvGrpSpPr/>
          <p:nvPr/>
        </p:nvGrpSpPr>
        <p:grpSpPr>
          <a:xfrm>
            <a:off x="394162" y="4985384"/>
            <a:ext cx="3383850" cy="280750"/>
            <a:chOff x="983046" y="4853318"/>
            <a:chExt cx="3383850" cy="280750"/>
          </a:xfrm>
        </p:grpSpPr>
        <p:sp>
          <p:nvSpPr>
            <p:cNvPr id="222" name="Textfeld 61">
              <a:extLst>
                <a:ext uri="{FF2B5EF4-FFF2-40B4-BE49-F238E27FC236}">
                  <a16:creationId xmlns:a16="http://schemas.microsoft.com/office/drawing/2014/main" id="{6FCBDB78-425B-4E73-BACD-23D8D85DFB5A}"/>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223" name="Gleichschenkliges Dreieck 152">
              <a:extLst>
                <a:ext uri="{FF2B5EF4-FFF2-40B4-BE49-F238E27FC236}">
                  <a16:creationId xmlns:a16="http://schemas.microsoft.com/office/drawing/2014/main" id="{2FD99DFB-6546-A1AF-F67D-50E40C30C617}"/>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3" name="Group 192">
            <a:extLst>
              <a:ext uri="{FF2B5EF4-FFF2-40B4-BE49-F238E27FC236}">
                <a16:creationId xmlns:a16="http://schemas.microsoft.com/office/drawing/2014/main" id="{CAFF52B9-9027-34C8-AAF5-A795B23E1654}"/>
              </a:ext>
            </a:extLst>
          </p:cNvPr>
          <p:cNvGrpSpPr/>
          <p:nvPr/>
        </p:nvGrpSpPr>
        <p:grpSpPr>
          <a:xfrm>
            <a:off x="400946" y="5241757"/>
            <a:ext cx="1191675" cy="280750"/>
            <a:chOff x="989830" y="5109691"/>
            <a:chExt cx="1191675" cy="280750"/>
          </a:xfrm>
        </p:grpSpPr>
        <p:sp>
          <p:nvSpPr>
            <p:cNvPr id="220" name="Textfeld 58">
              <a:extLst>
                <a:ext uri="{FF2B5EF4-FFF2-40B4-BE49-F238E27FC236}">
                  <a16:creationId xmlns:a16="http://schemas.microsoft.com/office/drawing/2014/main" id="{84DD79F8-6B48-7C19-71CE-64B92045E8EE}"/>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221" name="Gleichschenkliges Dreieck 153">
              <a:extLst>
                <a:ext uri="{FF2B5EF4-FFF2-40B4-BE49-F238E27FC236}">
                  <a16:creationId xmlns:a16="http://schemas.microsoft.com/office/drawing/2014/main" id="{CF8A69AA-3C12-C179-663E-2E232EDCCCD4}"/>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5" name="Group 194">
            <a:extLst>
              <a:ext uri="{FF2B5EF4-FFF2-40B4-BE49-F238E27FC236}">
                <a16:creationId xmlns:a16="http://schemas.microsoft.com/office/drawing/2014/main" id="{72E7B41E-3BBD-6732-0ADF-54B8D7D767CF}"/>
              </a:ext>
            </a:extLst>
          </p:cNvPr>
          <p:cNvGrpSpPr/>
          <p:nvPr/>
        </p:nvGrpSpPr>
        <p:grpSpPr>
          <a:xfrm>
            <a:off x="400531" y="5972048"/>
            <a:ext cx="771260" cy="280750"/>
            <a:chOff x="989415" y="5839982"/>
            <a:chExt cx="771260" cy="280750"/>
          </a:xfrm>
        </p:grpSpPr>
        <p:sp>
          <p:nvSpPr>
            <p:cNvPr id="216" name="Textfeld 60">
              <a:extLst>
                <a:ext uri="{FF2B5EF4-FFF2-40B4-BE49-F238E27FC236}">
                  <a16:creationId xmlns:a16="http://schemas.microsoft.com/office/drawing/2014/main" id="{87513FFA-3E6C-2533-256F-D3CE5B56F1C5}"/>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217" name="Gleichschenkliges Dreieck 156">
              <a:extLst>
                <a:ext uri="{FF2B5EF4-FFF2-40B4-BE49-F238E27FC236}">
                  <a16:creationId xmlns:a16="http://schemas.microsoft.com/office/drawing/2014/main" id="{6CAFA7EC-15B3-6C48-8A5F-7C9B0C7675C5}"/>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96" name="Rechteck: abgerundete Ecken 161">
            <a:extLst>
              <a:ext uri="{FF2B5EF4-FFF2-40B4-BE49-F238E27FC236}">
                <a16:creationId xmlns:a16="http://schemas.microsoft.com/office/drawing/2014/main" id="{E2336412-A0C2-8D30-6876-CB3199085A7E}"/>
              </a:ext>
            </a:extLst>
          </p:cNvPr>
          <p:cNvSpPr/>
          <p:nvPr/>
        </p:nvSpPr>
        <p:spPr>
          <a:xfrm>
            <a:off x="337012" y="4626770"/>
            <a:ext cx="3512591" cy="1975055"/>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97" name="Group 196">
            <a:extLst>
              <a:ext uri="{FF2B5EF4-FFF2-40B4-BE49-F238E27FC236}">
                <a16:creationId xmlns:a16="http://schemas.microsoft.com/office/drawing/2014/main" id="{383B8507-12F8-502C-5569-201B0D094F8D}"/>
              </a:ext>
            </a:extLst>
          </p:cNvPr>
          <p:cNvGrpSpPr/>
          <p:nvPr/>
        </p:nvGrpSpPr>
        <p:grpSpPr>
          <a:xfrm>
            <a:off x="535210" y="6281464"/>
            <a:ext cx="1407311" cy="276999"/>
            <a:chOff x="1124094" y="6149398"/>
            <a:chExt cx="1407311" cy="276999"/>
          </a:xfrm>
        </p:grpSpPr>
        <p:sp>
          <p:nvSpPr>
            <p:cNvPr id="214" name="Textfeld 114">
              <a:extLst>
                <a:ext uri="{FF2B5EF4-FFF2-40B4-BE49-F238E27FC236}">
                  <a16:creationId xmlns:a16="http://schemas.microsoft.com/office/drawing/2014/main" id="{12ADD958-58F3-E05C-613E-D64277EBA25E}"/>
                </a:ext>
              </a:extLst>
            </p:cNvPr>
            <p:cNvSpPr txBox="1"/>
            <p:nvPr/>
          </p:nvSpPr>
          <p:spPr>
            <a:xfrm>
              <a:off x="1246422" y="6149398"/>
              <a:ext cx="1284983"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to be defined</a:t>
              </a:r>
            </a:p>
          </p:txBody>
        </p:sp>
        <p:sp>
          <p:nvSpPr>
            <p:cNvPr id="215" name="Ellipse 2">
              <a:extLst>
                <a:ext uri="{FF2B5EF4-FFF2-40B4-BE49-F238E27FC236}">
                  <a16:creationId xmlns:a16="http://schemas.microsoft.com/office/drawing/2014/main" id="{11A1BCE2-EF77-E5B1-EABB-F0F3992673AB}"/>
                </a:ext>
              </a:extLst>
            </p:cNvPr>
            <p:cNvSpPr/>
            <p:nvPr/>
          </p:nvSpPr>
          <p:spPr>
            <a:xfrm>
              <a:off x="1124094" y="6173300"/>
              <a:ext cx="244656" cy="2460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98" name="Group 197">
            <a:extLst>
              <a:ext uri="{FF2B5EF4-FFF2-40B4-BE49-F238E27FC236}">
                <a16:creationId xmlns:a16="http://schemas.microsoft.com/office/drawing/2014/main" id="{F30DBC8D-ABD2-94D1-5E7C-8A39C1C42B9C}"/>
              </a:ext>
            </a:extLst>
          </p:cNvPr>
          <p:cNvGrpSpPr/>
          <p:nvPr/>
        </p:nvGrpSpPr>
        <p:grpSpPr>
          <a:xfrm>
            <a:off x="400531" y="4692487"/>
            <a:ext cx="3486044" cy="276999"/>
            <a:chOff x="400531" y="4692487"/>
            <a:chExt cx="3486044" cy="276999"/>
          </a:xfrm>
        </p:grpSpPr>
        <p:sp>
          <p:nvSpPr>
            <p:cNvPr id="209" name="Textfeld 50">
              <a:extLst>
                <a:ext uri="{FF2B5EF4-FFF2-40B4-BE49-F238E27FC236}">
                  <a16:creationId xmlns:a16="http://schemas.microsoft.com/office/drawing/2014/main" id="{9833F505-E452-4314-08C4-CDF74269284B}"/>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strike="noStrike" kern="0" cap="none" spc="0" normalizeH="0" baseline="0" noProof="0" dirty="0">
                  <a:ln>
                    <a:noFill/>
                  </a:ln>
                  <a:solidFill>
                    <a:srgbClr val="FF0000"/>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(including energy source, if any)</a:t>
              </a:r>
            </a:p>
          </p:txBody>
        </p:sp>
        <p:grpSp>
          <p:nvGrpSpPr>
            <p:cNvPr id="210" name="Group 209">
              <a:extLst>
                <a:ext uri="{FF2B5EF4-FFF2-40B4-BE49-F238E27FC236}">
                  <a16:creationId xmlns:a16="http://schemas.microsoft.com/office/drawing/2014/main" id="{D3DD84A2-A5A6-4CF7-2B47-9BD18FB6BA07}"/>
                </a:ext>
              </a:extLst>
            </p:cNvPr>
            <p:cNvGrpSpPr/>
            <p:nvPr/>
          </p:nvGrpSpPr>
          <p:grpSpPr>
            <a:xfrm>
              <a:off x="400531" y="4726054"/>
              <a:ext cx="2794450" cy="206406"/>
              <a:chOff x="989415" y="4593988"/>
              <a:chExt cx="2794450" cy="206406"/>
            </a:xfrm>
          </p:grpSpPr>
          <p:sp>
            <p:nvSpPr>
              <p:cNvPr id="211" name="Gleichschenkliges Dreieck 150">
                <a:extLst>
                  <a:ext uri="{FF2B5EF4-FFF2-40B4-BE49-F238E27FC236}">
                    <a16:creationId xmlns:a16="http://schemas.microsoft.com/office/drawing/2014/main" id="{6BFA8125-2A1E-7E82-EB53-CB09ACA93131}"/>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12" name="Straight Connector 211">
                <a:extLst>
                  <a:ext uri="{FF2B5EF4-FFF2-40B4-BE49-F238E27FC236}">
                    <a16:creationId xmlns:a16="http://schemas.microsoft.com/office/drawing/2014/main" id="{BB7F5919-3726-6CA6-6001-E703D731215A}"/>
                  </a:ext>
                </a:extLst>
              </p:cNvPr>
              <p:cNvCxnSpPr>
                <a:cxnSpLocks/>
              </p:cNvCxnSpPr>
              <p:nvPr/>
            </p:nvCxnSpPr>
            <p:spPr>
              <a:xfrm>
                <a:off x="2893512"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213" name="Straight Connector 212">
                <a:extLst>
                  <a:ext uri="{FF2B5EF4-FFF2-40B4-BE49-F238E27FC236}">
                    <a16:creationId xmlns:a16="http://schemas.microsoft.com/office/drawing/2014/main" id="{A3C36361-2867-5CFB-E046-DF31EABBF920}"/>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199" name="Straight Connector 198">
            <a:extLst>
              <a:ext uri="{FF2B5EF4-FFF2-40B4-BE49-F238E27FC236}">
                <a16:creationId xmlns:a16="http://schemas.microsoft.com/office/drawing/2014/main" id="{DD2074C0-60D5-B773-DBEC-22250DA89365}"/>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00" name="Group 199">
            <a:extLst>
              <a:ext uri="{FF2B5EF4-FFF2-40B4-BE49-F238E27FC236}">
                <a16:creationId xmlns:a16="http://schemas.microsoft.com/office/drawing/2014/main" id="{1FE353D2-DE05-8FD3-09C4-C00405D7FB8C}"/>
              </a:ext>
            </a:extLst>
          </p:cNvPr>
          <p:cNvGrpSpPr/>
          <p:nvPr/>
        </p:nvGrpSpPr>
        <p:grpSpPr>
          <a:xfrm>
            <a:off x="402388" y="5737942"/>
            <a:ext cx="2810587" cy="286289"/>
            <a:chOff x="402388" y="5737942"/>
            <a:chExt cx="2810587" cy="286289"/>
          </a:xfrm>
        </p:grpSpPr>
        <p:sp>
          <p:nvSpPr>
            <p:cNvPr id="201" name="Textfeld 52">
              <a:extLst>
                <a:ext uri="{FF2B5EF4-FFF2-40B4-BE49-F238E27FC236}">
                  <a16:creationId xmlns:a16="http://schemas.microsoft.com/office/drawing/2014/main" id="{62B35058-9345-DBC3-604E-BC9BEE15DD49}"/>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202" name="Gleichschenkliges Dreieck 155">
              <a:extLst>
                <a:ext uri="{FF2B5EF4-FFF2-40B4-BE49-F238E27FC236}">
                  <a16:creationId xmlns:a16="http://schemas.microsoft.com/office/drawing/2014/main" id="{0473DFFE-6E56-F174-60C2-7378FB4D964A}"/>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3" name="Gruppieren 67">
              <a:extLst>
                <a:ext uri="{FF2B5EF4-FFF2-40B4-BE49-F238E27FC236}">
                  <a16:creationId xmlns:a16="http://schemas.microsoft.com/office/drawing/2014/main" id="{803ED14D-B41B-7AC3-86AB-001706BDB034}"/>
                </a:ext>
              </a:extLst>
            </p:cNvPr>
            <p:cNvGrpSpPr/>
            <p:nvPr/>
          </p:nvGrpSpPr>
          <p:grpSpPr>
            <a:xfrm>
              <a:off x="1929843" y="5756195"/>
              <a:ext cx="705662" cy="246221"/>
              <a:chOff x="9649216" y="4894463"/>
              <a:chExt cx="705662" cy="246221"/>
            </a:xfrm>
          </p:grpSpPr>
          <p:cxnSp>
            <p:nvCxnSpPr>
              <p:cNvPr id="207" name="Gerader Verbinder 163">
                <a:extLst>
                  <a:ext uri="{FF2B5EF4-FFF2-40B4-BE49-F238E27FC236}">
                    <a16:creationId xmlns:a16="http://schemas.microsoft.com/office/drawing/2014/main" id="{23827189-D8AB-90DA-4A3B-94679C2973CF}"/>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208" name="Textfeld 164">
                <a:extLst>
                  <a:ext uri="{FF2B5EF4-FFF2-40B4-BE49-F238E27FC236}">
                    <a16:creationId xmlns:a16="http://schemas.microsoft.com/office/drawing/2014/main" id="{B174C31D-CD0C-402F-2E31-9ED222CDBB50}"/>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204" name="Group 203">
              <a:extLst>
                <a:ext uri="{FF2B5EF4-FFF2-40B4-BE49-F238E27FC236}">
                  <a16:creationId xmlns:a16="http://schemas.microsoft.com/office/drawing/2014/main" id="{25C30D52-2671-E840-CF77-0D2C369D1467}"/>
                </a:ext>
              </a:extLst>
            </p:cNvPr>
            <p:cNvGrpSpPr/>
            <p:nvPr/>
          </p:nvGrpSpPr>
          <p:grpSpPr>
            <a:xfrm>
              <a:off x="2369084" y="5737942"/>
              <a:ext cx="843891" cy="276999"/>
              <a:chOff x="2369084" y="5737942"/>
              <a:chExt cx="843891" cy="276999"/>
            </a:xfrm>
          </p:grpSpPr>
          <p:cxnSp>
            <p:nvCxnSpPr>
              <p:cNvPr id="205" name="Gerader Verbinder 184">
                <a:extLst>
                  <a:ext uri="{FF2B5EF4-FFF2-40B4-BE49-F238E27FC236}">
                    <a16:creationId xmlns:a16="http://schemas.microsoft.com/office/drawing/2014/main" id="{2CE6BD06-68F5-631E-E2B6-507C87438693}"/>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06" name="Textfeld 185">
                <a:extLst>
                  <a:ext uri="{FF2B5EF4-FFF2-40B4-BE49-F238E27FC236}">
                    <a16:creationId xmlns:a16="http://schemas.microsoft.com/office/drawing/2014/main" id="{C272270E-5B37-299F-9529-98316AC8937C}"/>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Pneumatic</a:t>
                </a:r>
              </a:p>
            </p:txBody>
          </p:sp>
        </p:grpSp>
      </p:grpSp>
      <p:grpSp>
        <p:nvGrpSpPr>
          <p:cNvPr id="229" name="Group 228">
            <a:extLst>
              <a:ext uri="{FF2B5EF4-FFF2-40B4-BE49-F238E27FC236}">
                <a16:creationId xmlns:a16="http://schemas.microsoft.com/office/drawing/2014/main" id="{42B68462-04F7-3390-81C0-B48CFBFDFC76}"/>
              </a:ext>
            </a:extLst>
          </p:cNvPr>
          <p:cNvGrpSpPr/>
          <p:nvPr/>
        </p:nvGrpSpPr>
        <p:grpSpPr>
          <a:xfrm>
            <a:off x="394162" y="5480817"/>
            <a:ext cx="2818813" cy="283548"/>
            <a:chOff x="394162" y="5480817"/>
            <a:chExt cx="2818813" cy="283548"/>
          </a:xfrm>
        </p:grpSpPr>
        <p:grpSp>
          <p:nvGrpSpPr>
            <p:cNvPr id="194" name="Group 193">
              <a:extLst>
                <a:ext uri="{FF2B5EF4-FFF2-40B4-BE49-F238E27FC236}">
                  <a16:creationId xmlns:a16="http://schemas.microsoft.com/office/drawing/2014/main" id="{74005847-1F1F-3349-45A4-F096875AA7FA}"/>
                </a:ext>
              </a:extLst>
            </p:cNvPr>
            <p:cNvGrpSpPr/>
            <p:nvPr/>
          </p:nvGrpSpPr>
          <p:grpSpPr>
            <a:xfrm>
              <a:off x="394162" y="5480817"/>
              <a:ext cx="1882528" cy="280750"/>
              <a:chOff x="983046" y="5348751"/>
              <a:chExt cx="1882528" cy="280750"/>
            </a:xfrm>
          </p:grpSpPr>
          <p:sp>
            <p:nvSpPr>
              <p:cNvPr id="218" name="Textfeld 53">
                <a:extLst>
                  <a:ext uri="{FF2B5EF4-FFF2-40B4-BE49-F238E27FC236}">
                    <a16:creationId xmlns:a16="http://schemas.microsoft.com/office/drawing/2014/main" id="{0364575C-19F7-6C7D-EF7D-D412BF9F22F2}"/>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 I</a:t>
                </a:r>
              </a:p>
            </p:txBody>
          </p:sp>
          <p:sp>
            <p:nvSpPr>
              <p:cNvPr id="219" name="Gleichschenkliges Dreieck 154">
                <a:extLst>
                  <a:ext uri="{FF2B5EF4-FFF2-40B4-BE49-F238E27FC236}">
                    <a16:creationId xmlns:a16="http://schemas.microsoft.com/office/drawing/2014/main" id="{AA5C1D08-1985-9F2F-63E1-E4A787E3F498}"/>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4" name="Textfeld 185">
              <a:extLst>
                <a:ext uri="{FF2B5EF4-FFF2-40B4-BE49-F238E27FC236}">
                  <a16:creationId xmlns:a16="http://schemas.microsoft.com/office/drawing/2014/main" id="{8EBA5749-269A-4DE3-FB2B-674546639832}"/>
                </a:ext>
              </a:extLst>
            </p:cNvPr>
            <p:cNvSpPr txBox="1"/>
            <p:nvPr/>
          </p:nvSpPr>
          <p:spPr>
            <a:xfrm>
              <a:off x="2369084" y="5487366"/>
              <a:ext cx="843891" cy="276999"/>
            </a:xfrm>
            <a:prstGeom prst="rect">
              <a:avLst/>
            </a:prstGeom>
            <a:noFill/>
          </p:spPr>
          <p:txBody>
            <a:bodyPr wrap="square" rtlCol="0">
              <a:spAutoFit/>
            </a:bodyPr>
            <a:lstStyle/>
            <a:p>
              <a:r>
                <a:rPr lang="de-DE" sz="1200" b="1" dirty="0"/>
                <a:t>I</a:t>
              </a:r>
              <a:r>
                <a:rPr lang="de-DE" sz="1000" b="1" dirty="0"/>
                <a:t>  Pneumatic</a:t>
              </a:r>
            </a:p>
          </p:txBody>
        </p:sp>
        <p:sp>
          <p:nvSpPr>
            <p:cNvPr id="225" name="Textfeld 164">
              <a:extLst>
                <a:ext uri="{FF2B5EF4-FFF2-40B4-BE49-F238E27FC236}">
                  <a16:creationId xmlns:a16="http://schemas.microsoft.com/office/drawing/2014/main" id="{3CCA0F10-E500-F881-B1DC-E73B7C0B9138}"/>
                </a:ext>
              </a:extLst>
            </p:cNvPr>
            <p:cNvSpPr txBox="1"/>
            <p:nvPr/>
          </p:nvSpPr>
          <p:spPr>
            <a:xfrm>
              <a:off x="1929843" y="5504774"/>
              <a:ext cx="705662" cy="246221"/>
            </a:xfrm>
            <a:prstGeom prst="rect">
              <a:avLst/>
            </a:prstGeom>
            <a:noFill/>
          </p:spPr>
          <p:txBody>
            <a:bodyPr wrap="square" rtlCol="0">
              <a:spAutoFit/>
            </a:bodyPr>
            <a:lstStyle/>
            <a:p>
              <a:r>
                <a:rPr lang="de-DE" sz="1000" b="1" dirty="0"/>
                <a:t>Electric </a:t>
              </a:r>
            </a:p>
          </p:txBody>
        </p:sp>
        <p:cxnSp>
          <p:nvCxnSpPr>
            <p:cNvPr id="226" name="Gerader Verbinder 88">
              <a:extLst>
                <a:ext uri="{FF2B5EF4-FFF2-40B4-BE49-F238E27FC236}">
                  <a16:creationId xmlns:a16="http://schemas.microsoft.com/office/drawing/2014/main" id="{FBC9DCBB-98B4-F91C-19E5-D99DAB323CE8}"/>
                </a:ext>
              </a:extLst>
            </p:cNvPr>
            <p:cNvCxnSpPr>
              <a:cxnSpLocks/>
            </p:cNvCxnSpPr>
            <p:nvPr/>
          </p:nvCxnSpPr>
          <p:spPr>
            <a:xfrm>
              <a:off x="2021549" y="5710868"/>
              <a:ext cx="399672" cy="0"/>
            </a:xfrm>
            <a:prstGeom prst="line">
              <a:avLst/>
            </a:prstGeom>
            <a:ln w="28575">
              <a:prstDash val="solid"/>
            </a:ln>
          </p:spPr>
          <p:style>
            <a:lnRef idx="1">
              <a:schemeClr val="accent1"/>
            </a:lnRef>
            <a:fillRef idx="0">
              <a:schemeClr val="accent1"/>
            </a:fillRef>
            <a:effectRef idx="0">
              <a:schemeClr val="accent1"/>
            </a:effectRef>
            <a:fontRef idx="minor">
              <a:schemeClr val="tx1"/>
            </a:fontRef>
          </p:style>
        </p:cxnSp>
        <p:cxnSp>
          <p:nvCxnSpPr>
            <p:cNvPr id="227" name="Gerader Verbinder 88">
              <a:extLst>
                <a:ext uri="{FF2B5EF4-FFF2-40B4-BE49-F238E27FC236}">
                  <a16:creationId xmlns:a16="http://schemas.microsoft.com/office/drawing/2014/main" id="{E57B3B59-0018-A026-0B90-E8A4D0BABB61}"/>
                </a:ext>
              </a:extLst>
            </p:cNvPr>
            <p:cNvCxnSpPr>
              <a:cxnSpLocks/>
            </p:cNvCxnSpPr>
            <p:nvPr/>
          </p:nvCxnSpPr>
          <p:spPr>
            <a:xfrm>
              <a:off x="2562569" y="5710868"/>
              <a:ext cx="588191"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grpSp>
      <p:grpSp>
        <p:nvGrpSpPr>
          <p:cNvPr id="232" name="Group 231">
            <a:extLst>
              <a:ext uri="{FF2B5EF4-FFF2-40B4-BE49-F238E27FC236}">
                <a16:creationId xmlns:a16="http://schemas.microsoft.com/office/drawing/2014/main" id="{F84AB9F8-708C-9991-A48D-FCBCD91D0D63}"/>
              </a:ext>
            </a:extLst>
          </p:cNvPr>
          <p:cNvGrpSpPr>
            <a:grpSpLocks noChangeAspect="1"/>
          </p:cNvGrpSpPr>
          <p:nvPr/>
        </p:nvGrpSpPr>
        <p:grpSpPr>
          <a:xfrm>
            <a:off x="4686179" y="1721776"/>
            <a:ext cx="209150" cy="153374"/>
            <a:chOff x="7817019" y="2389941"/>
            <a:chExt cx="441829" cy="324000"/>
          </a:xfrm>
        </p:grpSpPr>
        <p:cxnSp>
          <p:nvCxnSpPr>
            <p:cNvPr id="233" name="Straight Connector 232">
              <a:extLst>
                <a:ext uri="{FF2B5EF4-FFF2-40B4-BE49-F238E27FC236}">
                  <a16:creationId xmlns:a16="http://schemas.microsoft.com/office/drawing/2014/main" id="{DF43850E-CC07-40B1-2B98-E56849284E95}"/>
                </a:ext>
              </a:extLst>
            </p:cNvPr>
            <p:cNvCxnSpPr>
              <a:cxnSpLocks/>
            </p:cNvCxnSpPr>
            <p:nvPr/>
          </p:nvCxnSpPr>
          <p:spPr>
            <a:xfrm rot="-1800000">
              <a:off x="7817019" y="241119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5D75D073-58C6-03A5-752F-DDB88B10D38A}"/>
                </a:ext>
              </a:extLst>
            </p:cNvPr>
            <p:cNvCxnSpPr>
              <a:cxnSpLocks/>
            </p:cNvCxnSpPr>
            <p:nvPr/>
          </p:nvCxnSpPr>
          <p:spPr>
            <a:xfrm rot="1800000">
              <a:off x="7817019" y="269532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Oval 234">
              <a:extLst>
                <a:ext uri="{FF2B5EF4-FFF2-40B4-BE49-F238E27FC236}">
                  <a16:creationId xmlns:a16="http://schemas.microsoft.com/office/drawing/2014/main" id="{61953F52-ABC7-8028-70D5-8A34CC62DE6D}"/>
                </a:ext>
              </a:extLst>
            </p:cNvPr>
            <p:cNvSpPr>
              <a:spLocks noChangeAspect="1"/>
            </p:cNvSpPr>
            <p:nvPr/>
          </p:nvSpPr>
          <p:spPr>
            <a:xfrm>
              <a:off x="7934848" y="2389941"/>
              <a:ext cx="324000" cy="324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pSp>
        <p:nvGrpSpPr>
          <p:cNvPr id="236" name="Group 235">
            <a:extLst>
              <a:ext uri="{FF2B5EF4-FFF2-40B4-BE49-F238E27FC236}">
                <a16:creationId xmlns:a16="http://schemas.microsoft.com/office/drawing/2014/main" id="{13E4B993-EF8A-8499-EF3F-26039218E25C}"/>
              </a:ext>
            </a:extLst>
          </p:cNvPr>
          <p:cNvGrpSpPr>
            <a:grpSpLocks noChangeAspect="1"/>
          </p:cNvGrpSpPr>
          <p:nvPr/>
        </p:nvGrpSpPr>
        <p:grpSpPr>
          <a:xfrm>
            <a:off x="4689026" y="2141176"/>
            <a:ext cx="209150" cy="153374"/>
            <a:chOff x="7817019" y="2389941"/>
            <a:chExt cx="441829" cy="324000"/>
          </a:xfrm>
        </p:grpSpPr>
        <p:cxnSp>
          <p:nvCxnSpPr>
            <p:cNvPr id="237" name="Straight Connector 236">
              <a:extLst>
                <a:ext uri="{FF2B5EF4-FFF2-40B4-BE49-F238E27FC236}">
                  <a16:creationId xmlns:a16="http://schemas.microsoft.com/office/drawing/2014/main" id="{34A09335-7AF5-A2FD-B565-F80916799342}"/>
                </a:ext>
              </a:extLst>
            </p:cNvPr>
            <p:cNvCxnSpPr>
              <a:cxnSpLocks/>
            </p:cNvCxnSpPr>
            <p:nvPr/>
          </p:nvCxnSpPr>
          <p:spPr>
            <a:xfrm rot="-1800000">
              <a:off x="7817019" y="241119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B31EA2BE-04C4-CE41-A333-1C08C4E4CBC4}"/>
                </a:ext>
              </a:extLst>
            </p:cNvPr>
            <p:cNvCxnSpPr>
              <a:cxnSpLocks/>
            </p:cNvCxnSpPr>
            <p:nvPr/>
          </p:nvCxnSpPr>
          <p:spPr>
            <a:xfrm rot="1800000">
              <a:off x="7817019" y="2695323"/>
              <a:ext cx="28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9" name="Oval 238">
              <a:extLst>
                <a:ext uri="{FF2B5EF4-FFF2-40B4-BE49-F238E27FC236}">
                  <a16:creationId xmlns:a16="http://schemas.microsoft.com/office/drawing/2014/main" id="{0E6184E5-965D-E5F2-332B-CFC4ED0BFAFE}"/>
                </a:ext>
              </a:extLst>
            </p:cNvPr>
            <p:cNvSpPr>
              <a:spLocks noChangeAspect="1"/>
            </p:cNvSpPr>
            <p:nvPr/>
          </p:nvSpPr>
          <p:spPr>
            <a:xfrm>
              <a:off x="7934848" y="2389941"/>
              <a:ext cx="324000" cy="324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247" name="TextBox 246">
            <a:extLst>
              <a:ext uri="{FF2B5EF4-FFF2-40B4-BE49-F238E27FC236}">
                <a16:creationId xmlns:a16="http://schemas.microsoft.com/office/drawing/2014/main" id="{8BB4D2A1-DA32-4918-1B8D-5EA66C4BD053}"/>
              </a:ext>
            </a:extLst>
          </p:cNvPr>
          <p:cNvSpPr txBox="1"/>
          <p:nvPr/>
        </p:nvSpPr>
        <p:spPr>
          <a:xfrm>
            <a:off x="5536346" y="4109122"/>
            <a:ext cx="288862" cy="338554"/>
          </a:xfrm>
          <a:prstGeom prst="rect">
            <a:avLst/>
          </a:prstGeom>
          <a:noFill/>
        </p:spPr>
        <p:txBody>
          <a:bodyPr wrap="none" rtlCol="0">
            <a:spAutoFit/>
          </a:bodyPr>
          <a:lstStyle/>
          <a:p>
            <a:r>
              <a:rPr lang="en-US" sz="1600" b="1" dirty="0"/>
              <a:t>3</a:t>
            </a:r>
          </a:p>
        </p:txBody>
      </p:sp>
      <p:sp>
        <p:nvSpPr>
          <p:cNvPr id="5" name="TextBox 4">
            <a:extLst>
              <a:ext uri="{FF2B5EF4-FFF2-40B4-BE49-F238E27FC236}">
                <a16:creationId xmlns:a16="http://schemas.microsoft.com/office/drawing/2014/main" id="{9D46A4DE-5681-1EFE-37AB-5765B33CC5B1}"/>
              </a:ext>
            </a:extLst>
          </p:cNvPr>
          <p:cNvSpPr txBox="1"/>
          <p:nvPr/>
        </p:nvSpPr>
        <p:spPr>
          <a:xfrm>
            <a:off x="7630751" y="7920"/>
            <a:ext cx="4561249" cy="584775"/>
          </a:xfrm>
          <a:prstGeom prst="rect">
            <a:avLst/>
          </a:prstGeom>
          <a:solidFill>
            <a:srgbClr val="FFFF00"/>
          </a:solidFill>
        </p:spPr>
        <p:txBody>
          <a:bodyPr wrap="none" rtlCol="0">
            <a:spAutoFit/>
          </a:bodyPr>
          <a:lstStyle/>
          <a:p>
            <a:r>
              <a:rPr lang="en-US" sz="1600" b="1" dirty="0"/>
              <a:t>Energy transmission </a:t>
            </a:r>
            <a:r>
              <a:rPr lang="en-US" sz="1600" dirty="0"/>
              <a:t>= pneumatic</a:t>
            </a:r>
          </a:p>
          <a:p>
            <a:r>
              <a:rPr lang="en-US" sz="1600" b="1" dirty="0"/>
              <a:t>Control transmission </a:t>
            </a:r>
            <a:r>
              <a:rPr lang="en-US" sz="1600" dirty="0"/>
              <a:t>= electric + pneumatic (backup)</a:t>
            </a:r>
          </a:p>
        </p:txBody>
      </p:sp>
      <p:cxnSp>
        <p:nvCxnSpPr>
          <p:cNvPr id="6" name="Straight Arrow Connector 5">
            <a:extLst>
              <a:ext uri="{FF2B5EF4-FFF2-40B4-BE49-F238E27FC236}">
                <a16:creationId xmlns:a16="http://schemas.microsoft.com/office/drawing/2014/main" id="{61C3A9A0-FA37-A7F5-1096-6B9CC520DA19}"/>
              </a:ext>
            </a:extLst>
          </p:cNvPr>
          <p:cNvCxnSpPr>
            <a:cxnSpLocks/>
          </p:cNvCxnSpPr>
          <p:nvPr/>
        </p:nvCxnSpPr>
        <p:spPr>
          <a:xfrm flipH="1" flipV="1">
            <a:off x="5850836" y="5929509"/>
            <a:ext cx="535222" cy="323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CAACAAA-2B88-D49B-D726-9EFF100798E6}"/>
              </a:ext>
            </a:extLst>
          </p:cNvPr>
          <p:cNvSpPr txBox="1"/>
          <p:nvPr/>
        </p:nvSpPr>
        <p:spPr>
          <a:xfrm>
            <a:off x="6382155" y="6004464"/>
            <a:ext cx="3512592" cy="830997"/>
          </a:xfrm>
          <a:prstGeom prst="rect">
            <a:avLst/>
          </a:prstGeom>
          <a:noFill/>
        </p:spPr>
        <p:txBody>
          <a:bodyPr wrap="square">
            <a:spAutoFit/>
          </a:bodyPr>
          <a:lstStyle/>
          <a:p>
            <a:pPr algn="just">
              <a:spcBef>
                <a:spcPts val="600"/>
              </a:spcBef>
            </a:pPr>
            <a:r>
              <a:rPr lang="en-GB" sz="1200" dirty="0">
                <a:solidFill>
                  <a:srgbClr val="000000"/>
                </a:solidFill>
                <a:effectLst/>
                <a:latin typeface="Times New Roman" panose="02020603050405020304" pitchFamily="18" charset="0"/>
                <a:ea typeface="Times New Roman" panose="02020603050405020304" pitchFamily="18" charset="0"/>
              </a:rPr>
              <a:t>2.5.1. "</a:t>
            </a:r>
            <a:r>
              <a:rPr lang="en-GB" sz="1200" i="1" dirty="0">
                <a:solidFill>
                  <a:srgbClr val="000000"/>
                </a:solidFill>
                <a:effectLst/>
                <a:latin typeface="Times New Roman" panose="02020603050405020304" pitchFamily="18" charset="0"/>
                <a:ea typeface="Times New Roman" panose="02020603050405020304" pitchFamily="18" charset="0"/>
              </a:rPr>
              <a:t>Control transmission</a:t>
            </a:r>
            <a:r>
              <a:rPr lang="en-GB" sz="1200" dirty="0">
                <a:solidFill>
                  <a:srgbClr val="000000"/>
                </a:solidFill>
                <a:effectLst/>
                <a:latin typeface="Times New Roman" panose="02020603050405020304" pitchFamily="18" charset="0"/>
                <a:ea typeface="Times New Roman" panose="02020603050405020304" pitchFamily="18" charset="0"/>
              </a:rPr>
              <a:t>" means the combination of the components of the transmission which control the operation of the brakes, including the control function and </a:t>
            </a:r>
            <a:r>
              <a:rPr lang="en-GB" sz="1200" b="1" dirty="0">
                <a:solidFill>
                  <a:srgbClr val="7030A0"/>
                </a:solidFill>
                <a:effectLst/>
                <a:latin typeface="Times New Roman" panose="02020603050405020304" pitchFamily="18" charset="0"/>
                <a:ea typeface="Times New Roman" panose="02020603050405020304" pitchFamily="18" charset="0"/>
              </a:rPr>
              <a:t>the necessary reserve(s) of energy</a:t>
            </a:r>
            <a:r>
              <a:rPr lang="en-GB" sz="1200" dirty="0">
                <a:solidFill>
                  <a:srgbClr val="000000"/>
                </a:solidFill>
                <a:effectLst/>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p:txBody>
      </p:sp>
      <p:sp>
        <p:nvSpPr>
          <p:cNvPr id="4" name="Multiplication Sign 3">
            <a:extLst>
              <a:ext uri="{FF2B5EF4-FFF2-40B4-BE49-F238E27FC236}">
                <a16:creationId xmlns:a16="http://schemas.microsoft.com/office/drawing/2014/main" id="{5875595B-8014-9D0F-0CFA-77D42EF64AFF}"/>
              </a:ext>
            </a:extLst>
          </p:cNvPr>
          <p:cNvSpPr/>
          <p:nvPr/>
        </p:nvSpPr>
        <p:spPr>
          <a:xfrm>
            <a:off x="2855210" y="1298707"/>
            <a:ext cx="1039031" cy="962996"/>
          </a:xfrm>
          <a:prstGeom prst="mathMultiply">
            <a:avLst>
              <a:gd name="adj1" fmla="val 1382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ication Sign 8">
            <a:extLst>
              <a:ext uri="{FF2B5EF4-FFF2-40B4-BE49-F238E27FC236}">
                <a16:creationId xmlns:a16="http://schemas.microsoft.com/office/drawing/2014/main" id="{8C241792-5BE0-625B-7FEC-7481B00CC303}"/>
              </a:ext>
            </a:extLst>
          </p:cNvPr>
          <p:cNvSpPr/>
          <p:nvPr/>
        </p:nvSpPr>
        <p:spPr>
          <a:xfrm>
            <a:off x="3718826" y="2357324"/>
            <a:ext cx="1039031" cy="962996"/>
          </a:xfrm>
          <a:prstGeom prst="mathMultiply">
            <a:avLst>
              <a:gd name="adj1" fmla="val 1382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feld 121">
            <a:extLst>
              <a:ext uri="{FF2B5EF4-FFF2-40B4-BE49-F238E27FC236}">
                <a16:creationId xmlns:a16="http://schemas.microsoft.com/office/drawing/2014/main" id="{132FE064-46D5-D723-01FD-EE633C8275F5}"/>
              </a:ext>
            </a:extLst>
          </p:cNvPr>
          <p:cNvSpPr txBox="1"/>
          <p:nvPr/>
        </p:nvSpPr>
        <p:spPr>
          <a:xfrm>
            <a:off x="8534601" y="5181608"/>
            <a:ext cx="3024366" cy="646331"/>
          </a:xfrm>
          <a:prstGeom prst="rect">
            <a:avLst/>
          </a:prstGeom>
          <a:noFill/>
        </p:spPr>
        <p:txBody>
          <a:bodyPr wrap="square" rtlCol="0">
            <a:spAutoFit/>
          </a:bodyPr>
          <a:lstStyle/>
          <a:p>
            <a:r>
              <a:rPr lang="en-US" dirty="0"/>
              <a:t>At least 8 applications before Secondary</a:t>
            </a:r>
            <a:r>
              <a:rPr lang="de-DE" dirty="0"/>
              <a:t> </a:t>
            </a:r>
            <a:r>
              <a:rPr lang="en-US" dirty="0"/>
              <a:t>performance</a:t>
            </a:r>
          </a:p>
        </p:txBody>
      </p:sp>
      <p:pic>
        <p:nvPicPr>
          <p:cNvPr id="11" name="Picture 3" descr="Emojipedia on Twitter: &quot;In the recent emoji update on @SlackHQ the design  of :heavy_check_mark: went from green to black for some users ✔️ This is  due to the use of newer designs">
            <a:extLst>
              <a:ext uri="{FF2B5EF4-FFF2-40B4-BE49-F238E27FC236}">
                <a16:creationId xmlns:a16="http://schemas.microsoft.com/office/drawing/2014/main" id="{77B11F38-3D2D-D2DC-F6B9-7AB0065CBDD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0294" r="20283" b="12232"/>
          <a:stretch/>
        </p:blipFill>
        <p:spPr bwMode="auto">
          <a:xfrm>
            <a:off x="11409942" y="5165026"/>
            <a:ext cx="568508" cy="575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feld 4">
            <a:extLst>
              <a:ext uri="{FF2B5EF4-FFF2-40B4-BE49-F238E27FC236}">
                <a16:creationId xmlns:a16="http://schemas.microsoft.com/office/drawing/2014/main" id="{04D0D8ED-05B8-6A39-16DD-E58F5439EDF5}"/>
              </a:ext>
            </a:extLst>
          </p:cNvPr>
          <p:cNvSpPr txBox="1"/>
          <p:nvPr/>
        </p:nvSpPr>
        <p:spPr>
          <a:xfrm>
            <a:off x="6973718" y="20462"/>
            <a:ext cx="633270" cy="369332"/>
          </a:xfrm>
          <a:prstGeom prst="rect">
            <a:avLst/>
          </a:prstGeom>
          <a:solidFill>
            <a:srgbClr val="FFFF00"/>
          </a:solidFill>
        </p:spPr>
        <p:txBody>
          <a:bodyPr wrap="square" rtlCol="0">
            <a:spAutoFit/>
          </a:bodyPr>
          <a:lstStyle/>
          <a:p>
            <a:r>
              <a:rPr lang="de-DE" dirty="0"/>
              <a:t>2.(a)</a:t>
            </a:r>
          </a:p>
        </p:txBody>
      </p:sp>
    </p:spTree>
    <p:extLst>
      <p:ext uri="{BB962C8B-B14F-4D97-AF65-F5344CB8AC3E}">
        <p14:creationId xmlns:p14="http://schemas.microsoft.com/office/powerpoint/2010/main" val="4148344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hteck: abgerundete Ecken 118">
            <a:extLst>
              <a:ext uri="{FF2B5EF4-FFF2-40B4-BE49-F238E27FC236}">
                <a16:creationId xmlns:a16="http://schemas.microsoft.com/office/drawing/2014/main" id="{9DD8301B-63C3-466B-A67D-FDE78626EA88}"/>
              </a:ext>
            </a:extLst>
          </p:cNvPr>
          <p:cNvSpPr/>
          <p:nvPr/>
        </p:nvSpPr>
        <p:spPr>
          <a:xfrm>
            <a:off x="8329184" y="2173587"/>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9655912" y="2282933"/>
            <a:ext cx="1266203" cy="28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flipV="1">
            <a:off x="9655912" y="3137583"/>
            <a:ext cx="1344672" cy="386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nvGrpSpPr>
          <p:cNvPr id="141" name="Gruppieren 140">
            <a:extLst>
              <a:ext uri="{FF2B5EF4-FFF2-40B4-BE49-F238E27FC236}">
                <a16:creationId xmlns:a16="http://schemas.microsoft.com/office/drawing/2014/main" id="{ED56ACF1-E5D7-4425-BF1F-1C4BC7B1D370}"/>
              </a:ext>
            </a:extLst>
          </p:cNvPr>
          <p:cNvGrpSpPr/>
          <p:nvPr/>
        </p:nvGrpSpPr>
        <p:grpSpPr>
          <a:xfrm>
            <a:off x="6134641" y="2352619"/>
            <a:ext cx="789886" cy="485199"/>
            <a:chOff x="7924934" y="4094659"/>
            <a:chExt cx="789886" cy="485199"/>
          </a:xfrm>
        </p:grpSpPr>
        <p:sp>
          <p:nvSpPr>
            <p:cNvPr id="137" name="Rechteck 136">
              <a:extLst>
                <a:ext uri="{FF2B5EF4-FFF2-40B4-BE49-F238E27FC236}">
                  <a16:creationId xmlns:a16="http://schemas.microsoft.com/office/drawing/2014/main" id="{CE02361B-7918-49C8-AAD7-B0BEC1C2D3CE}"/>
                </a:ext>
              </a:extLst>
            </p:cNvPr>
            <p:cNvSpPr/>
            <p:nvPr/>
          </p:nvSpPr>
          <p:spPr>
            <a:xfrm>
              <a:off x="7924934" y="4237162"/>
              <a:ext cx="418138" cy="342696"/>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sp>
          <p:nvSpPr>
            <p:cNvPr id="138" name="Rechteck 137">
              <a:extLst>
                <a:ext uri="{FF2B5EF4-FFF2-40B4-BE49-F238E27FC236}">
                  <a16:creationId xmlns:a16="http://schemas.microsoft.com/office/drawing/2014/main" id="{BE79AA3F-3768-43D6-B839-78426CE35656}"/>
                </a:ext>
              </a:extLst>
            </p:cNvPr>
            <p:cNvSpPr/>
            <p:nvPr/>
          </p:nvSpPr>
          <p:spPr>
            <a:xfrm>
              <a:off x="8100321" y="4094659"/>
              <a:ext cx="90999" cy="145337"/>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pic>
          <p:nvPicPr>
            <p:cNvPr id="139" name="Picture 2" descr="Parking brake free icon">
              <a:extLst>
                <a:ext uri="{FF2B5EF4-FFF2-40B4-BE49-F238E27FC236}">
                  <a16:creationId xmlns:a16="http://schemas.microsoft.com/office/drawing/2014/main" id="{BBAA33A1-7842-437E-A1CE-8F8DA28AFB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0546" y="4274193"/>
              <a:ext cx="279483" cy="292873"/>
            </a:xfrm>
            <a:prstGeom prst="rect">
              <a:avLst/>
            </a:prstGeom>
            <a:noFill/>
            <a:extLst>
              <a:ext uri="{909E8E84-426E-40DD-AFC4-6F175D3DCCD1}">
                <a14:hiddenFill xmlns:a14="http://schemas.microsoft.com/office/drawing/2010/main">
                  <a:solidFill>
                    <a:srgbClr val="FFFFFF"/>
                  </a:solidFill>
                </a14:hiddenFill>
              </a:ext>
            </a:extLst>
          </p:spPr>
        </p:pic>
        <p:cxnSp>
          <p:nvCxnSpPr>
            <p:cNvPr id="140" name="Gerader Verbinder 139">
              <a:extLst>
                <a:ext uri="{FF2B5EF4-FFF2-40B4-BE49-F238E27FC236}">
                  <a16:creationId xmlns:a16="http://schemas.microsoft.com/office/drawing/2014/main" id="{15C66963-8C2F-4467-81C7-CEEE1B0E8799}"/>
                </a:ext>
              </a:extLst>
            </p:cNvPr>
            <p:cNvCxnSpPr>
              <a:cxnSpLocks/>
            </p:cNvCxnSpPr>
            <p:nvPr/>
          </p:nvCxnSpPr>
          <p:spPr>
            <a:xfrm>
              <a:off x="8357769" y="4426765"/>
              <a:ext cx="357051"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cxnSp>
        <p:nvCxnSpPr>
          <p:cNvPr id="142" name="Gerade Verbindung mit Pfeil 141">
            <a:extLst>
              <a:ext uri="{FF2B5EF4-FFF2-40B4-BE49-F238E27FC236}">
                <a16:creationId xmlns:a16="http://schemas.microsoft.com/office/drawing/2014/main" id="{88CF8091-C805-44FC-8A13-257A29CBA8F1}"/>
              </a:ext>
            </a:extLst>
          </p:cNvPr>
          <p:cNvCxnSpPr>
            <a:cxnSpLocks/>
          </p:cNvCxnSpPr>
          <p:nvPr/>
        </p:nvCxnSpPr>
        <p:spPr>
          <a:xfrm flipV="1">
            <a:off x="7610625" y="1799855"/>
            <a:ext cx="0" cy="358752"/>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a:endCxn id="48" idx="1"/>
          </p:cNvCxnSpPr>
          <p:nvPr/>
        </p:nvCxnSpPr>
        <p:spPr>
          <a:xfrm>
            <a:off x="2440305" y="1803007"/>
            <a:ext cx="356756" cy="0"/>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159" name="Rechteck: abgerundete Ecken 158">
            <a:extLst>
              <a:ext uri="{FF2B5EF4-FFF2-40B4-BE49-F238E27FC236}">
                <a16:creationId xmlns:a16="http://schemas.microsoft.com/office/drawing/2014/main" id="{A80FEE11-BB8A-47FF-A99C-593CBE7B0DCA}"/>
              </a:ext>
            </a:extLst>
          </p:cNvPr>
          <p:cNvSpPr/>
          <p:nvPr/>
        </p:nvSpPr>
        <p:spPr>
          <a:xfrm>
            <a:off x="2862338" y="1387909"/>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r Verbinder 115">
            <a:extLst>
              <a:ext uri="{FF2B5EF4-FFF2-40B4-BE49-F238E27FC236}">
                <a16:creationId xmlns:a16="http://schemas.microsoft.com/office/drawing/2014/main" id="{10DF500B-EA43-497C-BD63-CD8980451935}"/>
              </a:ext>
            </a:extLst>
          </p:cNvPr>
          <p:cNvCxnSpPr>
            <a:cxnSpLocks/>
          </p:cNvCxnSpPr>
          <p:nvPr/>
        </p:nvCxnSpPr>
        <p:spPr>
          <a:xfrm flipV="1">
            <a:off x="5496035" y="3838087"/>
            <a:ext cx="3132967" cy="5874"/>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34" name="Rechteck: abgerundete Ecken 33">
            <a:extLst>
              <a:ext uri="{FF2B5EF4-FFF2-40B4-BE49-F238E27FC236}">
                <a16:creationId xmlns:a16="http://schemas.microsoft.com/office/drawing/2014/main" id="{AF1F3820-51C5-45C2-9450-0A044EA6D184}"/>
              </a:ext>
            </a:extLst>
          </p:cNvPr>
          <p:cNvSpPr/>
          <p:nvPr/>
        </p:nvSpPr>
        <p:spPr>
          <a:xfrm>
            <a:off x="1014680" y="1401687"/>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cxnSp>
        <p:nvCxnSpPr>
          <p:cNvPr id="74" name="Gerader Verbinder 73">
            <a:extLst>
              <a:ext uri="{FF2B5EF4-FFF2-40B4-BE49-F238E27FC236}">
                <a16:creationId xmlns:a16="http://schemas.microsoft.com/office/drawing/2014/main" id="{3962567F-F5E4-46D3-A28A-5CBAD7C2192B}"/>
              </a:ext>
            </a:extLst>
          </p:cNvPr>
          <p:cNvCxnSpPr>
            <a:cxnSpLocks/>
            <a:stCxn id="48" idx="3"/>
          </p:cNvCxnSpPr>
          <p:nvPr/>
        </p:nvCxnSpPr>
        <p:spPr>
          <a:xfrm>
            <a:off x="3964522" y="1803007"/>
            <a:ext cx="758549" cy="407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8" name="Rechteck: abgerundete Ecken 47">
            <a:extLst>
              <a:ext uri="{FF2B5EF4-FFF2-40B4-BE49-F238E27FC236}">
                <a16:creationId xmlns:a16="http://schemas.microsoft.com/office/drawing/2014/main" id="{9BB6F92A-B9CE-4A70-A72E-A19A1C219FF6}"/>
              </a:ext>
            </a:extLst>
          </p:cNvPr>
          <p:cNvSpPr/>
          <p:nvPr/>
        </p:nvSpPr>
        <p:spPr>
          <a:xfrm>
            <a:off x="2797061" y="1447407"/>
            <a:ext cx="116746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 /DC</a:t>
            </a:r>
          </a:p>
        </p:txBody>
      </p:sp>
      <p:cxnSp>
        <p:nvCxnSpPr>
          <p:cNvPr id="80" name="Gerader Verbinder 79">
            <a:extLst>
              <a:ext uri="{FF2B5EF4-FFF2-40B4-BE49-F238E27FC236}">
                <a16:creationId xmlns:a16="http://schemas.microsoft.com/office/drawing/2014/main" id="{7921924C-C943-4A7D-A5D4-6DFFBD9A4293}"/>
              </a:ext>
            </a:extLst>
          </p:cNvPr>
          <p:cNvCxnSpPr>
            <a:cxnSpLocks/>
            <a:stCxn id="189" idx="3"/>
          </p:cNvCxnSpPr>
          <p:nvPr/>
        </p:nvCxnSpPr>
        <p:spPr>
          <a:xfrm>
            <a:off x="4987883" y="1805042"/>
            <a:ext cx="2610263" cy="1018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14" name="Grafik 13" descr="Ein Bild, das Text, Schild, Himmel, draußen enthält.&#10;&#10;Automatisch generierte Beschreibung">
            <a:extLst>
              <a:ext uri="{FF2B5EF4-FFF2-40B4-BE49-F238E27FC236}">
                <a16:creationId xmlns:a16="http://schemas.microsoft.com/office/drawing/2014/main" id="{4CB47414-229E-40FC-99AF-E694396697B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95180" y="1671405"/>
            <a:ext cx="488160" cy="488160"/>
          </a:xfrm>
          <a:prstGeom prst="rect">
            <a:avLst/>
          </a:prstGeom>
        </p:spPr>
      </p:pic>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5" name="Gruppieren 104">
            <a:extLst>
              <a:ext uri="{FF2B5EF4-FFF2-40B4-BE49-F238E27FC236}">
                <a16:creationId xmlns:a16="http://schemas.microsoft.com/office/drawing/2014/main" id="{A89BC8F1-812B-4696-85BD-469C81F68BCF}"/>
              </a:ext>
            </a:extLst>
          </p:cNvPr>
          <p:cNvGrpSpPr/>
          <p:nvPr/>
        </p:nvGrpSpPr>
        <p:grpSpPr>
          <a:xfrm rot="10800000" flipH="1">
            <a:off x="10536530" y="921876"/>
            <a:ext cx="714574" cy="1374908"/>
            <a:chOff x="9357293" y="3389020"/>
            <a:chExt cx="444342" cy="942682"/>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rot="10800000" flipH="1" flipV="1">
              <a:off x="9588564" y="3389020"/>
              <a:ext cx="0" cy="476586"/>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grpSp>
        <p:nvGrpSpPr>
          <p:cNvPr id="52" name="Gruppieren 51">
            <a:extLst>
              <a:ext uri="{FF2B5EF4-FFF2-40B4-BE49-F238E27FC236}">
                <a16:creationId xmlns:a16="http://schemas.microsoft.com/office/drawing/2014/main" id="{4BC3EBA2-2707-4DB3-8A5D-D9528DC42D4C}"/>
              </a:ext>
            </a:extLst>
          </p:cNvPr>
          <p:cNvGrpSpPr/>
          <p:nvPr/>
        </p:nvGrpSpPr>
        <p:grpSpPr>
          <a:xfrm>
            <a:off x="11073582" y="1419230"/>
            <a:ext cx="714579" cy="1173683"/>
            <a:chOff x="11452268" y="301635"/>
            <a:chExt cx="714579" cy="1173683"/>
          </a:xfrm>
        </p:grpSpPr>
        <p:grpSp>
          <p:nvGrpSpPr>
            <p:cNvPr id="103" name="Gruppieren 102">
              <a:extLst>
                <a:ext uri="{FF2B5EF4-FFF2-40B4-BE49-F238E27FC236}">
                  <a16:creationId xmlns:a16="http://schemas.microsoft.com/office/drawing/2014/main" id="{52215435-2F8E-4783-A30C-41C25B46CF2C}"/>
                </a:ext>
              </a:extLst>
            </p:cNvPr>
            <p:cNvGrpSpPr/>
            <p:nvPr/>
          </p:nvGrpSpPr>
          <p:grpSpPr>
            <a:xfrm rot="10800000">
              <a:off x="11452268" y="301635"/>
              <a:ext cx="714579" cy="1173683"/>
              <a:chOff x="9357293" y="3526986"/>
              <a:chExt cx="444342" cy="804716"/>
            </a:xfrm>
          </p:grpSpPr>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rot="10800000" flipV="1">
                <a:off x="9588564" y="3526986"/>
                <a:ext cx="0" cy="338619"/>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sp>
          <p:nvSpPr>
            <p:cNvPr id="112" name="Ellipse 111">
              <a:extLst>
                <a:ext uri="{FF2B5EF4-FFF2-40B4-BE49-F238E27FC236}">
                  <a16:creationId xmlns:a16="http://schemas.microsoft.com/office/drawing/2014/main" id="{4A842991-6122-4AFC-A010-AB15C4D4B0B0}"/>
                </a:ext>
              </a:extLst>
            </p:cNvPr>
            <p:cNvSpPr/>
            <p:nvPr/>
          </p:nvSpPr>
          <p:spPr>
            <a:xfrm rot="10800000">
              <a:off x="11868863" y="773850"/>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gr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9655912" y="2845995"/>
            <a:ext cx="1774959"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36" name="Textfeld 135">
            <a:extLst>
              <a:ext uri="{FF2B5EF4-FFF2-40B4-BE49-F238E27FC236}">
                <a16:creationId xmlns:a16="http://schemas.microsoft.com/office/drawing/2014/main" id="{3F090409-21C2-4D24-A6F6-F55E2E5FCB15}"/>
              </a:ext>
            </a:extLst>
          </p:cNvPr>
          <p:cNvSpPr txBox="1"/>
          <p:nvPr/>
        </p:nvSpPr>
        <p:spPr>
          <a:xfrm>
            <a:off x="6991969" y="2296786"/>
            <a:ext cx="1311435" cy="830997"/>
          </a:xfrm>
          <a:prstGeom prst="rect">
            <a:avLst/>
          </a:prstGeom>
          <a:noFill/>
        </p:spPr>
        <p:txBody>
          <a:bodyPr wrap="square" rtlCol="0">
            <a:spAutoFit/>
          </a:bodyPr>
          <a:lstStyle/>
          <a:p>
            <a:pPr algn="ctr"/>
            <a:r>
              <a:rPr lang="de-DE" sz="1600" dirty="0"/>
              <a:t>Brake Controller </a:t>
            </a:r>
          </a:p>
          <a:p>
            <a:pPr algn="ctr"/>
            <a:r>
              <a:rPr lang="de-DE" sz="1600" dirty="0"/>
              <a:t>1 </a:t>
            </a:r>
          </a:p>
        </p:txBody>
      </p:sp>
      <p:cxnSp>
        <p:nvCxnSpPr>
          <p:cNvPr id="55" name="Gerader Verbinder 54">
            <a:extLst>
              <a:ext uri="{FF2B5EF4-FFF2-40B4-BE49-F238E27FC236}">
                <a16:creationId xmlns:a16="http://schemas.microsoft.com/office/drawing/2014/main" id="{1123B6E7-163C-4081-8292-F14374B6D5C2}"/>
              </a:ext>
            </a:extLst>
          </p:cNvPr>
          <p:cNvCxnSpPr>
            <a:cxnSpLocks/>
          </p:cNvCxnSpPr>
          <p:nvPr/>
        </p:nvCxnSpPr>
        <p:spPr>
          <a:xfrm>
            <a:off x="8909862" y="3213806"/>
            <a:ext cx="0" cy="1126915"/>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43" name="Gerade Verbindung mit Pfeil 142">
            <a:extLst>
              <a:ext uri="{FF2B5EF4-FFF2-40B4-BE49-F238E27FC236}">
                <a16:creationId xmlns:a16="http://schemas.microsoft.com/office/drawing/2014/main" id="{C3BB4D1A-775C-49A5-AB6A-329AA86BD0BB}"/>
              </a:ext>
            </a:extLst>
          </p:cNvPr>
          <p:cNvCxnSpPr>
            <a:cxnSpLocks/>
          </p:cNvCxnSpPr>
          <p:nvPr/>
        </p:nvCxnSpPr>
        <p:spPr>
          <a:xfrm flipV="1">
            <a:off x="8629002" y="3223314"/>
            <a:ext cx="0" cy="605248"/>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5920991" cy="769441"/>
          </a:xfrm>
          <a:prstGeom prst="rect">
            <a:avLst/>
          </a:prstGeom>
          <a:noFill/>
        </p:spPr>
        <p:txBody>
          <a:bodyPr wrap="square" rtlCol="0">
            <a:spAutoFit/>
          </a:bodyPr>
          <a:lstStyle/>
          <a:p>
            <a:r>
              <a:rPr lang="en-US" sz="2400" b="1" dirty="0"/>
              <a:t>R13 EMB Targeted layouts – layout 1a </a:t>
            </a:r>
          </a:p>
          <a:p>
            <a:r>
              <a:rPr lang="en-US" sz="2000" b="1" dirty="0"/>
              <a:t>(Electro-Mechanical-Brake)</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059190" y="2178204"/>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7" name="Textfeld 116">
            <a:extLst>
              <a:ext uri="{FF2B5EF4-FFF2-40B4-BE49-F238E27FC236}">
                <a16:creationId xmlns:a16="http://schemas.microsoft.com/office/drawing/2014/main" id="{B7CDF19B-EBD9-40FE-8CEB-1268BBD11AA3}"/>
              </a:ext>
            </a:extLst>
          </p:cNvPr>
          <p:cNvSpPr txBox="1"/>
          <p:nvPr/>
        </p:nvSpPr>
        <p:spPr>
          <a:xfrm>
            <a:off x="8261963" y="2282933"/>
            <a:ext cx="1226997" cy="830997"/>
          </a:xfrm>
          <a:prstGeom prst="rect">
            <a:avLst/>
          </a:prstGeom>
          <a:noFill/>
        </p:spPr>
        <p:txBody>
          <a:bodyPr wrap="square" rtlCol="0">
            <a:spAutoFit/>
          </a:bodyPr>
          <a:lstStyle/>
          <a:p>
            <a:pPr algn="ctr"/>
            <a:r>
              <a:rPr lang="de-DE" sz="1600" dirty="0"/>
              <a:t>Brake Controller </a:t>
            </a:r>
          </a:p>
          <a:p>
            <a:pPr algn="ctr"/>
            <a:r>
              <a:rPr lang="de-DE" sz="1600" dirty="0"/>
              <a:t>2 </a:t>
            </a:r>
          </a:p>
        </p:txBody>
      </p:sp>
      <p:cxnSp>
        <p:nvCxnSpPr>
          <p:cNvPr id="132" name="Gerader Verbinder 131">
            <a:extLst>
              <a:ext uri="{FF2B5EF4-FFF2-40B4-BE49-F238E27FC236}">
                <a16:creationId xmlns:a16="http://schemas.microsoft.com/office/drawing/2014/main" id="{D7D281BB-D8AD-4F0D-8B66-6F838D336C79}"/>
              </a:ext>
            </a:extLst>
          </p:cNvPr>
          <p:cNvCxnSpPr>
            <a:cxnSpLocks/>
          </p:cNvCxnSpPr>
          <p:nvPr/>
        </p:nvCxnSpPr>
        <p:spPr>
          <a:xfrm>
            <a:off x="7584456" y="3230839"/>
            <a:ext cx="7621" cy="996985"/>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33" name="Gerade Verbindung mit Pfeil 132">
            <a:extLst>
              <a:ext uri="{FF2B5EF4-FFF2-40B4-BE49-F238E27FC236}">
                <a16:creationId xmlns:a16="http://schemas.microsoft.com/office/drawing/2014/main" id="{E87EC5C6-C7AB-4178-A0E9-C1E573414120}"/>
              </a:ext>
            </a:extLst>
          </p:cNvPr>
          <p:cNvCxnSpPr>
            <a:cxnSpLocks/>
          </p:cNvCxnSpPr>
          <p:nvPr/>
        </p:nvCxnSpPr>
        <p:spPr>
          <a:xfrm flipH="1">
            <a:off x="8174594" y="2671759"/>
            <a:ext cx="152772" cy="0"/>
          </a:xfrm>
          <a:prstGeom prst="straightConnector1">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9692856" y="2581888"/>
            <a:ext cx="1723381" cy="541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6" y="1991918"/>
            <a:ext cx="2739886" cy="1409309"/>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86" name="Gruppieren 85">
            <a:extLst>
              <a:ext uri="{FF2B5EF4-FFF2-40B4-BE49-F238E27FC236}">
                <a16:creationId xmlns:a16="http://schemas.microsoft.com/office/drawing/2014/main" id="{CAD25D62-19A5-40B5-8FAC-98946BC0C684}"/>
              </a:ext>
            </a:extLst>
          </p:cNvPr>
          <p:cNvGrpSpPr/>
          <p:nvPr/>
        </p:nvGrpSpPr>
        <p:grpSpPr>
          <a:xfrm>
            <a:off x="4715858" y="3994168"/>
            <a:ext cx="4194004" cy="693562"/>
            <a:chOff x="6225262" y="4654450"/>
            <a:chExt cx="4194004" cy="693562"/>
          </a:xfrm>
        </p:grpSpPr>
        <p:cxnSp>
          <p:nvCxnSpPr>
            <p:cNvPr id="88" name="Gerader Verbinder 87">
              <a:extLst>
                <a:ext uri="{FF2B5EF4-FFF2-40B4-BE49-F238E27FC236}">
                  <a16:creationId xmlns:a16="http://schemas.microsoft.com/office/drawing/2014/main" id="{1C15DABF-38BD-4255-992F-38E2C3185E42}"/>
                </a:ext>
              </a:extLst>
            </p:cNvPr>
            <p:cNvCxnSpPr>
              <a:cxnSpLocks/>
            </p:cNvCxnSpPr>
            <p:nvPr/>
          </p:nvCxnSpPr>
          <p:spPr>
            <a:xfrm>
              <a:off x="7187341" y="4981890"/>
              <a:ext cx="3231925"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Gerader Verbinder 88">
              <a:extLst>
                <a:ext uri="{FF2B5EF4-FFF2-40B4-BE49-F238E27FC236}">
                  <a16:creationId xmlns:a16="http://schemas.microsoft.com/office/drawing/2014/main" id="{3E619A6D-14A4-4A17-812D-AFD50DB6919F}"/>
                </a:ext>
              </a:extLst>
            </p:cNvPr>
            <p:cNvCxnSpPr>
              <a:cxnSpLocks/>
            </p:cNvCxnSpPr>
            <p:nvPr/>
          </p:nvCxnSpPr>
          <p:spPr>
            <a:xfrm>
              <a:off x="7242021" y="4878774"/>
              <a:ext cx="1863742"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90" name="Gruppieren 89">
              <a:extLst>
                <a:ext uri="{FF2B5EF4-FFF2-40B4-BE49-F238E27FC236}">
                  <a16:creationId xmlns:a16="http://schemas.microsoft.com/office/drawing/2014/main" id="{3466A446-E20D-4772-95FA-9065C48A6F1C}"/>
                </a:ext>
              </a:extLst>
            </p:cNvPr>
            <p:cNvGrpSpPr>
              <a:grpSpLocks noChangeAspect="1"/>
            </p:cNvGrpSpPr>
            <p:nvPr/>
          </p:nvGrpSpPr>
          <p:grpSpPr>
            <a:xfrm rot="156621" flipH="1">
              <a:off x="6341673" y="4853191"/>
              <a:ext cx="353696" cy="421451"/>
              <a:chOff x="4110773" y="4259412"/>
              <a:chExt cx="609379" cy="719318"/>
            </a:xfrm>
          </p:grpSpPr>
          <p:sp>
            <p:nvSpPr>
              <p:cNvPr id="94" name="Freihandform: Form 93">
                <a:extLst>
                  <a:ext uri="{FF2B5EF4-FFF2-40B4-BE49-F238E27FC236}">
                    <a16:creationId xmlns:a16="http://schemas.microsoft.com/office/drawing/2014/main" id="{6C95B86D-FEA8-4704-B266-D17C3C99A28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5" name="Rechteck 94">
                <a:extLst>
                  <a:ext uri="{FF2B5EF4-FFF2-40B4-BE49-F238E27FC236}">
                    <a16:creationId xmlns:a16="http://schemas.microsoft.com/office/drawing/2014/main" id="{5C76CF71-53ED-4A94-8134-3ADCEBF6B8E7}"/>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7" name="Ellipse 96">
                <a:extLst>
                  <a:ext uri="{FF2B5EF4-FFF2-40B4-BE49-F238E27FC236}">
                    <a16:creationId xmlns:a16="http://schemas.microsoft.com/office/drawing/2014/main" id="{D716AFCF-436A-4C72-963F-AA978A376E2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91" name="Gerader Verbinder 90">
              <a:extLst>
                <a:ext uri="{FF2B5EF4-FFF2-40B4-BE49-F238E27FC236}">
                  <a16:creationId xmlns:a16="http://schemas.microsoft.com/office/drawing/2014/main" id="{44FB009E-DD2A-413B-8C5F-D258C76C28EF}"/>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Rechteck 91">
              <a:extLst>
                <a:ext uri="{FF2B5EF4-FFF2-40B4-BE49-F238E27FC236}">
                  <a16:creationId xmlns:a16="http://schemas.microsoft.com/office/drawing/2014/main" id="{D25A9D9F-1F9A-4A04-A542-EE53F4540B8B}"/>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hteck 92">
              <a:extLst>
                <a:ext uri="{FF2B5EF4-FFF2-40B4-BE49-F238E27FC236}">
                  <a16:creationId xmlns:a16="http://schemas.microsoft.com/office/drawing/2014/main" id="{C363C6F1-F4B2-4225-8821-EABF74317D8B}"/>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8" name="Gerader Verbinder 97">
            <a:extLst>
              <a:ext uri="{FF2B5EF4-FFF2-40B4-BE49-F238E27FC236}">
                <a16:creationId xmlns:a16="http://schemas.microsoft.com/office/drawing/2014/main" id="{E71E8701-5916-462A-8D62-5519940763E0}"/>
              </a:ext>
            </a:extLst>
          </p:cNvPr>
          <p:cNvCxnSpPr>
            <a:cxnSpLocks/>
          </p:cNvCxnSpPr>
          <p:nvPr/>
        </p:nvCxnSpPr>
        <p:spPr>
          <a:xfrm flipH="1">
            <a:off x="5118848" y="1799855"/>
            <a:ext cx="12611" cy="2188536"/>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30" name="Gerader Verbinder 129">
            <a:extLst>
              <a:ext uri="{FF2B5EF4-FFF2-40B4-BE49-F238E27FC236}">
                <a16:creationId xmlns:a16="http://schemas.microsoft.com/office/drawing/2014/main" id="{A2D5B6CA-DCDF-468B-B697-DBA09E9DB7AC}"/>
              </a:ext>
            </a:extLst>
          </p:cNvPr>
          <p:cNvCxnSpPr>
            <a:cxnSpLocks/>
          </p:cNvCxnSpPr>
          <p:nvPr/>
        </p:nvCxnSpPr>
        <p:spPr>
          <a:xfrm>
            <a:off x="5283211" y="398839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1" name="Textfeld 130">
            <a:extLst>
              <a:ext uri="{FF2B5EF4-FFF2-40B4-BE49-F238E27FC236}">
                <a16:creationId xmlns:a16="http://schemas.microsoft.com/office/drawing/2014/main" id="{D712C087-828A-4377-83D1-7837770BAFAB}"/>
              </a:ext>
            </a:extLst>
          </p:cNvPr>
          <p:cNvSpPr txBox="1"/>
          <p:nvPr/>
        </p:nvSpPr>
        <p:spPr>
          <a:xfrm>
            <a:off x="4970762" y="4342577"/>
            <a:ext cx="257448" cy="307777"/>
          </a:xfrm>
          <a:prstGeom prst="rect">
            <a:avLst/>
          </a:prstGeom>
          <a:noFill/>
        </p:spPr>
        <p:txBody>
          <a:bodyPr wrap="square" rtlCol="0">
            <a:spAutoFit/>
          </a:bodyPr>
          <a:lstStyle/>
          <a:p>
            <a:r>
              <a:rPr lang="de-DE" sz="1400" b="1" dirty="0"/>
              <a:t>1</a:t>
            </a:r>
          </a:p>
        </p:txBody>
      </p:sp>
      <p:sp>
        <p:nvSpPr>
          <p:cNvPr id="134" name="Textfeld 133">
            <a:extLst>
              <a:ext uri="{FF2B5EF4-FFF2-40B4-BE49-F238E27FC236}">
                <a16:creationId xmlns:a16="http://schemas.microsoft.com/office/drawing/2014/main" id="{3B0DFED8-2B36-44D8-837A-458AE86327D7}"/>
              </a:ext>
            </a:extLst>
          </p:cNvPr>
          <p:cNvSpPr txBox="1"/>
          <p:nvPr/>
        </p:nvSpPr>
        <p:spPr>
          <a:xfrm>
            <a:off x="5409485" y="4347188"/>
            <a:ext cx="257448" cy="307777"/>
          </a:xfrm>
          <a:prstGeom prst="rect">
            <a:avLst/>
          </a:prstGeom>
          <a:noFill/>
        </p:spPr>
        <p:txBody>
          <a:bodyPr wrap="square" rtlCol="0">
            <a:spAutoFit/>
          </a:bodyPr>
          <a:lstStyle/>
          <a:p>
            <a:r>
              <a:rPr lang="de-DE" sz="1400" b="1" dirty="0"/>
              <a:t>2</a:t>
            </a:r>
          </a:p>
        </p:txBody>
      </p:sp>
      <p:sp>
        <p:nvSpPr>
          <p:cNvPr id="135" name="Ellipse 134">
            <a:extLst>
              <a:ext uri="{FF2B5EF4-FFF2-40B4-BE49-F238E27FC236}">
                <a16:creationId xmlns:a16="http://schemas.microsoft.com/office/drawing/2014/main" id="{0207EBC7-4032-41D6-8CCA-8150F253F85C}"/>
              </a:ext>
            </a:extLst>
          </p:cNvPr>
          <p:cNvSpPr/>
          <p:nvPr/>
        </p:nvSpPr>
        <p:spPr>
          <a:xfrm>
            <a:off x="5338548" y="3768994"/>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Ellipse 143">
            <a:extLst>
              <a:ext uri="{FF2B5EF4-FFF2-40B4-BE49-F238E27FC236}">
                <a16:creationId xmlns:a16="http://schemas.microsoft.com/office/drawing/2014/main" id="{F0D5E7C5-1491-4FFB-B7E4-BC17ADD1B336}"/>
              </a:ext>
            </a:extLst>
          </p:cNvPr>
          <p:cNvSpPr/>
          <p:nvPr/>
        </p:nvSpPr>
        <p:spPr>
          <a:xfrm>
            <a:off x="4168796" y="1746492"/>
            <a:ext cx="157487" cy="13088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D88E93D6-890B-4ACF-BCA8-1564C597853D}"/>
              </a:ext>
            </a:extLst>
          </p:cNvPr>
          <p:cNvSpPr txBox="1"/>
          <p:nvPr/>
        </p:nvSpPr>
        <p:spPr>
          <a:xfrm>
            <a:off x="3970141" y="1295527"/>
            <a:ext cx="1136312" cy="369332"/>
          </a:xfrm>
          <a:prstGeom prst="rect">
            <a:avLst/>
          </a:prstGeom>
          <a:noFill/>
        </p:spPr>
        <p:txBody>
          <a:bodyPr wrap="square" rtlCol="0">
            <a:spAutoFit/>
          </a:bodyPr>
          <a:lstStyle/>
          <a:p>
            <a:r>
              <a:rPr lang="de-DE" dirty="0"/>
              <a:t>KL 30.1</a:t>
            </a:r>
          </a:p>
        </p:txBody>
      </p:sp>
      <p:cxnSp>
        <p:nvCxnSpPr>
          <p:cNvPr id="7" name="Gerader Verbinder 6">
            <a:extLst>
              <a:ext uri="{FF2B5EF4-FFF2-40B4-BE49-F238E27FC236}">
                <a16:creationId xmlns:a16="http://schemas.microsoft.com/office/drawing/2014/main" id="{94613855-607E-46B4-87C3-00A110197F5E}"/>
              </a:ext>
            </a:extLst>
          </p:cNvPr>
          <p:cNvCxnSpPr>
            <a:cxnSpLocks/>
            <a:stCxn id="114" idx="3"/>
          </p:cNvCxnSpPr>
          <p:nvPr/>
        </p:nvCxnSpPr>
        <p:spPr>
          <a:xfrm>
            <a:off x="9655912" y="2696573"/>
            <a:ext cx="2132249"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feld 112">
            <a:extLst>
              <a:ext uri="{FF2B5EF4-FFF2-40B4-BE49-F238E27FC236}">
                <a16:creationId xmlns:a16="http://schemas.microsoft.com/office/drawing/2014/main" id="{BA10B135-EE05-4ABA-9C7A-5CF75ADF6CAD}"/>
              </a:ext>
            </a:extLst>
          </p:cNvPr>
          <p:cNvSpPr txBox="1"/>
          <p:nvPr/>
        </p:nvSpPr>
        <p:spPr>
          <a:xfrm>
            <a:off x="9833237" y="1798463"/>
            <a:ext cx="1136312" cy="369332"/>
          </a:xfrm>
          <a:prstGeom prst="rect">
            <a:avLst/>
          </a:prstGeom>
          <a:noFill/>
        </p:spPr>
        <p:txBody>
          <a:bodyPr wrap="square" rtlCol="0">
            <a:spAutoFit/>
          </a:bodyPr>
          <a:lstStyle/>
          <a:p>
            <a:r>
              <a:rPr lang="de-DE" dirty="0"/>
              <a:t>Circuit 1</a:t>
            </a:r>
          </a:p>
        </p:txBody>
      </p:sp>
      <p:sp>
        <p:nvSpPr>
          <p:cNvPr id="118" name="Textfeld 117">
            <a:extLst>
              <a:ext uri="{FF2B5EF4-FFF2-40B4-BE49-F238E27FC236}">
                <a16:creationId xmlns:a16="http://schemas.microsoft.com/office/drawing/2014/main" id="{CA92EDE9-5617-4B65-9713-5E7E2B18AEED}"/>
              </a:ext>
            </a:extLst>
          </p:cNvPr>
          <p:cNvSpPr txBox="1"/>
          <p:nvPr/>
        </p:nvSpPr>
        <p:spPr>
          <a:xfrm>
            <a:off x="9862674" y="3264107"/>
            <a:ext cx="1136312" cy="369332"/>
          </a:xfrm>
          <a:prstGeom prst="rect">
            <a:avLst/>
          </a:prstGeom>
          <a:noFill/>
        </p:spPr>
        <p:txBody>
          <a:bodyPr wrap="square" rtlCol="0">
            <a:spAutoFit/>
          </a:bodyPr>
          <a:lstStyle/>
          <a:p>
            <a:r>
              <a:rPr lang="de-DE" dirty="0"/>
              <a:t>Circuit 2</a:t>
            </a:r>
          </a:p>
        </p:txBody>
      </p:sp>
      <p:cxnSp>
        <p:nvCxnSpPr>
          <p:cNvPr id="124" name="Gerader Verbinder 123">
            <a:extLst>
              <a:ext uri="{FF2B5EF4-FFF2-40B4-BE49-F238E27FC236}">
                <a16:creationId xmlns:a16="http://schemas.microsoft.com/office/drawing/2014/main" id="{8CDA05E3-4157-41C2-849B-A4F8B7E69828}"/>
              </a:ext>
            </a:extLst>
          </p:cNvPr>
          <p:cNvCxnSpPr>
            <a:cxnSpLocks/>
          </p:cNvCxnSpPr>
          <p:nvPr/>
        </p:nvCxnSpPr>
        <p:spPr>
          <a:xfrm flipH="1">
            <a:off x="6589082" y="2529862"/>
            <a:ext cx="300694"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28" name="Gerader Verbinder 97">
            <a:extLst>
              <a:ext uri="{FF2B5EF4-FFF2-40B4-BE49-F238E27FC236}">
                <a16:creationId xmlns:a16="http://schemas.microsoft.com/office/drawing/2014/main" id="{5F4779D7-A637-94AA-C091-789AF759AD6B}"/>
              </a:ext>
            </a:extLst>
          </p:cNvPr>
          <p:cNvCxnSpPr>
            <a:cxnSpLocks/>
            <a:stCxn id="144" idx="4"/>
            <a:endCxn id="36" idx="0"/>
          </p:cNvCxnSpPr>
          <p:nvPr/>
        </p:nvCxnSpPr>
        <p:spPr>
          <a:xfrm flipH="1">
            <a:off x="4244011" y="1877376"/>
            <a:ext cx="3529" cy="62296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Gerader Verbinder 73">
            <a:extLst>
              <a:ext uri="{FF2B5EF4-FFF2-40B4-BE49-F238E27FC236}">
                <a16:creationId xmlns:a16="http://schemas.microsoft.com/office/drawing/2014/main" id="{8F5443CC-DC90-B081-D78E-5A334E956AA4}"/>
              </a:ext>
            </a:extLst>
          </p:cNvPr>
          <p:cNvCxnSpPr>
            <a:cxnSpLocks/>
            <a:endCxn id="22" idx="2"/>
          </p:cNvCxnSpPr>
          <p:nvPr/>
        </p:nvCxnSpPr>
        <p:spPr>
          <a:xfrm flipV="1">
            <a:off x="6171392" y="1654229"/>
            <a:ext cx="0" cy="174424"/>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56" name="Ellipse 134">
            <a:extLst>
              <a:ext uri="{FF2B5EF4-FFF2-40B4-BE49-F238E27FC236}">
                <a16:creationId xmlns:a16="http://schemas.microsoft.com/office/drawing/2014/main" id="{5ADB4337-5579-07F9-2729-430F553D3D82}"/>
              </a:ext>
            </a:extLst>
          </p:cNvPr>
          <p:cNvSpPr/>
          <p:nvPr/>
        </p:nvSpPr>
        <p:spPr>
          <a:xfrm>
            <a:off x="5052375" y="1744264"/>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abgerundete Ecken 35">
            <a:extLst>
              <a:ext uri="{FF2B5EF4-FFF2-40B4-BE49-F238E27FC236}">
                <a16:creationId xmlns:a16="http://schemas.microsoft.com/office/drawing/2014/main" id="{AFE30FE1-EDD4-4507-9D3D-9EC894E5A7A3}"/>
              </a:ext>
            </a:extLst>
          </p:cNvPr>
          <p:cNvSpPr/>
          <p:nvPr/>
        </p:nvSpPr>
        <p:spPr>
          <a:xfrm>
            <a:off x="3653745" y="2500343"/>
            <a:ext cx="118053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Battery</a:t>
            </a:r>
          </a:p>
          <a:p>
            <a:pPr algn="ctr"/>
            <a:r>
              <a:rPr lang="de-DE" dirty="0">
                <a:solidFill>
                  <a:schemeClr val="tx1"/>
                </a:solidFill>
              </a:rPr>
              <a:t>24 V</a:t>
            </a:r>
          </a:p>
        </p:txBody>
      </p:sp>
      <p:cxnSp>
        <p:nvCxnSpPr>
          <p:cNvPr id="73" name="Gerader Verbinder 73">
            <a:extLst>
              <a:ext uri="{FF2B5EF4-FFF2-40B4-BE49-F238E27FC236}">
                <a16:creationId xmlns:a16="http://schemas.microsoft.com/office/drawing/2014/main" id="{B24A76C3-8FED-3885-1DAA-0CCEB75B22C6}"/>
              </a:ext>
            </a:extLst>
          </p:cNvPr>
          <p:cNvCxnSpPr>
            <a:cxnSpLocks/>
            <a:stCxn id="144" idx="6"/>
          </p:cNvCxnSpPr>
          <p:nvPr/>
        </p:nvCxnSpPr>
        <p:spPr>
          <a:xfrm>
            <a:off x="4326283" y="1811934"/>
            <a:ext cx="396788" cy="422383"/>
          </a:xfrm>
          <a:prstGeom prst="bentConnector3">
            <a:avLst>
              <a:gd name="adj1" fmla="val 50000"/>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8" name="Ellipse 143">
            <a:extLst>
              <a:ext uri="{FF2B5EF4-FFF2-40B4-BE49-F238E27FC236}">
                <a16:creationId xmlns:a16="http://schemas.microsoft.com/office/drawing/2014/main" id="{3C8642E1-80E6-10FD-29D6-5866A6B58659}"/>
              </a:ext>
            </a:extLst>
          </p:cNvPr>
          <p:cNvSpPr/>
          <p:nvPr/>
        </p:nvSpPr>
        <p:spPr>
          <a:xfrm>
            <a:off x="4446508" y="1741634"/>
            <a:ext cx="157487" cy="13088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r Verbinder 73">
            <a:extLst>
              <a:ext uri="{FF2B5EF4-FFF2-40B4-BE49-F238E27FC236}">
                <a16:creationId xmlns:a16="http://schemas.microsoft.com/office/drawing/2014/main" id="{160C2597-904D-16CC-F166-FBAB7535BD76}"/>
              </a:ext>
            </a:extLst>
          </p:cNvPr>
          <p:cNvCxnSpPr>
            <a:cxnSpLocks/>
            <a:stCxn id="193" idx="3"/>
          </p:cNvCxnSpPr>
          <p:nvPr/>
        </p:nvCxnSpPr>
        <p:spPr>
          <a:xfrm>
            <a:off x="4984076" y="2235935"/>
            <a:ext cx="428903" cy="1742665"/>
          </a:xfrm>
          <a:prstGeom prst="bentConnector2">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23" name="Gerader Verbinder 98">
            <a:extLst>
              <a:ext uri="{FF2B5EF4-FFF2-40B4-BE49-F238E27FC236}">
                <a16:creationId xmlns:a16="http://schemas.microsoft.com/office/drawing/2014/main" id="{98693118-A36B-743D-3BB6-237099ED5925}"/>
              </a:ext>
            </a:extLst>
          </p:cNvPr>
          <p:cNvCxnSpPr>
            <a:cxnSpLocks/>
          </p:cNvCxnSpPr>
          <p:nvPr/>
        </p:nvCxnSpPr>
        <p:spPr>
          <a:xfrm flipV="1">
            <a:off x="6171391" y="3710281"/>
            <a:ext cx="0" cy="12597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40" name="Rechteck: abgerundete Ecken 35">
            <a:extLst>
              <a:ext uri="{FF2B5EF4-FFF2-40B4-BE49-F238E27FC236}">
                <a16:creationId xmlns:a16="http://schemas.microsoft.com/office/drawing/2014/main" id="{674FA5D4-9FA0-4429-A980-291CCFB1F04A}"/>
              </a:ext>
            </a:extLst>
          </p:cNvPr>
          <p:cNvSpPr/>
          <p:nvPr/>
        </p:nvSpPr>
        <p:spPr>
          <a:xfrm>
            <a:off x="5571857" y="2993171"/>
            <a:ext cx="1180531" cy="711200"/>
          </a:xfrm>
          <a:prstGeom prst="roundRect">
            <a:avLst/>
          </a:prstGeom>
          <a:solidFill>
            <a:srgbClr val="92D05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2</a:t>
            </a:r>
          </a:p>
        </p:txBody>
      </p:sp>
      <p:grpSp>
        <p:nvGrpSpPr>
          <p:cNvPr id="188" name="Gruppieren 74">
            <a:extLst>
              <a:ext uri="{FF2B5EF4-FFF2-40B4-BE49-F238E27FC236}">
                <a16:creationId xmlns:a16="http://schemas.microsoft.com/office/drawing/2014/main" id="{7DFFC37F-9841-5AE0-3A11-E2CD92B52FFE}"/>
              </a:ext>
            </a:extLst>
          </p:cNvPr>
          <p:cNvGrpSpPr/>
          <p:nvPr/>
        </p:nvGrpSpPr>
        <p:grpSpPr>
          <a:xfrm>
            <a:off x="4672963" y="1729584"/>
            <a:ext cx="314920" cy="150916"/>
            <a:chOff x="2579832" y="2332659"/>
            <a:chExt cx="314920" cy="150916"/>
          </a:xfrm>
        </p:grpSpPr>
        <p:sp>
          <p:nvSpPr>
            <p:cNvPr id="189" name="Rechteck 68">
              <a:extLst>
                <a:ext uri="{FF2B5EF4-FFF2-40B4-BE49-F238E27FC236}">
                  <a16:creationId xmlns:a16="http://schemas.microsoft.com/office/drawing/2014/main" id="{206A9DE5-F489-F45D-CDFB-A27B903D31B8}"/>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190" name="Gerader Verbinder 69">
              <a:extLst>
                <a:ext uri="{FF2B5EF4-FFF2-40B4-BE49-F238E27FC236}">
                  <a16:creationId xmlns:a16="http://schemas.microsoft.com/office/drawing/2014/main" id="{1B8D83B6-5167-6F32-51E0-3C38670FF2F0}"/>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1" name="Gerader Verbinder 70">
              <a:extLst>
                <a:ext uri="{FF2B5EF4-FFF2-40B4-BE49-F238E27FC236}">
                  <a16:creationId xmlns:a16="http://schemas.microsoft.com/office/drawing/2014/main" id="{C69309B2-DEC7-F711-12DC-1139C5792342}"/>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192" name="Gruppieren 74">
            <a:extLst>
              <a:ext uri="{FF2B5EF4-FFF2-40B4-BE49-F238E27FC236}">
                <a16:creationId xmlns:a16="http://schemas.microsoft.com/office/drawing/2014/main" id="{40A0CA7A-2CD5-378D-CB40-F9EF9BCFB572}"/>
              </a:ext>
            </a:extLst>
          </p:cNvPr>
          <p:cNvGrpSpPr/>
          <p:nvPr/>
        </p:nvGrpSpPr>
        <p:grpSpPr>
          <a:xfrm>
            <a:off x="4669156" y="2160477"/>
            <a:ext cx="314920" cy="150916"/>
            <a:chOff x="2579832" y="2332659"/>
            <a:chExt cx="314920" cy="150916"/>
          </a:xfrm>
        </p:grpSpPr>
        <p:sp>
          <p:nvSpPr>
            <p:cNvPr id="193" name="Rechteck 68">
              <a:extLst>
                <a:ext uri="{FF2B5EF4-FFF2-40B4-BE49-F238E27FC236}">
                  <a16:creationId xmlns:a16="http://schemas.microsoft.com/office/drawing/2014/main" id="{5170E602-891B-830D-A3CD-82438E0D5A39}"/>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194" name="Gerader Verbinder 69">
              <a:extLst>
                <a:ext uri="{FF2B5EF4-FFF2-40B4-BE49-F238E27FC236}">
                  <a16:creationId xmlns:a16="http://schemas.microsoft.com/office/drawing/2014/main" id="{5B9A434C-0C7D-08D1-52DC-96D6E66C85FB}"/>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5" name="Gerader Verbinder 70">
              <a:extLst>
                <a:ext uri="{FF2B5EF4-FFF2-40B4-BE49-F238E27FC236}">
                  <a16:creationId xmlns:a16="http://schemas.microsoft.com/office/drawing/2014/main" id="{A975E50F-A1A3-F266-0EDB-1F92E7F78EE1}"/>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22" name="Rechteck: abgerundete Ecken 35">
            <a:extLst>
              <a:ext uri="{FF2B5EF4-FFF2-40B4-BE49-F238E27FC236}">
                <a16:creationId xmlns:a16="http://schemas.microsoft.com/office/drawing/2014/main" id="{C52BA4CA-230A-E833-6ED4-B3641976C0EC}"/>
              </a:ext>
            </a:extLst>
          </p:cNvPr>
          <p:cNvSpPr/>
          <p:nvPr/>
        </p:nvSpPr>
        <p:spPr>
          <a:xfrm>
            <a:off x="5581126" y="943029"/>
            <a:ext cx="1180531" cy="711200"/>
          </a:xfrm>
          <a:prstGeom prst="roundRect">
            <a:avLst/>
          </a:prstGeom>
          <a:solidFill>
            <a:srgbClr val="92D05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Energy</a:t>
            </a:r>
          </a:p>
          <a:p>
            <a:pPr algn="ctr"/>
            <a:r>
              <a:rPr lang="de-DE" dirty="0">
                <a:solidFill>
                  <a:schemeClr val="tx1"/>
                </a:solidFill>
              </a:rPr>
              <a:t>Reserve 1</a:t>
            </a:r>
          </a:p>
        </p:txBody>
      </p:sp>
      <p:grpSp>
        <p:nvGrpSpPr>
          <p:cNvPr id="70" name="Group 69">
            <a:extLst>
              <a:ext uri="{FF2B5EF4-FFF2-40B4-BE49-F238E27FC236}">
                <a16:creationId xmlns:a16="http://schemas.microsoft.com/office/drawing/2014/main" id="{D7EEAB8F-3053-DAFE-ED60-0C13341A9251}"/>
              </a:ext>
            </a:extLst>
          </p:cNvPr>
          <p:cNvGrpSpPr/>
          <p:nvPr/>
        </p:nvGrpSpPr>
        <p:grpSpPr>
          <a:xfrm>
            <a:off x="337012" y="4626770"/>
            <a:ext cx="3549563" cy="1975055"/>
            <a:chOff x="337012" y="4626770"/>
            <a:chExt cx="3549563" cy="1975055"/>
          </a:xfrm>
        </p:grpSpPr>
        <p:grpSp>
          <p:nvGrpSpPr>
            <p:cNvPr id="71" name="Group 70">
              <a:extLst>
                <a:ext uri="{FF2B5EF4-FFF2-40B4-BE49-F238E27FC236}">
                  <a16:creationId xmlns:a16="http://schemas.microsoft.com/office/drawing/2014/main" id="{9FC2F788-70BA-CA66-AE0D-351C99DE455F}"/>
                </a:ext>
              </a:extLst>
            </p:cNvPr>
            <p:cNvGrpSpPr/>
            <p:nvPr/>
          </p:nvGrpSpPr>
          <p:grpSpPr>
            <a:xfrm>
              <a:off x="394162" y="4985384"/>
              <a:ext cx="3383850" cy="280750"/>
              <a:chOff x="983046" y="4853318"/>
              <a:chExt cx="3383850" cy="280750"/>
            </a:xfrm>
          </p:grpSpPr>
          <p:sp>
            <p:nvSpPr>
              <p:cNvPr id="171" name="Textfeld 61">
                <a:extLst>
                  <a:ext uri="{FF2B5EF4-FFF2-40B4-BE49-F238E27FC236}">
                    <a16:creationId xmlns:a16="http://schemas.microsoft.com/office/drawing/2014/main" id="{2533FAC9-1067-8DC0-901E-51EE215BA3E6}"/>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172" name="Gleichschenkliges Dreieck 152">
                <a:extLst>
                  <a:ext uri="{FF2B5EF4-FFF2-40B4-BE49-F238E27FC236}">
                    <a16:creationId xmlns:a16="http://schemas.microsoft.com/office/drawing/2014/main" id="{7755E3BC-6539-71BE-4A3F-21F5C705A86B}"/>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5" name="Group 74">
              <a:extLst>
                <a:ext uri="{FF2B5EF4-FFF2-40B4-BE49-F238E27FC236}">
                  <a16:creationId xmlns:a16="http://schemas.microsoft.com/office/drawing/2014/main" id="{2139BB1A-E823-9AB3-953C-5D53B5146257}"/>
                </a:ext>
              </a:extLst>
            </p:cNvPr>
            <p:cNvGrpSpPr/>
            <p:nvPr/>
          </p:nvGrpSpPr>
          <p:grpSpPr>
            <a:xfrm>
              <a:off x="400946" y="5241757"/>
              <a:ext cx="1191675" cy="280750"/>
              <a:chOff x="989830" y="5109691"/>
              <a:chExt cx="1191675" cy="280750"/>
            </a:xfrm>
          </p:grpSpPr>
          <p:sp>
            <p:nvSpPr>
              <p:cNvPr id="169" name="Textfeld 58">
                <a:extLst>
                  <a:ext uri="{FF2B5EF4-FFF2-40B4-BE49-F238E27FC236}">
                    <a16:creationId xmlns:a16="http://schemas.microsoft.com/office/drawing/2014/main" id="{642A0EDE-907D-F646-4A85-9956B295D59B}"/>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170" name="Gleichschenkliges Dreieck 153">
                <a:extLst>
                  <a:ext uri="{FF2B5EF4-FFF2-40B4-BE49-F238E27FC236}">
                    <a16:creationId xmlns:a16="http://schemas.microsoft.com/office/drawing/2014/main" id="{28648CEC-E423-5488-C2A3-584BC5D2D727}"/>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oup 75">
              <a:extLst>
                <a:ext uri="{FF2B5EF4-FFF2-40B4-BE49-F238E27FC236}">
                  <a16:creationId xmlns:a16="http://schemas.microsoft.com/office/drawing/2014/main" id="{F8C6A37A-E13B-F38B-D657-82E14CDE58B7}"/>
                </a:ext>
              </a:extLst>
            </p:cNvPr>
            <p:cNvGrpSpPr/>
            <p:nvPr/>
          </p:nvGrpSpPr>
          <p:grpSpPr>
            <a:xfrm>
              <a:off x="394162" y="5480817"/>
              <a:ext cx="1882528" cy="280750"/>
              <a:chOff x="983046" y="5348751"/>
              <a:chExt cx="1882528" cy="280750"/>
            </a:xfrm>
          </p:grpSpPr>
          <p:sp>
            <p:nvSpPr>
              <p:cNvPr id="167" name="Textfeld 53">
                <a:extLst>
                  <a:ext uri="{FF2B5EF4-FFF2-40B4-BE49-F238E27FC236}">
                    <a16:creationId xmlns:a16="http://schemas.microsoft.com/office/drawing/2014/main" id="{949D8EB2-29A8-5973-4862-BD4C78FFB56A}"/>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a:t>
                </a:r>
              </a:p>
            </p:txBody>
          </p:sp>
          <p:sp>
            <p:nvSpPr>
              <p:cNvPr id="168" name="Gleichschenkliges Dreieck 154">
                <a:extLst>
                  <a:ext uri="{FF2B5EF4-FFF2-40B4-BE49-F238E27FC236}">
                    <a16:creationId xmlns:a16="http://schemas.microsoft.com/office/drawing/2014/main" id="{E6C6F43C-F647-0EAA-6A8D-B723987D1E58}"/>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7" name="Group 76">
              <a:extLst>
                <a:ext uri="{FF2B5EF4-FFF2-40B4-BE49-F238E27FC236}">
                  <a16:creationId xmlns:a16="http://schemas.microsoft.com/office/drawing/2014/main" id="{DA656B1C-84A0-D488-A29A-6D631851153E}"/>
                </a:ext>
              </a:extLst>
            </p:cNvPr>
            <p:cNvGrpSpPr/>
            <p:nvPr/>
          </p:nvGrpSpPr>
          <p:grpSpPr>
            <a:xfrm>
              <a:off x="400531" y="5972048"/>
              <a:ext cx="771260" cy="280750"/>
              <a:chOff x="989415" y="5839982"/>
              <a:chExt cx="771260" cy="280750"/>
            </a:xfrm>
          </p:grpSpPr>
          <p:sp>
            <p:nvSpPr>
              <p:cNvPr id="163" name="Textfeld 60">
                <a:extLst>
                  <a:ext uri="{FF2B5EF4-FFF2-40B4-BE49-F238E27FC236}">
                    <a16:creationId xmlns:a16="http://schemas.microsoft.com/office/drawing/2014/main" id="{6DE431E3-56DC-62F8-CDD8-256A4BAAD9EC}"/>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166" name="Gleichschenkliges Dreieck 156">
                <a:extLst>
                  <a:ext uri="{FF2B5EF4-FFF2-40B4-BE49-F238E27FC236}">
                    <a16:creationId xmlns:a16="http://schemas.microsoft.com/office/drawing/2014/main" id="{96F6939B-F846-A64F-0B06-1C89BC52E607}"/>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81" name="Rechteck: abgerundete Ecken 161">
              <a:extLst>
                <a:ext uri="{FF2B5EF4-FFF2-40B4-BE49-F238E27FC236}">
                  <a16:creationId xmlns:a16="http://schemas.microsoft.com/office/drawing/2014/main" id="{5035C7D4-624D-BCB8-C70D-C9B492A4B2E0}"/>
                </a:ext>
              </a:extLst>
            </p:cNvPr>
            <p:cNvSpPr/>
            <p:nvPr/>
          </p:nvSpPr>
          <p:spPr>
            <a:xfrm>
              <a:off x="337012" y="4626770"/>
              <a:ext cx="3512591" cy="1975055"/>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82" name="Group 81">
              <a:extLst>
                <a:ext uri="{FF2B5EF4-FFF2-40B4-BE49-F238E27FC236}">
                  <a16:creationId xmlns:a16="http://schemas.microsoft.com/office/drawing/2014/main" id="{292BA411-A58B-E566-4928-DCE843A2C827}"/>
                </a:ext>
              </a:extLst>
            </p:cNvPr>
            <p:cNvGrpSpPr/>
            <p:nvPr/>
          </p:nvGrpSpPr>
          <p:grpSpPr>
            <a:xfrm>
              <a:off x="535210" y="6281464"/>
              <a:ext cx="1407311" cy="276999"/>
              <a:chOff x="1124094" y="6149398"/>
              <a:chExt cx="1407311" cy="276999"/>
            </a:xfrm>
          </p:grpSpPr>
          <p:sp>
            <p:nvSpPr>
              <p:cNvPr id="160" name="Textfeld 114">
                <a:extLst>
                  <a:ext uri="{FF2B5EF4-FFF2-40B4-BE49-F238E27FC236}">
                    <a16:creationId xmlns:a16="http://schemas.microsoft.com/office/drawing/2014/main" id="{53D9C908-7763-2C11-2911-9ED2F025D051}"/>
                  </a:ext>
                </a:extLst>
              </p:cNvPr>
              <p:cNvSpPr txBox="1"/>
              <p:nvPr/>
            </p:nvSpPr>
            <p:spPr>
              <a:xfrm>
                <a:off x="1246422" y="6149398"/>
                <a:ext cx="1284983"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to be defined</a:t>
                </a:r>
              </a:p>
            </p:txBody>
          </p:sp>
          <p:sp>
            <p:nvSpPr>
              <p:cNvPr id="161" name="Ellipse 2">
                <a:extLst>
                  <a:ext uri="{FF2B5EF4-FFF2-40B4-BE49-F238E27FC236}">
                    <a16:creationId xmlns:a16="http://schemas.microsoft.com/office/drawing/2014/main" id="{882953CC-CA52-03E5-B403-99F7AB6F5EA9}"/>
                  </a:ext>
                </a:extLst>
              </p:cNvPr>
              <p:cNvSpPr/>
              <p:nvPr/>
            </p:nvSpPr>
            <p:spPr>
              <a:xfrm>
                <a:off x="1124094" y="6173300"/>
                <a:ext cx="244656" cy="2460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3" name="Group 82">
              <a:extLst>
                <a:ext uri="{FF2B5EF4-FFF2-40B4-BE49-F238E27FC236}">
                  <a16:creationId xmlns:a16="http://schemas.microsoft.com/office/drawing/2014/main" id="{AF28371D-28EC-27FB-7223-7AD88933B5B8}"/>
                </a:ext>
              </a:extLst>
            </p:cNvPr>
            <p:cNvGrpSpPr/>
            <p:nvPr/>
          </p:nvGrpSpPr>
          <p:grpSpPr>
            <a:xfrm>
              <a:off x="400531" y="4692487"/>
              <a:ext cx="3486044" cy="276999"/>
              <a:chOff x="400531" y="4692487"/>
              <a:chExt cx="3486044" cy="276999"/>
            </a:xfrm>
          </p:grpSpPr>
          <p:sp>
            <p:nvSpPr>
              <p:cNvPr id="145" name="Textfeld 50">
                <a:extLst>
                  <a:ext uri="{FF2B5EF4-FFF2-40B4-BE49-F238E27FC236}">
                    <a16:creationId xmlns:a16="http://schemas.microsoft.com/office/drawing/2014/main" id="{D9B8D820-DD0E-816B-BED3-3677460BBC85}"/>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strike="noStrike" kern="0" cap="none" spc="0" normalizeH="0" baseline="0" noProof="0" dirty="0">
                    <a:ln>
                      <a:noFill/>
                    </a:ln>
                    <a:solidFill>
                      <a:srgbClr val="FF0000"/>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(including energy source, if any)</a:t>
                </a:r>
              </a:p>
            </p:txBody>
          </p:sp>
          <p:grpSp>
            <p:nvGrpSpPr>
              <p:cNvPr id="146" name="Group 145">
                <a:extLst>
                  <a:ext uri="{FF2B5EF4-FFF2-40B4-BE49-F238E27FC236}">
                    <a16:creationId xmlns:a16="http://schemas.microsoft.com/office/drawing/2014/main" id="{C336DAA8-6BD6-FD63-67E7-519AF943E5B9}"/>
                  </a:ext>
                </a:extLst>
              </p:cNvPr>
              <p:cNvGrpSpPr/>
              <p:nvPr/>
            </p:nvGrpSpPr>
            <p:grpSpPr>
              <a:xfrm>
                <a:off x="400531" y="4726054"/>
                <a:ext cx="2794450" cy="206406"/>
                <a:chOff x="989415" y="4593988"/>
                <a:chExt cx="2794450" cy="206406"/>
              </a:xfrm>
            </p:grpSpPr>
            <p:sp>
              <p:nvSpPr>
                <p:cNvPr id="147" name="Gleichschenkliges Dreieck 150">
                  <a:extLst>
                    <a:ext uri="{FF2B5EF4-FFF2-40B4-BE49-F238E27FC236}">
                      <a16:creationId xmlns:a16="http://schemas.microsoft.com/office/drawing/2014/main" id="{F2AAC1CE-7C43-9897-4A22-8913423D3A64}"/>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8" name="Straight Connector 147">
                  <a:extLst>
                    <a:ext uri="{FF2B5EF4-FFF2-40B4-BE49-F238E27FC236}">
                      <a16:creationId xmlns:a16="http://schemas.microsoft.com/office/drawing/2014/main" id="{B7A0F2E4-CF11-A321-25F7-17D6FE98DE9E}"/>
                    </a:ext>
                  </a:extLst>
                </p:cNvPr>
                <p:cNvCxnSpPr>
                  <a:cxnSpLocks/>
                </p:cNvCxnSpPr>
                <p:nvPr/>
              </p:nvCxnSpPr>
              <p:spPr>
                <a:xfrm>
                  <a:off x="2893512"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158" name="Straight Connector 157">
                  <a:extLst>
                    <a:ext uri="{FF2B5EF4-FFF2-40B4-BE49-F238E27FC236}">
                      <a16:creationId xmlns:a16="http://schemas.microsoft.com/office/drawing/2014/main" id="{7492D56C-D24B-E218-C9C4-22FACE9A726B}"/>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96" name="Straight Connector 95">
              <a:extLst>
                <a:ext uri="{FF2B5EF4-FFF2-40B4-BE49-F238E27FC236}">
                  <a16:creationId xmlns:a16="http://schemas.microsoft.com/office/drawing/2014/main" id="{1E3AEEEC-3845-E713-6C4E-0D3A02D0F0DA}"/>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2" name="Group 101">
              <a:extLst>
                <a:ext uri="{FF2B5EF4-FFF2-40B4-BE49-F238E27FC236}">
                  <a16:creationId xmlns:a16="http://schemas.microsoft.com/office/drawing/2014/main" id="{1A85DA36-CA29-CF1E-66EA-4FC9F1EA492C}"/>
                </a:ext>
              </a:extLst>
            </p:cNvPr>
            <p:cNvGrpSpPr/>
            <p:nvPr/>
          </p:nvGrpSpPr>
          <p:grpSpPr>
            <a:xfrm>
              <a:off x="402388" y="5737942"/>
              <a:ext cx="2810587" cy="286289"/>
              <a:chOff x="402388" y="5737942"/>
              <a:chExt cx="2810587" cy="286289"/>
            </a:xfrm>
          </p:grpSpPr>
          <p:sp>
            <p:nvSpPr>
              <p:cNvPr id="110" name="Textfeld 52">
                <a:extLst>
                  <a:ext uri="{FF2B5EF4-FFF2-40B4-BE49-F238E27FC236}">
                    <a16:creationId xmlns:a16="http://schemas.microsoft.com/office/drawing/2014/main" id="{44755892-D494-9F58-82DD-D27869F7CEBB}"/>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120" name="Gleichschenkliges Dreieck 155">
                <a:extLst>
                  <a:ext uri="{FF2B5EF4-FFF2-40B4-BE49-F238E27FC236}">
                    <a16:creationId xmlns:a16="http://schemas.microsoft.com/office/drawing/2014/main" id="{DD63AF7B-BCBC-7DFE-E594-46432DF0BD1E}"/>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1" name="Gruppieren 67">
                <a:extLst>
                  <a:ext uri="{FF2B5EF4-FFF2-40B4-BE49-F238E27FC236}">
                    <a16:creationId xmlns:a16="http://schemas.microsoft.com/office/drawing/2014/main" id="{7DAB4435-A680-6E06-0F1D-16BA28563A8B}"/>
                  </a:ext>
                </a:extLst>
              </p:cNvPr>
              <p:cNvGrpSpPr/>
              <p:nvPr/>
            </p:nvGrpSpPr>
            <p:grpSpPr>
              <a:xfrm>
                <a:off x="1929843" y="5756195"/>
                <a:ext cx="705662" cy="246221"/>
                <a:chOff x="9649216" y="4894463"/>
                <a:chExt cx="705662" cy="246221"/>
              </a:xfrm>
            </p:grpSpPr>
            <p:cxnSp>
              <p:nvCxnSpPr>
                <p:cNvPr id="128" name="Gerader Verbinder 163">
                  <a:extLst>
                    <a:ext uri="{FF2B5EF4-FFF2-40B4-BE49-F238E27FC236}">
                      <a16:creationId xmlns:a16="http://schemas.microsoft.com/office/drawing/2014/main" id="{76E1900A-C9E5-0EEE-8CD8-AA2F0059BD15}"/>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29" name="Textfeld 164">
                  <a:extLst>
                    <a:ext uri="{FF2B5EF4-FFF2-40B4-BE49-F238E27FC236}">
                      <a16:creationId xmlns:a16="http://schemas.microsoft.com/office/drawing/2014/main" id="{6E2393C6-C157-D455-CC68-7FDA2841E235}"/>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125" name="Group 124">
                <a:extLst>
                  <a:ext uri="{FF2B5EF4-FFF2-40B4-BE49-F238E27FC236}">
                    <a16:creationId xmlns:a16="http://schemas.microsoft.com/office/drawing/2014/main" id="{2AB40FCD-D929-85CC-A907-3857CECBABB9}"/>
                  </a:ext>
                </a:extLst>
              </p:cNvPr>
              <p:cNvGrpSpPr/>
              <p:nvPr/>
            </p:nvGrpSpPr>
            <p:grpSpPr>
              <a:xfrm>
                <a:off x="2369084" y="5737942"/>
                <a:ext cx="843891" cy="276999"/>
                <a:chOff x="2369084" y="5737942"/>
                <a:chExt cx="843891" cy="276999"/>
              </a:xfrm>
            </p:grpSpPr>
            <p:cxnSp>
              <p:nvCxnSpPr>
                <p:cNvPr id="126" name="Gerader Verbinder 184">
                  <a:extLst>
                    <a:ext uri="{FF2B5EF4-FFF2-40B4-BE49-F238E27FC236}">
                      <a16:creationId xmlns:a16="http://schemas.microsoft.com/office/drawing/2014/main" id="{B913B7DB-034A-840A-CEA1-505C546244AC}"/>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27" name="Textfeld 185">
                  <a:extLst>
                    <a:ext uri="{FF2B5EF4-FFF2-40B4-BE49-F238E27FC236}">
                      <a16:creationId xmlns:a16="http://schemas.microsoft.com/office/drawing/2014/main" id="{96AF2D1B-FFDD-9232-78E1-7D25AE7BC278}"/>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Hydraulic</a:t>
                  </a:r>
                </a:p>
              </p:txBody>
            </p:sp>
          </p:grpSp>
        </p:grpSp>
      </p:grpSp>
      <p:sp>
        <p:nvSpPr>
          <p:cNvPr id="5" name="TextBox 4">
            <a:extLst>
              <a:ext uri="{FF2B5EF4-FFF2-40B4-BE49-F238E27FC236}">
                <a16:creationId xmlns:a16="http://schemas.microsoft.com/office/drawing/2014/main" id="{1B2682AB-706D-C787-E65C-CDDF0D56A498}"/>
              </a:ext>
            </a:extLst>
          </p:cNvPr>
          <p:cNvSpPr txBox="1"/>
          <p:nvPr/>
        </p:nvSpPr>
        <p:spPr>
          <a:xfrm>
            <a:off x="6797999" y="1026528"/>
            <a:ext cx="1487970" cy="523220"/>
          </a:xfrm>
          <a:prstGeom prst="rect">
            <a:avLst/>
          </a:prstGeom>
          <a:noFill/>
        </p:spPr>
        <p:txBody>
          <a:bodyPr wrap="square" rtlCol="0">
            <a:spAutoFit/>
          </a:bodyPr>
          <a:lstStyle/>
          <a:p>
            <a:r>
              <a:rPr lang="en-US" sz="1400" dirty="0"/>
              <a:t>Specific battery to braking</a:t>
            </a:r>
          </a:p>
        </p:txBody>
      </p:sp>
      <p:sp>
        <p:nvSpPr>
          <p:cNvPr id="3" name="TextBox 2">
            <a:extLst>
              <a:ext uri="{FF2B5EF4-FFF2-40B4-BE49-F238E27FC236}">
                <a16:creationId xmlns:a16="http://schemas.microsoft.com/office/drawing/2014/main" id="{F9BBF312-5ADA-5139-6082-A290ECD8F6E1}"/>
              </a:ext>
            </a:extLst>
          </p:cNvPr>
          <p:cNvSpPr txBox="1"/>
          <p:nvPr/>
        </p:nvSpPr>
        <p:spPr>
          <a:xfrm>
            <a:off x="7630750" y="7920"/>
            <a:ext cx="4561249" cy="584775"/>
          </a:xfrm>
          <a:prstGeom prst="rect">
            <a:avLst/>
          </a:prstGeom>
          <a:solidFill>
            <a:srgbClr val="FFFF00"/>
          </a:solidFill>
        </p:spPr>
        <p:txBody>
          <a:bodyPr wrap="square" rtlCol="0">
            <a:spAutoFit/>
          </a:bodyPr>
          <a:lstStyle/>
          <a:p>
            <a:r>
              <a:rPr lang="en-US" sz="1600" b="1" dirty="0"/>
              <a:t>Energy transmission </a:t>
            </a:r>
            <a:r>
              <a:rPr lang="en-US" sz="1600" dirty="0"/>
              <a:t>= electric</a:t>
            </a:r>
          </a:p>
          <a:p>
            <a:r>
              <a:rPr lang="en-US" sz="1600" b="1" dirty="0"/>
              <a:t>Control transmission </a:t>
            </a:r>
            <a:r>
              <a:rPr lang="en-US" sz="1600" dirty="0"/>
              <a:t>= electric</a:t>
            </a:r>
          </a:p>
        </p:txBody>
      </p:sp>
      <p:sp>
        <p:nvSpPr>
          <p:cNvPr id="4" name="Multiplication Sign 3">
            <a:extLst>
              <a:ext uri="{FF2B5EF4-FFF2-40B4-BE49-F238E27FC236}">
                <a16:creationId xmlns:a16="http://schemas.microsoft.com/office/drawing/2014/main" id="{B02B1F9C-94D6-9536-5D55-3293E84479AC}"/>
              </a:ext>
            </a:extLst>
          </p:cNvPr>
          <p:cNvSpPr/>
          <p:nvPr/>
        </p:nvSpPr>
        <p:spPr>
          <a:xfrm>
            <a:off x="2855210" y="1298707"/>
            <a:ext cx="1039031" cy="962996"/>
          </a:xfrm>
          <a:prstGeom prst="mathMultiply">
            <a:avLst>
              <a:gd name="adj1" fmla="val 1382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ultiplication Sign 5">
            <a:extLst>
              <a:ext uri="{FF2B5EF4-FFF2-40B4-BE49-F238E27FC236}">
                <a16:creationId xmlns:a16="http://schemas.microsoft.com/office/drawing/2014/main" id="{D55E4E67-460F-EE9F-CC7F-FAE2198FF7EE}"/>
              </a:ext>
            </a:extLst>
          </p:cNvPr>
          <p:cNvSpPr/>
          <p:nvPr/>
        </p:nvSpPr>
        <p:spPr>
          <a:xfrm>
            <a:off x="3718826" y="2357324"/>
            <a:ext cx="1039031" cy="962996"/>
          </a:xfrm>
          <a:prstGeom prst="mathMultiply">
            <a:avLst>
              <a:gd name="adj1" fmla="val 1382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feld 121">
            <a:extLst>
              <a:ext uri="{FF2B5EF4-FFF2-40B4-BE49-F238E27FC236}">
                <a16:creationId xmlns:a16="http://schemas.microsoft.com/office/drawing/2014/main" id="{F067DD30-871C-59B2-32A4-CD28BFF76F21}"/>
              </a:ext>
            </a:extLst>
          </p:cNvPr>
          <p:cNvSpPr txBox="1"/>
          <p:nvPr/>
        </p:nvSpPr>
        <p:spPr>
          <a:xfrm>
            <a:off x="8534601" y="5181608"/>
            <a:ext cx="3024366" cy="646331"/>
          </a:xfrm>
          <a:prstGeom prst="rect">
            <a:avLst/>
          </a:prstGeom>
          <a:noFill/>
        </p:spPr>
        <p:txBody>
          <a:bodyPr wrap="square" rtlCol="0">
            <a:spAutoFit/>
          </a:bodyPr>
          <a:lstStyle/>
          <a:p>
            <a:r>
              <a:rPr lang="en-US" dirty="0"/>
              <a:t>At least 8 applications before Secondary</a:t>
            </a:r>
            <a:r>
              <a:rPr lang="de-DE" dirty="0"/>
              <a:t> </a:t>
            </a:r>
            <a:r>
              <a:rPr lang="en-US" dirty="0"/>
              <a:t>performance</a:t>
            </a:r>
          </a:p>
        </p:txBody>
      </p:sp>
      <p:pic>
        <p:nvPicPr>
          <p:cNvPr id="9" name="Picture 3" descr="Emojipedia on Twitter: &quot;In the recent emoji update on @SlackHQ the design  of :heavy_check_mark: went from green to black for some users ✔️ This is  due to the use of newer designs">
            <a:extLst>
              <a:ext uri="{FF2B5EF4-FFF2-40B4-BE49-F238E27FC236}">
                <a16:creationId xmlns:a16="http://schemas.microsoft.com/office/drawing/2014/main" id="{AD328618-94C6-0C58-3EAA-4F3E7B4F6C2A}"/>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0294" r="20283" b="12232"/>
          <a:stretch/>
        </p:blipFill>
        <p:spPr bwMode="auto">
          <a:xfrm>
            <a:off x="11409942" y="5165026"/>
            <a:ext cx="568508" cy="575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4">
            <a:extLst>
              <a:ext uri="{FF2B5EF4-FFF2-40B4-BE49-F238E27FC236}">
                <a16:creationId xmlns:a16="http://schemas.microsoft.com/office/drawing/2014/main" id="{155E96C0-4ADC-EA20-7050-2DF14CCEA8FF}"/>
              </a:ext>
            </a:extLst>
          </p:cNvPr>
          <p:cNvSpPr txBox="1"/>
          <p:nvPr/>
        </p:nvSpPr>
        <p:spPr>
          <a:xfrm>
            <a:off x="6973718" y="20462"/>
            <a:ext cx="633270" cy="369332"/>
          </a:xfrm>
          <a:prstGeom prst="rect">
            <a:avLst/>
          </a:prstGeom>
          <a:solidFill>
            <a:srgbClr val="FFFF00"/>
          </a:solidFill>
        </p:spPr>
        <p:txBody>
          <a:bodyPr wrap="square" rtlCol="0">
            <a:spAutoFit/>
          </a:bodyPr>
          <a:lstStyle/>
          <a:p>
            <a:r>
              <a:rPr lang="de-DE" dirty="0"/>
              <a:t>2.(a)</a:t>
            </a:r>
          </a:p>
        </p:txBody>
      </p:sp>
    </p:spTree>
    <p:extLst>
      <p:ext uri="{BB962C8B-B14F-4D97-AF65-F5344CB8AC3E}">
        <p14:creationId xmlns:p14="http://schemas.microsoft.com/office/powerpoint/2010/main" val="1461822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F28A-4150-4A5C-B343-575882C5B58C}"/>
              </a:ext>
            </a:extLst>
          </p:cNvPr>
          <p:cNvSpPr>
            <a:spLocks noGrp="1"/>
          </p:cNvSpPr>
          <p:nvPr>
            <p:ph type="title"/>
          </p:nvPr>
        </p:nvSpPr>
        <p:spPr>
          <a:xfrm>
            <a:off x="590550" y="215596"/>
            <a:ext cx="10515600" cy="763302"/>
          </a:xfrm>
        </p:spPr>
        <p:txBody>
          <a:bodyPr/>
          <a:lstStyle/>
          <a:p>
            <a:r>
              <a:rPr lang="en-US" b="1" dirty="0"/>
              <a:t>Proposed definitions</a:t>
            </a:r>
          </a:p>
        </p:txBody>
      </p:sp>
      <p:sp>
        <p:nvSpPr>
          <p:cNvPr id="5" name="TextBox 4">
            <a:extLst>
              <a:ext uri="{FF2B5EF4-FFF2-40B4-BE49-F238E27FC236}">
                <a16:creationId xmlns:a16="http://schemas.microsoft.com/office/drawing/2014/main" id="{FE66F582-6158-42EB-A28F-994BB7EF7127}"/>
              </a:ext>
            </a:extLst>
          </p:cNvPr>
          <p:cNvSpPr txBox="1"/>
          <p:nvPr/>
        </p:nvSpPr>
        <p:spPr>
          <a:xfrm>
            <a:off x="926592" y="3133241"/>
            <a:ext cx="7303008" cy="1477328"/>
          </a:xfrm>
          <a:prstGeom prst="rect">
            <a:avLst/>
          </a:prstGeom>
          <a:solidFill>
            <a:schemeClr val="accent4">
              <a:lumMod val="20000"/>
              <a:lumOff val="80000"/>
            </a:schemeClr>
          </a:solidFill>
          <a:ln w="38100">
            <a:solidFill>
              <a:schemeClr val="tx1"/>
            </a:solidFill>
          </a:ln>
        </p:spPr>
        <p:txBody>
          <a:bodyPr wrap="square">
            <a:spAutoFit/>
          </a:bodyPr>
          <a:lstStyle/>
          <a:p>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“Energy supply”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means all parts, including an energy source, if any, that are necessary to supply energy for the operation of the braking system. The supplied energy can be used to be stored in the energy storage devices and/or can be used directly to feed the control transmission and/or the energy transmission.</a:t>
            </a:r>
          </a:p>
        </p:txBody>
      </p:sp>
      <p:sp>
        <p:nvSpPr>
          <p:cNvPr id="6" name="TextBox 5">
            <a:extLst>
              <a:ext uri="{FF2B5EF4-FFF2-40B4-BE49-F238E27FC236}">
                <a16:creationId xmlns:a16="http://schemas.microsoft.com/office/drawing/2014/main" id="{EF977BE4-8C5B-497F-AAAF-D4C94C203A5D}"/>
              </a:ext>
            </a:extLst>
          </p:cNvPr>
          <p:cNvSpPr txBox="1"/>
          <p:nvPr/>
        </p:nvSpPr>
        <p:spPr>
          <a:xfrm>
            <a:off x="926592" y="1669169"/>
            <a:ext cx="7303008" cy="923330"/>
          </a:xfrm>
          <a:prstGeom prst="rect">
            <a:avLst/>
          </a:prstGeom>
          <a:solidFill>
            <a:schemeClr val="accent4">
              <a:lumMod val="20000"/>
              <a:lumOff val="80000"/>
            </a:schemeClr>
          </a:solidFill>
          <a:ln w="38100">
            <a:solidFill>
              <a:schemeClr val="tx1"/>
            </a:solidFill>
          </a:ln>
          <a:effectLst/>
        </p:spPr>
        <p:txBody>
          <a:bodyPr wrap="square">
            <a:spAutoFit/>
          </a:bodyPr>
          <a:lstStyle>
            <a:defPPr>
              <a:defRPr lang="en-US"/>
            </a:defPPr>
            <a:lvl1pPr algn="just">
              <a:spcBef>
                <a:spcPts val="600"/>
              </a:spcBef>
              <a:defRPr sz="1400">
                <a:latin typeface="Times New Roman" panose="02020603050405020304" pitchFamily="18" charset="0"/>
              </a:defRPr>
            </a:lvl1pPr>
          </a:lstStyle>
          <a:p>
            <a:r>
              <a:rPr lang="en-US" sz="1800" b="1" i="1" dirty="0">
                <a:effectLst/>
                <a:ea typeface="Calibri" panose="020F0502020204030204" pitchFamily="34" charset="0"/>
                <a:cs typeface="Times New Roman" panose="02020603050405020304" pitchFamily="18" charset="0"/>
              </a:rPr>
              <a:t>"Energy source"</a:t>
            </a:r>
            <a:r>
              <a:rPr lang="en-US" sz="1800" dirty="0">
                <a:effectLst/>
                <a:ea typeface="Calibri" panose="020F0502020204030204" pitchFamily="34" charset="0"/>
                <a:cs typeface="Times New Roman" panose="02020603050405020304" pitchFamily="18" charset="0"/>
              </a:rPr>
              <a:t> means a device which receives energy and converts it into the required form (i.e. medium). An energy storage device is not considered as a source.</a:t>
            </a:r>
          </a:p>
        </p:txBody>
      </p:sp>
      <p:sp>
        <p:nvSpPr>
          <p:cNvPr id="11" name="TextBox 10">
            <a:extLst>
              <a:ext uri="{FF2B5EF4-FFF2-40B4-BE49-F238E27FC236}">
                <a16:creationId xmlns:a16="http://schemas.microsoft.com/office/drawing/2014/main" id="{83C027F6-AB16-4115-B3BC-9EA7D2737464}"/>
              </a:ext>
            </a:extLst>
          </p:cNvPr>
          <p:cNvSpPr txBox="1"/>
          <p:nvPr/>
        </p:nvSpPr>
        <p:spPr>
          <a:xfrm>
            <a:off x="926592" y="5151311"/>
            <a:ext cx="7303008" cy="646331"/>
          </a:xfrm>
          <a:prstGeom prst="rect">
            <a:avLst/>
          </a:prstGeom>
          <a:solidFill>
            <a:schemeClr val="accent4">
              <a:lumMod val="20000"/>
              <a:lumOff val="80000"/>
            </a:schemeClr>
          </a:solidFill>
          <a:ln w="38100">
            <a:solidFill>
              <a:schemeClr val="tx1"/>
            </a:solidFill>
          </a:ln>
        </p:spPr>
        <p:txBody>
          <a:bodyPr wrap="square">
            <a:spAutoFit/>
          </a:bodyPr>
          <a:lstStyle/>
          <a:p>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“Energy reserve”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means the stored energy needed for the operation of the braking system.</a:t>
            </a:r>
          </a:p>
        </p:txBody>
      </p:sp>
      <p:sp>
        <p:nvSpPr>
          <p:cNvPr id="3" name="TextBox 2">
            <a:extLst>
              <a:ext uri="{FF2B5EF4-FFF2-40B4-BE49-F238E27FC236}">
                <a16:creationId xmlns:a16="http://schemas.microsoft.com/office/drawing/2014/main" id="{AB109798-A16F-921A-5609-D7B062000354}"/>
              </a:ext>
            </a:extLst>
          </p:cNvPr>
          <p:cNvSpPr txBox="1"/>
          <p:nvPr/>
        </p:nvSpPr>
        <p:spPr>
          <a:xfrm>
            <a:off x="8441604" y="1519640"/>
            <a:ext cx="3157728" cy="1200329"/>
          </a:xfrm>
          <a:prstGeom prst="rect">
            <a:avLst/>
          </a:prstGeom>
          <a:noFill/>
        </p:spPr>
        <p:txBody>
          <a:bodyPr wrap="square" rtlCol="0">
            <a:spAutoFit/>
          </a:bodyPr>
          <a:lstStyle/>
          <a:p>
            <a:r>
              <a:rPr lang="en-US" dirty="0"/>
              <a:t>e.g. compressor, pump, alternator…</a:t>
            </a:r>
          </a:p>
          <a:p>
            <a:r>
              <a:rPr lang="en-US" dirty="0"/>
              <a:t>But not the traction battery nor a DC/DC converter</a:t>
            </a:r>
          </a:p>
        </p:txBody>
      </p:sp>
      <p:sp>
        <p:nvSpPr>
          <p:cNvPr id="4" name="TextBox 3">
            <a:extLst>
              <a:ext uri="{FF2B5EF4-FFF2-40B4-BE49-F238E27FC236}">
                <a16:creationId xmlns:a16="http://schemas.microsoft.com/office/drawing/2014/main" id="{3C4460A4-308B-E494-174A-5E7BFA4422C3}"/>
              </a:ext>
            </a:extLst>
          </p:cNvPr>
          <p:cNvSpPr txBox="1"/>
          <p:nvPr/>
        </p:nvSpPr>
        <p:spPr>
          <a:xfrm>
            <a:off x="8524578" y="3167265"/>
            <a:ext cx="3157728" cy="369332"/>
          </a:xfrm>
          <a:prstGeom prst="rect">
            <a:avLst/>
          </a:prstGeom>
          <a:noFill/>
        </p:spPr>
        <p:txBody>
          <a:bodyPr wrap="square" rtlCol="0">
            <a:spAutoFit/>
          </a:bodyPr>
          <a:lstStyle/>
          <a:p>
            <a:r>
              <a:rPr lang="en-US" dirty="0"/>
              <a:t>e.g. DC/DC converter</a:t>
            </a:r>
          </a:p>
        </p:txBody>
      </p:sp>
      <p:pic>
        <p:nvPicPr>
          <p:cNvPr id="8" name="Picture 7" descr="A close up of a sign&#10;&#10;Description automatically generated">
            <a:extLst>
              <a:ext uri="{FF2B5EF4-FFF2-40B4-BE49-F238E27FC236}">
                <a16:creationId xmlns:a16="http://schemas.microsoft.com/office/drawing/2014/main" id="{8F3818AB-D5D8-CB0A-673D-335051A3FD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7" name="Textfeld 4">
            <a:extLst>
              <a:ext uri="{FF2B5EF4-FFF2-40B4-BE49-F238E27FC236}">
                <a16:creationId xmlns:a16="http://schemas.microsoft.com/office/drawing/2014/main" id="{AD740A79-90BB-17B9-770F-84F141091583}"/>
              </a:ext>
            </a:extLst>
          </p:cNvPr>
          <p:cNvSpPr txBox="1"/>
          <p:nvPr/>
        </p:nvSpPr>
        <p:spPr>
          <a:xfrm>
            <a:off x="11365671" y="80537"/>
            <a:ext cx="633270" cy="369332"/>
          </a:xfrm>
          <a:prstGeom prst="rect">
            <a:avLst/>
          </a:prstGeom>
          <a:solidFill>
            <a:srgbClr val="FFFF00"/>
          </a:solidFill>
        </p:spPr>
        <p:txBody>
          <a:bodyPr wrap="square" rtlCol="0">
            <a:spAutoFit/>
          </a:bodyPr>
          <a:lstStyle/>
          <a:p>
            <a:r>
              <a:rPr lang="de-DE" dirty="0"/>
              <a:t>2.(a)</a:t>
            </a:r>
          </a:p>
        </p:txBody>
      </p:sp>
    </p:spTree>
    <p:extLst>
      <p:ext uri="{BB962C8B-B14F-4D97-AF65-F5344CB8AC3E}">
        <p14:creationId xmlns:p14="http://schemas.microsoft.com/office/powerpoint/2010/main" val="1435631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AAAF43C0-BD18-455A-B67F-8909E51E7AEA}"/>
              </a:ext>
            </a:extLst>
          </p:cNvPr>
          <p:cNvSpPr>
            <a:spLocks noGrp="1"/>
          </p:cNvSpPr>
          <p:nvPr>
            <p:ph type="sldNum" sz="quarter" idx="12"/>
          </p:nvPr>
        </p:nvSpPr>
        <p:spPr>
          <a:prstGeom prst="rect">
            <a:avLst/>
          </a:prstGeom>
        </p:spPr>
        <p:txBody>
          <a:bodyPr vert="horz" lIns="91440" tIns="45720" rIns="91440" bIns="45720" rtlCol="0" anchor="ctr"/>
          <a:lstStyle>
            <a:defPPr>
              <a:defRPr lang="sv-SE"/>
            </a:defPPr>
            <a:lvl1pPr marL="0" algn="r"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smtClean="0"/>
              <a:pPr/>
              <a:t>26</a:t>
            </a:fld>
            <a:endParaRPr lang="sv-SE" dirty="0"/>
          </a:p>
        </p:txBody>
      </p:sp>
      <p:sp>
        <p:nvSpPr>
          <p:cNvPr id="2" name="Rectangle 1">
            <a:extLst>
              <a:ext uri="{FF2B5EF4-FFF2-40B4-BE49-F238E27FC236}">
                <a16:creationId xmlns:a16="http://schemas.microsoft.com/office/drawing/2014/main" id="{41500F4C-DD41-4605-A2E6-2845AEA6EFA7}"/>
              </a:ext>
            </a:extLst>
          </p:cNvPr>
          <p:cNvSpPr/>
          <p:nvPr/>
        </p:nvSpPr>
        <p:spPr>
          <a:xfrm>
            <a:off x="1379988" y="1440677"/>
            <a:ext cx="9064408" cy="2677656"/>
          </a:xfrm>
          <a:prstGeom prst="rect">
            <a:avLst/>
          </a:prstGeom>
        </p:spPr>
        <p:txBody>
          <a:bodyPr wrap="square">
            <a:spAutoFit/>
          </a:bodyPr>
          <a:lstStyle/>
          <a:p>
            <a:pPr algn="ctr"/>
            <a:r>
              <a:rPr lang="en-US" sz="3600" b="1" dirty="0">
                <a:latin typeface="+mj-lt"/>
                <a:ea typeface="+mj-ea"/>
                <a:cs typeface="+mj-cs"/>
              </a:rPr>
              <a:t>Traditional brakes and new concepts</a:t>
            </a:r>
          </a:p>
          <a:p>
            <a:r>
              <a:rPr lang="en-US" sz="2800" dirty="0">
                <a:latin typeface="+mj-lt"/>
                <a:ea typeface="+mj-ea"/>
                <a:cs typeface="+mj-cs"/>
              </a:rPr>
              <a:t>(b) </a:t>
            </a:r>
            <a:r>
              <a:rPr lang="en-US" sz="2800" dirty="0" err="1">
                <a:latin typeface="+mj-lt"/>
                <a:ea typeface="+mj-ea"/>
                <a:cs typeface="+mj-cs"/>
              </a:rPr>
              <a:t>Provistion</a:t>
            </a:r>
            <a:r>
              <a:rPr lang="en-US" sz="2800" dirty="0">
                <a:latin typeface="+mj-lt"/>
                <a:ea typeface="+mj-ea"/>
                <a:cs typeface="+mj-cs"/>
              </a:rPr>
              <a:t> of Energy for braking systems on passenger cars </a:t>
            </a:r>
            <a:r>
              <a:rPr lang="en-US" sz="2400" i="1" dirty="0">
                <a:latin typeface="+mj-lt"/>
                <a:ea typeface="+mj-ea"/>
                <a:cs typeface="+mj-cs"/>
              </a:rPr>
              <a:t>(ICE and BEV)</a:t>
            </a:r>
          </a:p>
          <a:p>
            <a:endParaRPr lang="en-US" sz="2800" dirty="0">
              <a:latin typeface="+mj-lt"/>
              <a:ea typeface="+mj-ea"/>
              <a:cs typeface="+mj-cs"/>
            </a:endParaRPr>
          </a:p>
          <a:p>
            <a:r>
              <a:rPr lang="en-US" sz="2800" dirty="0">
                <a:latin typeface="+mj-lt"/>
                <a:ea typeface="+mj-ea"/>
                <a:cs typeface="+mj-cs"/>
              </a:rPr>
              <a:t>(c) Hybrid brake system on passenger cars </a:t>
            </a:r>
            <a:br>
              <a:rPr lang="en-US" sz="2800" dirty="0">
                <a:latin typeface="+mj-lt"/>
                <a:ea typeface="+mj-ea"/>
                <a:cs typeface="+mj-cs"/>
              </a:rPr>
            </a:br>
            <a:r>
              <a:rPr lang="en-US" sz="2400" i="1" dirty="0">
                <a:latin typeface="+mj-lt"/>
                <a:ea typeface="+mj-ea"/>
                <a:cs typeface="+mj-cs"/>
              </a:rPr>
              <a:t>(e.g. hydraulic front-, electro mechanic rear axle) </a:t>
            </a:r>
            <a:endParaRPr lang="en-US" sz="2800" i="1" dirty="0">
              <a:latin typeface="+mj-lt"/>
              <a:ea typeface="+mj-ea"/>
              <a:cs typeface="+mj-cs"/>
            </a:endParaRPr>
          </a:p>
        </p:txBody>
      </p:sp>
      <p:pic>
        <p:nvPicPr>
          <p:cNvPr id="7" name="Picture 6" descr="A close up of a sign&#10;&#10;Description automatically generated">
            <a:extLst>
              <a:ext uri="{FF2B5EF4-FFF2-40B4-BE49-F238E27FC236}">
                <a16:creationId xmlns:a16="http://schemas.microsoft.com/office/drawing/2014/main" id="{84190D63-74B3-4C19-8F0F-5F47EA4E02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4" name="TextBox 3">
            <a:extLst>
              <a:ext uri="{FF2B5EF4-FFF2-40B4-BE49-F238E27FC236}">
                <a16:creationId xmlns:a16="http://schemas.microsoft.com/office/drawing/2014/main" id="{6341A302-6747-F911-69DB-AC0B077B049E}"/>
              </a:ext>
            </a:extLst>
          </p:cNvPr>
          <p:cNvSpPr txBox="1"/>
          <p:nvPr/>
        </p:nvSpPr>
        <p:spPr>
          <a:xfrm>
            <a:off x="893427" y="995237"/>
            <a:ext cx="6094602" cy="369332"/>
          </a:xfrm>
          <a:prstGeom prst="rect">
            <a:avLst/>
          </a:prstGeom>
          <a:noFill/>
        </p:spPr>
        <p:txBody>
          <a:bodyPr wrap="square">
            <a:spAutoFit/>
          </a:bodyPr>
          <a:lstStyle/>
          <a:p>
            <a:r>
              <a:rPr lang="en-US" sz="1800" b="1" i="1" dirty="0">
                <a:latin typeface="+mj-lt"/>
                <a:ea typeface="+mj-ea"/>
                <a:cs typeface="+mj-cs"/>
              </a:rPr>
              <a:t>Day 1, 16:30 – 18:00</a:t>
            </a:r>
            <a:endParaRPr lang="en-US" dirty="0"/>
          </a:p>
        </p:txBody>
      </p:sp>
      <p:sp>
        <p:nvSpPr>
          <p:cNvPr id="3" name="TextBox 2">
            <a:extLst>
              <a:ext uri="{FF2B5EF4-FFF2-40B4-BE49-F238E27FC236}">
                <a16:creationId xmlns:a16="http://schemas.microsoft.com/office/drawing/2014/main" id="{14E8B235-F32E-98E1-4D8B-CCF31FC8386D}"/>
              </a:ext>
            </a:extLst>
          </p:cNvPr>
          <p:cNvSpPr txBox="1"/>
          <p:nvPr/>
        </p:nvSpPr>
        <p:spPr>
          <a:xfrm>
            <a:off x="1379988" y="4359255"/>
            <a:ext cx="10692143" cy="1908215"/>
          </a:xfrm>
          <a:prstGeom prst="rect">
            <a:avLst/>
          </a:prstGeom>
          <a:noFill/>
        </p:spPr>
        <p:txBody>
          <a:bodyPr wrap="square" rtlCol="0">
            <a:spAutoFit/>
          </a:bodyPr>
          <a:lstStyle/>
          <a:p>
            <a:r>
              <a:rPr lang="en-US" sz="2800" b="1" dirty="0"/>
              <a:t>Passenger Car layouts</a:t>
            </a:r>
          </a:p>
          <a:p>
            <a:endParaRPr lang="en-US" sz="1400" dirty="0"/>
          </a:p>
          <a:p>
            <a:pPr marL="571500" indent="-571500">
              <a:buFontTx/>
              <a:buChar char="-"/>
            </a:pPr>
            <a:r>
              <a:rPr lang="en-US" sz="2400" dirty="0"/>
              <a:t>electro-mechanical-brake </a:t>
            </a:r>
          </a:p>
          <a:p>
            <a:pPr marL="571500" indent="-571500">
              <a:buFontTx/>
              <a:buChar char="-"/>
            </a:pPr>
            <a:r>
              <a:rPr lang="en-US" sz="2400" dirty="0"/>
              <a:t>electro-hydraulic-brake </a:t>
            </a:r>
          </a:p>
          <a:p>
            <a:pPr marL="571500" indent="-571500">
              <a:buFontTx/>
              <a:buChar cha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electro-mechanical-brake / electro-hydraulic-brake </a:t>
            </a:r>
            <a:endParaRPr lang="en-US" sz="2400" dirty="0"/>
          </a:p>
        </p:txBody>
      </p:sp>
    </p:spTree>
    <p:extLst>
      <p:ext uri="{BB962C8B-B14F-4D97-AF65-F5344CB8AC3E}">
        <p14:creationId xmlns:p14="http://schemas.microsoft.com/office/powerpoint/2010/main" val="1269637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3" name="Gerader Verbinder 232">
            <a:extLst>
              <a:ext uri="{FF2B5EF4-FFF2-40B4-BE49-F238E27FC236}">
                <a16:creationId xmlns:a16="http://schemas.microsoft.com/office/drawing/2014/main" id="{BD7E4864-A204-4E3D-9442-0F5B3AD2E8C4}"/>
              </a:ext>
            </a:extLst>
          </p:cNvPr>
          <p:cNvCxnSpPr>
            <a:cxnSpLocks/>
          </p:cNvCxnSpPr>
          <p:nvPr/>
        </p:nvCxnSpPr>
        <p:spPr>
          <a:xfrm flipV="1">
            <a:off x="8988568" y="3914805"/>
            <a:ext cx="0" cy="56996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a:off x="10750580" y="1698179"/>
            <a:ext cx="714579" cy="679126"/>
          </a:xfrm>
          <a:prstGeom prst="rect">
            <a:avLst/>
          </a:prstGeom>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flipV="1">
            <a:off x="11093235" y="2377984"/>
            <a:ext cx="0" cy="362109"/>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2" name="Ellipse 111">
            <a:extLst>
              <a:ext uri="{FF2B5EF4-FFF2-40B4-BE49-F238E27FC236}">
                <a16:creationId xmlns:a16="http://schemas.microsoft.com/office/drawing/2014/main" id="{4A842991-6122-4AFC-A010-AB15C4D4B0B0}"/>
              </a:ext>
            </a:extLst>
          </p:cNvPr>
          <p:cNvSpPr/>
          <p:nvPr/>
        </p:nvSpPr>
        <p:spPr>
          <a:xfrm rot="10800000">
            <a:off x="11167175" y="2170394"/>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292096" y="4359404"/>
            <a:ext cx="714579" cy="679126"/>
          </a:xfrm>
          <a:prstGeom prst="rect">
            <a:avLst/>
          </a:prstGeom>
        </p:spPr>
      </p:pic>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0787405" y="3773660"/>
            <a:ext cx="714574" cy="679126"/>
          </a:xfrm>
          <a:prstGeom prst="rect">
            <a:avLst/>
          </a:prstGeom>
        </p:spPr>
      </p:pic>
      <p:sp>
        <p:nvSpPr>
          <p:cNvPr id="111" name="Ellipse 110">
            <a:extLst>
              <a:ext uri="{FF2B5EF4-FFF2-40B4-BE49-F238E27FC236}">
                <a16:creationId xmlns:a16="http://schemas.microsoft.com/office/drawing/2014/main" id="{402B4D50-B903-44AB-95E7-017DA07CE80A}"/>
              </a:ext>
            </a:extLst>
          </p:cNvPr>
          <p:cNvSpPr/>
          <p:nvPr/>
        </p:nvSpPr>
        <p:spPr>
          <a:xfrm>
            <a:off x="10389237" y="4463376"/>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sp>
        <p:nvSpPr>
          <p:cNvPr id="101" name="TextBox 100">
            <a:extLst>
              <a:ext uri="{FF2B5EF4-FFF2-40B4-BE49-F238E27FC236}">
                <a16:creationId xmlns:a16="http://schemas.microsoft.com/office/drawing/2014/main" id="{57CD0585-DD55-40FD-873D-CF50D5C55EC0}"/>
              </a:ext>
            </a:extLst>
          </p:cNvPr>
          <p:cNvSpPr txBox="1"/>
          <p:nvPr/>
        </p:nvSpPr>
        <p:spPr>
          <a:xfrm>
            <a:off x="450373" y="158494"/>
            <a:ext cx="11522549" cy="830997"/>
          </a:xfrm>
          <a:prstGeom prst="rect">
            <a:avLst/>
          </a:prstGeom>
          <a:noFill/>
        </p:spPr>
        <p:txBody>
          <a:bodyPr wrap="square" rtlCol="0">
            <a:spAutoFit/>
          </a:bodyPr>
          <a:lstStyle/>
          <a:p>
            <a:r>
              <a:rPr lang="en-US" sz="2400" b="1" dirty="0"/>
              <a:t>R13H todays layout – Full Power Braking Systems with mechanical fallback </a:t>
            </a:r>
          </a:p>
          <a:p>
            <a:r>
              <a:rPr lang="en-US" sz="2400" dirty="0"/>
              <a:t>UN R13-H, para. 5.2.2.9.</a:t>
            </a:r>
          </a:p>
        </p:txBody>
      </p:sp>
      <p:sp>
        <p:nvSpPr>
          <p:cNvPr id="117" name="Textfeld 116">
            <a:extLst>
              <a:ext uri="{FF2B5EF4-FFF2-40B4-BE49-F238E27FC236}">
                <a16:creationId xmlns:a16="http://schemas.microsoft.com/office/drawing/2014/main" id="{B7CDF19B-EBD9-40FE-8CEB-1268BBD11AA3}"/>
              </a:ext>
            </a:extLst>
          </p:cNvPr>
          <p:cNvSpPr txBox="1"/>
          <p:nvPr/>
        </p:nvSpPr>
        <p:spPr>
          <a:xfrm>
            <a:off x="7708349" y="3261065"/>
            <a:ext cx="2218965" cy="584775"/>
          </a:xfrm>
          <a:prstGeom prst="rect">
            <a:avLst/>
          </a:prstGeom>
          <a:noFill/>
        </p:spPr>
        <p:txBody>
          <a:bodyPr wrap="square" rtlCol="0">
            <a:spAutoFit/>
          </a:bodyPr>
          <a:lstStyle/>
          <a:p>
            <a:pPr algn="ctr"/>
            <a:r>
              <a:rPr lang="de-DE" sz="1600" dirty="0"/>
              <a:t> </a:t>
            </a:r>
            <a:r>
              <a:rPr lang="de-DE" sz="1600" b="1" dirty="0"/>
              <a:t>with</a:t>
            </a:r>
            <a:r>
              <a:rPr lang="en-US" sz="1600" b="1" dirty="0"/>
              <a:t> </a:t>
            </a:r>
          </a:p>
          <a:p>
            <a:pPr algn="ctr"/>
            <a:r>
              <a:rPr lang="en-US" sz="1600" b="1" dirty="0"/>
              <a:t>mechanical fall back   </a:t>
            </a:r>
          </a:p>
        </p:txBody>
      </p:sp>
      <p:cxnSp>
        <p:nvCxnSpPr>
          <p:cNvPr id="152" name="Gerader Verbinder 151">
            <a:extLst>
              <a:ext uri="{FF2B5EF4-FFF2-40B4-BE49-F238E27FC236}">
                <a16:creationId xmlns:a16="http://schemas.microsoft.com/office/drawing/2014/main" id="{66697BB9-5E67-4AE2-B3AD-AFEE47DF8B8B}"/>
              </a:ext>
            </a:extLst>
          </p:cNvPr>
          <p:cNvCxnSpPr>
            <a:cxnSpLocks/>
            <a:stCxn id="119" idx="3"/>
          </p:cNvCxnSpPr>
          <p:nvPr/>
        </p:nvCxnSpPr>
        <p:spPr>
          <a:xfrm flipV="1">
            <a:off x="10143246" y="3015935"/>
            <a:ext cx="1321913" cy="3102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3" name="Textfeld 152">
            <a:extLst>
              <a:ext uri="{FF2B5EF4-FFF2-40B4-BE49-F238E27FC236}">
                <a16:creationId xmlns:a16="http://schemas.microsoft.com/office/drawing/2014/main" id="{09CA3990-E48A-42E4-9BDB-30775880A37D}"/>
              </a:ext>
            </a:extLst>
          </p:cNvPr>
          <p:cNvSpPr txBox="1"/>
          <p:nvPr/>
        </p:nvSpPr>
        <p:spPr>
          <a:xfrm>
            <a:off x="10929179" y="2796799"/>
            <a:ext cx="708499" cy="276999"/>
          </a:xfrm>
          <a:prstGeom prst="rect">
            <a:avLst/>
          </a:prstGeom>
          <a:noFill/>
        </p:spPr>
        <p:txBody>
          <a:bodyPr wrap="square" rtlCol="0">
            <a:spAutoFit/>
          </a:bodyPr>
          <a:lstStyle/>
          <a:p>
            <a:r>
              <a:rPr lang="de-DE" sz="1200" dirty="0"/>
              <a:t>Circuit 1</a:t>
            </a:r>
          </a:p>
        </p:txBody>
      </p:sp>
      <p:sp>
        <p:nvSpPr>
          <p:cNvPr id="154" name="Textfeld 153">
            <a:extLst>
              <a:ext uri="{FF2B5EF4-FFF2-40B4-BE49-F238E27FC236}">
                <a16:creationId xmlns:a16="http://schemas.microsoft.com/office/drawing/2014/main" id="{6F7D9EB7-2D6F-407F-8608-79CA813151AE}"/>
              </a:ext>
            </a:extLst>
          </p:cNvPr>
          <p:cNvSpPr txBox="1"/>
          <p:nvPr/>
        </p:nvSpPr>
        <p:spPr>
          <a:xfrm>
            <a:off x="10952654" y="2997608"/>
            <a:ext cx="791450" cy="276999"/>
          </a:xfrm>
          <a:prstGeom prst="rect">
            <a:avLst/>
          </a:prstGeom>
          <a:noFill/>
        </p:spPr>
        <p:txBody>
          <a:bodyPr wrap="square" rtlCol="0">
            <a:spAutoFit/>
          </a:bodyPr>
          <a:lstStyle/>
          <a:p>
            <a:r>
              <a:rPr lang="de-DE" sz="1200" dirty="0"/>
              <a:t>Circuit 2</a:t>
            </a:r>
          </a:p>
        </p:txBody>
      </p:sp>
      <p:sp>
        <p:nvSpPr>
          <p:cNvPr id="2" name="Foliennummernplatzhalter 1">
            <a:extLst>
              <a:ext uri="{FF2B5EF4-FFF2-40B4-BE49-F238E27FC236}">
                <a16:creationId xmlns:a16="http://schemas.microsoft.com/office/drawing/2014/main" id="{B96A9894-6382-42CF-A093-E548A266E77A}"/>
              </a:ext>
            </a:extLst>
          </p:cNvPr>
          <p:cNvSpPr>
            <a:spLocks noGrp="1"/>
          </p:cNvSpPr>
          <p:nvPr>
            <p:ph type="sldNum" sz="quarter" idx="12"/>
          </p:nvPr>
        </p:nvSpPr>
        <p:spPr>
          <a:xfrm>
            <a:off x="10759859" y="6392375"/>
            <a:ext cx="574877" cy="365125"/>
          </a:xfrm>
        </p:spPr>
        <p:txBody>
          <a:bodyPr/>
          <a:lstStyle/>
          <a:p>
            <a:fld id="{72AD60C4-287C-4A5B-ADA5-9178088AA60A}" type="slidenum">
              <a:rPr lang="en-US" smtClean="0"/>
              <a:t>27</a:t>
            </a:fld>
            <a:endParaRPr lang="en-US" dirty="0"/>
          </a:p>
        </p:txBody>
      </p:sp>
      <p:grpSp>
        <p:nvGrpSpPr>
          <p:cNvPr id="11" name="Gruppieren 10">
            <a:extLst>
              <a:ext uri="{FF2B5EF4-FFF2-40B4-BE49-F238E27FC236}">
                <a16:creationId xmlns:a16="http://schemas.microsoft.com/office/drawing/2014/main" id="{109B0D09-7967-46E7-AA0B-CC7F70385112}"/>
              </a:ext>
            </a:extLst>
          </p:cNvPr>
          <p:cNvGrpSpPr/>
          <p:nvPr/>
        </p:nvGrpSpPr>
        <p:grpSpPr>
          <a:xfrm>
            <a:off x="8652323" y="4342544"/>
            <a:ext cx="418138" cy="485199"/>
            <a:chOff x="9430090" y="931221"/>
            <a:chExt cx="418138" cy="485199"/>
          </a:xfrm>
        </p:grpSpPr>
        <p:sp>
          <p:nvSpPr>
            <p:cNvPr id="122" name="Rechteck 121">
              <a:extLst>
                <a:ext uri="{FF2B5EF4-FFF2-40B4-BE49-F238E27FC236}">
                  <a16:creationId xmlns:a16="http://schemas.microsoft.com/office/drawing/2014/main" id="{AA576059-4B2D-475C-9700-3CF72203F59E}"/>
                </a:ext>
              </a:extLst>
            </p:cNvPr>
            <p:cNvSpPr/>
            <p:nvPr/>
          </p:nvSpPr>
          <p:spPr>
            <a:xfrm>
              <a:off x="9430090" y="1073724"/>
              <a:ext cx="418138" cy="342696"/>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sp>
          <p:nvSpPr>
            <p:cNvPr id="123" name="Rechteck 122">
              <a:extLst>
                <a:ext uri="{FF2B5EF4-FFF2-40B4-BE49-F238E27FC236}">
                  <a16:creationId xmlns:a16="http://schemas.microsoft.com/office/drawing/2014/main" id="{187DD4C8-1944-425D-BCD0-7129A7796A26}"/>
                </a:ext>
              </a:extLst>
            </p:cNvPr>
            <p:cNvSpPr/>
            <p:nvPr/>
          </p:nvSpPr>
          <p:spPr>
            <a:xfrm>
              <a:off x="9596768" y="931221"/>
              <a:ext cx="90999" cy="145337"/>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pic>
          <p:nvPicPr>
            <p:cNvPr id="124" name="Picture 2" descr="Parking brake free icon">
              <a:extLst>
                <a:ext uri="{FF2B5EF4-FFF2-40B4-BE49-F238E27FC236}">
                  <a16:creationId xmlns:a16="http://schemas.microsoft.com/office/drawing/2014/main" id="{FE595A1D-6FCA-4E44-B753-E14165723A1F}"/>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9505702" y="1110755"/>
              <a:ext cx="279483" cy="292873"/>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25" name="Gerader Verbinder 124">
            <a:extLst>
              <a:ext uri="{FF2B5EF4-FFF2-40B4-BE49-F238E27FC236}">
                <a16:creationId xmlns:a16="http://schemas.microsoft.com/office/drawing/2014/main" id="{5F3521FF-CB5A-4255-808D-24A69890FBDA}"/>
              </a:ext>
            </a:extLst>
          </p:cNvPr>
          <p:cNvCxnSpPr>
            <a:cxnSpLocks/>
            <a:stCxn id="119" idx="2"/>
          </p:cNvCxnSpPr>
          <p:nvPr/>
        </p:nvCxnSpPr>
        <p:spPr>
          <a:xfrm>
            <a:off x="8734801" y="3923521"/>
            <a:ext cx="4769" cy="567839"/>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26" name="Gerade Verbindung mit Pfeil 125">
            <a:extLst>
              <a:ext uri="{FF2B5EF4-FFF2-40B4-BE49-F238E27FC236}">
                <a16:creationId xmlns:a16="http://schemas.microsoft.com/office/drawing/2014/main" id="{2E4766A2-E5B7-4CC2-B9F2-C05B30887B8E}"/>
              </a:ext>
            </a:extLst>
          </p:cNvPr>
          <p:cNvCxnSpPr>
            <a:cxnSpLocks/>
          </p:cNvCxnSpPr>
          <p:nvPr/>
        </p:nvCxnSpPr>
        <p:spPr>
          <a:xfrm flipV="1">
            <a:off x="8734777" y="1974934"/>
            <a:ext cx="0" cy="186152"/>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27" name="Gerader Verbinder 126">
            <a:extLst>
              <a:ext uri="{FF2B5EF4-FFF2-40B4-BE49-F238E27FC236}">
                <a16:creationId xmlns:a16="http://schemas.microsoft.com/office/drawing/2014/main" id="{BF1FD98E-54B8-45F0-92F5-31C2C21E9A1C}"/>
              </a:ext>
            </a:extLst>
          </p:cNvPr>
          <p:cNvCxnSpPr>
            <a:cxnSpLocks/>
            <a:stCxn id="155" idx="3"/>
          </p:cNvCxnSpPr>
          <p:nvPr/>
        </p:nvCxnSpPr>
        <p:spPr>
          <a:xfrm flipV="1">
            <a:off x="4918132" y="1990530"/>
            <a:ext cx="3816644" cy="2213"/>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46" name="Rechteck: abgerundete Ecken 145">
            <a:extLst>
              <a:ext uri="{FF2B5EF4-FFF2-40B4-BE49-F238E27FC236}">
                <a16:creationId xmlns:a16="http://schemas.microsoft.com/office/drawing/2014/main" id="{2B81CE33-A80C-43D1-ADCF-72D6A6C5A04A}"/>
              </a:ext>
            </a:extLst>
          </p:cNvPr>
          <p:cNvSpPr/>
          <p:nvPr/>
        </p:nvSpPr>
        <p:spPr>
          <a:xfrm>
            <a:off x="3719991" y="1634507"/>
            <a:ext cx="823667"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7" name="Rechteck: abgerundete Ecken 186">
            <a:extLst>
              <a:ext uri="{FF2B5EF4-FFF2-40B4-BE49-F238E27FC236}">
                <a16:creationId xmlns:a16="http://schemas.microsoft.com/office/drawing/2014/main" id="{CE9CCBE2-03C7-40CE-8A7E-8724CE186F83}"/>
              </a:ext>
            </a:extLst>
          </p:cNvPr>
          <p:cNvSpPr/>
          <p:nvPr/>
        </p:nvSpPr>
        <p:spPr>
          <a:xfrm>
            <a:off x="1996480" y="1630688"/>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pic>
        <p:nvPicPr>
          <p:cNvPr id="220" name="Grafik 219" descr="Ein Bild, das Text, Schild, Himmel, draußen enthält.&#10;&#10;Automatisch generierte Beschreibung">
            <a:extLst>
              <a:ext uri="{FF2B5EF4-FFF2-40B4-BE49-F238E27FC236}">
                <a16:creationId xmlns:a16="http://schemas.microsoft.com/office/drawing/2014/main" id="{4F5E9E73-4E3F-4968-B953-2738D868C869}"/>
              </a:ext>
            </a:extLst>
          </p:cNvPr>
          <p:cNvPicPr>
            <a:picLocks noChangeAspect="1"/>
          </p:cNvPicPr>
          <p:nvPr/>
        </p:nvPicPr>
        <p:blipFill>
          <a:blip r:embed="rId4" cstate="hq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477476" y="1918003"/>
            <a:ext cx="488160" cy="488160"/>
          </a:xfrm>
          <a:prstGeom prst="rect">
            <a:avLst/>
          </a:prstGeom>
        </p:spPr>
      </p:pic>
      <p:sp>
        <p:nvSpPr>
          <p:cNvPr id="221" name="Rechteck: abgerundete Ecken 220">
            <a:extLst>
              <a:ext uri="{FF2B5EF4-FFF2-40B4-BE49-F238E27FC236}">
                <a16:creationId xmlns:a16="http://schemas.microsoft.com/office/drawing/2014/main" id="{5FC04B85-5897-451C-A58B-7E33C6EF412E}"/>
              </a:ext>
            </a:extLst>
          </p:cNvPr>
          <p:cNvSpPr/>
          <p:nvPr/>
        </p:nvSpPr>
        <p:spPr>
          <a:xfrm>
            <a:off x="7110459" y="1130830"/>
            <a:ext cx="1165926" cy="652703"/>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LV</a:t>
            </a:r>
          </a:p>
          <a:p>
            <a:pPr algn="ctr"/>
            <a:r>
              <a:rPr lang="en-US" dirty="0">
                <a:solidFill>
                  <a:schemeClr val="tx1"/>
                </a:solidFill>
              </a:rPr>
              <a:t>Battery</a:t>
            </a:r>
          </a:p>
        </p:txBody>
      </p:sp>
      <p:sp>
        <p:nvSpPr>
          <p:cNvPr id="231" name="Textfeld 230">
            <a:extLst>
              <a:ext uri="{FF2B5EF4-FFF2-40B4-BE49-F238E27FC236}">
                <a16:creationId xmlns:a16="http://schemas.microsoft.com/office/drawing/2014/main" id="{BD33EA03-14F0-42B7-9644-CA794DA410D7}"/>
              </a:ext>
            </a:extLst>
          </p:cNvPr>
          <p:cNvSpPr txBox="1"/>
          <p:nvPr/>
        </p:nvSpPr>
        <p:spPr>
          <a:xfrm>
            <a:off x="4882490" y="1693301"/>
            <a:ext cx="693248" cy="369332"/>
          </a:xfrm>
          <a:prstGeom prst="rect">
            <a:avLst/>
          </a:prstGeom>
          <a:noFill/>
        </p:spPr>
        <p:txBody>
          <a:bodyPr wrap="square" rtlCol="0">
            <a:spAutoFit/>
          </a:bodyPr>
          <a:lstStyle/>
          <a:p>
            <a:r>
              <a:rPr lang="de-DE" dirty="0"/>
              <a:t>KL 30</a:t>
            </a:r>
          </a:p>
        </p:txBody>
      </p:sp>
      <p:cxnSp>
        <p:nvCxnSpPr>
          <p:cNvPr id="237" name="Gerader Verbinder 236">
            <a:extLst>
              <a:ext uri="{FF2B5EF4-FFF2-40B4-BE49-F238E27FC236}">
                <a16:creationId xmlns:a16="http://schemas.microsoft.com/office/drawing/2014/main" id="{45669750-A41D-459B-B73C-A6FD32A3CABC}"/>
              </a:ext>
            </a:extLst>
          </p:cNvPr>
          <p:cNvCxnSpPr>
            <a:cxnSpLocks/>
            <a:stCxn id="238" idx="4"/>
            <a:endCxn id="239" idx="0"/>
          </p:cNvCxnSpPr>
          <p:nvPr/>
        </p:nvCxnSpPr>
        <p:spPr>
          <a:xfrm>
            <a:off x="6532229" y="2041277"/>
            <a:ext cx="4901" cy="1564283"/>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38" name="Ellipse 237">
            <a:extLst>
              <a:ext uri="{FF2B5EF4-FFF2-40B4-BE49-F238E27FC236}">
                <a16:creationId xmlns:a16="http://schemas.microsoft.com/office/drawing/2014/main" id="{BAEA5902-64FC-44D9-B993-2AF41E02686D}"/>
              </a:ext>
            </a:extLst>
          </p:cNvPr>
          <p:cNvSpPr/>
          <p:nvPr/>
        </p:nvSpPr>
        <p:spPr>
          <a:xfrm>
            <a:off x="6453485" y="1910393"/>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9" name="Rechteck: abgerundete Ecken 35">
            <a:extLst>
              <a:ext uri="{FF2B5EF4-FFF2-40B4-BE49-F238E27FC236}">
                <a16:creationId xmlns:a16="http://schemas.microsoft.com/office/drawing/2014/main" id="{EF6C2364-2FF4-4694-B1A6-2B7486BD7E89}"/>
              </a:ext>
            </a:extLst>
          </p:cNvPr>
          <p:cNvSpPr/>
          <p:nvPr/>
        </p:nvSpPr>
        <p:spPr>
          <a:xfrm>
            <a:off x="6070562" y="3605560"/>
            <a:ext cx="933135" cy="485376"/>
          </a:xfrm>
          <a:prstGeom prst="roundRect">
            <a:avLst/>
          </a:prstGeom>
          <a:noFill/>
          <a:ln w="28575">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Other</a:t>
            </a:r>
          </a:p>
          <a:p>
            <a:pPr algn="ctr"/>
            <a:r>
              <a:rPr lang="en-US" sz="1200" dirty="0">
                <a:solidFill>
                  <a:schemeClr val="tx1"/>
                </a:solidFill>
              </a:rPr>
              <a:t>consumers</a:t>
            </a:r>
          </a:p>
        </p:txBody>
      </p:sp>
      <p:sp>
        <p:nvSpPr>
          <p:cNvPr id="240" name="Rechteck: abgerundete Ecken 35">
            <a:extLst>
              <a:ext uri="{FF2B5EF4-FFF2-40B4-BE49-F238E27FC236}">
                <a16:creationId xmlns:a16="http://schemas.microsoft.com/office/drawing/2014/main" id="{30BE80F2-2BEA-48F1-8D89-67077E599BB6}"/>
              </a:ext>
            </a:extLst>
          </p:cNvPr>
          <p:cNvSpPr/>
          <p:nvPr/>
        </p:nvSpPr>
        <p:spPr>
          <a:xfrm>
            <a:off x="5201856" y="3619874"/>
            <a:ext cx="789275" cy="485376"/>
          </a:xfrm>
          <a:prstGeom prst="roundRect">
            <a:avLst/>
          </a:prstGeom>
          <a:no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Steering System</a:t>
            </a:r>
            <a:endParaRPr lang="en-US" sz="1200" dirty="0">
              <a:solidFill>
                <a:schemeClr val="tx1"/>
              </a:solidFill>
            </a:endParaRPr>
          </a:p>
        </p:txBody>
      </p:sp>
      <p:cxnSp>
        <p:nvCxnSpPr>
          <p:cNvPr id="241" name="Gerader Verbinder 240">
            <a:extLst>
              <a:ext uri="{FF2B5EF4-FFF2-40B4-BE49-F238E27FC236}">
                <a16:creationId xmlns:a16="http://schemas.microsoft.com/office/drawing/2014/main" id="{DC0DC401-F089-4AD6-9DB1-75DA2EA0D75D}"/>
              </a:ext>
            </a:extLst>
          </p:cNvPr>
          <p:cNvCxnSpPr>
            <a:cxnSpLocks/>
          </p:cNvCxnSpPr>
          <p:nvPr/>
        </p:nvCxnSpPr>
        <p:spPr>
          <a:xfrm>
            <a:off x="5607250" y="2004075"/>
            <a:ext cx="4757" cy="1624485"/>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43" name="Ellipse 242">
            <a:extLst>
              <a:ext uri="{FF2B5EF4-FFF2-40B4-BE49-F238E27FC236}">
                <a16:creationId xmlns:a16="http://schemas.microsoft.com/office/drawing/2014/main" id="{F019A4C3-9E1A-4FB2-AD86-1D04F8608B38}"/>
              </a:ext>
            </a:extLst>
          </p:cNvPr>
          <p:cNvSpPr/>
          <p:nvPr/>
        </p:nvSpPr>
        <p:spPr>
          <a:xfrm>
            <a:off x="5525080" y="1892359"/>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3" name="Gerader Verbinder 292">
            <a:extLst>
              <a:ext uri="{FF2B5EF4-FFF2-40B4-BE49-F238E27FC236}">
                <a16:creationId xmlns:a16="http://schemas.microsoft.com/office/drawing/2014/main" id="{4F7EE54B-73E0-4399-B25B-7D1193611B78}"/>
              </a:ext>
            </a:extLst>
          </p:cNvPr>
          <p:cNvCxnSpPr>
            <a:cxnSpLocks/>
          </p:cNvCxnSpPr>
          <p:nvPr/>
        </p:nvCxnSpPr>
        <p:spPr>
          <a:xfrm>
            <a:off x="7705810" y="1778455"/>
            <a:ext cx="0" cy="21207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32" name="Gerader Verbinder 131">
            <a:extLst>
              <a:ext uri="{FF2B5EF4-FFF2-40B4-BE49-F238E27FC236}">
                <a16:creationId xmlns:a16="http://schemas.microsoft.com/office/drawing/2014/main" id="{3C004962-7505-4D68-9DB7-4F95C4EE0AB2}"/>
              </a:ext>
            </a:extLst>
          </p:cNvPr>
          <p:cNvCxnSpPr>
            <a:cxnSpLocks/>
          </p:cNvCxnSpPr>
          <p:nvPr/>
        </p:nvCxnSpPr>
        <p:spPr>
          <a:xfrm>
            <a:off x="10171520" y="2606453"/>
            <a:ext cx="406256" cy="0"/>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33" name="Gerader Verbinder 132">
            <a:extLst>
              <a:ext uri="{FF2B5EF4-FFF2-40B4-BE49-F238E27FC236}">
                <a16:creationId xmlns:a16="http://schemas.microsoft.com/office/drawing/2014/main" id="{E58978C2-12DA-4329-9942-E07B09121D3D}"/>
              </a:ext>
            </a:extLst>
          </p:cNvPr>
          <p:cNvCxnSpPr>
            <a:cxnSpLocks/>
          </p:cNvCxnSpPr>
          <p:nvPr/>
        </p:nvCxnSpPr>
        <p:spPr>
          <a:xfrm>
            <a:off x="10171520" y="3525461"/>
            <a:ext cx="500718" cy="0"/>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pic>
        <p:nvPicPr>
          <p:cNvPr id="135" name="Grafik 134">
            <a:extLst>
              <a:ext uri="{FF2B5EF4-FFF2-40B4-BE49-F238E27FC236}">
                <a16:creationId xmlns:a16="http://schemas.microsoft.com/office/drawing/2014/main" id="{106DE6E0-AAAC-4FF7-8822-A5AD8F64CE4A}"/>
              </a:ext>
            </a:extLst>
          </p:cNvPr>
          <p:cNvPicPr>
            <a:picLocks noChangeAspect="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rot="10800000" flipH="1">
            <a:off x="10214162" y="1200825"/>
            <a:ext cx="714574" cy="679126"/>
          </a:xfrm>
          <a:prstGeom prst="rect">
            <a:avLst/>
          </a:prstGeom>
        </p:spPr>
      </p:pic>
      <p:cxnSp>
        <p:nvCxnSpPr>
          <p:cNvPr id="136" name="Gerade Verbindung mit Pfeil 135">
            <a:extLst>
              <a:ext uri="{FF2B5EF4-FFF2-40B4-BE49-F238E27FC236}">
                <a16:creationId xmlns:a16="http://schemas.microsoft.com/office/drawing/2014/main" id="{513F9CC4-F7DC-4765-B7D9-53793F688BA3}"/>
              </a:ext>
            </a:extLst>
          </p:cNvPr>
          <p:cNvCxnSpPr>
            <a:cxnSpLocks/>
          </p:cNvCxnSpPr>
          <p:nvPr/>
        </p:nvCxnSpPr>
        <p:spPr>
          <a:xfrm flipV="1">
            <a:off x="10567030" y="1888579"/>
            <a:ext cx="0" cy="710146"/>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37" name="Gerade Verbindung mit Pfeil 136">
            <a:extLst>
              <a:ext uri="{FF2B5EF4-FFF2-40B4-BE49-F238E27FC236}">
                <a16:creationId xmlns:a16="http://schemas.microsoft.com/office/drawing/2014/main" id="{E935146E-E1A6-4095-9E88-75DC416A2FCD}"/>
              </a:ext>
            </a:extLst>
          </p:cNvPr>
          <p:cNvCxnSpPr>
            <a:cxnSpLocks/>
          </p:cNvCxnSpPr>
          <p:nvPr/>
        </p:nvCxnSpPr>
        <p:spPr>
          <a:xfrm>
            <a:off x="10654636" y="3517802"/>
            <a:ext cx="0" cy="840924"/>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38" name="Gerade Verbindung mit Pfeil 137">
            <a:extLst>
              <a:ext uri="{FF2B5EF4-FFF2-40B4-BE49-F238E27FC236}">
                <a16:creationId xmlns:a16="http://schemas.microsoft.com/office/drawing/2014/main" id="{AA73D3C1-A824-44E9-B9AD-E6B9C7E95D97}"/>
              </a:ext>
            </a:extLst>
          </p:cNvPr>
          <p:cNvCxnSpPr>
            <a:cxnSpLocks/>
          </p:cNvCxnSpPr>
          <p:nvPr/>
        </p:nvCxnSpPr>
        <p:spPr>
          <a:xfrm>
            <a:off x="11121156" y="3398030"/>
            <a:ext cx="10" cy="384478"/>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39" name="Gerader Verbinder 138">
            <a:extLst>
              <a:ext uri="{FF2B5EF4-FFF2-40B4-BE49-F238E27FC236}">
                <a16:creationId xmlns:a16="http://schemas.microsoft.com/office/drawing/2014/main" id="{32844185-7C9E-4949-9F4A-23A7DA9F7B13}"/>
              </a:ext>
            </a:extLst>
          </p:cNvPr>
          <p:cNvCxnSpPr>
            <a:cxnSpLocks/>
          </p:cNvCxnSpPr>
          <p:nvPr/>
        </p:nvCxnSpPr>
        <p:spPr>
          <a:xfrm>
            <a:off x="10140982" y="3388503"/>
            <a:ext cx="980174" cy="0"/>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40" name="Gerader Verbinder 139">
            <a:extLst>
              <a:ext uri="{FF2B5EF4-FFF2-40B4-BE49-F238E27FC236}">
                <a16:creationId xmlns:a16="http://schemas.microsoft.com/office/drawing/2014/main" id="{B3EB0DA1-8C8D-438E-B1E3-386FD3891503}"/>
              </a:ext>
            </a:extLst>
          </p:cNvPr>
          <p:cNvCxnSpPr>
            <a:cxnSpLocks/>
          </p:cNvCxnSpPr>
          <p:nvPr/>
        </p:nvCxnSpPr>
        <p:spPr>
          <a:xfrm flipV="1">
            <a:off x="10140982" y="2740093"/>
            <a:ext cx="952253" cy="2289"/>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55" name="Rechteck: abgerundete Ecken 47">
            <a:extLst>
              <a:ext uri="{FF2B5EF4-FFF2-40B4-BE49-F238E27FC236}">
                <a16:creationId xmlns:a16="http://schemas.microsoft.com/office/drawing/2014/main" id="{9BB6F92A-B9CE-4A70-A72E-A19A1C219FF6}"/>
              </a:ext>
            </a:extLst>
          </p:cNvPr>
          <p:cNvSpPr/>
          <p:nvPr/>
        </p:nvSpPr>
        <p:spPr>
          <a:xfrm>
            <a:off x="3689335" y="1576812"/>
            <a:ext cx="1228797" cy="831862"/>
          </a:xfrm>
          <a:prstGeom prst="roundRect">
            <a:avLst/>
          </a:prstGeom>
          <a:no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157" name="Gruppieren 156">
            <a:extLst>
              <a:ext uri="{FF2B5EF4-FFF2-40B4-BE49-F238E27FC236}">
                <a16:creationId xmlns:a16="http://schemas.microsoft.com/office/drawing/2014/main" id="{AFD07E70-9A9C-44C7-9313-F08C2140BB8D}"/>
              </a:ext>
            </a:extLst>
          </p:cNvPr>
          <p:cNvGrpSpPr/>
          <p:nvPr/>
        </p:nvGrpSpPr>
        <p:grpSpPr>
          <a:xfrm>
            <a:off x="337013" y="4550570"/>
            <a:ext cx="3549562" cy="2023980"/>
            <a:chOff x="337013" y="4626770"/>
            <a:chExt cx="3549562" cy="2023980"/>
          </a:xfrm>
        </p:grpSpPr>
        <p:grpSp>
          <p:nvGrpSpPr>
            <p:cNvPr id="159" name="Group 43">
              <a:extLst>
                <a:ext uri="{FF2B5EF4-FFF2-40B4-BE49-F238E27FC236}">
                  <a16:creationId xmlns:a16="http://schemas.microsoft.com/office/drawing/2014/main" id="{26324AD8-3EA4-5EF5-450D-FF686B2EC4F1}"/>
                </a:ext>
              </a:extLst>
            </p:cNvPr>
            <p:cNvGrpSpPr/>
            <p:nvPr/>
          </p:nvGrpSpPr>
          <p:grpSpPr>
            <a:xfrm>
              <a:off x="394162" y="4985384"/>
              <a:ext cx="3383850" cy="280750"/>
              <a:chOff x="983046" y="4853318"/>
              <a:chExt cx="3383850" cy="280750"/>
            </a:xfrm>
          </p:grpSpPr>
          <p:sp>
            <p:nvSpPr>
              <p:cNvPr id="191" name="Textfeld 190">
                <a:extLst>
                  <a:ext uri="{FF2B5EF4-FFF2-40B4-BE49-F238E27FC236}">
                    <a16:creationId xmlns:a16="http://schemas.microsoft.com/office/drawing/2014/main" id="{AB23552F-9A9E-437C-ADC5-02047436855B}"/>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192" name="Gleichschenkliges Dreieck 191">
                <a:extLst>
                  <a:ext uri="{FF2B5EF4-FFF2-40B4-BE49-F238E27FC236}">
                    <a16:creationId xmlns:a16="http://schemas.microsoft.com/office/drawing/2014/main" id="{186AF1D4-0D8C-40B0-8829-72F1871E1DEA}"/>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0" name="Group 45">
              <a:extLst>
                <a:ext uri="{FF2B5EF4-FFF2-40B4-BE49-F238E27FC236}">
                  <a16:creationId xmlns:a16="http://schemas.microsoft.com/office/drawing/2014/main" id="{7CAD6E17-F1FC-BC65-C35E-D5F768E5C917}"/>
                </a:ext>
              </a:extLst>
            </p:cNvPr>
            <p:cNvGrpSpPr/>
            <p:nvPr/>
          </p:nvGrpSpPr>
          <p:grpSpPr>
            <a:xfrm>
              <a:off x="400946" y="5241757"/>
              <a:ext cx="1191675" cy="280750"/>
              <a:chOff x="989830" y="5109691"/>
              <a:chExt cx="1191675" cy="280750"/>
            </a:xfrm>
          </p:grpSpPr>
          <p:sp>
            <p:nvSpPr>
              <p:cNvPr id="189" name="Textfeld 188">
                <a:extLst>
                  <a:ext uri="{FF2B5EF4-FFF2-40B4-BE49-F238E27FC236}">
                    <a16:creationId xmlns:a16="http://schemas.microsoft.com/office/drawing/2014/main" id="{1EE2CBF1-068C-4F22-B2BE-6019557376F3}"/>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190" name="Gleichschenkliges Dreieck 189">
                <a:extLst>
                  <a:ext uri="{FF2B5EF4-FFF2-40B4-BE49-F238E27FC236}">
                    <a16:creationId xmlns:a16="http://schemas.microsoft.com/office/drawing/2014/main" id="{DD99FCC6-EB87-4960-92FE-08A34092A014}"/>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1" name="Group 49">
              <a:extLst>
                <a:ext uri="{FF2B5EF4-FFF2-40B4-BE49-F238E27FC236}">
                  <a16:creationId xmlns:a16="http://schemas.microsoft.com/office/drawing/2014/main" id="{432B6AF7-9FB1-9CCA-4C46-E261CEDD00CF}"/>
                </a:ext>
              </a:extLst>
            </p:cNvPr>
            <p:cNvGrpSpPr/>
            <p:nvPr/>
          </p:nvGrpSpPr>
          <p:grpSpPr>
            <a:xfrm>
              <a:off x="394162" y="5480817"/>
              <a:ext cx="1882528" cy="280750"/>
              <a:chOff x="983046" y="5348751"/>
              <a:chExt cx="1882528" cy="280750"/>
            </a:xfrm>
          </p:grpSpPr>
          <p:sp>
            <p:nvSpPr>
              <p:cNvPr id="185" name="Textfeld 184">
                <a:extLst>
                  <a:ext uri="{FF2B5EF4-FFF2-40B4-BE49-F238E27FC236}">
                    <a16:creationId xmlns:a16="http://schemas.microsoft.com/office/drawing/2014/main" id="{5AD84520-0E0E-4B5C-8CD1-AA1A710F9F5C}"/>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a:t>
                </a:r>
              </a:p>
            </p:txBody>
          </p:sp>
          <p:sp>
            <p:nvSpPr>
              <p:cNvPr id="186" name="Gleichschenkliges Dreieck 185">
                <a:extLst>
                  <a:ext uri="{FF2B5EF4-FFF2-40B4-BE49-F238E27FC236}">
                    <a16:creationId xmlns:a16="http://schemas.microsoft.com/office/drawing/2014/main" id="{38AC0345-CAB3-44E2-8319-B3FC2578E7CC}"/>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2" name="Group 56">
              <a:extLst>
                <a:ext uri="{FF2B5EF4-FFF2-40B4-BE49-F238E27FC236}">
                  <a16:creationId xmlns:a16="http://schemas.microsoft.com/office/drawing/2014/main" id="{E7E13A31-FE0B-C148-B337-55FD70B01035}"/>
                </a:ext>
              </a:extLst>
            </p:cNvPr>
            <p:cNvGrpSpPr/>
            <p:nvPr/>
          </p:nvGrpSpPr>
          <p:grpSpPr>
            <a:xfrm>
              <a:off x="400531" y="5972048"/>
              <a:ext cx="3161307" cy="678702"/>
              <a:chOff x="989415" y="5839982"/>
              <a:chExt cx="3161307" cy="678702"/>
            </a:xfrm>
          </p:grpSpPr>
          <p:sp>
            <p:nvSpPr>
              <p:cNvPr id="181" name="Textfeld 180">
                <a:extLst>
                  <a:ext uri="{FF2B5EF4-FFF2-40B4-BE49-F238E27FC236}">
                    <a16:creationId xmlns:a16="http://schemas.microsoft.com/office/drawing/2014/main" id="{FD8B1C85-86C1-4CCE-8F54-F550C600A882}"/>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182" name="Gleichschenkliges Dreieck 181">
                <a:extLst>
                  <a:ext uri="{FF2B5EF4-FFF2-40B4-BE49-F238E27FC236}">
                    <a16:creationId xmlns:a16="http://schemas.microsoft.com/office/drawing/2014/main" id="{038BDB79-5B07-45AF-AF8A-26EF9C84C821}"/>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3" name="Textfeld 182">
                <a:extLst>
                  <a:ext uri="{FF2B5EF4-FFF2-40B4-BE49-F238E27FC236}">
                    <a16:creationId xmlns:a16="http://schemas.microsoft.com/office/drawing/2014/main" id="{FD8B1C85-86C1-4CCE-8F54-F550C600A882}"/>
                  </a:ext>
                </a:extLst>
              </p:cNvPr>
              <p:cNvSpPr txBox="1"/>
              <p:nvPr/>
            </p:nvSpPr>
            <p:spPr>
              <a:xfrm>
                <a:off x="1094395" y="6057019"/>
                <a:ext cx="3056327" cy="461665"/>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Not exclusively used by braking system, but total vehicle functions, e.g. Steering</a:t>
                </a:r>
                <a:endParaRPr kumimoji="0" lang="en-US" sz="1200" b="1" i="0" u="none" strike="noStrike" kern="0" cap="none" spc="0" normalizeH="0" baseline="0" noProof="0" dirty="0">
                  <a:ln>
                    <a:noFill/>
                  </a:ln>
                  <a:solidFill>
                    <a:prstClr val="black"/>
                  </a:solidFill>
                  <a:effectLst/>
                  <a:uLnTx/>
                  <a:uFillTx/>
                  <a:latin typeface="Calibri" panose="020F0502020204030204"/>
                </a:endParaRPr>
              </a:p>
            </p:txBody>
          </p:sp>
          <p:sp>
            <p:nvSpPr>
              <p:cNvPr id="184" name="Gleichschenkliges Dreieck 183">
                <a:extLst>
                  <a:ext uri="{FF2B5EF4-FFF2-40B4-BE49-F238E27FC236}">
                    <a16:creationId xmlns:a16="http://schemas.microsoft.com/office/drawing/2014/main" id="{038BDB79-5B07-45AF-AF8A-26EF9C84C821}"/>
                  </a:ext>
                </a:extLst>
              </p:cNvPr>
              <p:cNvSpPr/>
              <p:nvPr/>
            </p:nvSpPr>
            <p:spPr>
              <a:xfrm>
                <a:off x="989415" y="6179452"/>
                <a:ext cx="167735" cy="147305"/>
              </a:xfrm>
              <a:prstGeom prst="triangl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64" name="Rechteck: abgerundete Ecken 161">
              <a:extLst>
                <a:ext uri="{FF2B5EF4-FFF2-40B4-BE49-F238E27FC236}">
                  <a16:creationId xmlns:a16="http://schemas.microsoft.com/office/drawing/2014/main" id="{C1F48FDC-32F0-42EE-AA9D-F0CAD84192EC}"/>
                </a:ext>
              </a:extLst>
            </p:cNvPr>
            <p:cNvSpPr/>
            <p:nvPr/>
          </p:nvSpPr>
          <p:spPr>
            <a:xfrm>
              <a:off x="337013" y="4626770"/>
              <a:ext cx="3399462" cy="1994123"/>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65" name="Group 66">
              <a:extLst>
                <a:ext uri="{FF2B5EF4-FFF2-40B4-BE49-F238E27FC236}">
                  <a16:creationId xmlns:a16="http://schemas.microsoft.com/office/drawing/2014/main" id="{9FA7A982-38DC-B9B8-1181-2431BB0BAD9D}"/>
                </a:ext>
              </a:extLst>
            </p:cNvPr>
            <p:cNvGrpSpPr/>
            <p:nvPr/>
          </p:nvGrpSpPr>
          <p:grpSpPr>
            <a:xfrm>
              <a:off x="400531" y="4692487"/>
              <a:ext cx="3486044" cy="276999"/>
              <a:chOff x="400531" y="4692487"/>
              <a:chExt cx="3486044" cy="276999"/>
            </a:xfrm>
          </p:grpSpPr>
          <p:sp>
            <p:nvSpPr>
              <p:cNvPr id="176" name="Textfeld 175">
                <a:extLst>
                  <a:ext uri="{FF2B5EF4-FFF2-40B4-BE49-F238E27FC236}">
                    <a16:creationId xmlns:a16="http://schemas.microsoft.com/office/drawing/2014/main" id="{30A7AC48-7851-4780-982C-18EE72467FB8}"/>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kern="0" cap="none" spc="0" normalizeH="0" baseline="0" noProof="0" dirty="0">
                    <a:ln>
                      <a:noFill/>
                    </a:ln>
                    <a:solidFill>
                      <a:prstClr val="black"/>
                    </a:solidFill>
                    <a:effectLst/>
                    <a:uLnTx/>
                    <a:uFillTx/>
                    <a:latin typeface="Calibri" panose="020F0502020204030204"/>
                  </a:rPr>
                  <a:t>including energy source, if any</a:t>
                </a:r>
                <a:r>
                  <a:rPr kumimoji="0" lang="en-US" sz="1200" b="1" i="0" u="none" strike="noStrike" kern="0" cap="none" spc="0" normalizeH="0" baseline="0" noProof="0" dirty="0">
                    <a:ln>
                      <a:noFill/>
                    </a:ln>
                    <a:solidFill>
                      <a:prstClr val="black"/>
                    </a:solidFill>
                    <a:effectLst/>
                    <a:uLnTx/>
                    <a:uFillTx/>
                    <a:latin typeface="Calibri" panose="020F0502020204030204"/>
                  </a:rPr>
                  <a:t>)</a:t>
                </a:r>
              </a:p>
            </p:txBody>
          </p:sp>
          <p:grpSp>
            <p:nvGrpSpPr>
              <p:cNvPr id="177" name="Group 41">
                <a:extLst>
                  <a:ext uri="{FF2B5EF4-FFF2-40B4-BE49-F238E27FC236}">
                    <a16:creationId xmlns:a16="http://schemas.microsoft.com/office/drawing/2014/main" id="{D12BB306-028E-52B5-BA0A-CC567AE0C9F0}"/>
                  </a:ext>
                </a:extLst>
              </p:cNvPr>
              <p:cNvGrpSpPr/>
              <p:nvPr/>
            </p:nvGrpSpPr>
            <p:grpSpPr>
              <a:xfrm>
                <a:off x="400531" y="4726054"/>
                <a:ext cx="2713765" cy="206406"/>
                <a:chOff x="989415" y="4593988"/>
                <a:chExt cx="2713765" cy="206406"/>
              </a:xfrm>
            </p:grpSpPr>
            <p:sp>
              <p:nvSpPr>
                <p:cNvPr id="178" name="Gleichschenkliges Dreieck 177">
                  <a:extLst>
                    <a:ext uri="{FF2B5EF4-FFF2-40B4-BE49-F238E27FC236}">
                      <a16:creationId xmlns:a16="http://schemas.microsoft.com/office/drawing/2014/main" id="{10241DD8-D45F-4172-ABF2-C18DB1716897}"/>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9" name="Straight Connector 11">
                  <a:extLst>
                    <a:ext uri="{FF2B5EF4-FFF2-40B4-BE49-F238E27FC236}">
                      <a16:creationId xmlns:a16="http://schemas.microsoft.com/office/drawing/2014/main" id="{CDA0F12F-FAEE-F309-3078-488CB6822D2E}"/>
                    </a:ext>
                  </a:extLst>
                </p:cNvPr>
                <p:cNvCxnSpPr>
                  <a:cxnSpLocks/>
                </p:cNvCxnSpPr>
                <p:nvPr/>
              </p:nvCxnSpPr>
              <p:spPr>
                <a:xfrm>
                  <a:off x="2812827"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180" name="Straight Connector 12">
                  <a:extLst>
                    <a:ext uri="{FF2B5EF4-FFF2-40B4-BE49-F238E27FC236}">
                      <a16:creationId xmlns:a16="http://schemas.microsoft.com/office/drawing/2014/main" id="{2339365B-8EE6-60B4-146C-D0027FF279E6}"/>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166" name="Straight Connector 25">
              <a:extLst>
                <a:ext uri="{FF2B5EF4-FFF2-40B4-BE49-F238E27FC236}">
                  <a16:creationId xmlns:a16="http://schemas.microsoft.com/office/drawing/2014/main" id="{1362A925-6BC8-8230-8C42-FCA7637852D8}"/>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67" name="Group 65">
              <a:extLst>
                <a:ext uri="{FF2B5EF4-FFF2-40B4-BE49-F238E27FC236}">
                  <a16:creationId xmlns:a16="http://schemas.microsoft.com/office/drawing/2014/main" id="{CF1E134D-205C-209B-C9DE-E8238681DFD4}"/>
                </a:ext>
              </a:extLst>
            </p:cNvPr>
            <p:cNvGrpSpPr/>
            <p:nvPr/>
          </p:nvGrpSpPr>
          <p:grpSpPr>
            <a:xfrm>
              <a:off x="402388" y="5737942"/>
              <a:ext cx="2876328" cy="286289"/>
              <a:chOff x="402388" y="5737942"/>
              <a:chExt cx="2876328" cy="286289"/>
            </a:xfrm>
          </p:grpSpPr>
          <p:sp>
            <p:nvSpPr>
              <p:cNvPr id="168" name="Textfeld 167">
                <a:extLst>
                  <a:ext uri="{FF2B5EF4-FFF2-40B4-BE49-F238E27FC236}">
                    <a16:creationId xmlns:a16="http://schemas.microsoft.com/office/drawing/2014/main" id="{01607887-5A66-4559-88E6-C1F1F5207B48}"/>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169" name="Gleichschenkliges Dreieck 168">
                <a:extLst>
                  <a:ext uri="{FF2B5EF4-FFF2-40B4-BE49-F238E27FC236}">
                    <a16:creationId xmlns:a16="http://schemas.microsoft.com/office/drawing/2014/main" id="{2ED422CE-133C-4BF4-9A7E-6A2D9789F6F7}"/>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0" name="Gruppieren 169">
                <a:extLst>
                  <a:ext uri="{FF2B5EF4-FFF2-40B4-BE49-F238E27FC236}">
                    <a16:creationId xmlns:a16="http://schemas.microsoft.com/office/drawing/2014/main" id="{EB2EA5DC-B29F-4CE9-8345-C9D09660989F}"/>
                  </a:ext>
                </a:extLst>
              </p:cNvPr>
              <p:cNvGrpSpPr/>
              <p:nvPr/>
            </p:nvGrpSpPr>
            <p:grpSpPr>
              <a:xfrm>
                <a:off x="1929843" y="5756195"/>
                <a:ext cx="705662" cy="246221"/>
                <a:chOff x="9649216" y="4894463"/>
                <a:chExt cx="705662" cy="246221"/>
              </a:xfrm>
            </p:grpSpPr>
            <p:cxnSp>
              <p:nvCxnSpPr>
                <p:cNvPr id="174" name="Gerader Verbinder 173">
                  <a:extLst>
                    <a:ext uri="{FF2B5EF4-FFF2-40B4-BE49-F238E27FC236}">
                      <a16:creationId xmlns:a16="http://schemas.microsoft.com/office/drawing/2014/main" id="{04DC4FCA-1B7A-4226-ADD8-8C86467658CC}"/>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75" name="Textfeld 174">
                  <a:extLst>
                    <a:ext uri="{FF2B5EF4-FFF2-40B4-BE49-F238E27FC236}">
                      <a16:creationId xmlns:a16="http://schemas.microsoft.com/office/drawing/2014/main" id="{9C9BDCB2-451C-464D-9A04-7B3360A99B5A}"/>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171" name="Group 64">
                <a:extLst>
                  <a:ext uri="{FF2B5EF4-FFF2-40B4-BE49-F238E27FC236}">
                    <a16:creationId xmlns:a16="http://schemas.microsoft.com/office/drawing/2014/main" id="{F56D2625-9CFB-C4F6-6658-01E6EE6D61C9}"/>
                  </a:ext>
                </a:extLst>
              </p:cNvPr>
              <p:cNvGrpSpPr/>
              <p:nvPr/>
            </p:nvGrpSpPr>
            <p:grpSpPr>
              <a:xfrm>
                <a:off x="2434825" y="5737942"/>
                <a:ext cx="843891" cy="276999"/>
                <a:chOff x="2434825" y="5737942"/>
                <a:chExt cx="843891" cy="276999"/>
              </a:xfrm>
            </p:grpSpPr>
            <p:cxnSp>
              <p:nvCxnSpPr>
                <p:cNvPr id="172" name="Gerader Verbinder 184">
                  <a:extLst>
                    <a:ext uri="{FF2B5EF4-FFF2-40B4-BE49-F238E27FC236}">
                      <a16:creationId xmlns:a16="http://schemas.microsoft.com/office/drawing/2014/main" id="{3079F3FB-E68F-4BD3-BA7C-6C4DD59436CC}"/>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73" name="Textfeld 185">
                  <a:extLst>
                    <a:ext uri="{FF2B5EF4-FFF2-40B4-BE49-F238E27FC236}">
                      <a16:creationId xmlns:a16="http://schemas.microsoft.com/office/drawing/2014/main" id="{ED0C1A98-046D-E918-07AA-6FA4E0902DF2}"/>
                    </a:ext>
                  </a:extLst>
                </p:cNvPr>
                <p:cNvSpPr txBox="1"/>
                <p:nvPr/>
              </p:nvSpPr>
              <p:spPr>
                <a:xfrm>
                  <a:off x="2434825" y="5737942"/>
                  <a:ext cx="843891" cy="276999"/>
                </a:xfrm>
                <a:prstGeom prst="rect">
                  <a:avLst/>
                </a:prstGeom>
                <a:noFill/>
              </p:spPr>
              <p:txBody>
                <a:bodyPr wrap="square" rtlCol="0">
                  <a:spAutoFit/>
                </a:bodyPr>
                <a:lstStyle/>
                <a:p>
                  <a:r>
                    <a:rPr lang="de-DE" sz="1200" b="1" dirty="0"/>
                    <a:t>I</a:t>
                  </a:r>
                  <a:r>
                    <a:rPr lang="de-DE" sz="1000" b="1" dirty="0"/>
                    <a:t> Hydraulic</a:t>
                  </a:r>
                </a:p>
              </p:txBody>
            </p:sp>
          </p:grpSp>
        </p:grpSp>
      </p:grpSp>
      <p:sp>
        <p:nvSpPr>
          <p:cNvPr id="3" name="Fußzeilenplatzhalter 2">
            <a:extLst>
              <a:ext uri="{FF2B5EF4-FFF2-40B4-BE49-F238E27FC236}">
                <a16:creationId xmlns:a16="http://schemas.microsoft.com/office/drawing/2014/main" id="{A81395ED-830B-40DC-92E1-DE981042E77D}"/>
              </a:ext>
            </a:extLst>
          </p:cNvPr>
          <p:cNvSpPr>
            <a:spLocks noGrp="1"/>
          </p:cNvSpPr>
          <p:nvPr>
            <p:ph type="ftr" sz="quarter" idx="11"/>
          </p:nvPr>
        </p:nvSpPr>
        <p:spPr>
          <a:xfrm>
            <a:off x="3743325" y="6356350"/>
            <a:ext cx="5734050" cy="365125"/>
          </a:xfrm>
        </p:spPr>
        <p:txBody>
          <a:bodyPr/>
          <a:lstStyle/>
          <a:p>
            <a:r>
              <a:rPr lang="en-US" dirty="0"/>
              <a:t>GRVA Workshop EMB  (29th - 30th of March 2023,Brussels)  I Input Passenger Cars</a:t>
            </a:r>
          </a:p>
        </p:txBody>
      </p:sp>
      <p:cxnSp>
        <p:nvCxnSpPr>
          <p:cNvPr id="197" name="Gerader Verbinder 196">
            <a:extLst>
              <a:ext uri="{FF2B5EF4-FFF2-40B4-BE49-F238E27FC236}">
                <a16:creationId xmlns:a16="http://schemas.microsoft.com/office/drawing/2014/main" id="{96D259F1-A6C2-4EF3-9C15-BEF25918C06A}"/>
              </a:ext>
            </a:extLst>
          </p:cNvPr>
          <p:cNvCxnSpPr>
            <a:cxnSpLocks/>
          </p:cNvCxnSpPr>
          <p:nvPr/>
        </p:nvCxnSpPr>
        <p:spPr>
          <a:xfrm>
            <a:off x="3394244" y="2014985"/>
            <a:ext cx="358292"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98" name="Rechteck: abgerundete Ecken 197">
            <a:extLst>
              <a:ext uri="{FF2B5EF4-FFF2-40B4-BE49-F238E27FC236}">
                <a16:creationId xmlns:a16="http://schemas.microsoft.com/office/drawing/2014/main" id="{49C3055C-0D21-4146-BB6C-08649341F565}"/>
              </a:ext>
            </a:extLst>
          </p:cNvPr>
          <p:cNvSpPr/>
          <p:nvPr/>
        </p:nvSpPr>
        <p:spPr>
          <a:xfrm>
            <a:off x="3758721" y="1643395"/>
            <a:ext cx="1079272" cy="7112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DC/DC</a:t>
            </a:r>
          </a:p>
        </p:txBody>
      </p:sp>
      <p:sp>
        <p:nvSpPr>
          <p:cNvPr id="199" name="Rechteck 198">
            <a:extLst>
              <a:ext uri="{FF2B5EF4-FFF2-40B4-BE49-F238E27FC236}">
                <a16:creationId xmlns:a16="http://schemas.microsoft.com/office/drawing/2014/main" id="{1151B0D7-3EFF-4953-8624-AB36BF3B7A0B}"/>
              </a:ext>
            </a:extLst>
          </p:cNvPr>
          <p:cNvSpPr/>
          <p:nvPr/>
        </p:nvSpPr>
        <p:spPr>
          <a:xfrm>
            <a:off x="2165953" y="1752321"/>
            <a:ext cx="1100113" cy="219138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noFill/>
            </a:endParaRPr>
          </a:p>
        </p:txBody>
      </p:sp>
      <p:sp>
        <p:nvSpPr>
          <p:cNvPr id="119" name="Rechteck: abgerundete Ecken 118">
            <a:extLst>
              <a:ext uri="{FF2B5EF4-FFF2-40B4-BE49-F238E27FC236}">
                <a16:creationId xmlns:a16="http://schemas.microsoft.com/office/drawing/2014/main" id="{9DD8301B-63C3-466B-A67D-FDE78626EA88}"/>
              </a:ext>
            </a:extLst>
          </p:cNvPr>
          <p:cNvSpPr/>
          <p:nvPr/>
        </p:nvSpPr>
        <p:spPr>
          <a:xfrm>
            <a:off x="7326356" y="2170395"/>
            <a:ext cx="2816890" cy="1753126"/>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261" name="Textfeld 260">
            <a:extLst>
              <a:ext uri="{FF2B5EF4-FFF2-40B4-BE49-F238E27FC236}">
                <a16:creationId xmlns:a16="http://schemas.microsoft.com/office/drawing/2014/main" id="{F10A41B7-6E97-4CD5-BC34-E459C95414FB}"/>
              </a:ext>
            </a:extLst>
          </p:cNvPr>
          <p:cNvSpPr txBox="1"/>
          <p:nvPr/>
        </p:nvSpPr>
        <p:spPr>
          <a:xfrm>
            <a:off x="7759035" y="2205427"/>
            <a:ext cx="1877603" cy="338554"/>
          </a:xfrm>
          <a:prstGeom prst="rect">
            <a:avLst/>
          </a:prstGeom>
          <a:noFill/>
        </p:spPr>
        <p:txBody>
          <a:bodyPr wrap="square" rtlCol="0">
            <a:spAutoFit/>
          </a:bodyPr>
          <a:lstStyle/>
          <a:p>
            <a:pPr algn="ctr"/>
            <a:r>
              <a:rPr lang="de-DE" sz="1600" b="1" dirty="0"/>
              <a:t>Brake Control Unit</a:t>
            </a:r>
          </a:p>
        </p:txBody>
      </p:sp>
      <p:pic>
        <p:nvPicPr>
          <p:cNvPr id="65" name="Grafik 64">
            <a:extLst>
              <a:ext uri="{FF2B5EF4-FFF2-40B4-BE49-F238E27FC236}">
                <a16:creationId xmlns:a16="http://schemas.microsoft.com/office/drawing/2014/main" id="{71756AF5-BF6D-439A-98D1-C6B0DB0470C5}"/>
              </a:ext>
            </a:extLst>
          </p:cNvPr>
          <p:cNvPicPr>
            <a:picLocks noChangeAspect="1"/>
          </p:cNvPicPr>
          <p:nvPr/>
        </p:nvPicPr>
        <p:blipFill>
          <a:blip r:embed="rId6"/>
          <a:stretch>
            <a:fillRect/>
          </a:stretch>
        </p:blipFill>
        <p:spPr>
          <a:xfrm>
            <a:off x="6982574" y="2638113"/>
            <a:ext cx="3158408" cy="759917"/>
          </a:xfrm>
          <a:prstGeom prst="rect">
            <a:avLst/>
          </a:prstGeom>
        </p:spPr>
      </p:pic>
      <p:cxnSp>
        <p:nvCxnSpPr>
          <p:cNvPr id="439" name="Gerader Verbinder 438">
            <a:extLst>
              <a:ext uri="{FF2B5EF4-FFF2-40B4-BE49-F238E27FC236}">
                <a16:creationId xmlns:a16="http://schemas.microsoft.com/office/drawing/2014/main" id="{6698BB91-3241-4BD6-8E76-36CB1FF780F7}"/>
              </a:ext>
            </a:extLst>
          </p:cNvPr>
          <p:cNvCxnSpPr>
            <a:cxnSpLocks/>
          </p:cNvCxnSpPr>
          <p:nvPr/>
        </p:nvCxnSpPr>
        <p:spPr>
          <a:xfrm flipV="1">
            <a:off x="1821113" y="1195720"/>
            <a:ext cx="0" cy="320309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440" name="Picture 4" descr="C:\Users\kleman\AppData\Local\Microsoft\Windows\Temporary Internet Files\Content.Outlook\RCM77ZUQ\UJG3EI9O.jpg">
            <a:extLst>
              <a:ext uri="{FF2B5EF4-FFF2-40B4-BE49-F238E27FC236}">
                <a16:creationId xmlns:a16="http://schemas.microsoft.com/office/drawing/2014/main" id="{798A5108-F483-4168-8EB4-BF724539089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6574" y="3288302"/>
            <a:ext cx="659912" cy="744258"/>
          </a:xfrm>
          <a:prstGeom prst="rect">
            <a:avLst/>
          </a:prstGeom>
          <a:noFill/>
          <a:extLst>
            <a:ext uri="{909E8E84-426E-40DD-AFC4-6F175D3DCCD1}">
              <a14:hiddenFill xmlns:a14="http://schemas.microsoft.com/office/drawing/2010/main">
                <a:solidFill>
                  <a:srgbClr val="FFFFFF"/>
                </a:solidFill>
              </a14:hiddenFill>
            </a:ext>
          </a:extLst>
        </p:spPr>
      </p:pic>
      <p:sp>
        <p:nvSpPr>
          <p:cNvPr id="442" name="Rechteck: abgerundete Ecken 441">
            <a:extLst>
              <a:ext uri="{FF2B5EF4-FFF2-40B4-BE49-F238E27FC236}">
                <a16:creationId xmlns:a16="http://schemas.microsoft.com/office/drawing/2014/main" id="{74A5A775-2DB0-4FB2-95E0-5392758A651A}"/>
              </a:ext>
            </a:extLst>
          </p:cNvPr>
          <p:cNvSpPr/>
          <p:nvPr/>
        </p:nvSpPr>
        <p:spPr>
          <a:xfrm>
            <a:off x="503401" y="3191285"/>
            <a:ext cx="1021261" cy="891560"/>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443" name="Rechteck: abgerundete Ecken 47">
            <a:extLst>
              <a:ext uri="{FF2B5EF4-FFF2-40B4-BE49-F238E27FC236}">
                <a16:creationId xmlns:a16="http://schemas.microsoft.com/office/drawing/2014/main" id="{E44BDF29-44AC-40F8-94E2-CB401F8FCC6C}"/>
              </a:ext>
            </a:extLst>
          </p:cNvPr>
          <p:cNvSpPr/>
          <p:nvPr/>
        </p:nvSpPr>
        <p:spPr>
          <a:xfrm>
            <a:off x="518128" y="1697850"/>
            <a:ext cx="983602" cy="938052"/>
          </a:xfrm>
          <a:prstGeom prst="roundRect">
            <a:avLst/>
          </a:prstGeom>
          <a:no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444" name="Gerader Verbinder 443">
            <a:extLst>
              <a:ext uri="{FF2B5EF4-FFF2-40B4-BE49-F238E27FC236}">
                <a16:creationId xmlns:a16="http://schemas.microsoft.com/office/drawing/2014/main" id="{8D6FB56F-D60B-41E0-8491-519D45A70C1C}"/>
              </a:ext>
            </a:extLst>
          </p:cNvPr>
          <p:cNvCxnSpPr>
            <a:cxnSpLocks/>
          </p:cNvCxnSpPr>
          <p:nvPr/>
        </p:nvCxnSpPr>
        <p:spPr>
          <a:xfrm flipH="1" flipV="1">
            <a:off x="1515137" y="2038751"/>
            <a:ext cx="295364" cy="2526"/>
          </a:xfrm>
          <a:prstGeom prst="line">
            <a:avLst/>
          </a:prstGeom>
          <a:ln w="38100">
            <a:solidFill>
              <a:schemeClr val="accent4"/>
            </a:solidFill>
            <a:prstDash val="solid"/>
          </a:ln>
        </p:spPr>
        <p:style>
          <a:lnRef idx="1">
            <a:schemeClr val="accent1"/>
          </a:lnRef>
          <a:fillRef idx="0">
            <a:schemeClr val="accent1"/>
          </a:fillRef>
          <a:effectRef idx="0">
            <a:schemeClr val="accent1"/>
          </a:effectRef>
          <a:fontRef idx="minor">
            <a:schemeClr val="tx1"/>
          </a:fontRef>
        </p:style>
      </p:cxnSp>
      <p:sp>
        <p:nvSpPr>
          <p:cNvPr id="445" name="Rechteck: abgerundete Ecken 444">
            <a:extLst>
              <a:ext uri="{FF2B5EF4-FFF2-40B4-BE49-F238E27FC236}">
                <a16:creationId xmlns:a16="http://schemas.microsoft.com/office/drawing/2014/main" id="{202B06DC-4B79-4786-889A-33C0627FA62A}"/>
              </a:ext>
            </a:extLst>
          </p:cNvPr>
          <p:cNvSpPr/>
          <p:nvPr/>
        </p:nvSpPr>
        <p:spPr>
          <a:xfrm>
            <a:off x="531792" y="1714911"/>
            <a:ext cx="920850" cy="883814"/>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pic>
        <p:nvPicPr>
          <p:cNvPr id="7170" name="Picture 2">
            <a:extLst>
              <a:ext uri="{FF2B5EF4-FFF2-40B4-BE49-F238E27FC236}">
                <a16:creationId xmlns:a16="http://schemas.microsoft.com/office/drawing/2014/main" id="{957F1AB5-F05D-4762-845D-D765F2E3174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9308" y="1809155"/>
            <a:ext cx="1085850" cy="695325"/>
          </a:xfrm>
          <a:prstGeom prst="rect">
            <a:avLst/>
          </a:prstGeom>
          <a:noFill/>
          <a:extLst>
            <a:ext uri="{909E8E84-426E-40DD-AFC4-6F175D3DCCD1}">
              <a14:hiddenFill xmlns:a14="http://schemas.microsoft.com/office/drawing/2010/main">
                <a:solidFill>
                  <a:srgbClr val="FFFFFF"/>
                </a:solidFill>
              </a14:hiddenFill>
            </a:ext>
          </a:extLst>
        </p:spPr>
      </p:pic>
      <p:cxnSp>
        <p:nvCxnSpPr>
          <p:cNvPr id="447" name="Gerader Verbinder 446">
            <a:extLst>
              <a:ext uri="{FF2B5EF4-FFF2-40B4-BE49-F238E27FC236}">
                <a16:creationId xmlns:a16="http://schemas.microsoft.com/office/drawing/2014/main" id="{C18C7D41-01AA-4B6C-94D6-128C6FE213FB}"/>
              </a:ext>
            </a:extLst>
          </p:cNvPr>
          <p:cNvCxnSpPr>
            <a:cxnSpLocks/>
          </p:cNvCxnSpPr>
          <p:nvPr/>
        </p:nvCxnSpPr>
        <p:spPr>
          <a:xfrm>
            <a:off x="981737" y="2640222"/>
            <a:ext cx="0" cy="55209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28" name="Textfeld 185">
            <a:extLst>
              <a:ext uri="{FF2B5EF4-FFF2-40B4-BE49-F238E27FC236}">
                <a16:creationId xmlns:a16="http://schemas.microsoft.com/office/drawing/2014/main" id="{3528A8C5-9687-4881-91FE-F43C2B0F2C8A}"/>
              </a:ext>
            </a:extLst>
          </p:cNvPr>
          <p:cNvSpPr txBox="1"/>
          <p:nvPr/>
        </p:nvSpPr>
        <p:spPr>
          <a:xfrm>
            <a:off x="10073689" y="3196621"/>
            <a:ext cx="713697" cy="246221"/>
          </a:xfrm>
          <a:prstGeom prst="rect">
            <a:avLst/>
          </a:prstGeom>
          <a:noFill/>
        </p:spPr>
        <p:txBody>
          <a:bodyPr wrap="square" rtlCol="0">
            <a:spAutoFit/>
          </a:bodyPr>
          <a:lstStyle/>
          <a:p>
            <a:r>
              <a:rPr lang="de-DE" sz="1000" b="1" dirty="0"/>
              <a:t> hydraulic</a:t>
            </a:r>
          </a:p>
        </p:txBody>
      </p:sp>
      <p:sp>
        <p:nvSpPr>
          <p:cNvPr id="129" name="Textfeld 185">
            <a:extLst>
              <a:ext uri="{FF2B5EF4-FFF2-40B4-BE49-F238E27FC236}">
                <a16:creationId xmlns:a16="http://schemas.microsoft.com/office/drawing/2014/main" id="{001C26C9-9DEA-47B3-A61F-40F4E7DC45EE}"/>
              </a:ext>
            </a:extLst>
          </p:cNvPr>
          <p:cNvSpPr txBox="1"/>
          <p:nvPr/>
        </p:nvSpPr>
        <p:spPr>
          <a:xfrm>
            <a:off x="10077804" y="2545192"/>
            <a:ext cx="760984" cy="246221"/>
          </a:xfrm>
          <a:prstGeom prst="rect">
            <a:avLst/>
          </a:prstGeom>
          <a:noFill/>
        </p:spPr>
        <p:txBody>
          <a:bodyPr wrap="square" rtlCol="0">
            <a:spAutoFit/>
          </a:bodyPr>
          <a:lstStyle/>
          <a:p>
            <a:r>
              <a:rPr lang="de-DE" sz="1000" b="1" dirty="0"/>
              <a:t> hydraulic</a:t>
            </a:r>
          </a:p>
        </p:txBody>
      </p:sp>
      <p:sp>
        <p:nvSpPr>
          <p:cNvPr id="130" name="Textfeld 185">
            <a:extLst>
              <a:ext uri="{FF2B5EF4-FFF2-40B4-BE49-F238E27FC236}">
                <a16:creationId xmlns:a16="http://schemas.microsoft.com/office/drawing/2014/main" id="{28947261-FF3D-4908-A94A-25F102C81E95}"/>
              </a:ext>
            </a:extLst>
          </p:cNvPr>
          <p:cNvSpPr txBox="1"/>
          <p:nvPr/>
        </p:nvSpPr>
        <p:spPr>
          <a:xfrm>
            <a:off x="10083214" y="3329971"/>
            <a:ext cx="713697" cy="246221"/>
          </a:xfrm>
          <a:prstGeom prst="rect">
            <a:avLst/>
          </a:prstGeom>
          <a:noFill/>
        </p:spPr>
        <p:txBody>
          <a:bodyPr wrap="square" rtlCol="0">
            <a:spAutoFit/>
          </a:bodyPr>
          <a:lstStyle/>
          <a:p>
            <a:r>
              <a:rPr lang="de-DE" sz="1000" b="1" dirty="0"/>
              <a:t> hydraulic</a:t>
            </a:r>
          </a:p>
        </p:txBody>
      </p:sp>
      <p:sp>
        <p:nvSpPr>
          <p:cNvPr id="131" name="Textfeld 185">
            <a:extLst>
              <a:ext uri="{FF2B5EF4-FFF2-40B4-BE49-F238E27FC236}">
                <a16:creationId xmlns:a16="http://schemas.microsoft.com/office/drawing/2014/main" id="{97F90C58-4D3B-4F4E-ABCC-0A9532B5623D}"/>
              </a:ext>
            </a:extLst>
          </p:cNvPr>
          <p:cNvSpPr txBox="1"/>
          <p:nvPr/>
        </p:nvSpPr>
        <p:spPr>
          <a:xfrm>
            <a:off x="10077804" y="2697592"/>
            <a:ext cx="760984" cy="246221"/>
          </a:xfrm>
          <a:prstGeom prst="rect">
            <a:avLst/>
          </a:prstGeom>
          <a:noFill/>
        </p:spPr>
        <p:txBody>
          <a:bodyPr wrap="square" rtlCol="0">
            <a:spAutoFit/>
          </a:bodyPr>
          <a:lstStyle/>
          <a:p>
            <a:r>
              <a:rPr lang="de-DE" sz="1000" b="1" dirty="0"/>
              <a:t> hydraulic</a:t>
            </a:r>
          </a:p>
        </p:txBody>
      </p:sp>
      <p:sp>
        <p:nvSpPr>
          <p:cNvPr id="134" name="Textfeld 133">
            <a:extLst>
              <a:ext uri="{FF2B5EF4-FFF2-40B4-BE49-F238E27FC236}">
                <a16:creationId xmlns:a16="http://schemas.microsoft.com/office/drawing/2014/main" id="{6FDB84F4-F6C3-4AE1-A4D3-CAA4F237E6E4}"/>
              </a:ext>
            </a:extLst>
          </p:cNvPr>
          <p:cNvSpPr txBox="1"/>
          <p:nvPr/>
        </p:nvSpPr>
        <p:spPr>
          <a:xfrm>
            <a:off x="11006675" y="28575"/>
            <a:ext cx="1113745" cy="646331"/>
          </a:xfrm>
          <a:prstGeom prst="rect">
            <a:avLst/>
          </a:prstGeom>
          <a:solidFill>
            <a:srgbClr val="FFFF00"/>
          </a:solidFill>
        </p:spPr>
        <p:txBody>
          <a:bodyPr wrap="square" rtlCol="0">
            <a:spAutoFit/>
          </a:bodyPr>
          <a:lstStyle/>
          <a:p>
            <a:r>
              <a:rPr lang="de-DE" dirty="0"/>
              <a:t>Agenda item 2(b)</a:t>
            </a:r>
          </a:p>
        </p:txBody>
      </p:sp>
    </p:spTree>
    <p:extLst>
      <p:ext uri="{BB962C8B-B14F-4D97-AF65-F5344CB8AC3E}">
        <p14:creationId xmlns:p14="http://schemas.microsoft.com/office/powerpoint/2010/main" val="1010638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chteck: abgerundete Ecken 118">
            <a:extLst>
              <a:ext uri="{FF2B5EF4-FFF2-40B4-BE49-F238E27FC236}">
                <a16:creationId xmlns:a16="http://schemas.microsoft.com/office/drawing/2014/main" id="{9DD8301B-63C3-466B-A67D-FDE78626EA88}"/>
              </a:ext>
            </a:extLst>
          </p:cNvPr>
          <p:cNvSpPr/>
          <p:nvPr/>
        </p:nvSpPr>
        <p:spPr>
          <a:xfrm>
            <a:off x="8329184" y="2173587"/>
            <a:ext cx="1110701" cy="104018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9655912" y="2282933"/>
            <a:ext cx="1266203" cy="28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flipV="1">
            <a:off x="9655912" y="3137583"/>
            <a:ext cx="1344672" cy="386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nvGrpSpPr>
          <p:cNvPr id="141" name="Gruppieren 140">
            <a:extLst>
              <a:ext uri="{FF2B5EF4-FFF2-40B4-BE49-F238E27FC236}">
                <a16:creationId xmlns:a16="http://schemas.microsoft.com/office/drawing/2014/main" id="{ED56ACF1-E5D7-4425-BF1F-1C4BC7B1D370}"/>
              </a:ext>
            </a:extLst>
          </p:cNvPr>
          <p:cNvGrpSpPr/>
          <p:nvPr/>
        </p:nvGrpSpPr>
        <p:grpSpPr>
          <a:xfrm>
            <a:off x="6134641" y="2352619"/>
            <a:ext cx="789886" cy="485199"/>
            <a:chOff x="7924934" y="4094659"/>
            <a:chExt cx="789886" cy="485199"/>
          </a:xfrm>
        </p:grpSpPr>
        <p:sp>
          <p:nvSpPr>
            <p:cNvPr id="137" name="Rechteck 136">
              <a:extLst>
                <a:ext uri="{FF2B5EF4-FFF2-40B4-BE49-F238E27FC236}">
                  <a16:creationId xmlns:a16="http://schemas.microsoft.com/office/drawing/2014/main" id="{CE02361B-7918-49C8-AAD7-B0BEC1C2D3CE}"/>
                </a:ext>
              </a:extLst>
            </p:cNvPr>
            <p:cNvSpPr/>
            <p:nvPr/>
          </p:nvSpPr>
          <p:spPr>
            <a:xfrm>
              <a:off x="7924934" y="4237162"/>
              <a:ext cx="418138" cy="342696"/>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sp>
          <p:nvSpPr>
            <p:cNvPr id="138" name="Rechteck 137">
              <a:extLst>
                <a:ext uri="{FF2B5EF4-FFF2-40B4-BE49-F238E27FC236}">
                  <a16:creationId xmlns:a16="http://schemas.microsoft.com/office/drawing/2014/main" id="{BE79AA3F-3768-43D6-B839-78426CE35656}"/>
                </a:ext>
              </a:extLst>
            </p:cNvPr>
            <p:cNvSpPr/>
            <p:nvPr/>
          </p:nvSpPr>
          <p:spPr>
            <a:xfrm>
              <a:off x="8100321" y="4094659"/>
              <a:ext cx="90999" cy="145337"/>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pic>
          <p:nvPicPr>
            <p:cNvPr id="139" name="Picture 2" descr="Parking brake free icon">
              <a:extLst>
                <a:ext uri="{FF2B5EF4-FFF2-40B4-BE49-F238E27FC236}">
                  <a16:creationId xmlns:a16="http://schemas.microsoft.com/office/drawing/2014/main" id="{BBAA33A1-7842-437E-A1CE-8F8DA28AFB64}"/>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8000546" y="4274193"/>
              <a:ext cx="279483" cy="292873"/>
            </a:xfrm>
            <a:prstGeom prst="rect">
              <a:avLst/>
            </a:prstGeom>
            <a:noFill/>
            <a:extLst>
              <a:ext uri="{909E8E84-426E-40DD-AFC4-6F175D3DCCD1}">
                <a14:hiddenFill xmlns:a14="http://schemas.microsoft.com/office/drawing/2010/main">
                  <a:solidFill>
                    <a:srgbClr val="FFFFFF"/>
                  </a:solidFill>
                </a14:hiddenFill>
              </a:ext>
            </a:extLst>
          </p:spPr>
        </p:pic>
        <p:cxnSp>
          <p:nvCxnSpPr>
            <p:cNvPr id="140" name="Gerader Verbinder 139">
              <a:extLst>
                <a:ext uri="{FF2B5EF4-FFF2-40B4-BE49-F238E27FC236}">
                  <a16:creationId xmlns:a16="http://schemas.microsoft.com/office/drawing/2014/main" id="{15C66963-8C2F-4467-81C7-CEEE1B0E8799}"/>
                </a:ext>
              </a:extLst>
            </p:cNvPr>
            <p:cNvCxnSpPr>
              <a:cxnSpLocks/>
            </p:cNvCxnSpPr>
            <p:nvPr/>
          </p:nvCxnSpPr>
          <p:spPr>
            <a:xfrm>
              <a:off x="8357769" y="4426765"/>
              <a:ext cx="357051"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cxnSp>
        <p:nvCxnSpPr>
          <p:cNvPr id="142" name="Gerade Verbindung mit Pfeil 141">
            <a:extLst>
              <a:ext uri="{FF2B5EF4-FFF2-40B4-BE49-F238E27FC236}">
                <a16:creationId xmlns:a16="http://schemas.microsoft.com/office/drawing/2014/main" id="{88CF8091-C805-44FC-8A13-257A29CBA8F1}"/>
              </a:ext>
            </a:extLst>
          </p:cNvPr>
          <p:cNvCxnSpPr>
            <a:cxnSpLocks/>
          </p:cNvCxnSpPr>
          <p:nvPr/>
        </p:nvCxnSpPr>
        <p:spPr>
          <a:xfrm flipV="1">
            <a:off x="8926345" y="1767028"/>
            <a:ext cx="0" cy="385893"/>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10" name="Gerader Verbinder 109">
            <a:extLst>
              <a:ext uri="{FF2B5EF4-FFF2-40B4-BE49-F238E27FC236}">
                <a16:creationId xmlns:a16="http://schemas.microsoft.com/office/drawing/2014/main" id="{9437D731-2D00-45B5-A6BF-C1969AD99F85}"/>
              </a:ext>
            </a:extLst>
          </p:cNvPr>
          <p:cNvCxnSpPr>
            <a:cxnSpLocks/>
            <a:stCxn id="36" idx="2"/>
          </p:cNvCxnSpPr>
          <p:nvPr/>
        </p:nvCxnSpPr>
        <p:spPr>
          <a:xfrm flipH="1">
            <a:off x="6802952" y="1549999"/>
            <a:ext cx="2010" cy="260154"/>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p:cNvCxnSpPr>
          <p:nvPr/>
        </p:nvCxnSpPr>
        <p:spPr>
          <a:xfrm>
            <a:off x="1723547" y="1830737"/>
            <a:ext cx="468844" cy="319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60" name="Rechteck: abgerundete Ecken 159">
            <a:extLst>
              <a:ext uri="{FF2B5EF4-FFF2-40B4-BE49-F238E27FC236}">
                <a16:creationId xmlns:a16="http://schemas.microsoft.com/office/drawing/2014/main" id="{892C9717-1F55-429B-B1CF-BBD795986AC8}"/>
              </a:ext>
            </a:extLst>
          </p:cNvPr>
          <p:cNvSpPr/>
          <p:nvPr/>
        </p:nvSpPr>
        <p:spPr>
          <a:xfrm>
            <a:off x="2855908" y="3141451"/>
            <a:ext cx="1217254" cy="7274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Rechteck: abgerundete Ecken 158">
            <a:extLst>
              <a:ext uri="{FF2B5EF4-FFF2-40B4-BE49-F238E27FC236}">
                <a16:creationId xmlns:a16="http://schemas.microsoft.com/office/drawing/2014/main" id="{A80FEE11-BB8A-47FF-A99C-593CBE7B0DCA}"/>
              </a:ext>
            </a:extLst>
          </p:cNvPr>
          <p:cNvSpPr/>
          <p:nvPr/>
        </p:nvSpPr>
        <p:spPr>
          <a:xfrm>
            <a:off x="2862338" y="1387909"/>
            <a:ext cx="1217769" cy="7274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r Verbinder 115">
            <a:extLst>
              <a:ext uri="{FF2B5EF4-FFF2-40B4-BE49-F238E27FC236}">
                <a16:creationId xmlns:a16="http://schemas.microsoft.com/office/drawing/2014/main" id="{10DF500B-EA43-497C-BD63-CD8980451935}"/>
              </a:ext>
            </a:extLst>
          </p:cNvPr>
          <p:cNvCxnSpPr>
            <a:cxnSpLocks/>
          </p:cNvCxnSpPr>
          <p:nvPr/>
        </p:nvCxnSpPr>
        <p:spPr>
          <a:xfrm>
            <a:off x="3361108" y="3509759"/>
            <a:ext cx="3968334" cy="13877"/>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34" name="Rechteck: abgerundete Ecken 33">
            <a:extLst>
              <a:ext uri="{FF2B5EF4-FFF2-40B4-BE49-F238E27FC236}">
                <a16:creationId xmlns:a16="http://schemas.microsoft.com/office/drawing/2014/main" id="{AF1F3820-51C5-45C2-9450-0A044EA6D184}"/>
              </a:ext>
            </a:extLst>
          </p:cNvPr>
          <p:cNvSpPr/>
          <p:nvPr/>
        </p:nvSpPr>
        <p:spPr>
          <a:xfrm>
            <a:off x="335680" y="1410740"/>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grpSp>
        <p:nvGrpSpPr>
          <p:cNvPr id="75" name="Gruppieren 74">
            <a:extLst>
              <a:ext uri="{FF2B5EF4-FFF2-40B4-BE49-F238E27FC236}">
                <a16:creationId xmlns:a16="http://schemas.microsoft.com/office/drawing/2014/main" id="{AA86A1AB-FCC2-427D-B3C1-89A0F62E16C6}"/>
              </a:ext>
            </a:extLst>
          </p:cNvPr>
          <p:cNvGrpSpPr/>
          <p:nvPr/>
        </p:nvGrpSpPr>
        <p:grpSpPr>
          <a:xfrm>
            <a:off x="3594479" y="1720091"/>
            <a:ext cx="314920" cy="150916"/>
            <a:chOff x="2579832" y="2332659"/>
            <a:chExt cx="314920" cy="150916"/>
          </a:xfrm>
        </p:grpSpPr>
        <p:sp>
          <p:nvSpPr>
            <p:cNvPr id="69" name="Rechteck 68">
              <a:extLst>
                <a:ext uri="{FF2B5EF4-FFF2-40B4-BE49-F238E27FC236}">
                  <a16:creationId xmlns:a16="http://schemas.microsoft.com/office/drawing/2014/main" id="{AB6137A2-EC35-4B30-8581-ED28F1F7A0FF}"/>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70" name="Gerader Verbinder 69">
              <a:extLst>
                <a:ext uri="{FF2B5EF4-FFF2-40B4-BE49-F238E27FC236}">
                  <a16:creationId xmlns:a16="http://schemas.microsoft.com/office/drawing/2014/main" id="{A7F2F95D-583B-4937-A33A-BB5029CB4E61}"/>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1" name="Gerader Verbinder 70">
              <a:extLst>
                <a:ext uri="{FF2B5EF4-FFF2-40B4-BE49-F238E27FC236}">
                  <a16:creationId xmlns:a16="http://schemas.microsoft.com/office/drawing/2014/main" id="{D2F32E1F-B70D-40C4-B2E1-BEEAC3C8946F}"/>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cxnSp>
        <p:nvCxnSpPr>
          <p:cNvPr id="74" name="Gerader Verbinder 73">
            <a:extLst>
              <a:ext uri="{FF2B5EF4-FFF2-40B4-BE49-F238E27FC236}">
                <a16:creationId xmlns:a16="http://schemas.microsoft.com/office/drawing/2014/main" id="{3962567F-F5E4-46D3-A28A-5CBAD7C2192B}"/>
              </a:ext>
            </a:extLst>
          </p:cNvPr>
          <p:cNvCxnSpPr>
            <a:cxnSpLocks/>
          </p:cNvCxnSpPr>
          <p:nvPr/>
        </p:nvCxnSpPr>
        <p:spPr>
          <a:xfrm>
            <a:off x="3376059" y="1800950"/>
            <a:ext cx="95163"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8" name="Rechteck: abgerundete Ecken 47">
            <a:extLst>
              <a:ext uri="{FF2B5EF4-FFF2-40B4-BE49-F238E27FC236}">
                <a16:creationId xmlns:a16="http://schemas.microsoft.com/office/drawing/2014/main" id="{9BB6F92A-B9CE-4A70-A72E-A19A1C219FF6}"/>
              </a:ext>
            </a:extLst>
          </p:cNvPr>
          <p:cNvSpPr/>
          <p:nvPr/>
        </p:nvSpPr>
        <p:spPr>
          <a:xfrm>
            <a:off x="2208493" y="1410740"/>
            <a:ext cx="116746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 /DC</a:t>
            </a:r>
          </a:p>
        </p:txBody>
      </p:sp>
      <p:cxnSp>
        <p:nvCxnSpPr>
          <p:cNvPr id="80" name="Gerader Verbinder 79">
            <a:extLst>
              <a:ext uri="{FF2B5EF4-FFF2-40B4-BE49-F238E27FC236}">
                <a16:creationId xmlns:a16="http://schemas.microsoft.com/office/drawing/2014/main" id="{7921924C-C943-4A7D-A5D4-6DFFBD9A4293}"/>
              </a:ext>
            </a:extLst>
          </p:cNvPr>
          <p:cNvCxnSpPr>
            <a:cxnSpLocks/>
          </p:cNvCxnSpPr>
          <p:nvPr/>
        </p:nvCxnSpPr>
        <p:spPr>
          <a:xfrm flipV="1">
            <a:off x="3909399" y="1782638"/>
            <a:ext cx="5016946" cy="3858"/>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14" name="Grafik 13" descr="Ein Bild, das Text, Schild, Himmel, draußen enthält.&#10;&#10;Automatisch generierte Beschreibung">
            <a:extLst>
              <a:ext uri="{FF2B5EF4-FFF2-40B4-BE49-F238E27FC236}">
                <a16:creationId xmlns:a16="http://schemas.microsoft.com/office/drawing/2014/main" id="{4CB47414-229E-40FC-99AF-E694396697B2}"/>
              </a:ext>
            </a:extLst>
          </p:cNvPr>
          <p:cNvPicPr>
            <a:picLocks noChangeAspect="1"/>
          </p:cNvPicPr>
          <p:nvPr/>
        </p:nvPicPr>
        <p:blipFill>
          <a:blip r:embed="rId3" cstate="hq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97723" y="1590532"/>
            <a:ext cx="488160" cy="488160"/>
          </a:xfrm>
          <a:prstGeom prst="rect">
            <a:avLst/>
          </a:prstGeom>
        </p:spPr>
      </p:pic>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Rechteck: abgerundete Ecken 35">
            <a:extLst>
              <a:ext uri="{FF2B5EF4-FFF2-40B4-BE49-F238E27FC236}">
                <a16:creationId xmlns:a16="http://schemas.microsoft.com/office/drawing/2014/main" id="{AFE30FE1-EDD4-4507-9D3D-9EC894E5A7A3}"/>
              </a:ext>
            </a:extLst>
          </p:cNvPr>
          <p:cNvSpPr/>
          <p:nvPr/>
        </p:nvSpPr>
        <p:spPr>
          <a:xfrm>
            <a:off x="6115429" y="838799"/>
            <a:ext cx="1379066" cy="711200"/>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DE" dirty="0">
                <a:solidFill>
                  <a:schemeClr val="tx1"/>
                </a:solidFill>
              </a:rPr>
              <a:t>LV-</a:t>
            </a:r>
            <a:r>
              <a:rPr lang="de-DE" dirty="0" err="1">
                <a:solidFill>
                  <a:schemeClr val="tx1"/>
                </a:solidFill>
              </a:rPr>
              <a:t>Battery</a:t>
            </a:r>
            <a:endParaRPr lang="de-DE" dirty="0">
              <a:solidFill>
                <a:schemeClr val="tx1"/>
              </a:solidFill>
            </a:endParaRPr>
          </a:p>
        </p:txBody>
      </p:sp>
      <p:grpSp>
        <p:nvGrpSpPr>
          <p:cNvPr id="105" name="Gruppieren 104">
            <a:extLst>
              <a:ext uri="{FF2B5EF4-FFF2-40B4-BE49-F238E27FC236}">
                <a16:creationId xmlns:a16="http://schemas.microsoft.com/office/drawing/2014/main" id="{A89BC8F1-812B-4696-85BD-469C81F68BCF}"/>
              </a:ext>
            </a:extLst>
          </p:cNvPr>
          <p:cNvGrpSpPr/>
          <p:nvPr/>
        </p:nvGrpSpPr>
        <p:grpSpPr>
          <a:xfrm rot="10800000" flipH="1">
            <a:off x="10536530" y="921876"/>
            <a:ext cx="714574" cy="1374908"/>
            <a:chOff x="9357293" y="3389020"/>
            <a:chExt cx="444342" cy="942682"/>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rot="10800000" flipH="1" flipV="1">
              <a:off x="9588564" y="3389020"/>
              <a:ext cx="0" cy="476586"/>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grpSp>
        <p:nvGrpSpPr>
          <p:cNvPr id="52" name="Gruppieren 51">
            <a:extLst>
              <a:ext uri="{FF2B5EF4-FFF2-40B4-BE49-F238E27FC236}">
                <a16:creationId xmlns:a16="http://schemas.microsoft.com/office/drawing/2014/main" id="{4BC3EBA2-2707-4DB3-8A5D-D9528DC42D4C}"/>
              </a:ext>
            </a:extLst>
          </p:cNvPr>
          <p:cNvGrpSpPr/>
          <p:nvPr/>
        </p:nvGrpSpPr>
        <p:grpSpPr>
          <a:xfrm>
            <a:off x="11073582" y="1419230"/>
            <a:ext cx="714579" cy="1173683"/>
            <a:chOff x="11452268" y="301635"/>
            <a:chExt cx="714579" cy="1173683"/>
          </a:xfrm>
        </p:grpSpPr>
        <p:grpSp>
          <p:nvGrpSpPr>
            <p:cNvPr id="103" name="Gruppieren 102">
              <a:extLst>
                <a:ext uri="{FF2B5EF4-FFF2-40B4-BE49-F238E27FC236}">
                  <a16:creationId xmlns:a16="http://schemas.microsoft.com/office/drawing/2014/main" id="{52215435-2F8E-4783-A30C-41C25B46CF2C}"/>
                </a:ext>
              </a:extLst>
            </p:cNvPr>
            <p:cNvGrpSpPr/>
            <p:nvPr/>
          </p:nvGrpSpPr>
          <p:grpSpPr>
            <a:xfrm rot="10800000">
              <a:off x="11452268" y="301635"/>
              <a:ext cx="714579" cy="1173683"/>
              <a:chOff x="9357293" y="3526986"/>
              <a:chExt cx="444342" cy="804716"/>
            </a:xfrm>
          </p:grpSpPr>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rot="10800000" flipV="1">
                <a:off x="9588564" y="3526986"/>
                <a:ext cx="0" cy="338619"/>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sp>
          <p:nvSpPr>
            <p:cNvPr id="112" name="Ellipse 111">
              <a:extLst>
                <a:ext uri="{FF2B5EF4-FFF2-40B4-BE49-F238E27FC236}">
                  <a16:creationId xmlns:a16="http://schemas.microsoft.com/office/drawing/2014/main" id="{4A842991-6122-4AFC-A010-AB15C4D4B0B0}"/>
                </a:ext>
              </a:extLst>
            </p:cNvPr>
            <p:cNvSpPr/>
            <p:nvPr/>
          </p:nvSpPr>
          <p:spPr>
            <a:xfrm rot="10800000">
              <a:off x="11868863" y="773850"/>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gr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9655912" y="2845995"/>
            <a:ext cx="1768807"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36" name="Textfeld 135">
            <a:extLst>
              <a:ext uri="{FF2B5EF4-FFF2-40B4-BE49-F238E27FC236}">
                <a16:creationId xmlns:a16="http://schemas.microsoft.com/office/drawing/2014/main" id="{3F090409-21C2-4D24-A6F6-F55E2E5FCB15}"/>
              </a:ext>
            </a:extLst>
          </p:cNvPr>
          <p:cNvSpPr txBox="1"/>
          <p:nvPr/>
        </p:nvSpPr>
        <p:spPr>
          <a:xfrm>
            <a:off x="6991969" y="2296786"/>
            <a:ext cx="1311435" cy="830997"/>
          </a:xfrm>
          <a:prstGeom prst="rect">
            <a:avLst/>
          </a:prstGeom>
          <a:noFill/>
        </p:spPr>
        <p:txBody>
          <a:bodyPr wrap="square" rtlCol="0">
            <a:spAutoFit/>
          </a:bodyPr>
          <a:lstStyle/>
          <a:p>
            <a:pPr algn="ctr"/>
            <a:r>
              <a:rPr lang="de-DE" sz="1600" dirty="0"/>
              <a:t>Brake Controller </a:t>
            </a:r>
          </a:p>
          <a:p>
            <a:pPr algn="ctr"/>
            <a:r>
              <a:rPr lang="de-DE" sz="1600" dirty="0"/>
              <a:t>1 </a:t>
            </a:r>
          </a:p>
        </p:txBody>
      </p:sp>
      <p:cxnSp>
        <p:nvCxnSpPr>
          <p:cNvPr id="55" name="Gerader Verbinder 54">
            <a:extLst>
              <a:ext uri="{FF2B5EF4-FFF2-40B4-BE49-F238E27FC236}">
                <a16:creationId xmlns:a16="http://schemas.microsoft.com/office/drawing/2014/main" id="{1123B6E7-163C-4081-8292-F14374B6D5C2}"/>
              </a:ext>
            </a:extLst>
          </p:cNvPr>
          <p:cNvCxnSpPr>
            <a:cxnSpLocks/>
          </p:cNvCxnSpPr>
          <p:nvPr/>
        </p:nvCxnSpPr>
        <p:spPr>
          <a:xfrm>
            <a:off x="8909862" y="3213806"/>
            <a:ext cx="8916" cy="1065409"/>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43" name="Gerade Verbindung mit Pfeil 142">
            <a:extLst>
              <a:ext uri="{FF2B5EF4-FFF2-40B4-BE49-F238E27FC236}">
                <a16:creationId xmlns:a16="http://schemas.microsoft.com/office/drawing/2014/main" id="{C3BB4D1A-775C-49A5-AB6A-329AA86BD0BB}"/>
              </a:ext>
            </a:extLst>
          </p:cNvPr>
          <p:cNvCxnSpPr>
            <a:cxnSpLocks/>
          </p:cNvCxnSpPr>
          <p:nvPr/>
        </p:nvCxnSpPr>
        <p:spPr>
          <a:xfrm flipV="1">
            <a:off x="7325656" y="3223314"/>
            <a:ext cx="0" cy="305440"/>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5293797" cy="830997"/>
          </a:xfrm>
          <a:prstGeom prst="rect">
            <a:avLst/>
          </a:prstGeom>
          <a:noFill/>
        </p:spPr>
        <p:txBody>
          <a:bodyPr wrap="square" rtlCol="0">
            <a:spAutoFit/>
          </a:bodyPr>
          <a:lstStyle/>
          <a:p>
            <a:r>
              <a:rPr lang="en-US" sz="2400" b="1" dirty="0"/>
              <a:t>R13H Targeted layouts – layout 1a # (electro-mechanical-brake)</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059190" y="2178204"/>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7" name="Textfeld 116">
            <a:extLst>
              <a:ext uri="{FF2B5EF4-FFF2-40B4-BE49-F238E27FC236}">
                <a16:creationId xmlns:a16="http://schemas.microsoft.com/office/drawing/2014/main" id="{B7CDF19B-EBD9-40FE-8CEB-1268BBD11AA3}"/>
              </a:ext>
            </a:extLst>
          </p:cNvPr>
          <p:cNvSpPr txBox="1"/>
          <p:nvPr/>
        </p:nvSpPr>
        <p:spPr>
          <a:xfrm>
            <a:off x="8261963" y="2282933"/>
            <a:ext cx="1226997" cy="830997"/>
          </a:xfrm>
          <a:prstGeom prst="rect">
            <a:avLst/>
          </a:prstGeom>
          <a:noFill/>
        </p:spPr>
        <p:txBody>
          <a:bodyPr wrap="square" rtlCol="0">
            <a:spAutoFit/>
          </a:bodyPr>
          <a:lstStyle/>
          <a:p>
            <a:pPr algn="ctr"/>
            <a:r>
              <a:rPr lang="de-DE" sz="1600" dirty="0"/>
              <a:t>Brake Controller </a:t>
            </a:r>
          </a:p>
          <a:p>
            <a:pPr algn="ctr"/>
            <a:r>
              <a:rPr lang="de-DE" sz="1600" dirty="0"/>
              <a:t>2 </a:t>
            </a:r>
          </a:p>
        </p:txBody>
      </p:sp>
      <p:cxnSp>
        <p:nvCxnSpPr>
          <p:cNvPr id="132" name="Gerader Verbinder 131">
            <a:extLst>
              <a:ext uri="{FF2B5EF4-FFF2-40B4-BE49-F238E27FC236}">
                <a16:creationId xmlns:a16="http://schemas.microsoft.com/office/drawing/2014/main" id="{D7D281BB-D8AD-4F0D-8B66-6F838D336C79}"/>
              </a:ext>
            </a:extLst>
          </p:cNvPr>
          <p:cNvCxnSpPr>
            <a:cxnSpLocks/>
          </p:cNvCxnSpPr>
          <p:nvPr/>
        </p:nvCxnSpPr>
        <p:spPr>
          <a:xfrm>
            <a:off x="7584456" y="3230839"/>
            <a:ext cx="8916" cy="948228"/>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9692856" y="2581888"/>
            <a:ext cx="1723381" cy="20119"/>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6" y="1991918"/>
            <a:ext cx="2739886" cy="1409309"/>
          </a:xfrm>
          <a:prstGeom prst="round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86" name="Gruppieren 85">
            <a:extLst>
              <a:ext uri="{FF2B5EF4-FFF2-40B4-BE49-F238E27FC236}">
                <a16:creationId xmlns:a16="http://schemas.microsoft.com/office/drawing/2014/main" id="{CAD25D62-19A5-40B5-8FAC-98946BC0C684}"/>
              </a:ext>
            </a:extLst>
          </p:cNvPr>
          <p:cNvGrpSpPr/>
          <p:nvPr/>
        </p:nvGrpSpPr>
        <p:grpSpPr>
          <a:xfrm>
            <a:off x="5784164" y="3933208"/>
            <a:ext cx="3125710" cy="693562"/>
            <a:chOff x="6225262" y="4654450"/>
            <a:chExt cx="3125710" cy="693562"/>
          </a:xfrm>
        </p:grpSpPr>
        <p:cxnSp>
          <p:nvCxnSpPr>
            <p:cNvPr id="88" name="Gerader Verbinder 87">
              <a:extLst>
                <a:ext uri="{FF2B5EF4-FFF2-40B4-BE49-F238E27FC236}">
                  <a16:creationId xmlns:a16="http://schemas.microsoft.com/office/drawing/2014/main" id="{1C15DABF-38BD-4255-992F-38E2C3185E42}"/>
                </a:ext>
              </a:extLst>
            </p:cNvPr>
            <p:cNvCxnSpPr>
              <a:cxnSpLocks/>
            </p:cNvCxnSpPr>
            <p:nvPr/>
          </p:nvCxnSpPr>
          <p:spPr>
            <a:xfrm flipV="1">
              <a:off x="7330886" y="4981890"/>
              <a:ext cx="2020086" cy="858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Gerader Verbinder 88">
              <a:extLst>
                <a:ext uri="{FF2B5EF4-FFF2-40B4-BE49-F238E27FC236}">
                  <a16:creationId xmlns:a16="http://schemas.microsoft.com/office/drawing/2014/main" id="{3E619A6D-14A4-4A17-812D-AFD50DB6919F}"/>
                </a:ext>
              </a:extLst>
            </p:cNvPr>
            <p:cNvCxnSpPr>
              <a:cxnSpLocks/>
            </p:cNvCxnSpPr>
            <p:nvPr/>
          </p:nvCxnSpPr>
          <p:spPr>
            <a:xfrm>
              <a:off x="7330886" y="4878774"/>
              <a:ext cx="694680"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90" name="Gruppieren 89">
              <a:extLst>
                <a:ext uri="{FF2B5EF4-FFF2-40B4-BE49-F238E27FC236}">
                  <a16:creationId xmlns:a16="http://schemas.microsoft.com/office/drawing/2014/main" id="{3466A446-E20D-4772-95FA-9065C48A6F1C}"/>
                </a:ext>
              </a:extLst>
            </p:cNvPr>
            <p:cNvGrpSpPr>
              <a:grpSpLocks noChangeAspect="1"/>
            </p:cNvGrpSpPr>
            <p:nvPr/>
          </p:nvGrpSpPr>
          <p:grpSpPr>
            <a:xfrm rot="156621" flipH="1">
              <a:off x="6341673" y="4853191"/>
              <a:ext cx="353696" cy="421451"/>
              <a:chOff x="4110773" y="4259412"/>
              <a:chExt cx="609379" cy="719318"/>
            </a:xfrm>
          </p:grpSpPr>
          <p:sp>
            <p:nvSpPr>
              <p:cNvPr id="94" name="Freihandform: Form 93">
                <a:extLst>
                  <a:ext uri="{FF2B5EF4-FFF2-40B4-BE49-F238E27FC236}">
                    <a16:creationId xmlns:a16="http://schemas.microsoft.com/office/drawing/2014/main" id="{6C95B86D-FEA8-4704-B266-D17C3C99A28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5" name="Rechteck 94">
                <a:extLst>
                  <a:ext uri="{FF2B5EF4-FFF2-40B4-BE49-F238E27FC236}">
                    <a16:creationId xmlns:a16="http://schemas.microsoft.com/office/drawing/2014/main" id="{5C76CF71-53ED-4A94-8134-3ADCEBF6B8E7}"/>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97" name="Ellipse 96">
                <a:extLst>
                  <a:ext uri="{FF2B5EF4-FFF2-40B4-BE49-F238E27FC236}">
                    <a16:creationId xmlns:a16="http://schemas.microsoft.com/office/drawing/2014/main" id="{D716AFCF-436A-4C72-963F-AA978A376E2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91" name="Gerader Verbinder 90">
              <a:extLst>
                <a:ext uri="{FF2B5EF4-FFF2-40B4-BE49-F238E27FC236}">
                  <a16:creationId xmlns:a16="http://schemas.microsoft.com/office/drawing/2014/main" id="{44FB009E-DD2A-413B-8C5F-D258C76C28EF}"/>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Rechteck 91">
              <a:extLst>
                <a:ext uri="{FF2B5EF4-FFF2-40B4-BE49-F238E27FC236}">
                  <a16:creationId xmlns:a16="http://schemas.microsoft.com/office/drawing/2014/main" id="{D25A9D9F-1F9A-4A04-A542-EE53F4540B8B}"/>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hteck 92">
              <a:extLst>
                <a:ext uri="{FF2B5EF4-FFF2-40B4-BE49-F238E27FC236}">
                  <a16:creationId xmlns:a16="http://schemas.microsoft.com/office/drawing/2014/main" id="{C363C6F1-F4B2-4225-8821-EABF74317D8B}"/>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8" name="Gerader Verbinder 97">
            <a:extLst>
              <a:ext uri="{FF2B5EF4-FFF2-40B4-BE49-F238E27FC236}">
                <a16:creationId xmlns:a16="http://schemas.microsoft.com/office/drawing/2014/main" id="{E71E8701-5916-462A-8D62-5519940763E0}"/>
              </a:ext>
            </a:extLst>
          </p:cNvPr>
          <p:cNvCxnSpPr>
            <a:cxnSpLocks/>
          </p:cNvCxnSpPr>
          <p:nvPr/>
        </p:nvCxnSpPr>
        <p:spPr>
          <a:xfrm flipH="1">
            <a:off x="5441083" y="1791691"/>
            <a:ext cx="5353" cy="2427505"/>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0" name="Gerader Verbinder 129">
            <a:extLst>
              <a:ext uri="{FF2B5EF4-FFF2-40B4-BE49-F238E27FC236}">
                <a16:creationId xmlns:a16="http://schemas.microsoft.com/office/drawing/2014/main" id="{A2D5B6CA-DCDF-468B-B697-DBA09E9DB7AC}"/>
              </a:ext>
            </a:extLst>
          </p:cNvPr>
          <p:cNvCxnSpPr>
            <a:cxnSpLocks/>
          </p:cNvCxnSpPr>
          <p:nvPr/>
        </p:nvCxnSpPr>
        <p:spPr>
          <a:xfrm>
            <a:off x="6369623" y="392743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1" name="Textfeld 130">
            <a:extLst>
              <a:ext uri="{FF2B5EF4-FFF2-40B4-BE49-F238E27FC236}">
                <a16:creationId xmlns:a16="http://schemas.microsoft.com/office/drawing/2014/main" id="{D712C087-828A-4377-83D1-7837770BAFAB}"/>
              </a:ext>
            </a:extLst>
          </p:cNvPr>
          <p:cNvSpPr txBox="1"/>
          <p:nvPr/>
        </p:nvSpPr>
        <p:spPr>
          <a:xfrm>
            <a:off x="6057174" y="4281617"/>
            <a:ext cx="257448" cy="307777"/>
          </a:xfrm>
          <a:prstGeom prst="rect">
            <a:avLst/>
          </a:prstGeom>
          <a:noFill/>
        </p:spPr>
        <p:txBody>
          <a:bodyPr wrap="square" rtlCol="0">
            <a:spAutoFit/>
          </a:bodyPr>
          <a:lstStyle/>
          <a:p>
            <a:r>
              <a:rPr lang="de-DE" sz="1400" b="1" dirty="0"/>
              <a:t>1</a:t>
            </a:r>
          </a:p>
        </p:txBody>
      </p:sp>
      <p:sp>
        <p:nvSpPr>
          <p:cNvPr id="134" name="Textfeld 133">
            <a:extLst>
              <a:ext uri="{FF2B5EF4-FFF2-40B4-BE49-F238E27FC236}">
                <a16:creationId xmlns:a16="http://schemas.microsoft.com/office/drawing/2014/main" id="{3B0DFED8-2B36-44D8-837A-458AE86327D7}"/>
              </a:ext>
            </a:extLst>
          </p:cNvPr>
          <p:cNvSpPr txBox="1"/>
          <p:nvPr/>
        </p:nvSpPr>
        <p:spPr>
          <a:xfrm>
            <a:off x="6495897" y="4286228"/>
            <a:ext cx="257448" cy="307777"/>
          </a:xfrm>
          <a:prstGeom prst="rect">
            <a:avLst/>
          </a:prstGeom>
          <a:noFill/>
        </p:spPr>
        <p:txBody>
          <a:bodyPr wrap="square" rtlCol="0">
            <a:spAutoFit/>
          </a:bodyPr>
          <a:lstStyle/>
          <a:p>
            <a:r>
              <a:rPr lang="de-DE" sz="1400" b="1" dirty="0"/>
              <a:t>2</a:t>
            </a:r>
          </a:p>
        </p:txBody>
      </p:sp>
      <p:sp>
        <p:nvSpPr>
          <p:cNvPr id="144" name="Ellipse 143">
            <a:extLst>
              <a:ext uri="{FF2B5EF4-FFF2-40B4-BE49-F238E27FC236}">
                <a16:creationId xmlns:a16="http://schemas.microsoft.com/office/drawing/2014/main" id="{F0D5E7C5-1491-4FFB-B7E4-BC17ADD1B336}"/>
              </a:ext>
            </a:extLst>
          </p:cNvPr>
          <p:cNvSpPr/>
          <p:nvPr/>
        </p:nvSpPr>
        <p:spPr>
          <a:xfrm>
            <a:off x="5363790" y="1754315"/>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D88E93D6-890B-4ACF-BCA8-1564C597853D}"/>
              </a:ext>
            </a:extLst>
          </p:cNvPr>
          <p:cNvSpPr txBox="1"/>
          <p:nvPr/>
        </p:nvSpPr>
        <p:spPr>
          <a:xfrm>
            <a:off x="4227361" y="1469915"/>
            <a:ext cx="1136312" cy="369332"/>
          </a:xfrm>
          <a:prstGeom prst="rect">
            <a:avLst/>
          </a:prstGeom>
          <a:noFill/>
        </p:spPr>
        <p:txBody>
          <a:bodyPr wrap="square" rtlCol="0">
            <a:spAutoFit/>
          </a:bodyPr>
          <a:lstStyle/>
          <a:p>
            <a:r>
              <a:rPr lang="de-DE" dirty="0"/>
              <a:t>KL 30.1</a:t>
            </a:r>
          </a:p>
        </p:txBody>
      </p:sp>
      <p:sp>
        <p:nvSpPr>
          <p:cNvPr id="102" name="Textfeld 101">
            <a:extLst>
              <a:ext uri="{FF2B5EF4-FFF2-40B4-BE49-F238E27FC236}">
                <a16:creationId xmlns:a16="http://schemas.microsoft.com/office/drawing/2014/main" id="{11077625-2209-438B-81F4-28B3AFB8A134}"/>
              </a:ext>
            </a:extLst>
          </p:cNvPr>
          <p:cNvSpPr txBox="1"/>
          <p:nvPr/>
        </p:nvSpPr>
        <p:spPr>
          <a:xfrm>
            <a:off x="4202236" y="3157005"/>
            <a:ext cx="1136312" cy="369332"/>
          </a:xfrm>
          <a:prstGeom prst="rect">
            <a:avLst/>
          </a:prstGeom>
          <a:noFill/>
        </p:spPr>
        <p:txBody>
          <a:bodyPr wrap="square" rtlCol="0">
            <a:spAutoFit/>
          </a:bodyPr>
          <a:lstStyle/>
          <a:p>
            <a:r>
              <a:rPr lang="de-DE" dirty="0"/>
              <a:t>KL 30.2</a:t>
            </a:r>
          </a:p>
        </p:txBody>
      </p:sp>
      <p:cxnSp>
        <p:nvCxnSpPr>
          <p:cNvPr id="7" name="Gerader Verbinder 6">
            <a:extLst>
              <a:ext uri="{FF2B5EF4-FFF2-40B4-BE49-F238E27FC236}">
                <a16:creationId xmlns:a16="http://schemas.microsoft.com/office/drawing/2014/main" id="{94613855-607E-46B4-87C3-00A110197F5E}"/>
              </a:ext>
            </a:extLst>
          </p:cNvPr>
          <p:cNvCxnSpPr>
            <a:cxnSpLocks/>
            <a:stCxn id="114" idx="3"/>
          </p:cNvCxnSpPr>
          <p:nvPr/>
        </p:nvCxnSpPr>
        <p:spPr>
          <a:xfrm>
            <a:off x="9655912" y="2696573"/>
            <a:ext cx="2132249"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Textfeld 112">
            <a:extLst>
              <a:ext uri="{FF2B5EF4-FFF2-40B4-BE49-F238E27FC236}">
                <a16:creationId xmlns:a16="http://schemas.microsoft.com/office/drawing/2014/main" id="{BA10B135-EE05-4ABA-9C7A-5CF75ADF6CAD}"/>
              </a:ext>
            </a:extLst>
          </p:cNvPr>
          <p:cNvSpPr txBox="1"/>
          <p:nvPr/>
        </p:nvSpPr>
        <p:spPr>
          <a:xfrm>
            <a:off x="9897732" y="1878557"/>
            <a:ext cx="1146582" cy="369332"/>
          </a:xfrm>
          <a:prstGeom prst="rect">
            <a:avLst/>
          </a:prstGeom>
          <a:noFill/>
        </p:spPr>
        <p:txBody>
          <a:bodyPr wrap="square" rtlCol="0">
            <a:spAutoFit/>
          </a:bodyPr>
          <a:lstStyle/>
          <a:p>
            <a:r>
              <a:rPr lang="de-DE" dirty="0"/>
              <a:t>Circuit 1</a:t>
            </a:r>
          </a:p>
        </p:txBody>
      </p:sp>
      <p:sp>
        <p:nvSpPr>
          <p:cNvPr id="118" name="Textfeld 117">
            <a:extLst>
              <a:ext uri="{FF2B5EF4-FFF2-40B4-BE49-F238E27FC236}">
                <a16:creationId xmlns:a16="http://schemas.microsoft.com/office/drawing/2014/main" id="{CA92EDE9-5617-4B65-9713-5E7E2B18AEED}"/>
              </a:ext>
            </a:extLst>
          </p:cNvPr>
          <p:cNvSpPr txBox="1"/>
          <p:nvPr/>
        </p:nvSpPr>
        <p:spPr>
          <a:xfrm>
            <a:off x="9986390" y="3179248"/>
            <a:ext cx="1136312" cy="369332"/>
          </a:xfrm>
          <a:prstGeom prst="rect">
            <a:avLst/>
          </a:prstGeom>
          <a:noFill/>
        </p:spPr>
        <p:txBody>
          <a:bodyPr wrap="square" rtlCol="0">
            <a:spAutoFit/>
          </a:bodyPr>
          <a:lstStyle/>
          <a:p>
            <a:r>
              <a:rPr lang="de-DE" dirty="0"/>
              <a:t>Circuit 2</a:t>
            </a:r>
          </a:p>
        </p:txBody>
      </p:sp>
      <p:cxnSp>
        <p:nvCxnSpPr>
          <p:cNvPr id="124" name="Gerader Verbinder 123">
            <a:extLst>
              <a:ext uri="{FF2B5EF4-FFF2-40B4-BE49-F238E27FC236}">
                <a16:creationId xmlns:a16="http://schemas.microsoft.com/office/drawing/2014/main" id="{8CDA05E3-4157-41C2-849B-A4F8B7E69828}"/>
              </a:ext>
            </a:extLst>
          </p:cNvPr>
          <p:cNvCxnSpPr>
            <a:cxnSpLocks/>
          </p:cNvCxnSpPr>
          <p:nvPr/>
        </p:nvCxnSpPr>
        <p:spPr>
          <a:xfrm flipH="1">
            <a:off x="6580029" y="2547968"/>
            <a:ext cx="300694"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nvGrpSpPr>
          <p:cNvPr id="23" name="Gruppieren 22">
            <a:extLst>
              <a:ext uri="{FF2B5EF4-FFF2-40B4-BE49-F238E27FC236}">
                <a16:creationId xmlns:a16="http://schemas.microsoft.com/office/drawing/2014/main" id="{AFD07E70-9A9C-44C7-9313-F08C2140BB8D}"/>
              </a:ext>
            </a:extLst>
          </p:cNvPr>
          <p:cNvGrpSpPr/>
          <p:nvPr/>
        </p:nvGrpSpPr>
        <p:grpSpPr>
          <a:xfrm>
            <a:off x="337013" y="4626770"/>
            <a:ext cx="3549562" cy="2023980"/>
            <a:chOff x="337013" y="4626770"/>
            <a:chExt cx="3549562" cy="2023980"/>
          </a:xfrm>
        </p:grpSpPr>
        <p:grpSp>
          <p:nvGrpSpPr>
            <p:cNvPr id="44" name="Group 43">
              <a:extLst>
                <a:ext uri="{FF2B5EF4-FFF2-40B4-BE49-F238E27FC236}">
                  <a16:creationId xmlns:a16="http://schemas.microsoft.com/office/drawing/2014/main" id="{26324AD8-3EA4-5EF5-450D-FF686B2EC4F1}"/>
                </a:ext>
              </a:extLst>
            </p:cNvPr>
            <p:cNvGrpSpPr/>
            <p:nvPr/>
          </p:nvGrpSpPr>
          <p:grpSpPr>
            <a:xfrm>
              <a:off x="394162" y="4985384"/>
              <a:ext cx="3383850" cy="280750"/>
              <a:chOff x="983046" y="4853318"/>
              <a:chExt cx="3383850" cy="280750"/>
            </a:xfrm>
          </p:grpSpPr>
          <p:sp>
            <p:nvSpPr>
              <p:cNvPr id="62" name="Textfeld 61">
                <a:extLst>
                  <a:ext uri="{FF2B5EF4-FFF2-40B4-BE49-F238E27FC236}">
                    <a16:creationId xmlns:a16="http://schemas.microsoft.com/office/drawing/2014/main" id="{AB23552F-9A9E-437C-ADC5-02047436855B}"/>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153" name="Gleichschenkliges Dreieck 152">
                <a:extLst>
                  <a:ext uri="{FF2B5EF4-FFF2-40B4-BE49-F238E27FC236}">
                    <a16:creationId xmlns:a16="http://schemas.microsoft.com/office/drawing/2014/main" id="{186AF1D4-0D8C-40B0-8829-72F1871E1DEA}"/>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6" name="Group 45">
              <a:extLst>
                <a:ext uri="{FF2B5EF4-FFF2-40B4-BE49-F238E27FC236}">
                  <a16:creationId xmlns:a16="http://schemas.microsoft.com/office/drawing/2014/main" id="{7CAD6E17-F1FC-BC65-C35E-D5F768E5C917}"/>
                </a:ext>
              </a:extLst>
            </p:cNvPr>
            <p:cNvGrpSpPr/>
            <p:nvPr/>
          </p:nvGrpSpPr>
          <p:grpSpPr>
            <a:xfrm>
              <a:off x="400946" y="5241757"/>
              <a:ext cx="1191675" cy="280750"/>
              <a:chOff x="989830" y="5109691"/>
              <a:chExt cx="1191675" cy="280750"/>
            </a:xfrm>
          </p:grpSpPr>
          <p:sp>
            <p:nvSpPr>
              <p:cNvPr id="59" name="Textfeld 58">
                <a:extLst>
                  <a:ext uri="{FF2B5EF4-FFF2-40B4-BE49-F238E27FC236}">
                    <a16:creationId xmlns:a16="http://schemas.microsoft.com/office/drawing/2014/main" id="{1EE2CBF1-068C-4F22-B2BE-6019557376F3}"/>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154" name="Gleichschenkliges Dreieck 153">
                <a:extLst>
                  <a:ext uri="{FF2B5EF4-FFF2-40B4-BE49-F238E27FC236}">
                    <a16:creationId xmlns:a16="http://schemas.microsoft.com/office/drawing/2014/main" id="{DD99FCC6-EB87-4960-92FE-08A34092A014}"/>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0" name="Group 49">
              <a:extLst>
                <a:ext uri="{FF2B5EF4-FFF2-40B4-BE49-F238E27FC236}">
                  <a16:creationId xmlns:a16="http://schemas.microsoft.com/office/drawing/2014/main" id="{432B6AF7-9FB1-9CCA-4C46-E261CEDD00CF}"/>
                </a:ext>
              </a:extLst>
            </p:cNvPr>
            <p:cNvGrpSpPr/>
            <p:nvPr/>
          </p:nvGrpSpPr>
          <p:grpSpPr>
            <a:xfrm>
              <a:off x="394162" y="5480817"/>
              <a:ext cx="1882528" cy="280750"/>
              <a:chOff x="983046" y="5348751"/>
              <a:chExt cx="1882528" cy="280750"/>
            </a:xfrm>
          </p:grpSpPr>
          <p:sp>
            <p:nvSpPr>
              <p:cNvPr id="54" name="Textfeld 53">
                <a:extLst>
                  <a:ext uri="{FF2B5EF4-FFF2-40B4-BE49-F238E27FC236}">
                    <a16:creationId xmlns:a16="http://schemas.microsoft.com/office/drawing/2014/main" id="{5AD84520-0E0E-4B5C-8CD1-AA1A710F9F5C}"/>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a:t>
                </a:r>
              </a:p>
            </p:txBody>
          </p:sp>
          <p:sp>
            <p:nvSpPr>
              <p:cNvPr id="155" name="Gleichschenkliges Dreieck 154">
                <a:extLst>
                  <a:ext uri="{FF2B5EF4-FFF2-40B4-BE49-F238E27FC236}">
                    <a16:creationId xmlns:a16="http://schemas.microsoft.com/office/drawing/2014/main" id="{38AC0345-CAB3-44E2-8319-B3FC2578E7CC}"/>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7" name="Group 56">
              <a:extLst>
                <a:ext uri="{FF2B5EF4-FFF2-40B4-BE49-F238E27FC236}">
                  <a16:creationId xmlns:a16="http://schemas.microsoft.com/office/drawing/2014/main" id="{E7E13A31-FE0B-C148-B337-55FD70B01035}"/>
                </a:ext>
              </a:extLst>
            </p:cNvPr>
            <p:cNvGrpSpPr/>
            <p:nvPr/>
          </p:nvGrpSpPr>
          <p:grpSpPr>
            <a:xfrm>
              <a:off x="400531" y="5972048"/>
              <a:ext cx="3161307" cy="678702"/>
              <a:chOff x="989415" y="5839982"/>
              <a:chExt cx="3161307" cy="678702"/>
            </a:xfrm>
          </p:grpSpPr>
          <p:sp>
            <p:nvSpPr>
              <p:cNvPr id="61" name="Textfeld 60">
                <a:extLst>
                  <a:ext uri="{FF2B5EF4-FFF2-40B4-BE49-F238E27FC236}">
                    <a16:creationId xmlns:a16="http://schemas.microsoft.com/office/drawing/2014/main" id="{FD8B1C85-86C1-4CCE-8F54-F550C600A882}"/>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157" name="Gleichschenkliges Dreieck 156">
                <a:extLst>
                  <a:ext uri="{FF2B5EF4-FFF2-40B4-BE49-F238E27FC236}">
                    <a16:creationId xmlns:a16="http://schemas.microsoft.com/office/drawing/2014/main" id="{038BDB79-5B07-45AF-AF8A-26EF9C84C821}"/>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8" name="Textfeld 167">
                <a:extLst>
                  <a:ext uri="{FF2B5EF4-FFF2-40B4-BE49-F238E27FC236}">
                    <a16:creationId xmlns:a16="http://schemas.microsoft.com/office/drawing/2014/main" id="{FD8B1C85-86C1-4CCE-8F54-F550C600A882}"/>
                  </a:ext>
                </a:extLst>
              </p:cNvPr>
              <p:cNvSpPr txBox="1"/>
              <p:nvPr/>
            </p:nvSpPr>
            <p:spPr>
              <a:xfrm>
                <a:off x="1094395" y="6057019"/>
                <a:ext cx="3056327" cy="461665"/>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Not exclusively used by braking system, but total vehicle functions, e.g. Steering</a:t>
                </a:r>
                <a:endParaRPr kumimoji="0" lang="en-US" sz="1200" b="1" i="0" u="none" strike="noStrike" kern="0" cap="none" spc="0" normalizeH="0" baseline="0" noProof="0" dirty="0">
                  <a:ln>
                    <a:noFill/>
                  </a:ln>
                  <a:solidFill>
                    <a:prstClr val="black"/>
                  </a:solidFill>
                  <a:effectLst/>
                  <a:uLnTx/>
                  <a:uFillTx/>
                  <a:latin typeface="Calibri" panose="020F0502020204030204"/>
                </a:endParaRPr>
              </a:p>
            </p:txBody>
          </p:sp>
          <p:sp>
            <p:nvSpPr>
              <p:cNvPr id="169" name="Gleichschenkliges Dreieck 168">
                <a:extLst>
                  <a:ext uri="{FF2B5EF4-FFF2-40B4-BE49-F238E27FC236}">
                    <a16:creationId xmlns:a16="http://schemas.microsoft.com/office/drawing/2014/main" id="{038BDB79-5B07-45AF-AF8A-26EF9C84C821}"/>
                  </a:ext>
                </a:extLst>
              </p:cNvPr>
              <p:cNvSpPr/>
              <p:nvPr/>
            </p:nvSpPr>
            <p:spPr>
              <a:xfrm>
                <a:off x="989415" y="6179452"/>
                <a:ext cx="167735" cy="147305"/>
              </a:xfrm>
              <a:prstGeom prst="triangl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62" name="Rechteck: abgerundete Ecken 161">
              <a:extLst>
                <a:ext uri="{FF2B5EF4-FFF2-40B4-BE49-F238E27FC236}">
                  <a16:creationId xmlns:a16="http://schemas.microsoft.com/office/drawing/2014/main" id="{C1F48FDC-32F0-42EE-AA9D-F0CAD84192EC}"/>
                </a:ext>
              </a:extLst>
            </p:cNvPr>
            <p:cNvSpPr/>
            <p:nvPr/>
          </p:nvSpPr>
          <p:spPr>
            <a:xfrm>
              <a:off x="337013" y="4626770"/>
              <a:ext cx="3399462" cy="1994123"/>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7" name="Group 66">
              <a:extLst>
                <a:ext uri="{FF2B5EF4-FFF2-40B4-BE49-F238E27FC236}">
                  <a16:creationId xmlns:a16="http://schemas.microsoft.com/office/drawing/2014/main" id="{9FA7A982-38DC-B9B8-1181-2431BB0BAD9D}"/>
                </a:ext>
              </a:extLst>
            </p:cNvPr>
            <p:cNvGrpSpPr/>
            <p:nvPr/>
          </p:nvGrpSpPr>
          <p:grpSpPr>
            <a:xfrm>
              <a:off x="400531" y="4692487"/>
              <a:ext cx="3486044" cy="276999"/>
              <a:chOff x="400531" y="4692487"/>
              <a:chExt cx="3486044" cy="276999"/>
            </a:xfrm>
          </p:grpSpPr>
          <p:sp>
            <p:nvSpPr>
              <p:cNvPr id="51" name="Textfeld 50">
                <a:extLst>
                  <a:ext uri="{FF2B5EF4-FFF2-40B4-BE49-F238E27FC236}">
                    <a16:creationId xmlns:a16="http://schemas.microsoft.com/office/drawing/2014/main" id="{30A7AC48-7851-4780-982C-18EE72467FB8}"/>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kern="0" cap="none" spc="0" normalizeH="0" baseline="0" noProof="0" dirty="0">
                    <a:ln>
                      <a:noFill/>
                    </a:ln>
                    <a:solidFill>
                      <a:prstClr val="black"/>
                    </a:solidFill>
                    <a:effectLst/>
                    <a:uLnTx/>
                    <a:uFillTx/>
                    <a:latin typeface="Calibri" panose="020F0502020204030204"/>
                  </a:rPr>
                  <a:t>including energy source, if any</a:t>
                </a:r>
                <a:r>
                  <a:rPr kumimoji="0" lang="en-US" sz="1200" b="1" i="0" u="none" strike="noStrike" kern="0" cap="none" spc="0" normalizeH="0" baseline="0" noProof="0" dirty="0">
                    <a:ln>
                      <a:noFill/>
                    </a:ln>
                    <a:solidFill>
                      <a:prstClr val="black"/>
                    </a:solidFill>
                    <a:effectLst/>
                    <a:uLnTx/>
                    <a:uFillTx/>
                    <a:latin typeface="Calibri" panose="020F0502020204030204"/>
                  </a:rPr>
                  <a:t>)</a:t>
                </a:r>
              </a:p>
            </p:txBody>
          </p:sp>
          <p:grpSp>
            <p:nvGrpSpPr>
              <p:cNvPr id="42" name="Group 41">
                <a:extLst>
                  <a:ext uri="{FF2B5EF4-FFF2-40B4-BE49-F238E27FC236}">
                    <a16:creationId xmlns:a16="http://schemas.microsoft.com/office/drawing/2014/main" id="{D12BB306-028E-52B5-BA0A-CC567AE0C9F0}"/>
                  </a:ext>
                </a:extLst>
              </p:cNvPr>
              <p:cNvGrpSpPr/>
              <p:nvPr/>
            </p:nvGrpSpPr>
            <p:grpSpPr>
              <a:xfrm>
                <a:off x="400531" y="4726054"/>
                <a:ext cx="2713765" cy="206406"/>
                <a:chOff x="989415" y="4593988"/>
                <a:chExt cx="2713765" cy="206406"/>
              </a:xfrm>
            </p:grpSpPr>
            <p:sp>
              <p:nvSpPr>
                <p:cNvPr id="151" name="Gleichschenkliges Dreieck 150">
                  <a:extLst>
                    <a:ext uri="{FF2B5EF4-FFF2-40B4-BE49-F238E27FC236}">
                      <a16:creationId xmlns:a16="http://schemas.microsoft.com/office/drawing/2014/main" id="{10241DD8-D45F-4172-ABF2-C18DB1716897}"/>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Straight Connector 11">
                  <a:extLst>
                    <a:ext uri="{FF2B5EF4-FFF2-40B4-BE49-F238E27FC236}">
                      <a16:creationId xmlns:a16="http://schemas.microsoft.com/office/drawing/2014/main" id="{CDA0F12F-FAEE-F309-3078-488CB6822D2E}"/>
                    </a:ext>
                  </a:extLst>
                </p:cNvPr>
                <p:cNvCxnSpPr>
                  <a:cxnSpLocks/>
                </p:cNvCxnSpPr>
                <p:nvPr/>
              </p:nvCxnSpPr>
              <p:spPr>
                <a:xfrm>
                  <a:off x="2812827"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a:extLst>
                    <a:ext uri="{FF2B5EF4-FFF2-40B4-BE49-F238E27FC236}">
                      <a16:creationId xmlns:a16="http://schemas.microsoft.com/office/drawing/2014/main" id="{2339365B-8EE6-60B4-146C-D0027FF279E6}"/>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26" name="Straight Connector 25">
              <a:extLst>
                <a:ext uri="{FF2B5EF4-FFF2-40B4-BE49-F238E27FC236}">
                  <a16:creationId xmlns:a16="http://schemas.microsoft.com/office/drawing/2014/main" id="{1362A925-6BC8-8230-8C42-FCA7637852D8}"/>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6" name="Group 65">
              <a:extLst>
                <a:ext uri="{FF2B5EF4-FFF2-40B4-BE49-F238E27FC236}">
                  <a16:creationId xmlns:a16="http://schemas.microsoft.com/office/drawing/2014/main" id="{CF1E134D-205C-209B-C9DE-E8238681DFD4}"/>
                </a:ext>
              </a:extLst>
            </p:cNvPr>
            <p:cNvGrpSpPr/>
            <p:nvPr/>
          </p:nvGrpSpPr>
          <p:grpSpPr>
            <a:xfrm>
              <a:off x="402388" y="5737942"/>
              <a:ext cx="2810587" cy="286289"/>
              <a:chOff x="402388" y="5737942"/>
              <a:chExt cx="2810587" cy="286289"/>
            </a:xfrm>
          </p:grpSpPr>
          <p:sp>
            <p:nvSpPr>
              <p:cNvPr id="53" name="Textfeld 52">
                <a:extLst>
                  <a:ext uri="{FF2B5EF4-FFF2-40B4-BE49-F238E27FC236}">
                    <a16:creationId xmlns:a16="http://schemas.microsoft.com/office/drawing/2014/main" id="{01607887-5A66-4559-88E6-C1F1F5207B48}"/>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156" name="Gleichschenkliges Dreieck 155">
                <a:extLst>
                  <a:ext uri="{FF2B5EF4-FFF2-40B4-BE49-F238E27FC236}">
                    <a16:creationId xmlns:a16="http://schemas.microsoft.com/office/drawing/2014/main" id="{2ED422CE-133C-4BF4-9A7E-6A2D9789F6F7}"/>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8" name="Gruppieren 67">
                <a:extLst>
                  <a:ext uri="{FF2B5EF4-FFF2-40B4-BE49-F238E27FC236}">
                    <a16:creationId xmlns:a16="http://schemas.microsoft.com/office/drawing/2014/main" id="{EB2EA5DC-B29F-4CE9-8345-C9D09660989F}"/>
                  </a:ext>
                </a:extLst>
              </p:cNvPr>
              <p:cNvGrpSpPr/>
              <p:nvPr/>
            </p:nvGrpSpPr>
            <p:grpSpPr>
              <a:xfrm>
                <a:off x="1929843" y="5756195"/>
                <a:ext cx="705662" cy="246221"/>
                <a:chOff x="9649216" y="4894463"/>
                <a:chExt cx="705662" cy="246221"/>
              </a:xfrm>
            </p:grpSpPr>
            <p:cxnSp>
              <p:nvCxnSpPr>
                <p:cNvPr id="164" name="Gerader Verbinder 163">
                  <a:extLst>
                    <a:ext uri="{FF2B5EF4-FFF2-40B4-BE49-F238E27FC236}">
                      <a16:creationId xmlns:a16="http://schemas.microsoft.com/office/drawing/2014/main" id="{04DC4FCA-1B7A-4226-ADD8-8C86467658CC}"/>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65" name="Textfeld 164">
                  <a:extLst>
                    <a:ext uri="{FF2B5EF4-FFF2-40B4-BE49-F238E27FC236}">
                      <a16:creationId xmlns:a16="http://schemas.microsoft.com/office/drawing/2014/main" id="{9C9BDCB2-451C-464D-9A04-7B3360A99B5A}"/>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65" name="Group 64">
                <a:extLst>
                  <a:ext uri="{FF2B5EF4-FFF2-40B4-BE49-F238E27FC236}">
                    <a16:creationId xmlns:a16="http://schemas.microsoft.com/office/drawing/2014/main" id="{F56D2625-9CFB-C4F6-6658-01E6EE6D61C9}"/>
                  </a:ext>
                </a:extLst>
              </p:cNvPr>
              <p:cNvGrpSpPr/>
              <p:nvPr/>
            </p:nvGrpSpPr>
            <p:grpSpPr>
              <a:xfrm>
                <a:off x="2369084" y="5737942"/>
                <a:ext cx="843891" cy="276999"/>
                <a:chOff x="2369084" y="5737942"/>
                <a:chExt cx="843891" cy="276999"/>
              </a:xfrm>
            </p:grpSpPr>
            <p:cxnSp>
              <p:nvCxnSpPr>
                <p:cNvPr id="35" name="Gerader Verbinder 184">
                  <a:extLst>
                    <a:ext uri="{FF2B5EF4-FFF2-40B4-BE49-F238E27FC236}">
                      <a16:creationId xmlns:a16="http://schemas.microsoft.com/office/drawing/2014/main" id="{3079F3FB-E68F-4BD3-BA7C-6C4DD59436CC}"/>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38" name="Textfeld 185">
                  <a:extLst>
                    <a:ext uri="{FF2B5EF4-FFF2-40B4-BE49-F238E27FC236}">
                      <a16:creationId xmlns:a16="http://schemas.microsoft.com/office/drawing/2014/main" id="{ED0C1A98-046D-E918-07AA-6FA4E0902DF2}"/>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Hydraulic</a:t>
                  </a:r>
                </a:p>
              </p:txBody>
            </p:sp>
          </p:grpSp>
        </p:grpSp>
      </p:grpSp>
      <p:sp>
        <p:nvSpPr>
          <p:cNvPr id="121" name="Rechteck: abgerundete Ecken 35">
            <a:extLst>
              <a:ext uri="{FF2B5EF4-FFF2-40B4-BE49-F238E27FC236}">
                <a16:creationId xmlns:a16="http://schemas.microsoft.com/office/drawing/2014/main" id="{D65501CC-D24B-477A-ACC7-55BB59748420}"/>
              </a:ext>
            </a:extLst>
          </p:cNvPr>
          <p:cNvSpPr/>
          <p:nvPr/>
        </p:nvSpPr>
        <p:spPr>
          <a:xfrm>
            <a:off x="4942911" y="4923073"/>
            <a:ext cx="961430" cy="485376"/>
          </a:xfrm>
          <a:prstGeom prst="roundRect">
            <a:avLst/>
          </a:prstGeom>
          <a:noFill/>
          <a:ln w="38100">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Other</a:t>
            </a:r>
          </a:p>
          <a:p>
            <a:pPr algn="ctr"/>
            <a:r>
              <a:rPr lang="en-US" sz="1200" dirty="0">
                <a:solidFill>
                  <a:schemeClr val="tx1"/>
                </a:solidFill>
              </a:rPr>
              <a:t>consumers</a:t>
            </a:r>
          </a:p>
        </p:txBody>
      </p:sp>
      <p:sp>
        <p:nvSpPr>
          <p:cNvPr id="125" name="Rechteck: abgerundete Ecken 35">
            <a:extLst>
              <a:ext uri="{FF2B5EF4-FFF2-40B4-BE49-F238E27FC236}">
                <a16:creationId xmlns:a16="http://schemas.microsoft.com/office/drawing/2014/main" id="{3F688D6F-C084-4764-9A68-16DDE4129B84}"/>
              </a:ext>
            </a:extLst>
          </p:cNvPr>
          <p:cNvSpPr/>
          <p:nvPr/>
        </p:nvSpPr>
        <p:spPr>
          <a:xfrm>
            <a:off x="3900266" y="4921726"/>
            <a:ext cx="961430" cy="485376"/>
          </a:xfrm>
          <a:prstGeom prst="roundRect">
            <a:avLst/>
          </a:prstGeom>
          <a:noFill/>
          <a:ln w="38100">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Steering System</a:t>
            </a:r>
            <a:endParaRPr lang="en-US" sz="1200" dirty="0">
              <a:solidFill>
                <a:schemeClr val="tx1"/>
              </a:solidFill>
            </a:endParaRPr>
          </a:p>
        </p:txBody>
      </p:sp>
      <p:cxnSp>
        <p:nvCxnSpPr>
          <p:cNvPr id="126" name="Gerader Verbinder 125">
            <a:extLst>
              <a:ext uri="{FF2B5EF4-FFF2-40B4-BE49-F238E27FC236}">
                <a16:creationId xmlns:a16="http://schemas.microsoft.com/office/drawing/2014/main" id="{BACC9A9B-8AAB-4400-990A-1BEAF1DE5791}"/>
              </a:ext>
            </a:extLst>
          </p:cNvPr>
          <p:cNvCxnSpPr>
            <a:cxnSpLocks/>
          </p:cNvCxnSpPr>
          <p:nvPr/>
        </p:nvCxnSpPr>
        <p:spPr>
          <a:xfrm>
            <a:off x="4231778" y="1817350"/>
            <a:ext cx="0" cy="3115110"/>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7" name="Gerader Verbinder 126">
            <a:extLst>
              <a:ext uri="{FF2B5EF4-FFF2-40B4-BE49-F238E27FC236}">
                <a16:creationId xmlns:a16="http://schemas.microsoft.com/office/drawing/2014/main" id="{F0586E3A-92FD-4D8F-9147-C6256010554E}"/>
              </a:ext>
            </a:extLst>
          </p:cNvPr>
          <p:cNvCxnSpPr>
            <a:cxnSpLocks/>
          </p:cNvCxnSpPr>
          <p:nvPr/>
        </p:nvCxnSpPr>
        <p:spPr>
          <a:xfrm>
            <a:off x="4523945" y="3505932"/>
            <a:ext cx="0" cy="1426528"/>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128" name="Ellipse 127">
            <a:extLst>
              <a:ext uri="{FF2B5EF4-FFF2-40B4-BE49-F238E27FC236}">
                <a16:creationId xmlns:a16="http://schemas.microsoft.com/office/drawing/2014/main" id="{B22A883A-FDC7-4F31-A690-EF15973B55C6}"/>
              </a:ext>
            </a:extLst>
          </p:cNvPr>
          <p:cNvSpPr/>
          <p:nvPr/>
        </p:nvSpPr>
        <p:spPr>
          <a:xfrm>
            <a:off x="4440755" y="3465552"/>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Ellipse 128">
            <a:extLst>
              <a:ext uri="{FF2B5EF4-FFF2-40B4-BE49-F238E27FC236}">
                <a16:creationId xmlns:a16="http://schemas.microsoft.com/office/drawing/2014/main" id="{C2663F42-6AC4-48AA-AAA1-B35464E2B7FC}"/>
              </a:ext>
            </a:extLst>
          </p:cNvPr>
          <p:cNvSpPr/>
          <p:nvPr/>
        </p:nvSpPr>
        <p:spPr>
          <a:xfrm>
            <a:off x="4142610" y="1754315"/>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5" name="Gerader Verbinder 144">
            <a:extLst>
              <a:ext uri="{FF2B5EF4-FFF2-40B4-BE49-F238E27FC236}">
                <a16:creationId xmlns:a16="http://schemas.microsoft.com/office/drawing/2014/main" id="{AED6C0D4-9B7C-4B1B-B36A-A2C5B3356073}"/>
              </a:ext>
            </a:extLst>
          </p:cNvPr>
          <p:cNvCxnSpPr>
            <a:cxnSpLocks/>
          </p:cNvCxnSpPr>
          <p:nvPr/>
        </p:nvCxnSpPr>
        <p:spPr>
          <a:xfrm>
            <a:off x="5897603" y="1772082"/>
            <a:ext cx="0" cy="2141517"/>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46" name="Gerader Verbinder 145">
            <a:extLst>
              <a:ext uri="{FF2B5EF4-FFF2-40B4-BE49-F238E27FC236}">
                <a16:creationId xmlns:a16="http://schemas.microsoft.com/office/drawing/2014/main" id="{3275E54B-D98C-499B-B678-981D369C76B2}"/>
              </a:ext>
            </a:extLst>
          </p:cNvPr>
          <p:cNvCxnSpPr>
            <a:cxnSpLocks/>
          </p:cNvCxnSpPr>
          <p:nvPr/>
        </p:nvCxnSpPr>
        <p:spPr>
          <a:xfrm>
            <a:off x="6629040" y="3460664"/>
            <a:ext cx="0" cy="45293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47" name="Ellipse 146">
            <a:extLst>
              <a:ext uri="{FF2B5EF4-FFF2-40B4-BE49-F238E27FC236}">
                <a16:creationId xmlns:a16="http://schemas.microsoft.com/office/drawing/2014/main" id="{942372E7-DDCB-4485-B755-2FDB2FBBDB43}"/>
              </a:ext>
            </a:extLst>
          </p:cNvPr>
          <p:cNvSpPr/>
          <p:nvPr/>
        </p:nvSpPr>
        <p:spPr>
          <a:xfrm>
            <a:off x="6545848" y="3447450"/>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a:extLst>
              <a:ext uri="{FF2B5EF4-FFF2-40B4-BE49-F238E27FC236}">
                <a16:creationId xmlns:a16="http://schemas.microsoft.com/office/drawing/2014/main" id="{5FE99F76-3907-4887-9628-2DA857D35B71}"/>
              </a:ext>
            </a:extLst>
          </p:cNvPr>
          <p:cNvSpPr/>
          <p:nvPr/>
        </p:nvSpPr>
        <p:spPr>
          <a:xfrm>
            <a:off x="5814960" y="1752811"/>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52" name="Gruppieren 151">
            <a:extLst>
              <a:ext uri="{FF2B5EF4-FFF2-40B4-BE49-F238E27FC236}">
                <a16:creationId xmlns:a16="http://schemas.microsoft.com/office/drawing/2014/main" id="{03150416-A90C-4B33-BA3C-67DF0061B66B}"/>
              </a:ext>
            </a:extLst>
          </p:cNvPr>
          <p:cNvGrpSpPr/>
          <p:nvPr/>
        </p:nvGrpSpPr>
        <p:grpSpPr>
          <a:xfrm rot="5400000">
            <a:off x="5276900" y="4163026"/>
            <a:ext cx="314920" cy="150916"/>
            <a:chOff x="2579832" y="2332659"/>
            <a:chExt cx="314920" cy="150916"/>
          </a:xfrm>
        </p:grpSpPr>
        <p:sp>
          <p:nvSpPr>
            <p:cNvPr id="158" name="Rechteck 157">
              <a:extLst>
                <a:ext uri="{FF2B5EF4-FFF2-40B4-BE49-F238E27FC236}">
                  <a16:creationId xmlns:a16="http://schemas.microsoft.com/office/drawing/2014/main" id="{F53D2BF4-06BA-4442-8560-D8C297FDB251}"/>
                </a:ext>
              </a:extLst>
            </p:cNvPr>
            <p:cNvSpPr/>
            <p:nvPr/>
          </p:nvSpPr>
          <p:spPr>
            <a:xfrm>
              <a:off x="2579832" y="2332659"/>
              <a:ext cx="314920" cy="150916"/>
            </a:xfrm>
            <a:prstGeom prst="rect">
              <a:avLst/>
            </a:prstGeom>
            <a:solidFill>
              <a:schemeClr val="bg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161" name="Gerader Verbinder 160">
              <a:extLst>
                <a:ext uri="{FF2B5EF4-FFF2-40B4-BE49-F238E27FC236}">
                  <a16:creationId xmlns:a16="http://schemas.microsoft.com/office/drawing/2014/main" id="{5943DD28-F8AF-4636-8F26-1559D003A338}"/>
                </a:ext>
              </a:extLst>
            </p:cNvPr>
            <p:cNvCxnSpPr/>
            <p:nvPr/>
          </p:nvCxnSpPr>
          <p:spPr>
            <a:xfrm>
              <a:off x="2785026" y="2434212"/>
              <a:ext cx="72008" cy="0"/>
            </a:xfrm>
            <a:prstGeom prst="line">
              <a:avLst/>
            </a:prstGeom>
            <a:solidFill>
              <a:schemeClr val="bg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a:extLst>
                <a:ext uri="{FF2B5EF4-FFF2-40B4-BE49-F238E27FC236}">
                  <a16:creationId xmlns:a16="http://schemas.microsoft.com/office/drawing/2014/main" id="{FC670B1B-7A43-4EC7-A295-43D5D96FE222}"/>
                </a:ext>
              </a:extLst>
            </p:cNvPr>
            <p:cNvCxnSpPr/>
            <p:nvPr/>
          </p:nvCxnSpPr>
          <p:spPr>
            <a:xfrm flipV="1">
              <a:off x="2686145" y="2358754"/>
              <a:ext cx="98881" cy="75458"/>
            </a:xfrm>
            <a:prstGeom prst="line">
              <a:avLst/>
            </a:prstGeom>
            <a:solidFill>
              <a:schemeClr val="bg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166" name="Gerader Verbinder 165">
            <a:extLst>
              <a:ext uri="{FF2B5EF4-FFF2-40B4-BE49-F238E27FC236}">
                <a16:creationId xmlns:a16="http://schemas.microsoft.com/office/drawing/2014/main" id="{0801077C-50FF-4FAA-941B-651433F9F2FA}"/>
              </a:ext>
            </a:extLst>
          </p:cNvPr>
          <p:cNvCxnSpPr>
            <a:cxnSpLocks/>
          </p:cNvCxnSpPr>
          <p:nvPr/>
        </p:nvCxnSpPr>
        <p:spPr>
          <a:xfrm>
            <a:off x="5434360" y="4404909"/>
            <a:ext cx="3977" cy="504000"/>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7" name="Textfeld 166">
            <a:extLst>
              <a:ext uri="{FF2B5EF4-FFF2-40B4-BE49-F238E27FC236}">
                <a16:creationId xmlns:a16="http://schemas.microsoft.com/office/drawing/2014/main" id="{EC221ED5-631A-42C3-8520-66174DD6A606}"/>
              </a:ext>
            </a:extLst>
          </p:cNvPr>
          <p:cNvSpPr txBox="1"/>
          <p:nvPr/>
        </p:nvSpPr>
        <p:spPr>
          <a:xfrm>
            <a:off x="6916026" y="4802135"/>
            <a:ext cx="5275974" cy="1456809"/>
          </a:xfrm>
          <a:prstGeom prst="rect">
            <a:avLst/>
          </a:prstGeom>
          <a:noFill/>
        </p:spPr>
        <p:txBody>
          <a:bodyPr wrap="square" rtlCol="0">
            <a:spAutoFit/>
          </a:bodyPr>
          <a:lstStyle/>
          <a:p>
            <a:r>
              <a:rPr lang="de-DE" dirty="0"/>
              <a:t>KL 30.1 = (+) circuit1</a:t>
            </a:r>
          </a:p>
          <a:p>
            <a:r>
              <a:rPr lang="de-DE" dirty="0"/>
              <a:t>KL 30.2 = (+) circuit2</a:t>
            </a:r>
          </a:p>
          <a:p>
            <a:r>
              <a:rPr lang="de-DE" dirty="0" err="1"/>
              <a:t>There</a:t>
            </a:r>
            <a:r>
              <a:rPr lang="de-DE" dirty="0"/>
              <a:t> </a:t>
            </a:r>
            <a:r>
              <a:rPr lang="de-DE" dirty="0" err="1"/>
              <a:t>can</a:t>
            </a:r>
            <a:r>
              <a:rPr lang="de-DE" dirty="0"/>
              <a:t> </a:t>
            </a:r>
            <a:r>
              <a:rPr lang="de-DE" dirty="0" err="1"/>
              <a:t>be</a:t>
            </a:r>
            <a:r>
              <a:rPr lang="de-DE" dirty="0"/>
              <a:t> [n] </a:t>
            </a:r>
            <a:r>
              <a:rPr lang="de-DE" dirty="0" err="1"/>
              <a:t>circuits</a:t>
            </a:r>
            <a:r>
              <a:rPr lang="de-DE" dirty="0"/>
              <a:t> </a:t>
            </a:r>
            <a:r>
              <a:rPr lang="de-DE" baseline="30000" dirty="0"/>
              <a:t>(*)</a:t>
            </a:r>
          </a:p>
          <a:p>
            <a:endParaRPr lang="de-DE" dirty="0"/>
          </a:p>
          <a:p>
            <a:r>
              <a:rPr lang="de-DE" sz="1000" baseline="30000" dirty="0"/>
              <a:t>(*) </a:t>
            </a:r>
            <a:r>
              <a:rPr lang="en-US" sz="1000" baseline="30000" dirty="0"/>
              <a:t>5.2.8. The action of the service braking system shall be distributed between the wheels of one and the same axle symmetrically in relation to the longitudinal median plane of the vehicle.</a:t>
            </a:r>
            <a:endParaRPr lang="de-DE" sz="1000" dirty="0"/>
          </a:p>
        </p:txBody>
      </p:sp>
      <p:sp>
        <p:nvSpPr>
          <p:cNvPr id="120" name="Rectangle: Rounded Corners 4">
            <a:extLst>
              <a:ext uri="{FF2B5EF4-FFF2-40B4-BE49-F238E27FC236}">
                <a16:creationId xmlns:a16="http://schemas.microsoft.com/office/drawing/2014/main" id="{0B6BE5FF-3F74-D295-C5E9-C4E4B5773E6E}"/>
              </a:ext>
            </a:extLst>
          </p:cNvPr>
          <p:cNvSpPr/>
          <p:nvPr/>
        </p:nvSpPr>
        <p:spPr>
          <a:xfrm>
            <a:off x="436058" y="3300410"/>
            <a:ext cx="413416" cy="375279"/>
          </a:xfrm>
          <a:prstGeom prst="roundRect">
            <a:avLst/>
          </a:prstGeom>
          <a:ln w="381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33" name="Rectangle: Rounded Corners 4">
            <a:extLst>
              <a:ext uri="{FF2B5EF4-FFF2-40B4-BE49-F238E27FC236}">
                <a16:creationId xmlns:a16="http://schemas.microsoft.com/office/drawing/2014/main" id="{0B6BE5FF-3F74-D295-C5E9-C4E4B5773E6E}"/>
              </a:ext>
            </a:extLst>
          </p:cNvPr>
          <p:cNvSpPr/>
          <p:nvPr/>
        </p:nvSpPr>
        <p:spPr>
          <a:xfrm>
            <a:off x="6600220" y="1173880"/>
            <a:ext cx="413416" cy="375279"/>
          </a:xfrm>
          <a:prstGeom prst="roundRect">
            <a:avLst/>
          </a:prstGeom>
          <a:ln w="381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0" name="Rechteck: abgerundete Ecken 47">
            <a:extLst>
              <a:ext uri="{FF2B5EF4-FFF2-40B4-BE49-F238E27FC236}">
                <a16:creationId xmlns:a16="http://schemas.microsoft.com/office/drawing/2014/main" id="{9BB6F92A-B9CE-4A70-A72E-A19A1C219FF6}"/>
              </a:ext>
            </a:extLst>
          </p:cNvPr>
          <p:cNvSpPr/>
          <p:nvPr/>
        </p:nvSpPr>
        <p:spPr>
          <a:xfrm>
            <a:off x="2111726" y="3095569"/>
            <a:ext cx="1334700" cy="831862"/>
          </a:xfrm>
          <a:prstGeom prst="roundRect">
            <a:avLst/>
          </a:prstGeom>
          <a:no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71" name="Rechteck: abgerundete Ecken 47">
            <a:extLst>
              <a:ext uri="{FF2B5EF4-FFF2-40B4-BE49-F238E27FC236}">
                <a16:creationId xmlns:a16="http://schemas.microsoft.com/office/drawing/2014/main" id="{9BB6F92A-B9CE-4A70-A72E-A19A1C219FF6}"/>
              </a:ext>
            </a:extLst>
          </p:cNvPr>
          <p:cNvSpPr/>
          <p:nvPr/>
        </p:nvSpPr>
        <p:spPr>
          <a:xfrm>
            <a:off x="2111726" y="1357652"/>
            <a:ext cx="1334700" cy="831862"/>
          </a:xfrm>
          <a:prstGeom prst="roundRect">
            <a:avLst/>
          </a:prstGeom>
          <a:no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4" name="Freihandform 3"/>
          <p:cNvSpPr/>
          <p:nvPr/>
        </p:nvSpPr>
        <p:spPr>
          <a:xfrm flipH="1">
            <a:off x="423234" y="1534872"/>
            <a:ext cx="1231962" cy="2231682"/>
          </a:xfrm>
          <a:custGeom>
            <a:avLst/>
            <a:gdLst>
              <a:gd name="connsiteX0" fmla="*/ 12274 w 1417627"/>
              <a:gd name="connsiteY0" fmla="*/ 2460902 h 2479313"/>
              <a:gd name="connsiteX1" fmla="*/ 0 w 1417627"/>
              <a:gd name="connsiteY1" fmla="*/ 6137 h 2479313"/>
              <a:gd name="connsiteX2" fmla="*/ 1399216 w 1417627"/>
              <a:gd name="connsiteY2" fmla="*/ 0 h 2479313"/>
              <a:gd name="connsiteX3" fmla="*/ 1417627 w 1417627"/>
              <a:gd name="connsiteY3" fmla="*/ 1810389 h 2479313"/>
              <a:gd name="connsiteX4" fmla="*/ 914400 w 1417627"/>
              <a:gd name="connsiteY4" fmla="*/ 1810389 h 2479313"/>
              <a:gd name="connsiteX5" fmla="*/ 914400 w 1417627"/>
              <a:gd name="connsiteY5" fmla="*/ 2479313 h 2479313"/>
              <a:gd name="connsiteX6" fmla="*/ 12274 w 1417627"/>
              <a:gd name="connsiteY6" fmla="*/ 2460902 h 2479313"/>
              <a:gd name="connsiteX0" fmla="*/ 12274 w 1417627"/>
              <a:gd name="connsiteY0" fmla="*/ 2460902 h 2485450"/>
              <a:gd name="connsiteX1" fmla="*/ 0 w 1417627"/>
              <a:gd name="connsiteY1" fmla="*/ 6137 h 2485450"/>
              <a:gd name="connsiteX2" fmla="*/ 1399216 w 1417627"/>
              <a:gd name="connsiteY2" fmla="*/ 0 h 2485450"/>
              <a:gd name="connsiteX3" fmla="*/ 1417627 w 1417627"/>
              <a:gd name="connsiteY3" fmla="*/ 1810389 h 2485450"/>
              <a:gd name="connsiteX4" fmla="*/ 914400 w 1417627"/>
              <a:gd name="connsiteY4" fmla="*/ 1810389 h 2485450"/>
              <a:gd name="connsiteX5" fmla="*/ 742567 w 1417627"/>
              <a:gd name="connsiteY5" fmla="*/ 2485450 h 2485450"/>
              <a:gd name="connsiteX6" fmla="*/ 12274 w 1417627"/>
              <a:gd name="connsiteY6" fmla="*/ 2460902 h 2485450"/>
              <a:gd name="connsiteX0" fmla="*/ 12274 w 1417627"/>
              <a:gd name="connsiteY0" fmla="*/ 2460902 h 2485450"/>
              <a:gd name="connsiteX1" fmla="*/ 0 w 1417627"/>
              <a:gd name="connsiteY1" fmla="*/ 6137 h 2485450"/>
              <a:gd name="connsiteX2" fmla="*/ 1399216 w 1417627"/>
              <a:gd name="connsiteY2" fmla="*/ 0 h 2485450"/>
              <a:gd name="connsiteX3" fmla="*/ 1417627 w 1417627"/>
              <a:gd name="connsiteY3" fmla="*/ 1810389 h 2485450"/>
              <a:gd name="connsiteX4" fmla="*/ 760977 w 1417627"/>
              <a:gd name="connsiteY4" fmla="*/ 1804252 h 2485450"/>
              <a:gd name="connsiteX5" fmla="*/ 742567 w 1417627"/>
              <a:gd name="connsiteY5" fmla="*/ 2485450 h 2485450"/>
              <a:gd name="connsiteX6" fmla="*/ 12274 w 1417627"/>
              <a:gd name="connsiteY6" fmla="*/ 2460902 h 2485450"/>
              <a:gd name="connsiteX0" fmla="*/ 12274 w 1417627"/>
              <a:gd name="connsiteY0" fmla="*/ 2460902 h 2460903"/>
              <a:gd name="connsiteX1" fmla="*/ 0 w 1417627"/>
              <a:gd name="connsiteY1" fmla="*/ 6137 h 2460903"/>
              <a:gd name="connsiteX2" fmla="*/ 1399216 w 1417627"/>
              <a:gd name="connsiteY2" fmla="*/ 0 h 2460903"/>
              <a:gd name="connsiteX3" fmla="*/ 1417627 w 1417627"/>
              <a:gd name="connsiteY3" fmla="*/ 1810389 h 2460903"/>
              <a:gd name="connsiteX4" fmla="*/ 760977 w 1417627"/>
              <a:gd name="connsiteY4" fmla="*/ 1804252 h 2460903"/>
              <a:gd name="connsiteX5" fmla="*/ 916819 w 1417627"/>
              <a:gd name="connsiteY5" fmla="*/ 2458382 h 2460903"/>
              <a:gd name="connsiteX6" fmla="*/ 12274 w 1417627"/>
              <a:gd name="connsiteY6" fmla="*/ 2460902 h 2460903"/>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893408 w 1417627"/>
              <a:gd name="connsiteY4" fmla="*/ 1817787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07348 w 1417627"/>
              <a:gd name="connsiteY4" fmla="*/ 1811020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28258 w 1417627"/>
              <a:gd name="connsiteY4" fmla="*/ 1811020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21287 w 1417627"/>
              <a:gd name="connsiteY4" fmla="*/ 1811020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21287 w 1417627"/>
              <a:gd name="connsiteY4" fmla="*/ 1811020 h 2460902"/>
              <a:gd name="connsiteX5" fmla="*/ 777418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795825 w 1417627"/>
              <a:gd name="connsiteY4" fmla="*/ 1811020 h 2460902"/>
              <a:gd name="connsiteX5" fmla="*/ 777418 w 1417627"/>
              <a:gd name="connsiteY5" fmla="*/ 2458382 h 2460902"/>
              <a:gd name="connsiteX6" fmla="*/ 12274 w 1417627"/>
              <a:gd name="connsiteY6" fmla="*/ 2460902 h 2460902"/>
              <a:gd name="connsiteX0" fmla="*/ 12274 w 1399216"/>
              <a:gd name="connsiteY0" fmla="*/ 2460902 h 2460902"/>
              <a:gd name="connsiteX1" fmla="*/ 0 w 1399216"/>
              <a:gd name="connsiteY1" fmla="*/ 6137 h 2460902"/>
              <a:gd name="connsiteX2" fmla="*/ 1399216 w 1399216"/>
              <a:gd name="connsiteY2" fmla="*/ 0 h 2460902"/>
              <a:gd name="connsiteX3" fmla="*/ 1395991 w 1399216"/>
              <a:gd name="connsiteY3" fmla="*/ 1813016 h 2460902"/>
              <a:gd name="connsiteX4" fmla="*/ 795825 w 1399216"/>
              <a:gd name="connsiteY4" fmla="*/ 1811020 h 2460902"/>
              <a:gd name="connsiteX5" fmla="*/ 777418 w 1399216"/>
              <a:gd name="connsiteY5" fmla="*/ 2458382 h 2460902"/>
              <a:gd name="connsiteX6" fmla="*/ 12274 w 1399216"/>
              <a:gd name="connsiteY6" fmla="*/ 2460902 h 2460902"/>
              <a:gd name="connsiteX0" fmla="*/ 12274 w 1399216"/>
              <a:gd name="connsiteY0" fmla="*/ 2460902 h 2460902"/>
              <a:gd name="connsiteX1" fmla="*/ 0 w 1399216"/>
              <a:gd name="connsiteY1" fmla="*/ 6137 h 2460902"/>
              <a:gd name="connsiteX2" fmla="*/ 1399216 w 1399216"/>
              <a:gd name="connsiteY2" fmla="*/ 0 h 2460902"/>
              <a:gd name="connsiteX3" fmla="*/ 1395991 w 1399216"/>
              <a:gd name="connsiteY3" fmla="*/ 1813016 h 2460902"/>
              <a:gd name="connsiteX4" fmla="*/ 795825 w 1399216"/>
              <a:gd name="connsiteY4" fmla="*/ 1811020 h 2460902"/>
              <a:gd name="connsiteX5" fmla="*/ 796350 w 1399216"/>
              <a:gd name="connsiteY5" fmla="*/ 2458382 h 2460902"/>
              <a:gd name="connsiteX6" fmla="*/ 12274 w 1399216"/>
              <a:gd name="connsiteY6" fmla="*/ 2460902 h 2460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9216" h="2460902">
                <a:moveTo>
                  <a:pt x="12274" y="2460902"/>
                </a:moveTo>
                <a:cubicBezTo>
                  <a:pt x="8183" y="1642647"/>
                  <a:pt x="4091" y="824392"/>
                  <a:pt x="0" y="6137"/>
                </a:cubicBezTo>
                <a:lnTo>
                  <a:pt x="1399216" y="0"/>
                </a:lnTo>
                <a:lnTo>
                  <a:pt x="1395991" y="1813016"/>
                </a:lnTo>
                <a:lnTo>
                  <a:pt x="795825" y="1811020"/>
                </a:lnTo>
                <a:cubicBezTo>
                  <a:pt x="794336" y="2026807"/>
                  <a:pt x="797839" y="2242595"/>
                  <a:pt x="796350" y="2458382"/>
                </a:cubicBezTo>
                <a:lnTo>
                  <a:pt x="12274" y="2460902"/>
                </a:ln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4" name="Gerader Verbinder 173">
            <a:extLst>
              <a:ext uri="{FF2B5EF4-FFF2-40B4-BE49-F238E27FC236}">
                <a16:creationId xmlns:a16="http://schemas.microsoft.com/office/drawing/2014/main" id="{E31F293A-48A6-4F6F-AB32-03317346A2DF}"/>
              </a:ext>
            </a:extLst>
          </p:cNvPr>
          <p:cNvCxnSpPr>
            <a:cxnSpLocks/>
          </p:cNvCxnSpPr>
          <p:nvPr/>
        </p:nvCxnSpPr>
        <p:spPr>
          <a:xfrm>
            <a:off x="1723538" y="3519102"/>
            <a:ext cx="468844" cy="319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75" name="Rechteck: abgerundete Ecken 47">
            <a:extLst>
              <a:ext uri="{FF2B5EF4-FFF2-40B4-BE49-F238E27FC236}">
                <a16:creationId xmlns:a16="http://schemas.microsoft.com/office/drawing/2014/main" id="{9BB6F92A-B9CE-4A70-A72E-A19A1C219FF6}"/>
              </a:ext>
            </a:extLst>
          </p:cNvPr>
          <p:cNvSpPr/>
          <p:nvPr/>
        </p:nvSpPr>
        <p:spPr>
          <a:xfrm>
            <a:off x="2208484" y="3160476"/>
            <a:ext cx="116746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DC/DC</a:t>
            </a:r>
          </a:p>
        </p:txBody>
      </p:sp>
      <p:cxnSp>
        <p:nvCxnSpPr>
          <p:cNvPr id="19" name="Gewinkelter Verbinder 18"/>
          <p:cNvCxnSpPr>
            <a:stCxn id="120" idx="2"/>
            <a:endCxn id="175" idx="2"/>
          </p:cNvCxnSpPr>
          <p:nvPr/>
        </p:nvCxnSpPr>
        <p:spPr>
          <a:xfrm rot="16200000" flipH="1">
            <a:off x="1619497" y="2698957"/>
            <a:ext cx="195987" cy="2149449"/>
          </a:xfrm>
          <a:prstGeom prst="bentConnector3">
            <a:avLst>
              <a:gd name="adj1" fmla="val 216640"/>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5" name="Gerader Verbinder 134">
            <a:extLst>
              <a:ext uri="{FF2B5EF4-FFF2-40B4-BE49-F238E27FC236}">
                <a16:creationId xmlns:a16="http://schemas.microsoft.com/office/drawing/2014/main" id="{F7A15C88-E7C5-443C-8609-D79B9F9B3F5D}"/>
              </a:ext>
            </a:extLst>
          </p:cNvPr>
          <p:cNvCxnSpPr>
            <a:cxnSpLocks/>
          </p:cNvCxnSpPr>
          <p:nvPr/>
        </p:nvCxnSpPr>
        <p:spPr>
          <a:xfrm>
            <a:off x="3356710" y="1800950"/>
            <a:ext cx="224390"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3" name="Fußzeilenplatzhalter 2">
            <a:extLst>
              <a:ext uri="{FF2B5EF4-FFF2-40B4-BE49-F238E27FC236}">
                <a16:creationId xmlns:a16="http://schemas.microsoft.com/office/drawing/2014/main" id="{4CB34502-738E-44AB-BB51-EC11E5800B24}"/>
              </a:ext>
            </a:extLst>
          </p:cNvPr>
          <p:cNvSpPr>
            <a:spLocks noGrp="1"/>
          </p:cNvSpPr>
          <p:nvPr>
            <p:ph type="ftr" sz="quarter" idx="11"/>
          </p:nvPr>
        </p:nvSpPr>
        <p:spPr>
          <a:xfrm>
            <a:off x="4038600" y="6356350"/>
            <a:ext cx="5947790" cy="365125"/>
          </a:xfrm>
        </p:spPr>
        <p:txBody>
          <a:bodyPr/>
          <a:lstStyle/>
          <a:p>
            <a:r>
              <a:rPr lang="en-US" dirty="0"/>
              <a:t>GRVA Workshop EMB  (29th - 30th of March 2023,Brussels)  I Input Passenger Cars</a:t>
            </a:r>
          </a:p>
        </p:txBody>
      </p:sp>
      <p:sp>
        <p:nvSpPr>
          <p:cNvPr id="5" name="Foliennummernplatzhalter 4">
            <a:extLst>
              <a:ext uri="{FF2B5EF4-FFF2-40B4-BE49-F238E27FC236}">
                <a16:creationId xmlns:a16="http://schemas.microsoft.com/office/drawing/2014/main" id="{FB82A721-3996-4A16-B6DF-16B6D21FC583}"/>
              </a:ext>
            </a:extLst>
          </p:cNvPr>
          <p:cNvSpPr>
            <a:spLocks noGrp="1"/>
          </p:cNvSpPr>
          <p:nvPr>
            <p:ph type="sldNum" sz="quarter" idx="12"/>
          </p:nvPr>
        </p:nvSpPr>
        <p:spPr/>
        <p:txBody>
          <a:bodyPr/>
          <a:lstStyle/>
          <a:p>
            <a:fld id="{72AD60C4-287C-4A5B-ADA5-9178088AA60A}" type="slidenum">
              <a:rPr lang="en-US" smtClean="0"/>
              <a:t>28</a:t>
            </a:fld>
            <a:endParaRPr lang="en-US"/>
          </a:p>
        </p:txBody>
      </p:sp>
      <p:sp>
        <p:nvSpPr>
          <p:cNvPr id="173" name="Textfeld 172">
            <a:extLst>
              <a:ext uri="{FF2B5EF4-FFF2-40B4-BE49-F238E27FC236}">
                <a16:creationId xmlns:a16="http://schemas.microsoft.com/office/drawing/2014/main" id="{F0C91A01-2A2F-4BE5-A5BB-1D293F2F65AE}"/>
              </a:ext>
            </a:extLst>
          </p:cNvPr>
          <p:cNvSpPr txBox="1"/>
          <p:nvPr/>
        </p:nvSpPr>
        <p:spPr>
          <a:xfrm>
            <a:off x="11487150" y="28575"/>
            <a:ext cx="633270" cy="369332"/>
          </a:xfrm>
          <a:prstGeom prst="rect">
            <a:avLst/>
          </a:prstGeom>
          <a:solidFill>
            <a:srgbClr val="FFFF00"/>
          </a:solidFill>
        </p:spPr>
        <p:txBody>
          <a:bodyPr wrap="square" rtlCol="0">
            <a:spAutoFit/>
          </a:bodyPr>
          <a:lstStyle/>
          <a:p>
            <a:r>
              <a:rPr lang="de-DE" dirty="0"/>
              <a:t>2(b)</a:t>
            </a:r>
          </a:p>
        </p:txBody>
      </p:sp>
    </p:spTree>
    <p:extLst>
      <p:ext uri="{BB962C8B-B14F-4D97-AF65-F5344CB8AC3E}">
        <p14:creationId xmlns:p14="http://schemas.microsoft.com/office/powerpoint/2010/main" val="1473856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347" imgH="348" progId="TCLayout.ActiveDocument.1">
                  <p:embed/>
                </p:oleObj>
              </mc:Choice>
              <mc:Fallback>
                <p:oleObj name="think-cell Folie" r:id="rId3" imgW="347" imgH="348" progId="TCLayout.ActiveDocument.1">
                  <p:embed/>
                  <p:pic>
                    <p:nvPicPr>
                      <p:cNvPr id="4" name="Objekt 3" hidden="1"/>
                      <p:cNvPicPr/>
                      <p:nvPr/>
                    </p:nvPicPr>
                    <p:blipFill>
                      <a:blip r:embed="rId4"/>
                      <a:stretch>
                        <a:fillRect/>
                      </a:stretch>
                    </p:blipFill>
                    <p:spPr>
                      <a:xfrm>
                        <a:off x="1588" y="1588"/>
                        <a:ext cx="1588" cy="1588"/>
                      </a:xfrm>
                      <a:prstGeom prst="rect">
                        <a:avLst/>
                      </a:prstGeom>
                    </p:spPr>
                  </p:pic>
                </p:oleObj>
              </mc:Fallback>
            </mc:AlternateContent>
          </a:graphicData>
        </a:graphic>
      </p:graphicFrame>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10186882" y="2282933"/>
            <a:ext cx="735233" cy="28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a:off x="10186882" y="3137583"/>
            <a:ext cx="813702" cy="0"/>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42" name="Gerade Verbindung mit Pfeil 141">
            <a:extLst>
              <a:ext uri="{FF2B5EF4-FFF2-40B4-BE49-F238E27FC236}">
                <a16:creationId xmlns:a16="http://schemas.microsoft.com/office/drawing/2014/main" id="{88CF8091-C805-44FC-8A13-257A29CBA8F1}"/>
              </a:ext>
            </a:extLst>
          </p:cNvPr>
          <p:cNvCxnSpPr>
            <a:cxnSpLocks/>
          </p:cNvCxnSpPr>
          <p:nvPr/>
        </p:nvCxnSpPr>
        <p:spPr>
          <a:xfrm flipV="1">
            <a:off x="8926345" y="1747733"/>
            <a:ext cx="0" cy="424482"/>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5" name="Gruppieren 104">
            <a:extLst>
              <a:ext uri="{FF2B5EF4-FFF2-40B4-BE49-F238E27FC236}">
                <a16:creationId xmlns:a16="http://schemas.microsoft.com/office/drawing/2014/main" id="{A89BC8F1-812B-4696-85BD-469C81F68BCF}"/>
              </a:ext>
            </a:extLst>
          </p:cNvPr>
          <p:cNvGrpSpPr/>
          <p:nvPr/>
        </p:nvGrpSpPr>
        <p:grpSpPr>
          <a:xfrm rot="10800000" flipH="1">
            <a:off x="10536530" y="921876"/>
            <a:ext cx="714574" cy="1374908"/>
            <a:chOff x="9357293" y="3389020"/>
            <a:chExt cx="444342" cy="942682"/>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a:ln>
              <a:solidFill>
                <a:srgbClr val="FFC000"/>
              </a:solidFill>
            </a:ln>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rot="10800000" flipH="1" flipV="1">
              <a:off x="9588564" y="3389020"/>
              <a:ext cx="0" cy="476586"/>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grpSp>
        <p:nvGrpSpPr>
          <p:cNvPr id="52" name="Gruppieren 51">
            <a:extLst>
              <a:ext uri="{FF2B5EF4-FFF2-40B4-BE49-F238E27FC236}">
                <a16:creationId xmlns:a16="http://schemas.microsoft.com/office/drawing/2014/main" id="{4BC3EBA2-2707-4DB3-8A5D-D9528DC42D4C}"/>
              </a:ext>
            </a:extLst>
          </p:cNvPr>
          <p:cNvGrpSpPr/>
          <p:nvPr/>
        </p:nvGrpSpPr>
        <p:grpSpPr>
          <a:xfrm>
            <a:off x="11073582" y="1419230"/>
            <a:ext cx="714579" cy="1173683"/>
            <a:chOff x="11452268" y="301635"/>
            <a:chExt cx="714579" cy="1173683"/>
          </a:xfrm>
        </p:grpSpPr>
        <p:grpSp>
          <p:nvGrpSpPr>
            <p:cNvPr id="103" name="Gruppieren 102">
              <a:extLst>
                <a:ext uri="{FF2B5EF4-FFF2-40B4-BE49-F238E27FC236}">
                  <a16:creationId xmlns:a16="http://schemas.microsoft.com/office/drawing/2014/main" id="{52215435-2F8E-4783-A30C-41C25B46CF2C}"/>
                </a:ext>
              </a:extLst>
            </p:cNvPr>
            <p:cNvGrpSpPr/>
            <p:nvPr/>
          </p:nvGrpSpPr>
          <p:grpSpPr>
            <a:xfrm rot="10800000">
              <a:off x="11452268" y="301635"/>
              <a:ext cx="714579" cy="1173683"/>
              <a:chOff x="9357293" y="3526986"/>
              <a:chExt cx="444342" cy="804716"/>
            </a:xfrm>
          </p:grpSpPr>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rot="10800000" flipV="1">
                <a:off x="9588564" y="3526986"/>
                <a:ext cx="0" cy="338619"/>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sp>
          <p:nvSpPr>
            <p:cNvPr id="112" name="Ellipse 111">
              <a:extLst>
                <a:ext uri="{FF2B5EF4-FFF2-40B4-BE49-F238E27FC236}">
                  <a16:creationId xmlns:a16="http://schemas.microsoft.com/office/drawing/2014/main" id="{4A842991-6122-4AFC-A010-AB15C4D4B0B0}"/>
                </a:ext>
              </a:extLst>
            </p:cNvPr>
            <p:cNvSpPr/>
            <p:nvPr/>
          </p:nvSpPr>
          <p:spPr>
            <a:xfrm rot="10800000">
              <a:off x="11868863" y="773850"/>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gr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10186882" y="2825026"/>
            <a:ext cx="1237837" cy="20969"/>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55" name="Gerader Verbinder 54">
            <a:extLst>
              <a:ext uri="{FF2B5EF4-FFF2-40B4-BE49-F238E27FC236}">
                <a16:creationId xmlns:a16="http://schemas.microsoft.com/office/drawing/2014/main" id="{1123B6E7-163C-4081-8292-F14374B6D5C2}"/>
              </a:ext>
            </a:extLst>
          </p:cNvPr>
          <p:cNvCxnSpPr>
            <a:cxnSpLocks/>
          </p:cNvCxnSpPr>
          <p:nvPr/>
        </p:nvCxnSpPr>
        <p:spPr>
          <a:xfrm>
            <a:off x="8909862" y="3213806"/>
            <a:ext cx="8916" cy="1065409"/>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sp>
        <p:nvSpPr>
          <p:cNvPr id="73" name="Textfeld 72">
            <a:extLst>
              <a:ext uri="{FF2B5EF4-FFF2-40B4-BE49-F238E27FC236}">
                <a16:creationId xmlns:a16="http://schemas.microsoft.com/office/drawing/2014/main" id="{D349A7DD-2C15-4E04-A5DC-F27B5ACD2419}"/>
              </a:ext>
            </a:extLst>
          </p:cNvPr>
          <p:cNvSpPr txBox="1"/>
          <p:nvPr/>
        </p:nvSpPr>
        <p:spPr>
          <a:xfrm>
            <a:off x="10401108" y="2386110"/>
            <a:ext cx="643530" cy="215444"/>
          </a:xfrm>
          <a:prstGeom prst="rect">
            <a:avLst/>
          </a:prstGeom>
          <a:noFill/>
        </p:spPr>
        <p:txBody>
          <a:bodyPr wrap="square" rtlCol="0">
            <a:spAutoFit/>
          </a:bodyPr>
          <a:lstStyle/>
          <a:p>
            <a:r>
              <a:rPr lang="de-DE" sz="800" b="1" dirty="0"/>
              <a:t>hydraulic</a:t>
            </a:r>
          </a:p>
        </p:txBody>
      </p:sp>
      <p:sp>
        <p:nvSpPr>
          <p:cNvPr id="145" name="Textfeld 144">
            <a:extLst>
              <a:ext uri="{FF2B5EF4-FFF2-40B4-BE49-F238E27FC236}">
                <a16:creationId xmlns:a16="http://schemas.microsoft.com/office/drawing/2014/main" id="{3D241753-1DA1-423F-9C5C-E086BF8F5FF5}"/>
              </a:ext>
            </a:extLst>
          </p:cNvPr>
          <p:cNvSpPr txBox="1"/>
          <p:nvPr/>
        </p:nvSpPr>
        <p:spPr>
          <a:xfrm>
            <a:off x="10375642" y="2083295"/>
            <a:ext cx="643530" cy="215444"/>
          </a:xfrm>
          <a:prstGeom prst="rect">
            <a:avLst/>
          </a:prstGeom>
          <a:noFill/>
        </p:spPr>
        <p:txBody>
          <a:bodyPr wrap="square" rtlCol="0">
            <a:spAutoFit/>
          </a:bodyPr>
          <a:lstStyle/>
          <a:p>
            <a:r>
              <a:rPr lang="de-DE" sz="800" b="1" dirty="0"/>
              <a:t>hydraulic</a:t>
            </a:r>
          </a:p>
        </p:txBody>
      </p: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5293797" cy="830997"/>
          </a:xfrm>
          <a:prstGeom prst="rect">
            <a:avLst/>
          </a:prstGeom>
          <a:noFill/>
        </p:spPr>
        <p:txBody>
          <a:bodyPr wrap="square" rtlCol="0">
            <a:spAutoFit/>
          </a:bodyPr>
          <a:lstStyle/>
          <a:p>
            <a:r>
              <a:rPr lang="en-US" sz="2400" b="1" dirty="0"/>
              <a:t>R13H Targeted layouts – layout 2a # (electro-hydraulic-brake)</a:t>
            </a:r>
          </a:p>
        </p:txBody>
      </p:sp>
      <p:grpSp>
        <p:nvGrpSpPr>
          <p:cNvPr id="19" name="Gruppieren 18">
            <a:extLst>
              <a:ext uri="{FF2B5EF4-FFF2-40B4-BE49-F238E27FC236}">
                <a16:creationId xmlns:a16="http://schemas.microsoft.com/office/drawing/2014/main" id="{3FD617C8-403B-4F81-965D-8090D01726CC}"/>
              </a:ext>
            </a:extLst>
          </p:cNvPr>
          <p:cNvGrpSpPr/>
          <p:nvPr/>
        </p:nvGrpSpPr>
        <p:grpSpPr>
          <a:xfrm>
            <a:off x="6991969" y="2178204"/>
            <a:ext cx="1449796" cy="1040189"/>
            <a:chOff x="6991969" y="2178204"/>
            <a:chExt cx="1311435" cy="1040189"/>
          </a:xfrm>
        </p:grpSpPr>
        <p:sp>
          <p:nvSpPr>
            <p:cNvPr id="136" name="Textfeld 135">
              <a:extLst>
                <a:ext uri="{FF2B5EF4-FFF2-40B4-BE49-F238E27FC236}">
                  <a16:creationId xmlns:a16="http://schemas.microsoft.com/office/drawing/2014/main" id="{3F090409-21C2-4D24-A6F6-F55E2E5FCB15}"/>
                </a:ext>
              </a:extLst>
            </p:cNvPr>
            <p:cNvSpPr txBox="1"/>
            <p:nvPr/>
          </p:nvSpPr>
          <p:spPr>
            <a:xfrm>
              <a:off x="6991969" y="2296786"/>
              <a:ext cx="1311435" cy="830997"/>
            </a:xfrm>
            <a:prstGeom prst="rect">
              <a:avLst/>
            </a:prstGeom>
            <a:noFill/>
          </p:spPr>
          <p:txBody>
            <a:bodyPr wrap="square" rtlCol="0">
              <a:spAutoFit/>
            </a:bodyPr>
            <a:lstStyle/>
            <a:p>
              <a:pPr algn="ctr"/>
              <a:r>
                <a:rPr lang="de-DE" sz="1600" dirty="0"/>
                <a:t>Brake Controller1 </a:t>
              </a:r>
            </a:p>
            <a:p>
              <a:pPr algn="ctr"/>
              <a:r>
                <a:rPr lang="de-DE" sz="1600" dirty="0"/>
                <a:t> </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059190" y="2178204"/>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sp>
        <p:nvSpPr>
          <p:cNvPr id="117" name="Textfeld 116">
            <a:extLst>
              <a:ext uri="{FF2B5EF4-FFF2-40B4-BE49-F238E27FC236}">
                <a16:creationId xmlns:a16="http://schemas.microsoft.com/office/drawing/2014/main" id="{B7CDF19B-EBD9-40FE-8CEB-1268BBD11AA3}"/>
              </a:ext>
            </a:extLst>
          </p:cNvPr>
          <p:cNvSpPr txBox="1"/>
          <p:nvPr/>
        </p:nvSpPr>
        <p:spPr>
          <a:xfrm>
            <a:off x="8557523" y="2282933"/>
            <a:ext cx="1402555" cy="584775"/>
          </a:xfrm>
          <a:prstGeom prst="rect">
            <a:avLst/>
          </a:prstGeom>
          <a:noFill/>
        </p:spPr>
        <p:txBody>
          <a:bodyPr wrap="square" rtlCol="0">
            <a:spAutoFit/>
          </a:bodyPr>
          <a:lstStyle/>
          <a:p>
            <a:pPr algn="ctr"/>
            <a:r>
              <a:rPr lang="de-DE" sz="1600" dirty="0"/>
              <a:t>Brake Controller 2 </a:t>
            </a:r>
          </a:p>
        </p:txBody>
      </p:sp>
      <p:sp>
        <p:nvSpPr>
          <p:cNvPr id="119" name="Rechteck: abgerundete Ecken 118">
            <a:extLst>
              <a:ext uri="{FF2B5EF4-FFF2-40B4-BE49-F238E27FC236}">
                <a16:creationId xmlns:a16="http://schemas.microsoft.com/office/drawing/2014/main" id="{9DD8301B-63C3-466B-A67D-FDE78626EA88}"/>
              </a:ext>
            </a:extLst>
          </p:cNvPr>
          <p:cNvSpPr/>
          <p:nvPr/>
        </p:nvSpPr>
        <p:spPr>
          <a:xfrm>
            <a:off x="8689398" y="2173586"/>
            <a:ext cx="1244840"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33" name="Gerade Verbindung mit Pfeil 132">
            <a:extLst>
              <a:ext uri="{FF2B5EF4-FFF2-40B4-BE49-F238E27FC236}">
                <a16:creationId xmlns:a16="http://schemas.microsoft.com/office/drawing/2014/main" id="{E87EC5C6-C7AB-4178-A0E9-C1E573414120}"/>
              </a:ext>
            </a:extLst>
          </p:cNvPr>
          <p:cNvCxnSpPr>
            <a:cxnSpLocks/>
          </p:cNvCxnSpPr>
          <p:nvPr/>
        </p:nvCxnSpPr>
        <p:spPr>
          <a:xfrm flipH="1">
            <a:off x="8323815" y="2697407"/>
            <a:ext cx="336537" cy="0"/>
          </a:xfrm>
          <a:prstGeom prst="straightConnector1">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10186882" y="2592913"/>
            <a:ext cx="1169684" cy="116"/>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58" name="Textfeld 157">
            <a:extLst>
              <a:ext uri="{FF2B5EF4-FFF2-40B4-BE49-F238E27FC236}">
                <a16:creationId xmlns:a16="http://schemas.microsoft.com/office/drawing/2014/main" id="{E7AFB3CD-5109-4EF7-A674-3B86313D25A8}"/>
              </a:ext>
            </a:extLst>
          </p:cNvPr>
          <p:cNvSpPr txBox="1"/>
          <p:nvPr/>
        </p:nvSpPr>
        <p:spPr>
          <a:xfrm>
            <a:off x="10419582" y="2958767"/>
            <a:ext cx="643530" cy="215444"/>
          </a:xfrm>
          <a:prstGeom prst="rect">
            <a:avLst/>
          </a:prstGeom>
          <a:noFill/>
        </p:spPr>
        <p:txBody>
          <a:bodyPr wrap="square" rtlCol="0">
            <a:spAutoFit/>
          </a:bodyPr>
          <a:lstStyle/>
          <a:p>
            <a:r>
              <a:rPr lang="de-DE" sz="800" b="1" dirty="0"/>
              <a:t>hydraulic</a:t>
            </a:r>
          </a:p>
        </p:txBody>
      </p:sp>
      <p:sp>
        <p:nvSpPr>
          <p:cNvPr id="163" name="Textfeld 162">
            <a:extLst>
              <a:ext uri="{FF2B5EF4-FFF2-40B4-BE49-F238E27FC236}">
                <a16:creationId xmlns:a16="http://schemas.microsoft.com/office/drawing/2014/main" id="{3096A867-05A5-41D3-B6CF-658D2F790651}"/>
              </a:ext>
            </a:extLst>
          </p:cNvPr>
          <p:cNvSpPr txBox="1"/>
          <p:nvPr/>
        </p:nvSpPr>
        <p:spPr>
          <a:xfrm>
            <a:off x="10401111" y="2663202"/>
            <a:ext cx="643530" cy="215444"/>
          </a:xfrm>
          <a:prstGeom prst="rect">
            <a:avLst/>
          </a:prstGeom>
          <a:noFill/>
        </p:spPr>
        <p:txBody>
          <a:bodyPr wrap="square" rtlCol="0">
            <a:spAutoFit/>
          </a:bodyPr>
          <a:lstStyle/>
          <a:p>
            <a:r>
              <a:rPr lang="de-DE" sz="800" b="1" dirty="0"/>
              <a:t>hydraulic</a:t>
            </a:r>
          </a:p>
        </p:txBody>
      </p: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5" y="1991918"/>
            <a:ext cx="3270857" cy="1409309"/>
          </a:xfrm>
          <a:prstGeom prst="round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15" name="Gruppieren 14">
            <a:extLst>
              <a:ext uri="{FF2B5EF4-FFF2-40B4-BE49-F238E27FC236}">
                <a16:creationId xmlns:a16="http://schemas.microsoft.com/office/drawing/2014/main" id="{4E12C454-05D6-412B-8048-424B1812B555}"/>
              </a:ext>
            </a:extLst>
          </p:cNvPr>
          <p:cNvGrpSpPr/>
          <p:nvPr/>
        </p:nvGrpSpPr>
        <p:grpSpPr>
          <a:xfrm>
            <a:off x="7066282" y="2860253"/>
            <a:ext cx="1311435" cy="277001"/>
            <a:chOff x="9264113" y="846677"/>
            <a:chExt cx="1311435" cy="277001"/>
          </a:xfrm>
        </p:grpSpPr>
        <p:sp>
          <p:nvSpPr>
            <p:cNvPr id="115" name="Rechteck: abgerundete Ecken 114">
              <a:extLst>
                <a:ext uri="{FF2B5EF4-FFF2-40B4-BE49-F238E27FC236}">
                  <a16:creationId xmlns:a16="http://schemas.microsoft.com/office/drawing/2014/main" id="{B9FC3130-6263-4A60-A089-92DC313A0A52}"/>
                </a:ext>
              </a:extLst>
            </p:cNvPr>
            <p:cNvSpPr/>
            <p:nvPr/>
          </p:nvSpPr>
          <p:spPr>
            <a:xfrm rot="5400000">
              <a:off x="9793799" y="541836"/>
              <a:ext cx="277001" cy="88668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18" name="Textfeld 117">
              <a:extLst>
                <a:ext uri="{FF2B5EF4-FFF2-40B4-BE49-F238E27FC236}">
                  <a16:creationId xmlns:a16="http://schemas.microsoft.com/office/drawing/2014/main" id="{08010EB1-1590-4DD5-9477-BF5662A40499}"/>
                </a:ext>
              </a:extLst>
            </p:cNvPr>
            <p:cNvSpPr txBox="1"/>
            <p:nvPr/>
          </p:nvSpPr>
          <p:spPr>
            <a:xfrm>
              <a:off x="9264113" y="846677"/>
              <a:ext cx="1311435" cy="276999"/>
            </a:xfrm>
            <a:prstGeom prst="rect">
              <a:avLst/>
            </a:prstGeom>
            <a:noFill/>
          </p:spPr>
          <p:txBody>
            <a:bodyPr wrap="square" rtlCol="0">
              <a:spAutoFit/>
            </a:bodyPr>
            <a:lstStyle/>
            <a:p>
              <a:pPr algn="ctr"/>
              <a:r>
                <a:rPr lang="de-DE" sz="1200" dirty="0"/>
                <a:t>Modulator 1</a:t>
              </a:r>
            </a:p>
          </p:txBody>
        </p:sp>
      </p:grpSp>
      <p:grpSp>
        <p:nvGrpSpPr>
          <p:cNvPr id="13" name="Gruppieren 12">
            <a:extLst>
              <a:ext uri="{FF2B5EF4-FFF2-40B4-BE49-F238E27FC236}">
                <a16:creationId xmlns:a16="http://schemas.microsoft.com/office/drawing/2014/main" id="{A3A3A679-568C-41D4-9FF9-72068C9D0BCA}"/>
              </a:ext>
            </a:extLst>
          </p:cNvPr>
          <p:cNvGrpSpPr/>
          <p:nvPr/>
        </p:nvGrpSpPr>
        <p:grpSpPr>
          <a:xfrm>
            <a:off x="8687701" y="2855968"/>
            <a:ext cx="1311435" cy="277001"/>
            <a:chOff x="7412222" y="999077"/>
            <a:chExt cx="1311435" cy="277001"/>
          </a:xfrm>
        </p:grpSpPr>
        <p:sp>
          <p:nvSpPr>
            <p:cNvPr id="130" name="Rechteck: abgerundete Ecken 129">
              <a:extLst>
                <a:ext uri="{FF2B5EF4-FFF2-40B4-BE49-F238E27FC236}">
                  <a16:creationId xmlns:a16="http://schemas.microsoft.com/office/drawing/2014/main" id="{E9043055-9868-40B6-A656-C3E5771567BF}"/>
                </a:ext>
              </a:extLst>
            </p:cNvPr>
            <p:cNvSpPr/>
            <p:nvPr/>
          </p:nvSpPr>
          <p:spPr>
            <a:xfrm rot="5400000">
              <a:off x="7941907" y="694236"/>
              <a:ext cx="277001" cy="88668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31" name="Textfeld 130">
              <a:extLst>
                <a:ext uri="{FF2B5EF4-FFF2-40B4-BE49-F238E27FC236}">
                  <a16:creationId xmlns:a16="http://schemas.microsoft.com/office/drawing/2014/main" id="{B313C406-47B7-4847-A818-0C9558F95194}"/>
                </a:ext>
              </a:extLst>
            </p:cNvPr>
            <p:cNvSpPr txBox="1"/>
            <p:nvPr/>
          </p:nvSpPr>
          <p:spPr>
            <a:xfrm>
              <a:off x="7412222" y="999077"/>
              <a:ext cx="1311435" cy="276999"/>
            </a:xfrm>
            <a:prstGeom prst="rect">
              <a:avLst/>
            </a:prstGeom>
            <a:noFill/>
          </p:spPr>
          <p:txBody>
            <a:bodyPr wrap="square" rtlCol="0">
              <a:spAutoFit/>
            </a:bodyPr>
            <a:lstStyle/>
            <a:p>
              <a:pPr algn="ctr"/>
              <a:r>
                <a:rPr lang="de-DE" sz="1200" dirty="0"/>
                <a:t>Modulator 2</a:t>
              </a:r>
            </a:p>
          </p:txBody>
        </p:sp>
      </p:grpSp>
      <p:grpSp>
        <p:nvGrpSpPr>
          <p:cNvPr id="134" name="Gruppieren 133">
            <a:extLst>
              <a:ext uri="{FF2B5EF4-FFF2-40B4-BE49-F238E27FC236}">
                <a16:creationId xmlns:a16="http://schemas.microsoft.com/office/drawing/2014/main" id="{F72EF4DE-0985-4D3A-962D-67CBAF04945A}"/>
              </a:ext>
            </a:extLst>
          </p:cNvPr>
          <p:cNvGrpSpPr/>
          <p:nvPr/>
        </p:nvGrpSpPr>
        <p:grpSpPr>
          <a:xfrm>
            <a:off x="6134641" y="2352619"/>
            <a:ext cx="789886" cy="485199"/>
            <a:chOff x="7924934" y="4094659"/>
            <a:chExt cx="789886" cy="485199"/>
          </a:xfrm>
        </p:grpSpPr>
        <p:sp>
          <p:nvSpPr>
            <p:cNvPr id="135" name="Rechteck 134">
              <a:extLst>
                <a:ext uri="{FF2B5EF4-FFF2-40B4-BE49-F238E27FC236}">
                  <a16:creationId xmlns:a16="http://schemas.microsoft.com/office/drawing/2014/main" id="{967F919D-2987-4DE1-B5F8-C7496FB58612}"/>
                </a:ext>
              </a:extLst>
            </p:cNvPr>
            <p:cNvSpPr/>
            <p:nvPr/>
          </p:nvSpPr>
          <p:spPr>
            <a:xfrm>
              <a:off x="7924934" y="4237162"/>
              <a:ext cx="418138" cy="342696"/>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sp>
          <p:nvSpPr>
            <p:cNvPr id="147" name="Rechteck 146">
              <a:extLst>
                <a:ext uri="{FF2B5EF4-FFF2-40B4-BE49-F238E27FC236}">
                  <a16:creationId xmlns:a16="http://schemas.microsoft.com/office/drawing/2014/main" id="{9FC1751F-A813-4F88-8E53-9D01C0BEF923}"/>
                </a:ext>
              </a:extLst>
            </p:cNvPr>
            <p:cNvSpPr/>
            <p:nvPr/>
          </p:nvSpPr>
          <p:spPr>
            <a:xfrm>
              <a:off x="8100321" y="4094659"/>
              <a:ext cx="90999" cy="145337"/>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solidFill>
                  <a:schemeClr val="tx1"/>
                </a:solidFill>
              </a:endParaRPr>
            </a:p>
          </p:txBody>
        </p:sp>
        <p:pic>
          <p:nvPicPr>
            <p:cNvPr id="167" name="Picture 2" descr="Parking brake free icon">
              <a:extLst>
                <a:ext uri="{FF2B5EF4-FFF2-40B4-BE49-F238E27FC236}">
                  <a16:creationId xmlns:a16="http://schemas.microsoft.com/office/drawing/2014/main" id="{7799701E-BBA6-48C7-8037-763049300749}"/>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8000546" y="4274193"/>
              <a:ext cx="279483" cy="292873"/>
            </a:xfrm>
            <a:prstGeom prst="rect">
              <a:avLst/>
            </a:prstGeom>
            <a:noFill/>
            <a:extLst>
              <a:ext uri="{909E8E84-426E-40DD-AFC4-6F175D3DCCD1}">
                <a14:hiddenFill xmlns:a14="http://schemas.microsoft.com/office/drawing/2010/main">
                  <a:solidFill>
                    <a:srgbClr val="FFFFFF"/>
                  </a:solidFill>
                </a14:hiddenFill>
              </a:ext>
            </a:extLst>
          </p:spPr>
        </p:pic>
        <p:cxnSp>
          <p:nvCxnSpPr>
            <p:cNvPr id="168" name="Gerader Verbinder 167">
              <a:extLst>
                <a:ext uri="{FF2B5EF4-FFF2-40B4-BE49-F238E27FC236}">
                  <a16:creationId xmlns:a16="http://schemas.microsoft.com/office/drawing/2014/main" id="{A2E1D10A-91BC-4848-A261-FD703C557100}"/>
                </a:ext>
              </a:extLst>
            </p:cNvPr>
            <p:cNvCxnSpPr>
              <a:cxnSpLocks/>
            </p:cNvCxnSpPr>
            <p:nvPr/>
          </p:nvCxnSpPr>
          <p:spPr>
            <a:xfrm>
              <a:off x="8357769" y="4426765"/>
              <a:ext cx="357051"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cxnSp>
        <p:nvCxnSpPr>
          <p:cNvPr id="169" name="Gerader Verbinder 168">
            <a:extLst>
              <a:ext uri="{FF2B5EF4-FFF2-40B4-BE49-F238E27FC236}">
                <a16:creationId xmlns:a16="http://schemas.microsoft.com/office/drawing/2014/main" id="{778972BE-D1EC-4D8C-B428-673E64E73C10}"/>
              </a:ext>
            </a:extLst>
          </p:cNvPr>
          <p:cNvCxnSpPr>
            <a:cxnSpLocks/>
            <a:stCxn id="184" idx="2"/>
          </p:cNvCxnSpPr>
          <p:nvPr/>
        </p:nvCxnSpPr>
        <p:spPr>
          <a:xfrm>
            <a:off x="6899576" y="1549999"/>
            <a:ext cx="0" cy="236327"/>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72" name="Rechteck: abgerundete Ecken 171">
            <a:extLst>
              <a:ext uri="{FF2B5EF4-FFF2-40B4-BE49-F238E27FC236}">
                <a16:creationId xmlns:a16="http://schemas.microsoft.com/office/drawing/2014/main" id="{EDBADFE8-BFAA-4FFA-871A-A609AC8AFCCC}"/>
              </a:ext>
            </a:extLst>
          </p:cNvPr>
          <p:cNvSpPr/>
          <p:nvPr/>
        </p:nvSpPr>
        <p:spPr>
          <a:xfrm>
            <a:off x="2855908" y="3141451"/>
            <a:ext cx="1217254" cy="7274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4" name="Gerader Verbinder 173">
            <a:extLst>
              <a:ext uri="{FF2B5EF4-FFF2-40B4-BE49-F238E27FC236}">
                <a16:creationId xmlns:a16="http://schemas.microsoft.com/office/drawing/2014/main" id="{D2E97AE7-533A-4549-98A2-78BB7F9A30B9}"/>
              </a:ext>
            </a:extLst>
          </p:cNvPr>
          <p:cNvCxnSpPr>
            <a:cxnSpLocks/>
          </p:cNvCxnSpPr>
          <p:nvPr/>
        </p:nvCxnSpPr>
        <p:spPr>
          <a:xfrm>
            <a:off x="3361108" y="3509759"/>
            <a:ext cx="3968334" cy="13877"/>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75" name="Rechteck: abgerundete Ecken 174">
            <a:extLst>
              <a:ext uri="{FF2B5EF4-FFF2-40B4-BE49-F238E27FC236}">
                <a16:creationId xmlns:a16="http://schemas.microsoft.com/office/drawing/2014/main" id="{9C955F8A-60FA-47C1-9237-BB9A4BCE14B2}"/>
              </a:ext>
            </a:extLst>
          </p:cNvPr>
          <p:cNvSpPr/>
          <p:nvPr/>
        </p:nvSpPr>
        <p:spPr>
          <a:xfrm>
            <a:off x="335680" y="1410740"/>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grpSp>
        <p:nvGrpSpPr>
          <p:cNvPr id="177" name="Gruppieren 176">
            <a:extLst>
              <a:ext uri="{FF2B5EF4-FFF2-40B4-BE49-F238E27FC236}">
                <a16:creationId xmlns:a16="http://schemas.microsoft.com/office/drawing/2014/main" id="{4F7D7AE4-E4B4-4223-8DEE-A6E6FED85C01}"/>
              </a:ext>
            </a:extLst>
          </p:cNvPr>
          <p:cNvGrpSpPr/>
          <p:nvPr/>
        </p:nvGrpSpPr>
        <p:grpSpPr>
          <a:xfrm>
            <a:off x="3485843" y="1720091"/>
            <a:ext cx="314920" cy="150916"/>
            <a:chOff x="2579832" y="2332659"/>
            <a:chExt cx="314920" cy="150916"/>
          </a:xfrm>
        </p:grpSpPr>
        <p:sp>
          <p:nvSpPr>
            <p:cNvPr id="178" name="Rechteck 177">
              <a:extLst>
                <a:ext uri="{FF2B5EF4-FFF2-40B4-BE49-F238E27FC236}">
                  <a16:creationId xmlns:a16="http://schemas.microsoft.com/office/drawing/2014/main" id="{1EC9C1D9-C7DD-4434-ABF8-B0E36C7866AB}"/>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179" name="Gerader Verbinder 178">
              <a:extLst>
                <a:ext uri="{FF2B5EF4-FFF2-40B4-BE49-F238E27FC236}">
                  <a16:creationId xmlns:a16="http://schemas.microsoft.com/office/drawing/2014/main" id="{169476CE-7BE9-4ACF-AE2B-2719A878B67C}"/>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0" name="Gerader Verbinder 179">
              <a:extLst>
                <a:ext uri="{FF2B5EF4-FFF2-40B4-BE49-F238E27FC236}">
                  <a16:creationId xmlns:a16="http://schemas.microsoft.com/office/drawing/2014/main" id="{6FCA86C8-A978-4EFE-A42F-8D608F9725CA}"/>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cxnSp>
        <p:nvCxnSpPr>
          <p:cNvPr id="181" name="Gerader Verbinder 180">
            <a:extLst>
              <a:ext uri="{FF2B5EF4-FFF2-40B4-BE49-F238E27FC236}">
                <a16:creationId xmlns:a16="http://schemas.microsoft.com/office/drawing/2014/main" id="{92A4A621-D7EA-465A-A20F-EF895870DAB6}"/>
              </a:ext>
            </a:extLst>
          </p:cNvPr>
          <p:cNvCxnSpPr>
            <a:cxnSpLocks/>
          </p:cNvCxnSpPr>
          <p:nvPr/>
        </p:nvCxnSpPr>
        <p:spPr>
          <a:xfrm>
            <a:off x="3376059" y="1800950"/>
            <a:ext cx="95163"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183" name="Grafik 182" descr="Ein Bild, das Text, Schild, Himmel, draußen enthält.&#10;&#10;Automatisch generierte Beschreibung">
            <a:extLst>
              <a:ext uri="{FF2B5EF4-FFF2-40B4-BE49-F238E27FC236}">
                <a16:creationId xmlns:a16="http://schemas.microsoft.com/office/drawing/2014/main" id="{2A032415-34BB-486E-96CC-9D6211C7F217}"/>
              </a:ext>
            </a:extLst>
          </p:cNvPr>
          <p:cNvPicPr>
            <a:picLocks noChangeAspect="1"/>
          </p:cNvPicPr>
          <p:nvPr/>
        </p:nvPicPr>
        <p:blipFill>
          <a:blip r:embed="rId7" cstate="hq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97723" y="1590532"/>
            <a:ext cx="488160" cy="488160"/>
          </a:xfrm>
          <a:prstGeom prst="rect">
            <a:avLst/>
          </a:prstGeom>
        </p:spPr>
      </p:pic>
      <p:sp>
        <p:nvSpPr>
          <p:cNvPr id="184" name="Rechteck: abgerundete Ecken 183">
            <a:extLst>
              <a:ext uri="{FF2B5EF4-FFF2-40B4-BE49-F238E27FC236}">
                <a16:creationId xmlns:a16="http://schemas.microsoft.com/office/drawing/2014/main" id="{FE05CEC7-4DC5-4C84-A79F-FA287DB73398}"/>
              </a:ext>
            </a:extLst>
          </p:cNvPr>
          <p:cNvSpPr/>
          <p:nvPr/>
        </p:nvSpPr>
        <p:spPr>
          <a:xfrm>
            <a:off x="6214696" y="838799"/>
            <a:ext cx="1369760" cy="711200"/>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DE" dirty="0">
                <a:solidFill>
                  <a:schemeClr val="tx1"/>
                </a:solidFill>
              </a:rPr>
              <a:t>LV-</a:t>
            </a:r>
            <a:r>
              <a:rPr lang="de-DE" dirty="0" err="1">
                <a:solidFill>
                  <a:schemeClr val="tx1"/>
                </a:solidFill>
              </a:rPr>
              <a:t>Battery</a:t>
            </a:r>
            <a:endParaRPr lang="de-DE" dirty="0">
              <a:solidFill>
                <a:schemeClr val="tx1"/>
              </a:solidFill>
            </a:endParaRPr>
          </a:p>
        </p:txBody>
      </p:sp>
      <p:cxnSp>
        <p:nvCxnSpPr>
          <p:cNvPr id="185" name="Gerade Verbindung mit Pfeil 184">
            <a:extLst>
              <a:ext uri="{FF2B5EF4-FFF2-40B4-BE49-F238E27FC236}">
                <a16:creationId xmlns:a16="http://schemas.microsoft.com/office/drawing/2014/main" id="{DCAE15EB-BD85-4D82-B677-F9A85BB0C379}"/>
              </a:ext>
            </a:extLst>
          </p:cNvPr>
          <p:cNvCxnSpPr>
            <a:cxnSpLocks/>
          </p:cNvCxnSpPr>
          <p:nvPr/>
        </p:nvCxnSpPr>
        <p:spPr>
          <a:xfrm flipV="1">
            <a:off x="7343762" y="3223314"/>
            <a:ext cx="0" cy="305440"/>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215" name="Gerader Verbinder 214">
            <a:extLst>
              <a:ext uri="{FF2B5EF4-FFF2-40B4-BE49-F238E27FC236}">
                <a16:creationId xmlns:a16="http://schemas.microsoft.com/office/drawing/2014/main" id="{AB852EC6-3D4E-48BA-955F-5D9CC756D983}"/>
              </a:ext>
            </a:extLst>
          </p:cNvPr>
          <p:cNvCxnSpPr>
            <a:cxnSpLocks/>
          </p:cNvCxnSpPr>
          <p:nvPr/>
        </p:nvCxnSpPr>
        <p:spPr>
          <a:xfrm>
            <a:off x="7584456" y="3230839"/>
            <a:ext cx="8916" cy="948228"/>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216" name="Gerader Verbinder 215">
            <a:extLst>
              <a:ext uri="{FF2B5EF4-FFF2-40B4-BE49-F238E27FC236}">
                <a16:creationId xmlns:a16="http://schemas.microsoft.com/office/drawing/2014/main" id="{399459E7-1BF7-4905-AF7E-1864EB9DB294}"/>
              </a:ext>
            </a:extLst>
          </p:cNvPr>
          <p:cNvCxnSpPr>
            <a:cxnSpLocks/>
          </p:cNvCxnSpPr>
          <p:nvPr/>
        </p:nvCxnSpPr>
        <p:spPr>
          <a:xfrm flipH="1">
            <a:off x="5441083" y="1791691"/>
            <a:ext cx="5353" cy="2427505"/>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17" name="Gerader Verbinder 216">
            <a:extLst>
              <a:ext uri="{FF2B5EF4-FFF2-40B4-BE49-F238E27FC236}">
                <a16:creationId xmlns:a16="http://schemas.microsoft.com/office/drawing/2014/main" id="{F7FBE27A-CEFA-49E2-B1DD-03294549CDA4}"/>
              </a:ext>
            </a:extLst>
          </p:cNvPr>
          <p:cNvCxnSpPr>
            <a:cxnSpLocks/>
          </p:cNvCxnSpPr>
          <p:nvPr/>
        </p:nvCxnSpPr>
        <p:spPr>
          <a:xfrm>
            <a:off x="6369623" y="392743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218" name="Textfeld 217">
            <a:extLst>
              <a:ext uri="{FF2B5EF4-FFF2-40B4-BE49-F238E27FC236}">
                <a16:creationId xmlns:a16="http://schemas.microsoft.com/office/drawing/2014/main" id="{C527D339-97C9-4DC6-9803-355D3C674C8A}"/>
              </a:ext>
            </a:extLst>
          </p:cNvPr>
          <p:cNvSpPr txBox="1"/>
          <p:nvPr/>
        </p:nvSpPr>
        <p:spPr>
          <a:xfrm>
            <a:off x="6057174" y="4281617"/>
            <a:ext cx="257448" cy="307777"/>
          </a:xfrm>
          <a:prstGeom prst="rect">
            <a:avLst/>
          </a:prstGeom>
          <a:noFill/>
        </p:spPr>
        <p:txBody>
          <a:bodyPr wrap="square" rtlCol="0">
            <a:spAutoFit/>
          </a:bodyPr>
          <a:lstStyle/>
          <a:p>
            <a:r>
              <a:rPr lang="de-DE" sz="1400" b="1" dirty="0"/>
              <a:t>1</a:t>
            </a:r>
          </a:p>
        </p:txBody>
      </p:sp>
      <p:sp>
        <p:nvSpPr>
          <p:cNvPr id="219" name="Textfeld 218">
            <a:extLst>
              <a:ext uri="{FF2B5EF4-FFF2-40B4-BE49-F238E27FC236}">
                <a16:creationId xmlns:a16="http://schemas.microsoft.com/office/drawing/2014/main" id="{3C37DF35-795A-4373-97B7-4FD10EFFAF06}"/>
              </a:ext>
            </a:extLst>
          </p:cNvPr>
          <p:cNvSpPr txBox="1"/>
          <p:nvPr/>
        </p:nvSpPr>
        <p:spPr>
          <a:xfrm>
            <a:off x="6495897" y="4286228"/>
            <a:ext cx="257448" cy="307777"/>
          </a:xfrm>
          <a:prstGeom prst="rect">
            <a:avLst/>
          </a:prstGeom>
          <a:noFill/>
        </p:spPr>
        <p:txBody>
          <a:bodyPr wrap="square" rtlCol="0">
            <a:spAutoFit/>
          </a:bodyPr>
          <a:lstStyle/>
          <a:p>
            <a:r>
              <a:rPr lang="de-DE" sz="1400" b="1" dirty="0"/>
              <a:t>2</a:t>
            </a:r>
          </a:p>
        </p:txBody>
      </p:sp>
      <p:sp>
        <p:nvSpPr>
          <p:cNvPr id="221" name="Textfeld 220">
            <a:extLst>
              <a:ext uri="{FF2B5EF4-FFF2-40B4-BE49-F238E27FC236}">
                <a16:creationId xmlns:a16="http://schemas.microsoft.com/office/drawing/2014/main" id="{7BCA2CA5-6170-4A86-9673-A8D20B627CCF}"/>
              </a:ext>
            </a:extLst>
          </p:cNvPr>
          <p:cNvSpPr txBox="1"/>
          <p:nvPr/>
        </p:nvSpPr>
        <p:spPr>
          <a:xfrm>
            <a:off x="4227361" y="1469915"/>
            <a:ext cx="1136312" cy="369332"/>
          </a:xfrm>
          <a:prstGeom prst="rect">
            <a:avLst/>
          </a:prstGeom>
          <a:noFill/>
        </p:spPr>
        <p:txBody>
          <a:bodyPr wrap="square" rtlCol="0">
            <a:spAutoFit/>
          </a:bodyPr>
          <a:lstStyle/>
          <a:p>
            <a:r>
              <a:rPr lang="de-DE" dirty="0"/>
              <a:t>KL 30.1</a:t>
            </a:r>
          </a:p>
        </p:txBody>
      </p:sp>
      <p:sp>
        <p:nvSpPr>
          <p:cNvPr id="222" name="Textfeld 221">
            <a:extLst>
              <a:ext uri="{FF2B5EF4-FFF2-40B4-BE49-F238E27FC236}">
                <a16:creationId xmlns:a16="http://schemas.microsoft.com/office/drawing/2014/main" id="{F05A66CF-C91A-4B35-B83E-996C36854D2E}"/>
              </a:ext>
            </a:extLst>
          </p:cNvPr>
          <p:cNvSpPr txBox="1"/>
          <p:nvPr/>
        </p:nvSpPr>
        <p:spPr>
          <a:xfrm>
            <a:off x="4202236" y="3157005"/>
            <a:ext cx="1136312" cy="369332"/>
          </a:xfrm>
          <a:prstGeom prst="rect">
            <a:avLst/>
          </a:prstGeom>
          <a:noFill/>
        </p:spPr>
        <p:txBody>
          <a:bodyPr wrap="square" rtlCol="0">
            <a:spAutoFit/>
          </a:bodyPr>
          <a:lstStyle/>
          <a:p>
            <a:r>
              <a:rPr lang="de-DE" dirty="0"/>
              <a:t>KL 30.2</a:t>
            </a:r>
          </a:p>
        </p:txBody>
      </p:sp>
      <p:cxnSp>
        <p:nvCxnSpPr>
          <p:cNvPr id="223" name="Gerader Verbinder 222">
            <a:extLst>
              <a:ext uri="{FF2B5EF4-FFF2-40B4-BE49-F238E27FC236}">
                <a16:creationId xmlns:a16="http://schemas.microsoft.com/office/drawing/2014/main" id="{754A98C2-9F7A-4ECF-934A-3E1F55C79F2A}"/>
              </a:ext>
            </a:extLst>
          </p:cNvPr>
          <p:cNvCxnSpPr>
            <a:cxnSpLocks/>
          </p:cNvCxnSpPr>
          <p:nvPr/>
        </p:nvCxnSpPr>
        <p:spPr>
          <a:xfrm flipH="1">
            <a:off x="6580029" y="2547968"/>
            <a:ext cx="300694"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254" name="Rechteck: abgerundete Ecken 35">
            <a:extLst>
              <a:ext uri="{FF2B5EF4-FFF2-40B4-BE49-F238E27FC236}">
                <a16:creationId xmlns:a16="http://schemas.microsoft.com/office/drawing/2014/main" id="{38438D74-453C-4275-8323-D58704254916}"/>
              </a:ext>
            </a:extLst>
          </p:cNvPr>
          <p:cNvSpPr/>
          <p:nvPr/>
        </p:nvSpPr>
        <p:spPr>
          <a:xfrm>
            <a:off x="4942911" y="4896178"/>
            <a:ext cx="961430" cy="485376"/>
          </a:xfrm>
          <a:prstGeom prst="roundRect">
            <a:avLst/>
          </a:prstGeom>
          <a:noFill/>
          <a:ln w="38100">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Other</a:t>
            </a:r>
          </a:p>
          <a:p>
            <a:pPr algn="ctr"/>
            <a:r>
              <a:rPr lang="en-US" sz="1200" dirty="0">
                <a:solidFill>
                  <a:schemeClr val="tx1"/>
                </a:solidFill>
              </a:rPr>
              <a:t>consumers</a:t>
            </a:r>
          </a:p>
        </p:txBody>
      </p:sp>
      <p:sp>
        <p:nvSpPr>
          <p:cNvPr id="255" name="Rechteck: abgerundete Ecken 35">
            <a:extLst>
              <a:ext uri="{FF2B5EF4-FFF2-40B4-BE49-F238E27FC236}">
                <a16:creationId xmlns:a16="http://schemas.microsoft.com/office/drawing/2014/main" id="{BB8B46E1-E6A0-4B9A-B554-0168261C4446}"/>
              </a:ext>
            </a:extLst>
          </p:cNvPr>
          <p:cNvSpPr/>
          <p:nvPr/>
        </p:nvSpPr>
        <p:spPr>
          <a:xfrm>
            <a:off x="3900266" y="4912761"/>
            <a:ext cx="961430" cy="485376"/>
          </a:xfrm>
          <a:prstGeom prst="roundRect">
            <a:avLst/>
          </a:prstGeom>
          <a:noFill/>
          <a:ln w="38100">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Steering System</a:t>
            </a:r>
            <a:endParaRPr lang="en-US" sz="1200" dirty="0">
              <a:solidFill>
                <a:schemeClr val="tx1"/>
              </a:solidFill>
            </a:endParaRPr>
          </a:p>
        </p:txBody>
      </p:sp>
      <p:cxnSp>
        <p:nvCxnSpPr>
          <p:cNvPr id="256" name="Gerader Verbinder 255">
            <a:extLst>
              <a:ext uri="{FF2B5EF4-FFF2-40B4-BE49-F238E27FC236}">
                <a16:creationId xmlns:a16="http://schemas.microsoft.com/office/drawing/2014/main" id="{37C302EF-D48E-4B92-9C12-C03AFFDE7DCB}"/>
              </a:ext>
            </a:extLst>
          </p:cNvPr>
          <p:cNvCxnSpPr>
            <a:cxnSpLocks/>
          </p:cNvCxnSpPr>
          <p:nvPr/>
        </p:nvCxnSpPr>
        <p:spPr>
          <a:xfrm>
            <a:off x="4231778" y="1817350"/>
            <a:ext cx="0" cy="3115110"/>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57" name="Gerader Verbinder 256">
            <a:extLst>
              <a:ext uri="{FF2B5EF4-FFF2-40B4-BE49-F238E27FC236}">
                <a16:creationId xmlns:a16="http://schemas.microsoft.com/office/drawing/2014/main" id="{E75A9D54-C9B0-43E6-9EDB-70C0AC4B1535}"/>
              </a:ext>
            </a:extLst>
          </p:cNvPr>
          <p:cNvCxnSpPr>
            <a:cxnSpLocks/>
          </p:cNvCxnSpPr>
          <p:nvPr/>
        </p:nvCxnSpPr>
        <p:spPr>
          <a:xfrm>
            <a:off x="4523945" y="3505932"/>
            <a:ext cx="0" cy="1426528"/>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58" name="Ellipse 257">
            <a:extLst>
              <a:ext uri="{FF2B5EF4-FFF2-40B4-BE49-F238E27FC236}">
                <a16:creationId xmlns:a16="http://schemas.microsoft.com/office/drawing/2014/main" id="{CF4E022F-A00F-4DDB-9635-97BFF833EF30}"/>
              </a:ext>
            </a:extLst>
          </p:cNvPr>
          <p:cNvSpPr/>
          <p:nvPr/>
        </p:nvSpPr>
        <p:spPr>
          <a:xfrm>
            <a:off x="4440755" y="3465552"/>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0" name="Gerader Verbinder 259">
            <a:extLst>
              <a:ext uri="{FF2B5EF4-FFF2-40B4-BE49-F238E27FC236}">
                <a16:creationId xmlns:a16="http://schemas.microsoft.com/office/drawing/2014/main" id="{40C79618-E0C2-42C3-BFCD-F471726C3861}"/>
              </a:ext>
            </a:extLst>
          </p:cNvPr>
          <p:cNvCxnSpPr>
            <a:cxnSpLocks/>
          </p:cNvCxnSpPr>
          <p:nvPr/>
        </p:nvCxnSpPr>
        <p:spPr>
          <a:xfrm>
            <a:off x="5897603" y="1772082"/>
            <a:ext cx="0" cy="2141517"/>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261" name="Gerader Verbinder 260">
            <a:extLst>
              <a:ext uri="{FF2B5EF4-FFF2-40B4-BE49-F238E27FC236}">
                <a16:creationId xmlns:a16="http://schemas.microsoft.com/office/drawing/2014/main" id="{4779D1FF-26B5-4BEB-9AC5-40F63E613274}"/>
              </a:ext>
            </a:extLst>
          </p:cNvPr>
          <p:cNvCxnSpPr>
            <a:cxnSpLocks/>
          </p:cNvCxnSpPr>
          <p:nvPr/>
        </p:nvCxnSpPr>
        <p:spPr>
          <a:xfrm>
            <a:off x="6655936" y="3460664"/>
            <a:ext cx="0" cy="45293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262" name="Ellipse 261">
            <a:extLst>
              <a:ext uri="{FF2B5EF4-FFF2-40B4-BE49-F238E27FC236}">
                <a16:creationId xmlns:a16="http://schemas.microsoft.com/office/drawing/2014/main" id="{563004D6-E140-4839-B07B-F5308B300BC2}"/>
              </a:ext>
            </a:extLst>
          </p:cNvPr>
          <p:cNvSpPr/>
          <p:nvPr/>
        </p:nvSpPr>
        <p:spPr>
          <a:xfrm>
            <a:off x="6572744" y="3447450"/>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3" name="Ellipse 262">
            <a:extLst>
              <a:ext uri="{FF2B5EF4-FFF2-40B4-BE49-F238E27FC236}">
                <a16:creationId xmlns:a16="http://schemas.microsoft.com/office/drawing/2014/main" id="{01242955-668B-434B-9239-E8900B3946AF}"/>
              </a:ext>
            </a:extLst>
          </p:cNvPr>
          <p:cNvSpPr/>
          <p:nvPr/>
        </p:nvSpPr>
        <p:spPr>
          <a:xfrm>
            <a:off x="5814960" y="1752811"/>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64" name="Gruppieren 263">
            <a:extLst>
              <a:ext uri="{FF2B5EF4-FFF2-40B4-BE49-F238E27FC236}">
                <a16:creationId xmlns:a16="http://schemas.microsoft.com/office/drawing/2014/main" id="{AEA89AAC-0725-4B52-8619-6176810B2AD4}"/>
              </a:ext>
            </a:extLst>
          </p:cNvPr>
          <p:cNvGrpSpPr/>
          <p:nvPr/>
        </p:nvGrpSpPr>
        <p:grpSpPr>
          <a:xfrm rot="5400000">
            <a:off x="5276900" y="4163026"/>
            <a:ext cx="314920" cy="150916"/>
            <a:chOff x="2579832" y="2332659"/>
            <a:chExt cx="314920" cy="150916"/>
          </a:xfrm>
        </p:grpSpPr>
        <p:sp>
          <p:nvSpPr>
            <p:cNvPr id="265" name="Rechteck 264">
              <a:extLst>
                <a:ext uri="{FF2B5EF4-FFF2-40B4-BE49-F238E27FC236}">
                  <a16:creationId xmlns:a16="http://schemas.microsoft.com/office/drawing/2014/main" id="{DF98F8BC-7E86-49EC-B11C-673F35006B45}"/>
                </a:ext>
              </a:extLst>
            </p:cNvPr>
            <p:cNvSpPr/>
            <p:nvPr/>
          </p:nvSpPr>
          <p:spPr>
            <a:xfrm>
              <a:off x="2579832" y="2332659"/>
              <a:ext cx="314920" cy="150916"/>
            </a:xfrm>
            <a:prstGeom prst="rect">
              <a:avLst/>
            </a:prstGeom>
            <a:solidFill>
              <a:schemeClr val="bg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266" name="Gerader Verbinder 265">
              <a:extLst>
                <a:ext uri="{FF2B5EF4-FFF2-40B4-BE49-F238E27FC236}">
                  <a16:creationId xmlns:a16="http://schemas.microsoft.com/office/drawing/2014/main" id="{4F75D868-EF6B-498A-9624-F1E8AD2AC5A6}"/>
                </a:ext>
              </a:extLst>
            </p:cNvPr>
            <p:cNvCxnSpPr/>
            <p:nvPr/>
          </p:nvCxnSpPr>
          <p:spPr>
            <a:xfrm>
              <a:off x="2785026" y="2434212"/>
              <a:ext cx="72008" cy="0"/>
            </a:xfrm>
            <a:prstGeom prst="line">
              <a:avLst/>
            </a:prstGeom>
            <a:solidFill>
              <a:schemeClr val="bg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7" name="Gerader Verbinder 266">
              <a:extLst>
                <a:ext uri="{FF2B5EF4-FFF2-40B4-BE49-F238E27FC236}">
                  <a16:creationId xmlns:a16="http://schemas.microsoft.com/office/drawing/2014/main" id="{28AB1595-F0E3-4A4C-B39F-53001C5E8274}"/>
                </a:ext>
              </a:extLst>
            </p:cNvPr>
            <p:cNvCxnSpPr/>
            <p:nvPr/>
          </p:nvCxnSpPr>
          <p:spPr>
            <a:xfrm flipV="1">
              <a:off x="2686145" y="2358754"/>
              <a:ext cx="98881" cy="75458"/>
            </a:xfrm>
            <a:prstGeom prst="line">
              <a:avLst/>
            </a:prstGeom>
            <a:solidFill>
              <a:schemeClr val="bg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68" name="Gerader Verbinder 267">
            <a:extLst>
              <a:ext uri="{FF2B5EF4-FFF2-40B4-BE49-F238E27FC236}">
                <a16:creationId xmlns:a16="http://schemas.microsoft.com/office/drawing/2014/main" id="{1580CC45-0209-4AE4-9E8E-8280EC809B5B}"/>
              </a:ext>
            </a:extLst>
          </p:cNvPr>
          <p:cNvCxnSpPr>
            <a:cxnSpLocks/>
            <a:stCxn id="265" idx="3"/>
          </p:cNvCxnSpPr>
          <p:nvPr/>
        </p:nvCxnSpPr>
        <p:spPr>
          <a:xfrm>
            <a:off x="5434360" y="4395944"/>
            <a:ext cx="3977" cy="484964"/>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269" name="Gruppieren 268">
            <a:extLst>
              <a:ext uri="{FF2B5EF4-FFF2-40B4-BE49-F238E27FC236}">
                <a16:creationId xmlns:a16="http://schemas.microsoft.com/office/drawing/2014/main" id="{B9DE7B85-913F-4F55-A2CA-E271ABD56EDE}"/>
              </a:ext>
            </a:extLst>
          </p:cNvPr>
          <p:cNvGrpSpPr/>
          <p:nvPr/>
        </p:nvGrpSpPr>
        <p:grpSpPr>
          <a:xfrm>
            <a:off x="5784164" y="3933208"/>
            <a:ext cx="3125710" cy="693562"/>
            <a:chOff x="6225262" y="4654450"/>
            <a:chExt cx="3125710" cy="693562"/>
          </a:xfrm>
        </p:grpSpPr>
        <p:cxnSp>
          <p:nvCxnSpPr>
            <p:cNvPr id="270" name="Gerader Verbinder 269">
              <a:extLst>
                <a:ext uri="{FF2B5EF4-FFF2-40B4-BE49-F238E27FC236}">
                  <a16:creationId xmlns:a16="http://schemas.microsoft.com/office/drawing/2014/main" id="{5B2BA713-48EB-42CD-8FD9-1F2294DAEE0B}"/>
                </a:ext>
              </a:extLst>
            </p:cNvPr>
            <p:cNvCxnSpPr>
              <a:cxnSpLocks/>
            </p:cNvCxnSpPr>
            <p:nvPr/>
          </p:nvCxnSpPr>
          <p:spPr>
            <a:xfrm flipV="1">
              <a:off x="7330886" y="4981890"/>
              <a:ext cx="2020086" cy="858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71" name="Gerader Verbinder 270">
              <a:extLst>
                <a:ext uri="{FF2B5EF4-FFF2-40B4-BE49-F238E27FC236}">
                  <a16:creationId xmlns:a16="http://schemas.microsoft.com/office/drawing/2014/main" id="{05658194-98A4-4B7E-B745-391616EDB97A}"/>
                </a:ext>
              </a:extLst>
            </p:cNvPr>
            <p:cNvCxnSpPr>
              <a:cxnSpLocks/>
            </p:cNvCxnSpPr>
            <p:nvPr/>
          </p:nvCxnSpPr>
          <p:spPr>
            <a:xfrm>
              <a:off x="7330886" y="4878774"/>
              <a:ext cx="694680"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272" name="Gruppieren 271">
              <a:extLst>
                <a:ext uri="{FF2B5EF4-FFF2-40B4-BE49-F238E27FC236}">
                  <a16:creationId xmlns:a16="http://schemas.microsoft.com/office/drawing/2014/main" id="{21E10A0C-360A-496E-9CAA-B044BDCBD8AD}"/>
                </a:ext>
              </a:extLst>
            </p:cNvPr>
            <p:cNvGrpSpPr>
              <a:grpSpLocks noChangeAspect="1"/>
            </p:cNvGrpSpPr>
            <p:nvPr/>
          </p:nvGrpSpPr>
          <p:grpSpPr>
            <a:xfrm rot="156621" flipH="1">
              <a:off x="6341673" y="4853191"/>
              <a:ext cx="353696" cy="421451"/>
              <a:chOff x="4110773" y="4259412"/>
              <a:chExt cx="609379" cy="719318"/>
            </a:xfrm>
          </p:grpSpPr>
          <p:sp>
            <p:nvSpPr>
              <p:cNvPr id="276" name="Freihandform: Form 275">
                <a:extLst>
                  <a:ext uri="{FF2B5EF4-FFF2-40B4-BE49-F238E27FC236}">
                    <a16:creationId xmlns:a16="http://schemas.microsoft.com/office/drawing/2014/main" id="{9859CC6D-F088-4558-A875-6FE958D2C0A0}"/>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277" name="Rechteck 276">
                <a:extLst>
                  <a:ext uri="{FF2B5EF4-FFF2-40B4-BE49-F238E27FC236}">
                    <a16:creationId xmlns:a16="http://schemas.microsoft.com/office/drawing/2014/main" id="{07DC63C3-C1E4-4AC7-B7D7-7713E2336572}"/>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sp>
            <p:nvSpPr>
              <p:cNvPr id="278" name="Ellipse 277">
                <a:extLst>
                  <a:ext uri="{FF2B5EF4-FFF2-40B4-BE49-F238E27FC236}">
                    <a16:creationId xmlns:a16="http://schemas.microsoft.com/office/drawing/2014/main" id="{B6B5C890-A0BC-4B06-AC6C-72F0815D35AE}"/>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eaLnBrk="1" fontAlgn="auto" hangingPunct="1">
                  <a:lnSpc>
                    <a:spcPct val="100000"/>
                  </a:lnSpc>
                  <a:spcBef>
                    <a:spcPts val="0"/>
                  </a:spcBef>
                  <a:spcAft>
                    <a:spcPts val="0"/>
                  </a:spcAft>
                </a:pPr>
                <a:endParaRPr lang="en-US" sz="1000" b="0" i="0" u="none" baseline="0" dirty="0">
                  <a:solidFill>
                    <a:srgbClr val="181818"/>
                  </a:solidFill>
                  <a:latin typeface="Arial" panose="020B0604020202020204" pitchFamily="34" charset="0"/>
                </a:endParaRPr>
              </a:p>
            </p:txBody>
          </p:sp>
        </p:grpSp>
        <p:cxnSp>
          <p:nvCxnSpPr>
            <p:cNvPr id="273" name="Gerader Verbinder 272">
              <a:extLst>
                <a:ext uri="{FF2B5EF4-FFF2-40B4-BE49-F238E27FC236}">
                  <a16:creationId xmlns:a16="http://schemas.microsoft.com/office/drawing/2014/main" id="{0C7AC6F4-C074-40E7-9EF9-1CE8F95A4F68}"/>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74" name="Rechteck 273">
              <a:extLst>
                <a:ext uri="{FF2B5EF4-FFF2-40B4-BE49-F238E27FC236}">
                  <a16:creationId xmlns:a16="http://schemas.microsoft.com/office/drawing/2014/main" id="{98B249E9-852D-4F73-A949-E0E4F84BE138}"/>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hteck 274">
              <a:extLst>
                <a:ext uri="{FF2B5EF4-FFF2-40B4-BE49-F238E27FC236}">
                  <a16:creationId xmlns:a16="http://schemas.microsoft.com/office/drawing/2014/main" id="{1D88ECDB-C491-4951-8A2F-6984E41BD869}"/>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79" name="Gerader Verbinder 278">
            <a:extLst>
              <a:ext uri="{FF2B5EF4-FFF2-40B4-BE49-F238E27FC236}">
                <a16:creationId xmlns:a16="http://schemas.microsoft.com/office/drawing/2014/main" id="{5C462BF7-98C5-4047-B43E-4B06AF73FF48}"/>
              </a:ext>
            </a:extLst>
          </p:cNvPr>
          <p:cNvCxnSpPr>
            <a:cxnSpLocks/>
          </p:cNvCxnSpPr>
          <p:nvPr/>
        </p:nvCxnSpPr>
        <p:spPr>
          <a:xfrm flipV="1">
            <a:off x="3800763" y="1786326"/>
            <a:ext cx="5125582" cy="9223"/>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280" name="Textfeld 279">
            <a:extLst>
              <a:ext uri="{FF2B5EF4-FFF2-40B4-BE49-F238E27FC236}">
                <a16:creationId xmlns:a16="http://schemas.microsoft.com/office/drawing/2014/main" id="{B6BDD8F9-EF34-4B51-B19A-751101FC43B4}"/>
              </a:ext>
            </a:extLst>
          </p:cNvPr>
          <p:cNvSpPr txBox="1"/>
          <p:nvPr/>
        </p:nvSpPr>
        <p:spPr>
          <a:xfrm>
            <a:off x="6916025" y="4735460"/>
            <a:ext cx="5209299" cy="1456809"/>
          </a:xfrm>
          <a:prstGeom prst="rect">
            <a:avLst/>
          </a:prstGeom>
          <a:noFill/>
        </p:spPr>
        <p:txBody>
          <a:bodyPr wrap="square" rtlCol="0">
            <a:spAutoFit/>
          </a:bodyPr>
          <a:lstStyle/>
          <a:p>
            <a:r>
              <a:rPr lang="de-DE" dirty="0"/>
              <a:t>KL 30.1 = (+) circuit1</a:t>
            </a:r>
          </a:p>
          <a:p>
            <a:r>
              <a:rPr lang="de-DE" dirty="0"/>
              <a:t>KL 30.2 = (+) circuit2</a:t>
            </a:r>
          </a:p>
          <a:p>
            <a:r>
              <a:rPr lang="de-DE" dirty="0" err="1"/>
              <a:t>There</a:t>
            </a:r>
            <a:r>
              <a:rPr lang="de-DE" dirty="0"/>
              <a:t> </a:t>
            </a:r>
            <a:r>
              <a:rPr lang="de-DE" dirty="0" err="1"/>
              <a:t>can</a:t>
            </a:r>
            <a:r>
              <a:rPr lang="de-DE" dirty="0"/>
              <a:t> </a:t>
            </a:r>
            <a:r>
              <a:rPr lang="de-DE" dirty="0" err="1"/>
              <a:t>be</a:t>
            </a:r>
            <a:r>
              <a:rPr lang="de-DE" dirty="0"/>
              <a:t> [n] </a:t>
            </a:r>
            <a:r>
              <a:rPr lang="de-DE" dirty="0" err="1"/>
              <a:t>circuits</a:t>
            </a:r>
            <a:r>
              <a:rPr lang="de-DE" dirty="0"/>
              <a:t> </a:t>
            </a:r>
            <a:r>
              <a:rPr lang="de-DE" baseline="30000" dirty="0"/>
              <a:t>(*)</a:t>
            </a:r>
          </a:p>
          <a:p>
            <a:endParaRPr lang="de-DE" dirty="0"/>
          </a:p>
          <a:p>
            <a:r>
              <a:rPr lang="de-DE" sz="1000" baseline="30000" dirty="0"/>
              <a:t>(*) </a:t>
            </a:r>
            <a:r>
              <a:rPr lang="en-US" sz="1000" baseline="30000" dirty="0"/>
              <a:t>5.2.8. The action of the service braking system shall be distributed between the wheels of one and the same axle symmetrically in relation to the longitudinal median plane of the vehicle.</a:t>
            </a:r>
            <a:endParaRPr lang="de-DE" sz="1000" dirty="0"/>
          </a:p>
        </p:txBody>
      </p:sp>
      <p:sp>
        <p:nvSpPr>
          <p:cNvPr id="132" name="Rectangle: Rounded Corners 4">
            <a:extLst>
              <a:ext uri="{FF2B5EF4-FFF2-40B4-BE49-F238E27FC236}">
                <a16:creationId xmlns:a16="http://schemas.microsoft.com/office/drawing/2014/main" id="{0B6BE5FF-3F74-D295-C5E9-C4E4B5773E6E}"/>
              </a:ext>
            </a:extLst>
          </p:cNvPr>
          <p:cNvSpPr/>
          <p:nvPr/>
        </p:nvSpPr>
        <p:spPr>
          <a:xfrm>
            <a:off x="6652866" y="1174229"/>
            <a:ext cx="413416" cy="375279"/>
          </a:xfrm>
          <a:prstGeom prst="roundRect">
            <a:avLst/>
          </a:prstGeom>
          <a:ln w="381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0" name="Ellipse 219">
            <a:extLst>
              <a:ext uri="{FF2B5EF4-FFF2-40B4-BE49-F238E27FC236}">
                <a16:creationId xmlns:a16="http://schemas.microsoft.com/office/drawing/2014/main" id="{FC962580-7710-4398-A7F6-5ABCB321550D}"/>
              </a:ext>
            </a:extLst>
          </p:cNvPr>
          <p:cNvSpPr/>
          <p:nvPr/>
        </p:nvSpPr>
        <p:spPr>
          <a:xfrm>
            <a:off x="5363790" y="1754315"/>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9" name="Ellipse 258">
            <a:extLst>
              <a:ext uri="{FF2B5EF4-FFF2-40B4-BE49-F238E27FC236}">
                <a16:creationId xmlns:a16="http://schemas.microsoft.com/office/drawing/2014/main" id="{A26226D8-E165-4F29-9978-3E3BDEE86B26}"/>
              </a:ext>
            </a:extLst>
          </p:cNvPr>
          <p:cNvSpPr/>
          <p:nvPr/>
        </p:nvSpPr>
        <p:spPr>
          <a:xfrm>
            <a:off x="4142610" y="1754315"/>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38" name="Gruppieren 137">
            <a:extLst>
              <a:ext uri="{FF2B5EF4-FFF2-40B4-BE49-F238E27FC236}">
                <a16:creationId xmlns:a16="http://schemas.microsoft.com/office/drawing/2014/main" id="{AFD07E70-9A9C-44C7-9313-F08C2140BB8D}"/>
              </a:ext>
            </a:extLst>
          </p:cNvPr>
          <p:cNvGrpSpPr/>
          <p:nvPr/>
        </p:nvGrpSpPr>
        <p:grpSpPr>
          <a:xfrm>
            <a:off x="337013" y="4626770"/>
            <a:ext cx="3549562" cy="2023980"/>
            <a:chOff x="337013" y="4626770"/>
            <a:chExt cx="3549562" cy="2023980"/>
          </a:xfrm>
        </p:grpSpPr>
        <p:grpSp>
          <p:nvGrpSpPr>
            <p:cNvPr id="139" name="Group 43">
              <a:extLst>
                <a:ext uri="{FF2B5EF4-FFF2-40B4-BE49-F238E27FC236}">
                  <a16:creationId xmlns:a16="http://schemas.microsoft.com/office/drawing/2014/main" id="{26324AD8-3EA4-5EF5-450D-FF686B2EC4F1}"/>
                </a:ext>
              </a:extLst>
            </p:cNvPr>
            <p:cNvGrpSpPr/>
            <p:nvPr/>
          </p:nvGrpSpPr>
          <p:grpSpPr>
            <a:xfrm>
              <a:off x="394162" y="4985384"/>
              <a:ext cx="3383850" cy="280750"/>
              <a:chOff x="983046" y="4853318"/>
              <a:chExt cx="3383850" cy="280750"/>
            </a:xfrm>
          </p:grpSpPr>
          <p:sp>
            <p:nvSpPr>
              <p:cNvPr id="195" name="Textfeld 194">
                <a:extLst>
                  <a:ext uri="{FF2B5EF4-FFF2-40B4-BE49-F238E27FC236}">
                    <a16:creationId xmlns:a16="http://schemas.microsoft.com/office/drawing/2014/main" id="{AB23552F-9A9E-437C-ADC5-02047436855B}"/>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196" name="Gleichschenkliges Dreieck 195">
                <a:extLst>
                  <a:ext uri="{FF2B5EF4-FFF2-40B4-BE49-F238E27FC236}">
                    <a16:creationId xmlns:a16="http://schemas.microsoft.com/office/drawing/2014/main" id="{186AF1D4-0D8C-40B0-8829-72F1871E1DEA}"/>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0" name="Group 45">
              <a:extLst>
                <a:ext uri="{FF2B5EF4-FFF2-40B4-BE49-F238E27FC236}">
                  <a16:creationId xmlns:a16="http://schemas.microsoft.com/office/drawing/2014/main" id="{7CAD6E17-F1FC-BC65-C35E-D5F768E5C917}"/>
                </a:ext>
              </a:extLst>
            </p:cNvPr>
            <p:cNvGrpSpPr/>
            <p:nvPr/>
          </p:nvGrpSpPr>
          <p:grpSpPr>
            <a:xfrm>
              <a:off x="400946" y="5241757"/>
              <a:ext cx="1191675" cy="280750"/>
              <a:chOff x="989830" y="5109691"/>
              <a:chExt cx="1191675" cy="280750"/>
            </a:xfrm>
          </p:grpSpPr>
          <p:sp>
            <p:nvSpPr>
              <p:cNvPr id="193" name="Textfeld 192">
                <a:extLst>
                  <a:ext uri="{FF2B5EF4-FFF2-40B4-BE49-F238E27FC236}">
                    <a16:creationId xmlns:a16="http://schemas.microsoft.com/office/drawing/2014/main" id="{1EE2CBF1-068C-4F22-B2BE-6019557376F3}"/>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194" name="Gleichschenkliges Dreieck 193">
                <a:extLst>
                  <a:ext uri="{FF2B5EF4-FFF2-40B4-BE49-F238E27FC236}">
                    <a16:creationId xmlns:a16="http://schemas.microsoft.com/office/drawing/2014/main" id="{DD99FCC6-EB87-4960-92FE-08A34092A014}"/>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1" name="Group 49">
              <a:extLst>
                <a:ext uri="{FF2B5EF4-FFF2-40B4-BE49-F238E27FC236}">
                  <a16:creationId xmlns:a16="http://schemas.microsoft.com/office/drawing/2014/main" id="{432B6AF7-9FB1-9CCA-4C46-E261CEDD00CF}"/>
                </a:ext>
              </a:extLst>
            </p:cNvPr>
            <p:cNvGrpSpPr/>
            <p:nvPr/>
          </p:nvGrpSpPr>
          <p:grpSpPr>
            <a:xfrm>
              <a:off x="394162" y="5480817"/>
              <a:ext cx="1882528" cy="280750"/>
              <a:chOff x="983046" y="5348751"/>
              <a:chExt cx="1882528" cy="280750"/>
            </a:xfrm>
          </p:grpSpPr>
          <p:sp>
            <p:nvSpPr>
              <p:cNvPr id="191" name="Textfeld 190">
                <a:extLst>
                  <a:ext uri="{FF2B5EF4-FFF2-40B4-BE49-F238E27FC236}">
                    <a16:creationId xmlns:a16="http://schemas.microsoft.com/office/drawing/2014/main" id="{5AD84520-0E0E-4B5C-8CD1-AA1A710F9F5C}"/>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a:t>
                </a:r>
              </a:p>
            </p:txBody>
          </p:sp>
          <p:sp>
            <p:nvSpPr>
              <p:cNvPr id="192" name="Gleichschenkliges Dreieck 191">
                <a:extLst>
                  <a:ext uri="{FF2B5EF4-FFF2-40B4-BE49-F238E27FC236}">
                    <a16:creationId xmlns:a16="http://schemas.microsoft.com/office/drawing/2014/main" id="{38AC0345-CAB3-44E2-8319-B3FC2578E7CC}"/>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43" name="Group 56">
              <a:extLst>
                <a:ext uri="{FF2B5EF4-FFF2-40B4-BE49-F238E27FC236}">
                  <a16:creationId xmlns:a16="http://schemas.microsoft.com/office/drawing/2014/main" id="{E7E13A31-FE0B-C148-B337-55FD70B01035}"/>
                </a:ext>
              </a:extLst>
            </p:cNvPr>
            <p:cNvGrpSpPr/>
            <p:nvPr/>
          </p:nvGrpSpPr>
          <p:grpSpPr>
            <a:xfrm>
              <a:off x="400531" y="5972048"/>
              <a:ext cx="3161307" cy="678702"/>
              <a:chOff x="989415" y="5839982"/>
              <a:chExt cx="3161307" cy="678702"/>
            </a:xfrm>
          </p:grpSpPr>
          <p:sp>
            <p:nvSpPr>
              <p:cNvPr id="187" name="Textfeld 186">
                <a:extLst>
                  <a:ext uri="{FF2B5EF4-FFF2-40B4-BE49-F238E27FC236}">
                    <a16:creationId xmlns:a16="http://schemas.microsoft.com/office/drawing/2014/main" id="{FD8B1C85-86C1-4CCE-8F54-F550C600A882}"/>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188" name="Gleichschenkliges Dreieck 187">
                <a:extLst>
                  <a:ext uri="{FF2B5EF4-FFF2-40B4-BE49-F238E27FC236}">
                    <a16:creationId xmlns:a16="http://schemas.microsoft.com/office/drawing/2014/main" id="{038BDB79-5B07-45AF-AF8A-26EF9C84C821}"/>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9" name="Textfeld 188">
                <a:extLst>
                  <a:ext uri="{FF2B5EF4-FFF2-40B4-BE49-F238E27FC236}">
                    <a16:creationId xmlns:a16="http://schemas.microsoft.com/office/drawing/2014/main" id="{FD8B1C85-86C1-4CCE-8F54-F550C600A882}"/>
                  </a:ext>
                </a:extLst>
              </p:cNvPr>
              <p:cNvSpPr txBox="1"/>
              <p:nvPr/>
            </p:nvSpPr>
            <p:spPr>
              <a:xfrm>
                <a:off x="1094395" y="6057019"/>
                <a:ext cx="3056327" cy="461665"/>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Not exclusively used by braking system, but total vehicle functions, e.g. Steering</a:t>
                </a:r>
                <a:endParaRPr kumimoji="0" lang="en-US" sz="1200" b="1" i="0" u="none" strike="noStrike" kern="0" cap="none" spc="0" normalizeH="0" baseline="0" noProof="0" dirty="0">
                  <a:ln>
                    <a:noFill/>
                  </a:ln>
                  <a:solidFill>
                    <a:prstClr val="black"/>
                  </a:solidFill>
                  <a:effectLst/>
                  <a:uLnTx/>
                  <a:uFillTx/>
                  <a:latin typeface="Calibri" panose="020F0502020204030204"/>
                </a:endParaRPr>
              </a:p>
            </p:txBody>
          </p:sp>
          <p:sp>
            <p:nvSpPr>
              <p:cNvPr id="190" name="Gleichschenkliges Dreieck 189">
                <a:extLst>
                  <a:ext uri="{FF2B5EF4-FFF2-40B4-BE49-F238E27FC236}">
                    <a16:creationId xmlns:a16="http://schemas.microsoft.com/office/drawing/2014/main" id="{038BDB79-5B07-45AF-AF8A-26EF9C84C821}"/>
                  </a:ext>
                </a:extLst>
              </p:cNvPr>
              <p:cNvSpPr/>
              <p:nvPr/>
            </p:nvSpPr>
            <p:spPr>
              <a:xfrm>
                <a:off x="989415" y="6179452"/>
                <a:ext cx="167735" cy="147305"/>
              </a:xfrm>
              <a:prstGeom prst="triangl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44" name="Rechteck: abgerundete Ecken 161">
              <a:extLst>
                <a:ext uri="{FF2B5EF4-FFF2-40B4-BE49-F238E27FC236}">
                  <a16:creationId xmlns:a16="http://schemas.microsoft.com/office/drawing/2014/main" id="{C1F48FDC-32F0-42EE-AA9D-F0CAD84192EC}"/>
                </a:ext>
              </a:extLst>
            </p:cNvPr>
            <p:cNvSpPr/>
            <p:nvPr/>
          </p:nvSpPr>
          <p:spPr>
            <a:xfrm>
              <a:off x="337013" y="4626770"/>
              <a:ext cx="3399462" cy="1994123"/>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46" name="Group 66">
              <a:extLst>
                <a:ext uri="{FF2B5EF4-FFF2-40B4-BE49-F238E27FC236}">
                  <a16:creationId xmlns:a16="http://schemas.microsoft.com/office/drawing/2014/main" id="{9FA7A982-38DC-B9B8-1181-2431BB0BAD9D}"/>
                </a:ext>
              </a:extLst>
            </p:cNvPr>
            <p:cNvGrpSpPr/>
            <p:nvPr/>
          </p:nvGrpSpPr>
          <p:grpSpPr>
            <a:xfrm>
              <a:off x="400531" y="4692487"/>
              <a:ext cx="3486044" cy="276999"/>
              <a:chOff x="400531" y="4692487"/>
              <a:chExt cx="3486044" cy="276999"/>
            </a:xfrm>
          </p:grpSpPr>
          <p:sp>
            <p:nvSpPr>
              <p:cNvPr id="162" name="Textfeld 161">
                <a:extLst>
                  <a:ext uri="{FF2B5EF4-FFF2-40B4-BE49-F238E27FC236}">
                    <a16:creationId xmlns:a16="http://schemas.microsoft.com/office/drawing/2014/main" id="{30A7AC48-7851-4780-982C-18EE72467FB8}"/>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kern="0" cap="none" spc="0" normalizeH="0" baseline="0" noProof="0" dirty="0">
                    <a:ln>
                      <a:noFill/>
                    </a:ln>
                    <a:solidFill>
                      <a:prstClr val="black"/>
                    </a:solidFill>
                    <a:effectLst/>
                    <a:uLnTx/>
                    <a:uFillTx/>
                    <a:latin typeface="Calibri" panose="020F0502020204030204"/>
                  </a:rPr>
                  <a:t>including energy source, if any</a:t>
                </a:r>
                <a:r>
                  <a:rPr kumimoji="0" lang="en-US" sz="1200" b="1" i="0" u="none" strike="noStrike" kern="0" cap="none" spc="0" normalizeH="0" baseline="0" noProof="0" dirty="0">
                    <a:ln>
                      <a:noFill/>
                    </a:ln>
                    <a:solidFill>
                      <a:prstClr val="black"/>
                    </a:solidFill>
                    <a:effectLst/>
                    <a:uLnTx/>
                    <a:uFillTx/>
                    <a:latin typeface="Calibri" panose="020F0502020204030204"/>
                  </a:rPr>
                  <a:t>)</a:t>
                </a:r>
              </a:p>
            </p:txBody>
          </p:sp>
          <p:grpSp>
            <p:nvGrpSpPr>
              <p:cNvPr id="164" name="Group 41">
                <a:extLst>
                  <a:ext uri="{FF2B5EF4-FFF2-40B4-BE49-F238E27FC236}">
                    <a16:creationId xmlns:a16="http://schemas.microsoft.com/office/drawing/2014/main" id="{D12BB306-028E-52B5-BA0A-CC567AE0C9F0}"/>
                  </a:ext>
                </a:extLst>
              </p:cNvPr>
              <p:cNvGrpSpPr/>
              <p:nvPr/>
            </p:nvGrpSpPr>
            <p:grpSpPr>
              <a:xfrm>
                <a:off x="400531" y="4726054"/>
                <a:ext cx="2713765" cy="206406"/>
                <a:chOff x="989415" y="4593988"/>
                <a:chExt cx="2713765" cy="206406"/>
              </a:xfrm>
            </p:grpSpPr>
            <p:sp>
              <p:nvSpPr>
                <p:cNvPr id="165" name="Gleichschenkliges Dreieck 164">
                  <a:extLst>
                    <a:ext uri="{FF2B5EF4-FFF2-40B4-BE49-F238E27FC236}">
                      <a16:creationId xmlns:a16="http://schemas.microsoft.com/office/drawing/2014/main" id="{10241DD8-D45F-4172-ABF2-C18DB1716897}"/>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6" name="Straight Connector 11">
                  <a:extLst>
                    <a:ext uri="{FF2B5EF4-FFF2-40B4-BE49-F238E27FC236}">
                      <a16:creationId xmlns:a16="http://schemas.microsoft.com/office/drawing/2014/main" id="{CDA0F12F-FAEE-F309-3078-488CB6822D2E}"/>
                    </a:ext>
                  </a:extLst>
                </p:cNvPr>
                <p:cNvCxnSpPr>
                  <a:cxnSpLocks/>
                </p:cNvCxnSpPr>
                <p:nvPr/>
              </p:nvCxnSpPr>
              <p:spPr>
                <a:xfrm>
                  <a:off x="2812827"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186" name="Straight Connector 12">
                  <a:extLst>
                    <a:ext uri="{FF2B5EF4-FFF2-40B4-BE49-F238E27FC236}">
                      <a16:creationId xmlns:a16="http://schemas.microsoft.com/office/drawing/2014/main" id="{2339365B-8EE6-60B4-146C-D0027FF279E6}"/>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148" name="Straight Connector 25">
              <a:extLst>
                <a:ext uri="{FF2B5EF4-FFF2-40B4-BE49-F238E27FC236}">
                  <a16:creationId xmlns:a16="http://schemas.microsoft.com/office/drawing/2014/main" id="{1362A925-6BC8-8230-8C42-FCA7637852D8}"/>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1" name="Group 65">
              <a:extLst>
                <a:ext uri="{FF2B5EF4-FFF2-40B4-BE49-F238E27FC236}">
                  <a16:creationId xmlns:a16="http://schemas.microsoft.com/office/drawing/2014/main" id="{CF1E134D-205C-209B-C9DE-E8238681DFD4}"/>
                </a:ext>
              </a:extLst>
            </p:cNvPr>
            <p:cNvGrpSpPr/>
            <p:nvPr/>
          </p:nvGrpSpPr>
          <p:grpSpPr>
            <a:xfrm>
              <a:off x="402388" y="5737942"/>
              <a:ext cx="2810587" cy="286289"/>
              <a:chOff x="402388" y="5737942"/>
              <a:chExt cx="2810587" cy="286289"/>
            </a:xfrm>
          </p:grpSpPr>
          <p:sp>
            <p:nvSpPr>
              <p:cNvPr id="152" name="Textfeld 151">
                <a:extLst>
                  <a:ext uri="{FF2B5EF4-FFF2-40B4-BE49-F238E27FC236}">
                    <a16:creationId xmlns:a16="http://schemas.microsoft.com/office/drawing/2014/main" id="{01607887-5A66-4559-88E6-C1F1F5207B48}"/>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153" name="Gleichschenkliges Dreieck 152">
                <a:extLst>
                  <a:ext uri="{FF2B5EF4-FFF2-40B4-BE49-F238E27FC236}">
                    <a16:creationId xmlns:a16="http://schemas.microsoft.com/office/drawing/2014/main" id="{2ED422CE-133C-4BF4-9A7E-6A2D9789F6F7}"/>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54" name="Gruppieren 153">
                <a:extLst>
                  <a:ext uri="{FF2B5EF4-FFF2-40B4-BE49-F238E27FC236}">
                    <a16:creationId xmlns:a16="http://schemas.microsoft.com/office/drawing/2014/main" id="{EB2EA5DC-B29F-4CE9-8345-C9D09660989F}"/>
                  </a:ext>
                </a:extLst>
              </p:cNvPr>
              <p:cNvGrpSpPr/>
              <p:nvPr/>
            </p:nvGrpSpPr>
            <p:grpSpPr>
              <a:xfrm>
                <a:off x="1929843" y="5756195"/>
                <a:ext cx="705662" cy="246221"/>
                <a:chOff x="9649216" y="4894463"/>
                <a:chExt cx="705662" cy="246221"/>
              </a:xfrm>
            </p:grpSpPr>
            <p:cxnSp>
              <p:nvCxnSpPr>
                <p:cNvPr id="160" name="Gerader Verbinder 159">
                  <a:extLst>
                    <a:ext uri="{FF2B5EF4-FFF2-40B4-BE49-F238E27FC236}">
                      <a16:creationId xmlns:a16="http://schemas.microsoft.com/office/drawing/2014/main" id="{04DC4FCA-1B7A-4226-ADD8-8C86467658CC}"/>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61" name="Textfeld 160">
                  <a:extLst>
                    <a:ext uri="{FF2B5EF4-FFF2-40B4-BE49-F238E27FC236}">
                      <a16:creationId xmlns:a16="http://schemas.microsoft.com/office/drawing/2014/main" id="{9C9BDCB2-451C-464D-9A04-7B3360A99B5A}"/>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155" name="Group 64">
                <a:extLst>
                  <a:ext uri="{FF2B5EF4-FFF2-40B4-BE49-F238E27FC236}">
                    <a16:creationId xmlns:a16="http://schemas.microsoft.com/office/drawing/2014/main" id="{F56D2625-9CFB-C4F6-6658-01E6EE6D61C9}"/>
                  </a:ext>
                </a:extLst>
              </p:cNvPr>
              <p:cNvGrpSpPr/>
              <p:nvPr/>
            </p:nvGrpSpPr>
            <p:grpSpPr>
              <a:xfrm>
                <a:off x="2369084" y="5737942"/>
                <a:ext cx="843891" cy="276999"/>
                <a:chOff x="2369084" y="5737942"/>
                <a:chExt cx="843891" cy="276999"/>
              </a:xfrm>
            </p:grpSpPr>
            <p:cxnSp>
              <p:nvCxnSpPr>
                <p:cNvPr id="156" name="Gerader Verbinder 184">
                  <a:extLst>
                    <a:ext uri="{FF2B5EF4-FFF2-40B4-BE49-F238E27FC236}">
                      <a16:creationId xmlns:a16="http://schemas.microsoft.com/office/drawing/2014/main" id="{3079F3FB-E68F-4BD3-BA7C-6C4DD59436CC}"/>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57" name="Textfeld 185">
                  <a:extLst>
                    <a:ext uri="{FF2B5EF4-FFF2-40B4-BE49-F238E27FC236}">
                      <a16:creationId xmlns:a16="http://schemas.microsoft.com/office/drawing/2014/main" id="{ED0C1A98-046D-E918-07AA-6FA4E0902DF2}"/>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Hydraulic</a:t>
                  </a:r>
                </a:p>
              </p:txBody>
            </p:sp>
          </p:grpSp>
        </p:grpSp>
      </p:grpSp>
      <p:sp>
        <p:nvSpPr>
          <p:cNvPr id="197" name="Rechteck: abgerundete Ecken 47">
            <a:extLst>
              <a:ext uri="{FF2B5EF4-FFF2-40B4-BE49-F238E27FC236}">
                <a16:creationId xmlns:a16="http://schemas.microsoft.com/office/drawing/2014/main" id="{9BB6F92A-B9CE-4A70-A72E-A19A1C219FF6}"/>
              </a:ext>
            </a:extLst>
          </p:cNvPr>
          <p:cNvSpPr/>
          <p:nvPr/>
        </p:nvSpPr>
        <p:spPr>
          <a:xfrm>
            <a:off x="2111726" y="1357652"/>
            <a:ext cx="1334700" cy="831862"/>
          </a:xfrm>
          <a:prstGeom prst="roundRect">
            <a:avLst/>
          </a:prstGeom>
          <a:no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98" name="Rechteck: abgerundete Ecken 47">
            <a:extLst>
              <a:ext uri="{FF2B5EF4-FFF2-40B4-BE49-F238E27FC236}">
                <a16:creationId xmlns:a16="http://schemas.microsoft.com/office/drawing/2014/main" id="{9BB6F92A-B9CE-4A70-A72E-A19A1C219FF6}"/>
              </a:ext>
            </a:extLst>
          </p:cNvPr>
          <p:cNvSpPr/>
          <p:nvPr/>
        </p:nvSpPr>
        <p:spPr>
          <a:xfrm>
            <a:off x="2111726" y="3096208"/>
            <a:ext cx="1334700" cy="831862"/>
          </a:xfrm>
          <a:prstGeom prst="roundRect">
            <a:avLst/>
          </a:prstGeom>
          <a:no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199" name="Gerader Verbinder 198">
            <a:extLst>
              <a:ext uri="{FF2B5EF4-FFF2-40B4-BE49-F238E27FC236}">
                <a16:creationId xmlns:a16="http://schemas.microsoft.com/office/drawing/2014/main" id="{66697BB9-5E67-4AE2-B3AD-AFEE47DF8B8B}"/>
              </a:ext>
            </a:extLst>
          </p:cNvPr>
          <p:cNvCxnSpPr>
            <a:cxnSpLocks/>
          </p:cNvCxnSpPr>
          <p:nvPr/>
        </p:nvCxnSpPr>
        <p:spPr>
          <a:xfrm>
            <a:off x="10184359" y="2696573"/>
            <a:ext cx="1456355"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Fußzeilenplatzhalter 1">
            <a:extLst>
              <a:ext uri="{FF2B5EF4-FFF2-40B4-BE49-F238E27FC236}">
                <a16:creationId xmlns:a16="http://schemas.microsoft.com/office/drawing/2014/main" id="{4228EC90-1EC2-442E-B2B1-962FCD0B3489}"/>
              </a:ext>
            </a:extLst>
          </p:cNvPr>
          <p:cNvSpPr>
            <a:spLocks noGrp="1"/>
          </p:cNvSpPr>
          <p:nvPr>
            <p:ph type="ftr" sz="quarter" idx="11"/>
          </p:nvPr>
        </p:nvSpPr>
        <p:spPr>
          <a:xfrm>
            <a:off x="4038600" y="6356350"/>
            <a:ext cx="5486400" cy="365125"/>
          </a:xfrm>
        </p:spPr>
        <p:txBody>
          <a:bodyPr/>
          <a:lstStyle/>
          <a:p>
            <a:r>
              <a:rPr lang="en-US" dirty="0"/>
              <a:t>GRVA Workshop EMB  (29th - 30th of March 2023,Brussels)  I Input Passenger Cars</a:t>
            </a:r>
          </a:p>
        </p:txBody>
      </p:sp>
      <p:sp>
        <p:nvSpPr>
          <p:cNvPr id="3" name="Foliennummernplatzhalter 2">
            <a:extLst>
              <a:ext uri="{FF2B5EF4-FFF2-40B4-BE49-F238E27FC236}">
                <a16:creationId xmlns:a16="http://schemas.microsoft.com/office/drawing/2014/main" id="{89F86BA3-F4B8-412D-81AC-4147EFAE8F7A}"/>
              </a:ext>
            </a:extLst>
          </p:cNvPr>
          <p:cNvSpPr>
            <a:spLocks noGrp="1"/>
          </p:cNvSpPr>
          <p:nvPr>
            <p:ph type="sldNum" sz="quarter" idx="12"/>
          </p:nvPr>
        </p:nvSpPr>
        <p:spPr>
          <a:xfrm>
            <a:off x="10977004" y="6356350"/>
            <a:ext cx="376796" cy="365125"/>
          </a:xfrm>
        </p:spPr>
        <p:txBody>
          <a:bodyPr/>
          <a:lstStyle/>
          <a:p>
            <a:fld id="{72AD60C4-287C-4A5B-ADA5-9178088AA60A}" type="slidenum">
              <a:rPr lang="en-US" smtClean="0"/>
              <a:t>29</a:t>
            </a:fld>
            <a:endParaRPr lang="en-US" dirty="0"/>
          </a:p>
        </p:txBody>
      </p:sp>
      <p:cxnSp>
        <p:nvCxnSpPr>
          <p:cNvPr id="159" name="Gerader Verbinder 158">
            <a:extLst>
              <a:ext uri="{FF2B5EF4-FFF2-40B4-BE49-F238E27FC236}">
                <a16:creationId xmlns:a16="http://schemas.microsoft.com/office/drawing/2014/main" id="{8AC2CF23-3CB8-4E73-BAF6-00A7D9EA822B}"/>
              </a:ext>
            </a:extLst>
          </p:cNvPr>
          <p:cNvCxnSpPr>
            <a:cxnSpLocks/>
          </p:cNvCxnSpPr>
          <p:nvPr/>
        </p:nvCxnSpPr>
        <p:spPr>
          <a:xfrm>
            <a:off x="1723547" y="1776419"/>
            <a:ext cx="468844" cy="319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73" name="Rechteck: abgerundete Ecken 172">
            <a:extLst>
              <a:ext uri="{FF2B5EF4-FFF2-40B4-BE49-F238E27FC236}">
                <a16:creationId xmlns:a16="http://schemas.microsoft.com/office/drawing/2014/main" id="{BE8E908B-D919-403B-B235-8A566CA03693}"/>
              </a:ext>
            </a:extLst>
          </p:cNvPr>
          <p:cNvSpPr/>
          <p:nvPr/>
        </p:nvSpPr>
        <p:spPr>
          <a:xfrm>
            <a:off x="2208493" y="1410740"/>
            <a:ext cx="116746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DC /DC</a:t>
            </a:r>
          </a:p>
        </p:txBody>
      </p:sp>
      <p:sp>
        <p:nvSpPr>
          <p:cNvPr id="200" name="Freihandform 3">
            <a:extLst>
              <a:ext uri="{FF2B5EF4-FFF2-40B4-BE49-F238E27FC236}">
                <a16:creationId xmlns:a16="http://schemas.microsoft.com/office/drawing/2014/main" id="{F2CE9FBF-A43B-4A57-9328-ED3D1B97AC86}"/>
              </a:ext>
            </a:extLst>
          </p:cNvPr>
          <p:cNvSpPr/>
          <p:nvPr/>
        </p:nvSpPr>
        <p:spPr>
          <a:xfrm flipH="1">
            <a:off x="423234" y="1534872"/>
            <a:ext cx="1231962" cy="2231682"/>
          </a:xfrm>
          <a:custGeom>
            <a:avLst/>
            <a:gdLst>
              <a:gd name="connsiteX0" fmla="*/ 12274 w 1417627"/>
              <a:gd name="connsiteY0" fmla="*/ 2460902 h 2479313"/>
              <a:gd name="connsiteX1" fmla="*/ 0 w 1417627"/>
              <a:gd name="connsiteY1" fmla="*/ 6137 h 2479313"/>
              <a:gd name="connsiteX2" fmla="*/ 1399216 w 1417627"/>
              <a:gd name="connsiteY2" fmla="*/ 0 h 2479313"/>
              <a:gd name="connsiteX3" fmla="*/ 1417627 w 1417627"/>
              <a:gd name="connsiteY3" fmla="*/ 1810389 h 2479313"/>
              <a:gd name="connsiteX4" fmla="*/ 914400 w 1417627"/>
              <a:gd name="connsiteY4" fmla="*/ 1810389 h 2479313"/>
              <a:gd name="connsiteX5" fmla="*/ 914400 w 1417627"/>
              <a:gd name="connsiteY5" fmla="*/ 2479313 h 2479313"/>
              <a:gd name="connsiteX6" fmla="*/ 12274 w 1417627"/>
              <a:gd name="connsiteY6" fmla="*/ 2460902 h 2479313"/>
              <a:gd name="connsiteX0" fmla="*/ 12274 w 1417627"/>
              <a:gd name="connsiteY0" fmla="*/ 2460902 h 2485450"/>
              <a:gd name="connsiteX1" fmla="*/ 0 w 1417627"/>
              <a:gd name="connsiteY1" fmla="*/ 6137 h 2485450"/>
              <a:gd name="connsiteX2" fmla="*/ 1399216 w 1417627"/>
              <a:gd name="connsiteY2" fmla="*/ 0 h 2485450"/>
              <a:gd name="connsiteX3" fmla="*/ 1417627 w 1417627"/>
              <a:gd name="connsiteY3" fmla="*/ 1810389 h 2485450"/>
              <a:gd name="connsiteX4" fmla="*/ 914400 w 1417627"/>
              <a:gd name="connsiteY4" fmla="*/ 1810389 h 2485450"/>
              <a:gd name="connsiteX5" fmla="*/ 742567 w 1417627"/>
              <a:gd name="connsiteY5" fmla="*/ 2485450 h 2485450"/>
              <a:gd name="connsiteX6" fmla="*/ 12274 w 1417627"/>
              <a:gd name="connsiteY6" fmla="*/ 2460902 h 2485450"/>
              <a:gd name="connsiteX0" fmla="*/ 12274 w 1417627"/>
              <a:gd name="connsiteY0" fmla="*/ 2460902 h 2485450"/>
              <a:gd name="connsiteX1" fmla="*/ 0 w 1417627"/>
              <a:gd name="connsiteY1" fmla="*/ 6137 h 2485450"/>
              <a:gd name="connsiteX2" fmla="*/ 1399216 w 1417627"/>
              <a:gd name="connsiteY2" fmla="*/ 0 h 2485450"/>
              <a:gd name="connsiteX3" fmla="*/ 1417627 w 1417627"/>
              <a:gd name="connsiteY3" fmla="*/ 1810389 h 2485450"/>
              <a:gd name="connsiteX4" fmla="*/ 760977 w 1417627"/>
              <a:gd name="connsiteY4" fmla="*/ 1804252 h 2485450"/>
              <a:gd name="connsiteX5" fmla="*/ 742567 w 1417627"/>
              <a:gd name="connsiteY5" fmla="*/ 2485450 h 2485450"/>
              <a:gd name="connsiteX6" fmla="*/ 12274 w 1417627"/>
              <a:gd name="connsiteY6" fmla="*/ 2460902 h 2485450"/>
              <a:gd name="connsiteX0" fmla="*/ 12274 w 1417627"/>
              <a:gd name="connsiteY0" fmla="*/ 2460902 h 2460903"/>
              <a:gd name="connsiteX1" fmla="*/ 0 w 1417627"/>
              <a:gd name="connsiteY1" fmla="*/ 6137 h 2460903"/>
              <a:gd name="connsiteX2" fmla="*/ 1399216 w 1417627"/>
              <a:gd name="connsiteY2" fmla="*/ 0 h 2460903"/>
              <a:gd name="connsiteX3" fmla="*/ 1417627 w 1417627"/>
              <a:gd name="connsiteY3" fmla="*/ 1810389 h 2460903"/>
              <a:gd name="connsiteX4" fmla="*/ 760977 w 1417627"/>
              <a:gd name="connsiteY4" fmla="*/ 1804252 h 2460903"/>
              <a:gd name="connsiteX5" fmla="*/ 916819 w 1417627"/>
              <a:gd name="connsiteY5" fmla="*/ 2458382 h 2460903"/>
              <a:gd name="connsiteX6" fmla="*/ 12274 w 1417627"/>
              <a:gd name="connsiteY6" fmla="*/ 2460902 h 2460903"/>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893408 w 1417627"/>
              <a:gd name="connsiteY4" fmla="*/ 1817787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07348 w 1417627"/>
              <a:gd name="connsiteY4" fmla="*/ 1811020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28258 w 1417627"/>
              <a:gd name="connsiteY4" fmla="*/ 1811020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21287 w 1417627"/>
              <a:gd name="connsiteY4" fmla="*/ 1811020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21287 w 1417627"/>
              <a:gd name="connsiteY4" fmla="*/ 1811020 h 2460902"/>
              <a:gd name="connsiteX5" fmla="*/ 777418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795825 w 1417627"/>
              <a:gd name="connsiteY4" fmla="*/ 1811020 h 2460902"/>
              <a:gd name="connsiteX5" fmla="*/ 777418 w 1417627"/>
              <a:gd name="connsiteY5" fmla="*/ 2458382 h 2460902"/>
              <a:gd name="connsiteX6" fmla="*/ 12274 w 1417627"/>
              <a:gd name="connsiteY6" fmla="*/ 2460902 h 2460902"/>
              <a:gd name="connsiteX0" fmla="*/ 12274 w 1399216"/>
              <a:gd name="connsiteY0" fmla="*/ 2460902 h 2460902"/>
              <a:gd name="connsiteX1" fmla="*/ 0 w 1399216"/>
              <a:gd name="connsiteY1" fmla="*/ 6137 h 2460902"/>
              <a:gd name="connsiteX2" fmla="*/ 1399216 w 1399216"/>
              <a:gd name="connsiteY2" fmla="*/ 0 h 2460902"/>
              <a:gd name="connsiteX3" fmla="*/ 1395991 w 1399216"/>
              <a:gd name="connsiteY3" fmla="*/ 1813016 h 2460902"/>
              <a:gd name="connsiteX4" fmla="*/ 795825 w 1399216"/>
              <a:gd name="connsiteY4" fmla="*/ 1811020 h 2460902"/>
              <a:gd name="connsiteX5" fmla="*/ 777418 w 1399216"/>
              <a:gd name="connsiteY5" fmla="*/ 2458382 h 2460902"/>
              <a:gd name="connsiteX6" fmla="*/ 12274 w 1399216"/>
              <a:gd name="connsiteY6" fmla="*/ 2460902 h 2460902"/>
              <a:gd name="connsiteX0" fmla="*/ 12274 w 1399216"/>
              <a:gd name="connsiteY0" fmla="*/ 2460902 h 2460902"/>
              <a:gd name="connsiteX1" fmla="*/ 0 w 1399216"/>
              <a:gd name="connsiteY1" fmla="*/ 6137 h 2460902"/>
              <a:gd name="connsiteX2" fmla="*/ 1399216 w 1399216"/>
              <a:gd name="connsiteY2" fmla="*/ 0 h 2460902"/>
              <a:gd name="connsiteX3" fmla="*/ 1395991 w 1399216"/>
              <a:gd name="connsiteY3" fmla="*/ 1813016 h 2460902"/>
              <a:gd name="connsiteX4" fmla="*/ 795825 w 1399216"/>
              <a:gd name="connsiteY4" fmla="*/ 1811020 h 2460902"/>
              <a:gd name="connsiteX5" fmla="*/ 796350 w 1399216"/>
              <a:gd name="connsiteY5" fmla="*/ 2458382 h 2460902"/>
              <a:gd name="connsiteX6" fmla="*/ 12274 w 1399216"/>
              <a:gd name="connsiteY6" fmla="*/ 2460902 h 2460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9216" h="2460902">
                <a:moveTo>
                  <a:pt x="12274" y="2460902"/>
                </a:moveTo>
                <a:cubicBezTo>
                  <a:pt x="8183" y="1642647"/>
                  <a:pt x="4091" y="824392"/>
                  <a:pt x="0" y="6137"/>
                </a:cubicBezTo>
                <a:lnTo>
                  <a:pt x="1399216" y="0"/>
                </a:lnTo>
                <a:lnTo>
                  <a:pt x="1395991" y="1813016"/>
                </a:lnTo>
                <a:lnTo>
                  <a:pt x="795825" y="1811020"/>
                </a:lnTo>
                <a:cubicBezTo>
                  <a:pt x="794336" y="2026807"/>
                  <a:pt x="797839" y="2242595"/>
                  <a:pt x="796350" y="2458382"/>
                </a:cubicBezTo>
                <a:lnTo>
                  <a:pt x="12274" y="2460902"/>
                </a:ln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1" name="Gewinkelter Verbinder 18">
            <a:extLst>
              <a:ext uri="{FF2B5EF4-FFF2-40B4-BE49-F238E27FC236}">
                <a16:creationId xmlns:a16="http://schemas.microsoft.com/office/drawing/2014/main" id="{62C6EFC8-85B3-4162-8E78-897D34B96822}"/>
              </a:ext>
            </a:extLst>
          </p:cNvPr>
          <p:cNvCxnSpPr/>
          <p:nvPr/>
        </p:nvCxnSpPr>
        <p:spPr>
          <a:xfrm rot="16200000" flipH="1">
            <a:off x="1619497" y="2698957"/>
            <a:ext cx="195987" cy="2149449"/>
          </a:xfrm>
          <a:prstGeom prst="bentConnector3">
            <a:avLst>
              <a:gd name="adj1" fmla="val 216640"/>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02" name="Rechteck: abgerundete Ecken 201">
            <a:extLst>
              <a:ext uri="{FF2B5EF4-FFF2-40B4-BE49-F238E27FC236}">
                <a16:creationId xmlns:a16="http://schemas.microsoft.com/office/drawing/2014/main" id="{DC0B7DF9-7E75-48C1-9D92-FDC883B88E9F}"/>
              </a:ext>
            </a:extLst>
          </p:cNvPr>
          <p:cNvSpPr/>
          <p:nvPr/>
        </p:nvSpPr>
        <p:spPr>
          <a:xfrm>
            <a:off x="2190661" y="3145106"/>
            <a:ext cx="1167461" cy="711200"/>
          </a:xfrm>
          <a:prstGeom prst="roundRect">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DC /DC</a:t>
            </a:r>
          </a:p>
        </p:txBody>
      </p:sp>
      <p:sp>
        <p:nvSpPr>
          <p:cNvPr id="203" name="Rectangle: Rounded Corners 4">
            <a:extLst>
              <a:ext uri="{FF2B5EF4-FFF2-40B4-BE49-F238E27FC236}">
                <a16:creationId xmlns:a16="http://schemas.microsoft.com/office/drawing/2014/main" id="{390EF68D-07FC-4B31-A356-AE7B220D42B3}"/>
              </a:ext>
            </a:extLst>
          </p:cNvPr>
          <p:cNvSpPr/>
          <p:nvPr/>
        </p:nvSpPr>
        <p:spPr>
          <a:xfrm>
            <a:off x="436058" y="3300410"/>
            <a:ext cx="413416" cy="375279"/>
          </a:xfrm>
          <a:prstGeom prst="roundRect">
            <a:avLst/>
          </a:prstGeom>
          <a:ln w="381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04" name="Gerader Verbinder 203">
            <a:extLst>
              <a:ext uri="{FF2B5EF4-FFF2-40B4-BE49-F238E27FC236}">
                <a16:creationId xmlns:a16="http://schemas.microsoft.com/office/drawing/2014/main" id="{8D9A1DB3-4DB6-4FD3-8AD2-A807B6AD10A6}"/>
              </a:ext>
            </a:extLst>
          </p:cNvPr>
          <p:cNvCxnSpPr>
            <a:cxnSpLocks/>
          </p:cNvCxnSpPr>
          <p:nvPr/>
        </p:nvCxnSpPr>
        <p:spPr>
          <a:xfrm>
            <a:off x="1731093" y="3495060"/>
            <a:ext cx="468844" cy="319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70" name="Textfeld 169">
            <a:extLst>
              <a:ext uri="{FF2B5EF4-FFF2-40B4-BE49-F238E27FC236}">
                <a16:creationId xmlns:a16="http://schemas.microsoft.com/office/drawing/2014/main" id="{4E146F3B-B90E-415E-97A4-C5FE1D682C48}"/>
              </a:ext>
            </a:extLst>
          </p:cNvPr>
          <p:cNvSpPr txBox="1"/>
          <p:nvPr/>
        </p:nvSpPr>
        <p:spPr>
          <a:xfrm>
            <a:off x="11487150" y="28575"/>
            <a:ext cx="633270" cy="369332"/>
          </a:xfrm>
          <a:prstGeom prst="rect">
            <a:avLst/>
          </a:prstGeom>
          <a:solidFill>
            <a:srgbClr val="FFFF00"/>
          </a:solidFill>
        </p:spPr>
        <p:txBody>
          <a:bodyPr wrap="square" rtlCol="0">
            <a:spAutoFit/>
          </a:bodyPr>
          <a:lstStyle/>
          <a:p>
            <a:r>
              <a:rPr lang="de-DE" dirty="0"/>
              <a:t>2(b)</a:t>
            </a:r>
          </a:p>
        </p:txBody>
      </p:sp>
    </p:spTree>
    <p:extLst>
      <p:ext uri="{BB962C8B-B14F-4D97-AF65-F5344CB8AC3E}">
        <p14:creationId xmlns:p14="http://schemas.microsoft.com/office/powerpoint/2010/main" val="211375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19A3A49A-FBD7-4F5E-A513-0F705A0931D8}"/>
              </a:ext>
            </a:extLst>
          </p:cNvPr>
          <p:cNvSpPr>
            <a:spLocks noGrp="1"/>
          </p:cNvSpPr>
          <p:nvPr>
            <p:ph idx="1"/>
          </p:nvPr>
        </p:nvSpPr>
        <p:spPr/>
        <p:txBody>
          <a:bodyPr>
            <a:normAutofit/>
          </a:bodyPr>
          <a:lstStyle/>
          <a:p>
            <a:r>
              <a:rPr lang="en-US" sz="2400" dirty="0"/>
              <a:t>Electric transmission:</a:t>
            </a:r>
          </a:p>
          <a:p>
            <a:endParaRPr lang="en-US" sz="2400" dirty="0"/>
          </a:p>
          <a:p>
            <a:pPr marL="720725" lvl="1" indent="-377825">
              <a:buFont typeface="Courier New" panose="02070309020205020404" pitchFamily="49" charset="0"/>
              <a:buChar char="o"/>
            </a:pPr>
            <a:r>
              <a:rPr lang="en-US" dirty="0"/>
              <a:t>Current regulation for the service braking only addresses electric control transmission</a:t>
            </a:r>
          </a:p>
          <a:p>
            <a:pPr marL="720725" lvl="1" indent="-377825">
              <a:buFont typeface="Courier New" panose="02070309020205020404" pitchFamily="49" charset="0"/>
              <a:buChar char="o"/>
            </a:pPr>
            <a:endParaRPr lang="en-US" dirty="0"/>
          </a:p>
          <a:p>
            <a:pPr marL="720725" lvl="1" indent="-377825">
              <a:buFont typeface="Courier New" panose="02070309020205020404" pitchFamily="49" charset="0"/>
              <a:buChar char="o"/>
            </a:pPr>
            <a:r>
              <a:rPr lang="en-US" dirty="0"/>
              <a:t>The </a:t>
            </a:r>
            <a:r>
              <a:rPr lang="en-US" b="1" dirty="0">
                <a:solidFill>
                  <a:srgbClr val="0070C0"/>
                </a:solidFill>
              </a:rPr>
              <a:t>purpose</a:t>
            </a:r>
            <a:r>
              <a:rPr lang="en-US" dirty="0"/>
              <a:t> of the EMB amendment is to address also electric energy transmission in the regulation</a:t>
            </a:r>
          </a:p>
          <a:p>
            <a:endParaRPr lang="en-US" sz="2400" dirty="0"/>
          </a:p>
          <a:p>
            <a:r>
              <a:rPr lang="en-US" sz="2400" dirty="0"/>
              <a:t>In a first step for UNECE-R13, the </a:t>
            </a:r>
            <a:r>
              <a:rPr lang="en-US" sz="2400" b="1" dirty="0">
                <a:solidFill>
                  <a:srgbClr val="0070C0"/>
                </a:solidFill>
              </a:rPr>
              <a:t>scope</a:t>
            </a:r>
            <a:r>
              <a:rPr lang="en-US" sz="2400" dirty="0"/>
              <a:t> is limited to EMB on the motor vehicle; the trailer remains as today</a:t>
            </a:r>
          </a:p>
        </p:txBody>
      </p:sp>
      <p:sp>
        <p:nvSpPr>
          <p:cNvPr id="6" name="Slide Number Placeholder 5">
            <a:extLst>
              <a:ext uri="{FF2B5EF4-FFF2-40B4-BE49-F238E27FC236}">
                <a16:creationId xmlns:a16="http://schemas.microsoft.com/office/drawing/2014/main" id="{54E5AC3E-44FF-472D-A1C2-2415AEE3047B}"/>
              </a:ext>
            </a:extLst>
          </p:cNvPr>
          <p:cNvSpPr>
            <a:spLocks noGrp="1"/>
          </p:cNvSpPr>
          <p:nvPr>
            <p:ph type="sldNum" sz="quarter" idx="12"/>
          </p:nvPr>
        </p:nvSpPr>
        <p:spPr/>
        <p:txBody>
          <a:bodyPr/>
          <a:lstStyle/>
          <a:p>
            <a:fld id="{29333E58-081B-4835-BA47-73E0827DB444}" type="slidenum">
              <a:rPr lang="sv-SE" smtClean="0"/>
              <a:pPr/>
              <a:t>3</a:t>
            </a:fld>
            <a:endParaRPr lang="sv-SE"/>
          </a:p>
        </p:txBody>
      </p:sp>
      <p:pic>
        <p:nvPicPr>
          <p:cNvPr id="18" name="Picture 17" descr="A close up of a sign&#10;&#10;Description automatically generated">
            <a:extLst>
              <a:ext uri="{FF2B5EF4-FFF2-40B4-BE49-F238E27FC236}">
                <a16:creationId xmlns:a16="http://schemas.microsoft.com/office/drawing/2014/main" id="{0F95D178-0C51-4EA9-A7BD-AEB36C73D2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7" name="Title 1">
            <a:extLst>
              <a:ext uri="{FF2B5EF4-FFF2-40B4-BE49-F238E27FC236}">
                <a16:creationId xmlns:a16="http://schemas.microsoft.com/office/drawing/2014/main" id="{A4347FDF-886F-80E7-DE8D-0AA4574C7314}"/>
              </a:ext>
            </a:extLst>
          </p:cNvPr>
          <p:cNvSpPr txBox="1">
            <a:spLocks/>
          </p:cNvSpPr>
          <p:nvPr/>
        </p:nvSpPr>
        <p:spPr>
          <a:xfrm>
            <a:off x="405462" y="136525"/>
            <a:ext cx="7056784" cy="1016000"/>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spcBef>
                <a:spcPts val="0"/>
              </a:spcBef>
              <a:spcAft>
                <a:spcPts val="1200"/>
              </a:spcAft>
              <a:buFont typeface="Wingdings" panose="05000000000000000000" pitchFamily="2" charset="2"/>
              <a:buNone/>
              <a:defRPr sz="2000" kern="1200">
                <a:solidFill>
                  <a:schemeClr val="tx1"/>
                </a:solidFill>
                <a:latin typeface="+mn-lt"/>
                <a:ea typeface="+mn-ea"/>
                <a:cs typeface="+mn-cs"/>
              </a:defRPr>
            </a:lvl1pPr>
            <a:lvl2pPr marL="361950" indent="-361950" algn="l" defTabSz="914400" rtl="0" eaLnBrk="1" latinLnBrk="0" hangingPunct="1">
              <a:spcBef>
                <a:spcPts val="0"/>
              </a:spcBef>
              <a:spcAft>
                <a:spcPts val="1200"/>
              </a:spcAft>
              <a:buClr>
                <a:schemeClr val="accent3"/>
              </a:buClr>
              <a:buSzPct val="90000"/>
              <a:buFont typeface="Wingdings" panose="05000000000000000000" pitchFamily="2" charset="2"/>
              <a:buChar char=""/>
              <a:defRPr sz="2000" kern="1200">
                <a:solidFill>
                  <a:schemeClr val="tx1"/>
                </a:solidFill>
                <a:latin typeface="+mn-lt"/>
                <a:ea typeface="+mn-ea"/>
                <a:cs typeface="+mn-cs"/>
              </a:defRPr>
            </a:lvl2pPr>
            <a:lvl3pPr marL="542925" indent="-274638" algn="l" defTabSz="914400" rtl="0" eaLnBrk="1" latinLnBrk="0" hangingPunct="1">
              <a:spcBef>
                <a:spcPts val="0"/>
              </a:spcBef>
              <a:spcAft>
                <a:spcPts val="1200"/>
              </a:spcAft>
              <a:buClr>
                <a:schemeClr val="bg2"/>
              </a:buClr>
              <a:buSzPct val="90000"/>
              <a:buFont typeface="Wingdings" panose="05000000000000000000" pitchFamily="2" charset="2"/>
              <a:buChar char=""/>
              <a:defRPr sz="1800" kern="1200">
                <a:solidFill>
                  <a:schemeClr val="tx1"/>
                </a:solidFill>
                <a:latin typeface="+mn-lt"/>
                <a:ea typeface="+mn-ea"/>
                <a:cs typeface="+mn-cs"/>
              </a:defRPr>
            </a:lvl3pPr>
            <a:lvl4pPr marL="804863" indent="-268288" algn="l" defTabSz="914400" rtl="0" eaLnBrk="1" latinLnBrk="0" hangingPunct="1">
              <a:spcBef>
                <a:spcPts val="0"/>
              </a:spcBef>
              <a:spcAft>
                <a:spcPts val="1200"/>
              </a:spcAft>
              <a:buClr>
                <a:schemeClr val="bg2"/>
              </a:buClr>
              <a:buSzPct val="90000"/>
              <a:buFont typeface="Wingdings" panose="05000000000000000000" pitchFamily="2" charset="2"/>
              <a:buChar char=""/>
              <a:defRPr sz="1600" kern="1200">
                <a:solidFill>
                  <a:schemeClr val="tx1"/>
                </a:solidFill>
                <a:latin typeface="+mn-lt"/>
                <a:ea typeface="+mn-ea"/>
                <a:cs typeface="+mn-cs"/>
              </a:defRPr>
            </a:lvl4pPr>
            <a:lvl5pPr marL="1073150" indent="-268288" algn="l" defTabSz="914400" rtl="0" eaLnBrk="1" latinLnBrk="0" hangingPunct="1">
              <a:spcBef>
                <a:spcPts val="0"/>
              </a:spcBef>
              <a:spcAft>
                <a:spcPts val="1200"/>
              </a:spcAft>
              <a:buClr>
                <a:schemeClr val="bg2"/>
              </a:buClr>
              <a:buSzPct val="90000"/>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6300" b="1" dirty="0">
                <a:latin typeface="+mj-lt"/>
                <a:ea typeface="+mj-ea"/>
                <a:cs typeface="+mj-cs"/>
              </a:rPr>
              <a:t>Electro-Mechanical Brakes (EMB)</a:t>
            </a:r>
            <a:br>
              <a:rPr lang="en-US" sz="6300" b="1" dirty="0">
                <a:latin typeface="+mj-lt"/>
                <a:ea typeface="+mj-ea"/>
                <a:cs typeface="+mj-cs"/>
              </a:rPr>
            </a:br>
            <a:r>
              <a:rPr lang="en-US" sz="4500" b="1" dirty="0">
                <a:latin typeface="+mj-lt"/>
                <a:ea typeface="+mj-ea"/>
                <a:cs typeface="+mj-cs"/>
              </a:rPr>
              <a:t>Purpose and Scope</a:t>
            </a:r>
            <a:endParaRPr lang="en-US" sz="4800" b="1" dirty="0">
              <a:latin typeface="+mj-lt"/>
              <a:ea typeface="+mj-ea"/>
              <a:cs typeface="+mj-cs"/>
            </a:endParaRPr>
          </a:p>
        </p:txBody>
      </p:sp>
    </p:spTree>
    <p:extLst>
      <p:ext uri="{BB962C8B-B14F-4D97-AF65-F5344CB8AC3E}">
        <p14:creationId xmlns:p14="http://schemas.microsoft.com/office/powerpoint/2010/main" val="3330940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2" name="Objekt 1" hidden="1"/>
                      <p:cNvPicPr/>
                      <p:nvPr/>
                    </p:nvPicPr>
                    <p:blipFill>
                      <a:blip r:embed="rId4"/>
                      <a:stretch>
                        <a:fillRect/>
                      </a:stretch>
                    </p:blipFill>
                    <p:spPr>
                      <a:xfrm>
                        <a:off x="1588" y="1588"/>
                        <a:ext cx="1588" cy="1588"/>
                      </a:xfrm>
                      <a:prstGeom prst="rect">
                        <a:avLst/>
                      </a:prstGeom>
                    </p:spPr>
                  </p:pic>
                </p:oleObj>
              </mc:Fallback>
            </mc:AlternateContent>
          </a:graphicData>
        </a:graphic>
      </p:graphicFrame>
      <p:cxnSp>
        <p:nvCxnSpPr>
          <p:cNvPr id="149" name="Gerader Verbinder 148">
            <a:extLst>
              <a:ext uri="{FF2B5EF4-FFF2-40B4-BE49-F238E27FC236}">
                <a16:creationId xmlns:a16="http://schemas.microsoft.com/office/drawing/2014/main" id="{3C004962-7505-4D68-9DB7-4F95C4EE0AB2}"/>
              </a:ext>
            </a:extLst>
          </p:cNvPr>
          <p:cNvCxnSpPr>
            <a:cxnSpLocks/>
          </p:cNvCxnSpPr>
          <p:nvPr/>
        </p:nvCxnSpPr>
        <p:spPr>
          <a:xfrm>
            <a:off x="10181871" y="2282933"/>
            <a:ext cx="740244" cy="288"/>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E58978C2-12DA-4329-9942-E07B09121D3D}"/>
              </a:ext>
            </a:extLst>
          </p:cNvPr>
          <p:cNvCxnSpPr>
            <a:cxnSpLocks/>
          </p:cNvCxnSpPr>
          <p:nvPr/>
        </p:nvCxnSpPr>
        <p:spPr>
          <a:xfrm>
            <a:off x="10186882" y="3127783"/>
            <a:ext cx="813702" cy="980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nvGrpSpPr>
          <p:cNvPr id="141" name="Gruppieren 140">
            <a:extLst>
              <a:ext uri="{FF2B5EF4-FFF2-40B4-BE49-F238E27FC236}">
                <a16:creationId xmlns:a16="http://schemas.microsoft.com/office/drawing/2014/main" id="{ED56ACF1-E5D7-4425-BF1F-1C4BC7B1D370}"/>
              </a:ext>
            </a:extLst>
          </p:cNvPr>
          <p:cNvGrpSpPr/>
          <p:nvPr/>
        </p:nvGrpSpPr>
        <p:grpSpPr>
          <a:xfrm>
            <a:off x="6143381" y="2352619"/>
            <a:ext cx="756835" cy="485199"/>
            <a:chOff x="7924934" y="4094659"/>
            <a:chExt cx="756835" cy="485199"/>
          </a:xfrm>
        </p:grpSpPr>
        <p:sp>
          <p:nvSpPr>
            <p:cNvPr id="137" name="Rechteck 136">
              <a:extLst>
                <a:ext uri="{FF2B5EF4-FFF2-40B4-BE49-F238E27FC236}">
                  <a16:creationId xmlns:a16="http://schemas.microsoft.com/office/drawing/2014/main" id="{CE02361B-7918-49C8-AAD7-B0BEC1C2D3CE}"/>
                </a:ext>
              </a:extLst>
            </p:cNvPr>
            <p:cNvSpPr/>
            <p:nvPr/>
          </p:nvSpPr>
          <p:spPr>
            <a:xfrm>
              <a:off x="7924934" y="4237162"/>
              <a:ext cx="418138" cy="342696"/>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8" name="Rechteck 137">
              <a:extLst>
                <a:ext uri="{FF2B5EF4-FFF2-40B4-BE49-F238E27FC236}">
                  <a16:creationId xmlns:a16="http://schemas.microsoft.com/office/drawing/2014/main" id="{BE79AA3F-3768-43D6-B839-78426CE35656}"/>
                </a:ext>
              </a:extLst>
            </p:cNvPr>
            <p:cNvSpPr/>
            <p:nvPr/>
          </p:nvSpPr>
          <p:spPr>
            <a:xfrm>
              <a:off x="8100321" y="4094659"/>
              <a:ext cx="90999" cy="145337"/>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39" name="Picture 2" descr="Parking brake free icon">
              <a:extLst>
                <a:ext uri="{FF2B5EF4-FFF2-40B4-BE49-F238E27FC236}">
                  <a16:creationId xmlns:a16="http://schemas.microsoft.com/office/drawing/2014/main" id="{BBAA33A1-7842-437E-A1CE-8F8DA28AFB64}"/>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8000546" y="4274193"/>
              <a:ext cx="279483" cy="292873"/>
            </a:xfrm>
            <a:prstGeom prst="rect">
              <a:avLst/>
            </a:prstGeom>
            <a:noFill/>
            <a:extLst>
              <a:ext uri="{909E8E84-426E-40DD-AFC4-6F175D3DCCD1}">
                <a14:hiddenFill xmlns:a14="http://schemas.microsoft.com/office/drawing/2010/main">
                  <a:solidFill>
                    <a:srgbClr val="FFFFFF"/>
                  </a:solidFill>
                </a14:hiddenFill>
              </a:ext>
            </a:extLst>
          </p:spPr>
        </p:pic>
        <p:cxnSp>
          <p:nvCxnSpPr>
            <p:cNvPr id="140" name="Gerader Verbinder 139">
              <a:extLst>
                <a:ext uri="{FF2B5EF4-FFF2-40B4-BE49-F238E27FC236}">
                  <a16:creationId xmlns:a16="http://schemas.microsoft.com/office/drawing/2014/main" id="{15C66963-8C2F-4467-81C7-CEEE1B0E8799}"/>
                </a:ext>
              </a:extLst>
            </p:cNvPr>
            <p:cNvCxnSpPr>
              <a:cxnSpLocks/>
            </p:cNvCxnSpPr>
            <p:nvPr/>
          </p:nvCxnSpPr>
          <p:spPr>
            <a:xfrm>
              <a:off x="8357769" y="4469724"/>
              <a:ext cx="324000"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cxnSp>
        <p:nvCxnSpPr>
          <p:cNvPr id="142" name="Gerade Verbindung mit Pfeil 141">
            <a:extLst>
              <a:ext uri="{FF2B5EF4-FFF2-40B4-BE49-F238E27FC236}">
                <a16:creationId xmlns:a16="http://schemas.microsoft.com/office/drawing/2014/main" id="{88CF8091-C805-44FC-8A13-257A29CBA8F1}"/>
              </a:ext>
            </a:extLst>
          </p:cNvPr>
          <p:cNvCxnSpPr>
            <a:cxnSpLocks/>
          </p:cNvCxnSpPr>
          <p:nvPr/>
        </p:nvCxnSpPr>
        <p:spPr>
          <a:xfrm flipV="1">
            <a:off x="8926345" y="1747733"/>
            <a:ext cx="0" cy="424482"/>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64" name="Gerader Verbinder 63">
            <a:extLst>
              <a:ext uri="{FF2B5EF4-FFF2-40B4-BE49-F238E27FC236}">
                <a16:creationId xmlns:a16="http://schemas.microsoft.com/office/drawing/2014/main" id="{526A38E9-341D-4A09-B61A-BF4AAEF86A17}"/>
              </a:ext>
            </a:extLst>
          </p:cNvPr>
          <p:cNvCxnSpPr>
            <a:cxnSpLocks/>
          </p:cNvCxnSpPr>
          <p:nvPr/>
        </p:nvCxnSpPr>
        <p:spPr>
          <a:xfrm>
            <a:off x="1758427" y="3523636"/>
            <a:ext cx="576000" cy="319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E31F293A-48A6-4F6F-AB32-03317346A2DF}"/>
              </a:ext>
            </a:extLst>
          </p:cNvPr>
          <p:cNvCxnSpPr>
            <a:cxnSpLocks/>
          </p:cNvCxnSpPr>
          <p:nvPr/>
        </p:nvCxnSpPr>
        <p:spPr>
          <a:xfrm>
            <a:off x="1736837" y="1821684"/>
            <a:ext cx="612000" cy="319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60" name="Rechteck: abgerundete Ecken 159">
            <a:extLst>
              <a:ext uri="{FF2B5EF4-FFF2-40B4-BE49-F238E27FC236}">
                <a16:creationId xmlns:a16="http://schemas.microsoft.com/office/drawing/2014/main" id="{892C9717-1F55-429B-B1CF-BBD795986AC8}"/>
              </a:ext>
            </a:extLst>
          </p:cNvPr>
          <p:cNvSpPr/>
          <p:nvPr/>
        </p:nvSpPr>
        <p:spPr>
          <a:xfrm>
            <a:off x="2309717" y="3141451"/>
            <a:ext cx="1217254" cy="7274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9" name="Rechteck: abgerundete Ecken 158">
            <a:extLst>
              <a:ext uri="{FF2B5EF4-FFF2-40B4-BE49-F238E27FC236}">
                <a16:creationId xmlns:a16="http://schemas.microsoft.com/office/drawing/2014/main" id="{A80FEE11-BB8A-47FF-A99C-593CBE7B0DCA}"/>
              </a:ext>
            </a:extLst>
          </p:cNvPr>
          <p:cNvSpPr/>
          <p:nvPr/>
        </p:nvSpPr>
        <p:spPr>
          <a:xfrm>
            <a:off x="2316147" y="1387909"/>
            <a:ext cx="1217769" cy="7274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16" name="Gerader Verbinder 115">
            <a:extLst>
              <a:ext uri="{FF2B5EF4-FFF2-40B4-BE49-F238E27FC236}">
                <a16:creationId xmlns:a16="http://schemas.microsoft.com/office/drawing/2014/main" id="{10DF500B-EA43-497C-BD63-CD8980451935}"/>
              </a:ext>
            </a:extLst>
          </p:cNvPr>
          <p:cNvCxnSpPr>
            <a:cxnSpLocks/>
          </p:cNvCxnSpPr>
          <p:nvPr/>
        </p:nvCxnSpPr>
        <p:spPr>
          <a:xfrm>
            <a:off x="3490155" y="3505157"/>
            <a:ext cx="3852000" cy="18479"/>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63" name="Rechteck: abgerundete Ecken 62">
            <a:extLst>
              <a:ext uri="{FF2B5EF4-FFF2-40B4-BE49-F238E27FC236}">
                <a16:creationId xmlns:a16="http://schemas.microsoft.com/office/drawing/2014/main" id="{8CE814C3-7FA9-4CCD-BDA4-3614FB64C503}"/>
              </a:ext>
            </a:extLst>
          </p:cNvPr>
          <p:cNvSpPr/>
          <p:nvPr/>
        </p:nvSpPr>
        <p:spPr>
          <a:xfrm>
            <a:off x="2326456" y="3145106"/>
            <a:ext cx="1167461" cy="711200"/>
          </a:xfrm>
          <a:prstGeom prst="roundRect">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DC /DC</a:t>
            </a:r>
          </a:p>
        </p:txBody>
      </p:sp>
      <p:cxnSp>
        <p:nvCxnSpPr>
          <p:cNvPr id="74" name="Gerader Verbinder 73">
            <a:extLst>
              <a:ext uri="{FF2B5EF4-FFF2-40B4-BE49-F238E27FC236}">
                <a16:creationId xmlns:a16="http://schemas.microsoft.com/office/drawing/2014/main" id="{3962567F-F5E4-46D3-A28A-5CBAD7C2192B}"/>
              </a:ext>
            </a:extLst>
          </p:cNvPr>
          <p:cNvCxnSpPr>
            <a:cxnSpLocks/>
          </p:cNvCxnSpPr>
          <p:nvPr/>
        </p:nvCxnSpPr>
        <p:spPr>
          <a:xfrm flipV="1">
            <a:off x="3514699" y="1791691"/>
            <a:ext cx="1400968" cy="9259"/>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grpSp>
        <p:nvGrpSpPr>
          <p:cNvPr id="75" name="Gruppieren 74">
            <a:extLst>
              <a:ext uri="{FF2B5EF4-FFF2-40B4-BE49-F238E27FC236}">
                <a16:creationId xmlns:a16="http://schemas.microsoft.com/office/drawing/2014/main" id="{AA86A1AB-FCC2-427D-B3C1-89A0F62E16C6}"/>
              </a:ext>
            </a:extLst>
          </p:cNvPr>
          <p:cNvGrpSpPr/>
          <p:nvPr/>
        </p:nvGrpSpPr>
        <p:grpSpPr>
          <a:xfrm>
            <a:off x="3658136" y="1738194"/>
            <a:ext cx="314920" cy="150916"/>
            <a:chOff x="2579832" y="2332659"/>
            <a:chExt cx="314920" cy="150916"/>
          </a:xfrm>
        </p:grpSpPr>
        <p:sp>
          <p:nvSpPr>
            <p:cNvPr id="69" name="Rechteck 68">
              <a:extLst>
                <a:ext uri="{FF2B5EF4-FFF2-40B4-BE49-F238E27FC236}">
                  <a16:creationId xmlns:a16="http://schemas.microsoft.com/office/drawing/2014/main" id="{AB6137A2-EC35-4B30-8581-ED28F1F7A0FF}"/>
                </a:ext>
              </a:extLst>
            </p:cNvPr>
            <p:cNvSpPr/>
            <p:nvPr/>
          </p:nvSpPr>
          <p:spPr>
            <a:xfrm>
              <a:off x="2579832" y="2332659"/>
              <a:ext cx="314920" cy="150916"/>
            </a:xfrm>
            <a:prstGeom prst="rect">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dirty="0" err="1">
                <a:ln>
                  <a:noFill/>
                </a:ln>
                <a:solidFill>
                  <a:srgbClr val="E7E6E6">
                    <a:lumMod val="10000"/>
                  </a:srgbClr>
                </a:solidFill>
                <a:effectLst/>
                <a:uLnTx/>
                <a:uFillTx/>
                <a:latin typeface="Calibri" panose="020F0502020204030204"/>
                <a:ea typeface="+mn-ea"/>
                <a:cs typeface="+mn-cs"/>
              </a:endParaRPr>
            </a:p>
          </p:txBody>
        </p:sp>
        <p:cxnSp>
          <p:nvCxnSpPr>
            <p:cNvPr id="70" name="Gerader Verbinder 69">
              <a:extLst>
                <a:ext uri="{FF2B5EF4-FFF2-40B4-BE49-F238E27FC236}">
                  <a16:creationId xmlns:a16="http://schemas.microsoft.com/office/drawing/2014/main" id="{A7F2F95D-583B-4937-A33A-BB5029CB4E61}"/>
                </a:ext>
              </a:extLst>
            </p:cNvPr>
            <p:cNvCxnSpPr/>
            <p:nvPr/>
          </p:nvCxnSpPr>
          <p:spPr>
            <a:xfrm>
              <a:off x="2785026" y="2434212"/>
              <a:ext cx="72008" cy="0"/>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1" name="Gerader Verbinder 70">
              <a:extLst>
                <a:ext uri="{FF2B5EF4-FFF2-40B4-BE49-F238E27FC236}">
                  <a16:creationId xmlns:a16="http://schemas.microsoft.com/office/drawing/2014/main" id="{D2F32E1F-B70D-40C4-B2E1-BEEAC3C8946F}"/>
                </a:ext>
              </a:extLst>
            </p:cNvPr>
            <p:cNvCxnSpPr/>
            <p:nvPr/>
          </p:nvCxnSpPr>
          <p:spPr>
            <a:xfrm flipV="1">
              <a:off x="2686145" y="2358754"/>
              <a:ext cx="98881" cy="75458"/>
            </a:xfrm>
            <a:prstGeom prst="line">
              <a:avLst/>
            </a:prstGeom>
            <a:solidFill>
              <a:schemeClr val="bg1"/>
            </a:solidFill>
            <a:ln w="2857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48" name="Rechteck: abgerundete Ecken 47">
            <a:extLst>
              <a:ext uri="{FF2B5EF4-FFF2-40B4-BE49-F238E27FC236}">
                <a16:creationId xmlns:a16="http://schemas.microsoft.com/office/drawing/2014/main" id="{9BB6F92A-B9CE-4A70-A72E-A19A1C219FF6}"/>
              </a:ext>
            </a:extLst>
          </p:cNvPr>
          <p:cNvSpPr/>
          <p:nvPr/>
        </p:nvSpPr>
        <p:spPr>
          <a:xfrm>
            <a:off x="2341302" y="1401687"/>
            <a:ext cx="1167461" cy="711200"/>
          </a:xfrm>
          <a:prstGeom prst="round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DC /DC</a:t>
            </a:r>
          </a:p>
        </p:txBody>
      </p:sp>
      <p:grpSp>
        <p:nvGrpSpPr>
          <p:cNvPr id="129" name="Gruppieren 128">
            <a:extLst>
              <a:ext uri="{FF2B5EF4-FFF2-40B4-BE49-F238E27FC236}">
                <a16:creationId xmlns:a16="http://schemas.microsoft.com/office/drawing/2014/main" id="{AF4296D6-4E01-45EA-9D71-AAD50F4589F7}"/>
              </a:ext>
            </a:extLst>
          </p:cNvPr>
          <p:cNvGrpSpPr/>
          <p:nvPr/>
        </p:nvGrpSpPr>
        <p:grpSpPr>
          <a:xfrm>
            <a:off x="5476832" y="3933208"/>
            <a:ext cx="3446079" cy="693562"/>
            <a:chOff x="6225262" y="4654450"/>
            <a:chExt cx="3446079" cy="693562"/>
          </a:xfrm>
        </p:grpSpPr>
        <p:cxnSp>
          <p:nvCxnSpPr>
            <p:cNvPr id="120" name="Gerader Verbinder 119">
              <a:extLst>
                <a:ext uri="{FF2B5EF4-FFF2-40B4-BE49-F238E27FC236}">
                  <a16:creationId xmlns:a16="http://schemas.microsoft.com/office/drawing/2014/main" id="{D37C5453-587C-4E69-BC9B-9F5FC81A078D}"/>
                </a:ext>
              </a:extLst>
            </p:cNvPr>
            <p:cNvCxnSpPr>
              <a:cxnSpLocks/>
            </p:cNvCxnSpPr>
            <p:nvPr/>
          </p:nvCxnSpPr>
          <p:spPr>
            <a:xfrm>
              <a:off x="7187341" y="4981890"/>
              <a:ext cx="248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1" name="Gerader Verbinder 120">
              <a:extLst>
                <a:ext uri="{FF2B5EF4-FFF2-40B4-BE49-F238E27FC236}">
                  <a16:creationId xmlns:a16="http://schemas.microsoft.com/office/drawing/2014/main" id="{E18807BC-C7EF-4067-8D6A-8CFE596114B0}"/>
                </a:ext>
              </a:extLst>
            </p:cNvPr>
            <p:cNvCxnSpPr>
              <a:cxnSpLocks/>
            </p:cNvCxnSpPr>
            <p:nvPr/>
          </p:nvCxnSpPr>
          <p:spPr>
            <a:xfrm>
              <a:off x="7242021" y="4878774"/>
              <a:ext cx="1080000" cy="0"/>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grpSp>
          <p:nvGrpSpPr>
            <p:cNvPr id="122" name="Gruppieren 121">
              <a:extLst>
                <a:ext uri="{FF2B5EF4-FFF2-40B4-BE49-F238E27FC236}">
                  <a16:creationId xmlns:a16="http://schemas.microsoft.com/office/drawing/2014/main" id="{FAB7DF57-1745-4D29-8ED9-998D4E08CA38}"/>
                </a:ext>
              </a:extLst>
            </p:cNvPr>
            <p:cNvGrpSpPr>
              <a:grpSpLocks noChangeAspect="1"/>
            </p:cNvGrpSpPr>
            <p:nvPr/>
          </p:nvGrpSpPr>
          <p:grpSpPr>
            <a:xfrm rot="156621" flipH="1">
              <a:off x="6341673" y="4853191"/>
              <a:ext cx="353696" cy="421451"/>
              <a:chOff x="4110773" y="4259412"/>
              <a:chExt cx="609379" cy="719318"/>
            </a:xfrm>
          </p:grpSpPr>
          <p:sp>
            <p:nvSpPr>
              <p:cNvPr id="123" name="Freihandform: Form 122">
                <a:extLst>
                  <a:ext uri="{FF2B5EF4-FFF2-40B4-BE49-F238E27FC236}">
                    <a16:creationId xmlns:a16="http://schemas.microsoft.com/office/drawing/2014/main" id="{D5389BB2-E682-43B2-A8E7-481B984A8206}"/>
                  </a:ext>
                </a:extLst>
              </p:cNvPr>
              <p:cNvSpPr/>
              <p:nvPr/>
            </p:nvSpPr>
            <p:spPr>
              <a:xfrm>
                <a:off x="4144152" y="4297961"/>
                <a:ext cx="569925" cy="589053"/>
              </a:xfrm>
              <a:custGeom>
                <a:avLst/>
                <a:gdLst>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345989 w 654908"/>
                  <a:gd name="connsiteY4" fmla="*/ 420130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58456 w 654908"/>
                  <a:gd name="connsiteY4" fmla="*/ 591275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56054 w 654908"/>
                  <a:gd name="connsiteY3" fmla="*/ 580768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41405"/>
                  <a:gd name="connsiteX1" fmla="*/ 444843 w 654908"/>
                  <a:gd name="connsiteY1" fmla="*/ 741405 h 741405"/>
                  <a:gd name="connsiteX2" fmla="*/ 654908 w 654908"/>
                  <a:gd name="connsiteY2" fmla="*/ 729049 h 741405"/>
                  <a:gd name="connsiteX3" fmla="*/ 570724 w 654908"/>
                  <a:gd name="connsiteY3" fmla="*/ 602772 h 741405"/>
                  <a:gd name="connsiteX4" fmla="*/ 485350 w 654908"/>
                  <a:gd name="connsiteY4" fmla="*/ 647508 h 741405"/>
                  <a:gd name="connsiteX5" fmla="*/ 61784 w 654908"/>
                  <a:gd name="connsiteY5" fmla="*/ 0 h 741405"/>
                  <a:gd name="connsiteX6" fmla="*/ 0 w 654908"/>
                  <a:gd name="connsiteY6" fmla="*/ 49427 h 741405"/>
                  <a:gd name="connsiteX0" fmla="*/ 0 w 654908"/>
                  <a:gd name="connsiteY0" fmla="*/ 49427 h 756075"/>
                  <a:gd name="connsiteX1" fmla="*/ 461958 w 654908"/>
                  <a:gd name="connsiteY1" fmla="*/ 756075 h 756075"/>
                  <a:gd name="connsiteX2" fmla="*/ 654908 w 654908"/>
                  <a:gd name="connsiteY2" fmla="*/ 729049 h 756075"/>
                  <a:gd name="connsiteX3" fmla="*/ 570724 w 654908"/>
                  <a:gd name="connsiteY3" fmla="*/ 602772 h 756075"/>
                  <a:gd name="connsiteX4" fmla="*/ 485350 w 654908"/>
                  <a:gd name="connsiteY4" fmla="*/ 647508 h 756075"/>
                  <a:gd name="connsiteX5" fmla="*/ 61784 w 654908"/>
                  <a:gd name="connsiteY5" fmla="*/ 0 h 756075"/>
                  <a:gd name="connsiteX6" fmla="*/ 0 w 654908"/>
                  <a:gd name="connsiteY6" fmla="*/ 49427 h 756075"/>
                  <a:gd name="connsiteX0" fmla="*/ 0 w 654908"/>
                  <a:gd name="connsiteY0" fmla="*/ 49427 h 756075"/>
                  <a:gd name="connsiteX1" fmla="*/ 461958 w 654908"/>
                  <a:gd name="connsiteY1" fmla="*/ 756075 h 756075"/>
                  <a:gd name="connsiteX2" fmla="*/ 511517 w 654908"/>
                  <a:gd name="connsiteY2" fmla="*/ 752507 h 756075"/>
                  <a:gd name="connsiteX3" fmla="*/ 654908 w 654908"/>
                  <a:gd name="connsiteY3" fmla="*/ 729049 h 756075"/>
                  <a:gd name="connsiteX4" fmla="*/ 570724 w 654908"/>
                  <a:gd name="connsiteY4" fmla="*/ 602772 h 756075"/>
                  <a:gd name="connsiteX5" fmla="*/ 485350 w 654908"/>
                  <a:gd name="connsiteY5" fmla="*/ 647508 h 756075"/>
                  <a:gd name="connsiteX6" fmla="*/ 61784 w 654908"/>
                  <a:gd name="connsiteY6" fmla="*/ 0 h 756075"/>
                  <a:gd name="connsiteX7" fmla="*/ 0 w 654908"/>
                  <a:gd name="connsiteY7" fmla="*/ 49427 h 756075"/>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485350 w 654908"/>
                  <a:gd name="connsiteY5" fmla="*/ 647508 h 752507"/>
                  <a:gd name="connsiteX6" fmla="*/ 61784 w 654908"/>
                  <a:gd name="connsiteY6" fmla="*/ 0 h 752507"/>
                  <a:gd name="connsiteX7" fmla="*/ 0 w 654908"/>
                  <a:gd name="connsiteY7"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85350 w 654908"/>
                  <a:gd name="connsiteY6" fmla="*/ 647508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0 w 654908"/>
                  <a:gd name="connsiteY8" fmla="*/ 49427 h 752507"/>
                  <a:gd name="connsiteX0" fmla="*/ 0 w 654908"/>
                  <a:gd name="connsiteY0" fmla="*/ 49427 h 752507"/>
                  <a:gd name="connsiteX1" fmla="*/ 444844 w 654908"/>
                  <a:gd name="connsiteY1" fmla="*/ 724291 h 752507"/>
                  <a:gd name="connsiteX2" fmla="*/ 511517 w 654908"/>
                  <a:gd name="connsiteY2" fmla="*/ 752507 h 752507"/>
                  <a:gd name="connsiteX3" fmla="*/ 654908 w 654908"/>
                  <a:gd name="connsiteY3" fmla="*/ 729049 h 752507"/>
                  <a:gd name="connsiteX4" fmla="*/ 570724 w 654908"/>
                  <a:gd name="connsiteY4" fmla="*/ 602772 h 752507"/>
                  <a:gd name="connsiteX5" fmla="*/ 518852 w 654908"/>
                  <a:gd name="connsiteY5" fmla="*/ 625371 h 752507"/>
                  <a:gd name="connsiteX6" fmla="*/ 460900 w 654908"/>
                  <a:gd name="connsiteY6" fmla="*/ 610834 h 752507"/>
                  <a:gd name="connsiteX7" fmla="*/ 61784 w 654908"/>
                  <a:gd name="connsiteY7" fmla="*/ 0 h 752507"/>
                  <a:gd name="connsiteX8" fmla="*/ 24978 w 654908"/>
                  <a:gd name="connsiteY8" fmla="*/ 31255 h 752507"/>
                  <a:gd name="connsiteX9" fmla="*/ 0 w 654908"/>
                  <a:gd name="connsiteY9" fmla="*/ 49427 h 752507"/>
                  <a:gd name="connsiteX0" fmla="*/ 0 w 654908"/>
                  <a:gd name="connsiteY0" fmla="*/ 49956 h 753036"/>
                  <a:gd name="connsiteX1" fmla="*/ 444844 w 654908"/>
                  <a:gd name="connsiteY1" fmla="*/ 724820 h 753036"/>
                  <a:gd name="connsiteX2" fmla="*/ 511517 w 654908"/>
                  <a:gd name="connsiteY2" fmla="*/ 753036 h 753036"/>
                  <a:gd name="connsiteX3" fmla="*/ 654908 w 654908"/>
                  <a:gd name="connsiteY3" fmla="*/ 729578 h 753036"/>
                  <a:gd name="connsiteX4" fmla="*/ 570724 w 654908"/>
                  <a:gd name="connsiteY4" fmla="*/ 603301 h 753036"/>
                  <a:gd name="connsiteX5" fmla="*/ 518852 w 654908"/>
                  <a:gd name="connsiteY5" fmla="*/ 625900 h 753036"/>
                  <a:gd name="connsiteX6" fmla="*/ 460900 w 654908"/>
                  <a:gd name="connsiteY6" fmla="*/ 611363 h 753036"/>
                  <a:gd name="connsiteX7" fmla="*/ 61784 w 654908"/>
                  <a:gd name="connsiteY7" fmla="*/ 529 h 753036"/>
                  <a:gd name="connsiteX8" fmla="*/ 2974 w 654908"/>
                  <a:gd name="connsiteY8" fmla="*/ 0 h 753036"/>
                  <a:gd name="connsiteX9" fmla="*/ 0 w 654908"/>
                  <a:gd name="connsiteY9" fmla="*/ 49956 h 753036"/>
                  <a:gd name="connsiteX0" fmla="*/ 34293 w 689201"/>
                  <a:gd name="connsiteY0" fmla="*/ 96747 h 799827"/>
                  <a:gd name="connsiteX1" fmla="*/ 479137 w 689201"/>
                  <a:gd name="connsiteY1" fmla="*/ 771611 h 799827"/>
                  <a:gd name="connsiteX2" fmla="*/ 545810 w 689201"/>
                  <a:gd name="connsiteY2" fmla="*/ 799827 h 799827"/>
                  <a:gd name="connsiteX3" fmla="*/ 689201 w 689201"/>
                  <a:gd name="connsiteY3" fmla="*/ 776369 h 799827"/>
                  <a:gd name="connsiteX4" fmla="*/ 605017 w 689201"/>
                  <a:gd name="connsiteY4" fmla="*/ 650092 h 799827"/>
                  <a:gd name="connsiteX5" fmla="*/ 553145 w 689201"/>
                  <a:gd name="connsiteY5" fmla="*/ 672691 h 799827"/>
                  <a:gd name="connsiteX6" fmla="*/ 495193 w 689201"/>
                  <a:gd name="connsiteY6" fmla="*/ 658154 h 799827"/>
                  <a:gd name="connsiteX7" fmla="*/ 96077 w 689201"/>
                  <a:gd name="connsiteY7" fmla="*/ 47320 h 799827"/>
                  <a:gd name="connsiteX8" fmla="*/ 37267 w 689201"/>
                  <a:gd name="connsiteY8" fmla="*/ 46791 h 799827"/>
                  <a:gd name="connsiteX9" fmla="*/ 34293 w 689201"/>
                  <a:gd name="connsiteY9" fmla="*/ 96747 h 799827"/>
                  <a:gd name="connsiteX0" fmla="*/ 34293 w 689201"/>
                  <a:gd name="connsiteY0" fmla="*/ 67834 h 770914"/>
                  <a:gd name="connsiteX1" fmla="*/ 479137 w 689201"/>
                  <a:gd name="connsiteY1" fmla="*/ 742698 h 770914"/>
                  <a:gd name="connsiteX2" fmla="*/ 545810 w 689201"/>
                  <a:gd name="connsiteY2" fmla="*/ 770914 h 770914"/>
                  <a:gd name="connsiteX3" fmla="*/ 689201 w 689201"/>
                  <a:gd name="connsiteY3" fmla="*/ 747456 h 770914"/>
                  <a:gd name="connsiteX4" fmla="*/ 605017 w 689201"/>
                  <a:gd name="connsiteY4" fmla="*/ 621179 h 770914"/>
                  <a:gd name="connsiteX5" fmla="*/ 553145 w 689201"/>
                  <a:gd name="connsiteY5" fmla="*/ 643778 h 770914"/>
                  <a:gd name="connsiteX6" fmla="*/ 495193 w 689201"/>
                  <a:gd name="connsiteY6" fmla="*/ 629241 h 770914"/>
                  <a:gd name="connsiteX7" fmla="*/ 96077 w 689201"/>
                  <a:gd name="connsiteY7" fmla="*/ 18407 h 770914"/>
                  <a:gd name="connsiteX8" fmla="*/ 37267 w 689201"/>
                  <a:gd name="connsiteY8" fmla="*/ 17878 h 770914"/>
                  <a:gd name="connsiteX9" fmla="*/ 34293 w 689201"/>
                  <a:gd name="connsiteY9" fmla="*/ 67834 h 770914"/>
                  <a:gd name="connsiteX0" fmla="*/ 7337 w 662245"/>
                  <a:gd name="connsiteY0" fmla="*/ 60112 h 763192"/>
                  <a:gd name="connsiteX1" fmla="*/ 452181 w 662245"/>
                  <a:gd name="connsiteY1" fmla="*/ 734976 h 763192"/>
                  <a:gd name="connsiteX2" fmla="*/ 518854 w 662245"/>
                  <a:gd name="connsiteY2" fmla="*/ 763192 h 763192"/>
                  <a:gd name="connsiteX3" fmla="*/ 662245 w 662245"/>
                  <a:gd name="connsiteY3" fmla="*/ 739734 h 763192"/>
                  <a:gd name="connsiteX4" fmla="*/ 578061 w 662245"/>
                  <a:gd name="connsiteY4" fmla="*/ 613457 h 763192"/>
                  <a:gd name="connsiteX5" fmla="*/ 526189 w 662245"/>
                  <a:gd name="connsiteY5" fmla="*/ 636056 h 763192"/>
                  <a:gd name="connsiteX6" fmla="*/ 468237 w 662245"/>
                  <a:gd name="connsiteY6" fmla="*/ 621519 h 763192"/>
                  <a:gd name="connsiteX7" fmla="*/ 69121 w 662245"/>
                  <a:gd name="connsiteY7" fmla="*/ 10685 h 763192"/>
                  <a:gd name="connsiteX8" fmla="*/ 10311 w 662245"/>
                  <a:gd name="connsiteY8" fmla="*/ 10156 h 763192"/>
                  <a:gd name="connsiteX9" fmla="*/ 7337 w 662245"/>
                  <a:gd name="connsiteY9" fmla="*/ 60112 h 76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245" h="763192">
                    <a:moveTo>
                      <a:pt x="7337" y="60112"/>
                    </a:moveTo>
                    <a:lnTo>
                      <a:pt x="452181" y="734976"/>
                    </a:lnTo>
                    <a:lnTo>
                      <a:pt x="518854" y="763192"/>
                    </a:lnTo>
                    <a:lnTo>
                      <a:pt x="662245" y="739734"/>
                    </a:lnTo>
                    <a:lnTo>
                      <a:pt x="578061" y="613457"/>
                    </a:lnTo>
                    <a:lnTo>
                      <a:pt x="526189" y="636056"/>
                    </a:lnTo>
                    <a:lnTo>
                      <a:pt x="468237" y="621519"/>
                    </a:lnTo>
                    <a:lnTo>
                      <a:pt x="69121" y="10685"/>
                    </a:lnTo>
                    <a:cubicBezTo>
                      <a:pt x="46588" y="-8082"/>
                      <a:pt x="20608" y="1918"/>
                      <a:pt x="10311" y="10156"/>
                    </a:cubicBezTo>
                    <a:cubicBezTo>
                      <a:pt x="14" y="18394"/>
                      <a:pt x="-5185" y="39551"/>
                      <a:pt x="7337" y="60112"/>
                    </a:cubicBezTo>
                    <a:close/>
                  </a:path>
                </a:pathLst>
              </a:cu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81818"/>
                  </a:solidFill>
                  <a:effectLst/>
                  <a:uLnTx/>
                  <a:uFillTx/>
                  <a:latin typeface="Arial" panose="020B0604020202020204" pitchFamily="34" charset="0"/>
                  <a:ea typeface="+mn-ea"/>
                  <a:cs typeface="+mn-cs"/>
                </a:endParaRPr>
              </a:p>
            </p:txBody>
          </p:sp>
          <p:sp>
            <p:nvSpPr>
              <p:cNvPr id="124" name="Rechteck 123">
                <a:extLst>
                  <a:ext uri="{FF2B5EF4-FFF2-40B4-BE49-F238E27FC236}">
                    <a16:creationId xmlns:a16="http://schemas.microsoft.com/office/drawing/2014/main" id="{0022DE5A-976D-4833-B6C3-D07A8BC3F58F}"/>
                  </a:ext>
                </a:extLst>
              </p:cNvPr>
              <p:cNvSpPr/>
              <p:nvPr/>
            </p:nvSpPr>
            <p:spPr>
              <a:xfrm rot="19701715">
                <a:off x="4658810" y="4654694"/>
                <a:ext cx="61342" cy="324036"/>
              </a:xfrm>
              <a:prstGeom prst="rect">
                <a:avLst/>
              </a:prstGeom>
              <a:solidFill>
                <a:schemeClr val="tx1"/>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81818"/>
                  </a:solidFill>
                  <a:effectLst/>
                  <a:uLnTx/>
                  <a:uFillTx/>
                  <a:latin typeface="Arial" panose="020B0604020202020204" pitchFamily="34" charset="0"/>
                  <a:ea typeface="+mn-ea"/>
                  <a:cs typeface="+mn-cs"/>
                </a:endParaRPr>
              </a:p>
            </p:txBody>
          </p:sp>
          <p:sp>
            <p:nvSpPr>
              <p:cNvPr id="125" name="Ellipse 124">
                <a:extLst>
                  <a:ext uri="{FF2B5EF4-FFF2-40B4-BE49-F238E27FC236}">
                    <a16:creationId xmlns:a16="http://schemas.microsoft.com/office/drawing/2014/main" id="{019CB7EB-FEDB-4211-8828-A3471B3259A7}"/>
                  </a:ext>
                </a:extLst>
              </p:cNvPr>
              <p:cNvSpPr/>
              <p:nvPr/>
            </p:nvSpPr>
            <p:spPr>
              <a:xfrm>
                <a:off x="4110773" y="4259412"/>
                <a:ext cx="229656" cy="238408"/>
              </a:xfrm>
              <a:prstGeom prst="ellipse">
                <a:avLst/>
              </a:prstGeom>
              <a:solidFill>
                <a:schemeClr val="bg1">
                  <a:lumMod val="65000"/>
                </a:schemeClr>
              </a:solidFill>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181818"/>
                  </a:solidFill>
                  <a:effectLst/>
                  <a:uLnTx/>
                  <a:uFillTx/>
                  <a:latin typeface="Arial" panose="020B0604020202020204" pitchFamily="34" charset="0"/>
                  <a:ea typeface="+mn-ea"/>
                  <a:cs typeface="+mn-cs"/>
                </a:endParaRPr>
              </a:p>
            </p:txBody>
          </p:sp>
        </p:grpSp>
        <p:cxnSp>
          <p:nvCxnSpPr>
            <p:cNvPr id="126" name="Gerader Verbinder 125">
              <a:extLst>
                <a:ext uri="{FF2B5EF4-FFF2-40B4-BE49-F238E27FC236}">
                  <a16:creationId xmlns:a16="http://schemas.microsoft.com/office/drawing/2014/main" id="{E9E5F809-43E9-4A3C-8953-5066DE6D80BE}"/>
                </a:ext>
              </a:extLst>
            </p:cNvPr>
            <p:cNvCxnSpPr>
              <a:cxnSpLocks noChangeAspect="1"/>
            </p:cNvCxnSpPr>
            <p:nvPr/>
          </p:nvCxnSpPr>
          <p:spPr>
            <a:xfrm>
              <a:off x="6686824" y="4932145"/>
              <a:ext cx="455271" cy="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7" name="Rechteck 126">
              <a:extLst>
                <a:ext uri="{FF2B5EF4-FFF2-40B4-BE49-F238E27FC236}">
                  <a16:creationId xmlns:a16="http://schemas.microsoft.com/office/drawing/2014/main" id="{B6BBC40A-A939-4CBB-A5E5-779F6ECDB47F}"/>
                </a:ext>
              </a:extLst>
            </p:cNvPr>
            <p:cNvSpPr/>
            <p:nvPr/>
          </p:nvSpPr>
          <p:spPr>
            <a:xfrm>
              <a:off x="7130952" y="4791338"/>
              <a:ext cx="113211" cy="30115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Rechteck 127">
              <a:extLst>
                <a:ext uri="{FF2B5EF4-FFF2-40B4-BE49-F238E27FC236}">
                  <a16:creationId xmlns:a16="http://schemas.microsoft.com/office/drawing/2014/main" id="{9D616238-C6A9-47D1-8911-9A2B8202FF82}"/>
                </a:ext>
              </a:extLst>
            </p:cNvPr>
            <p:cNvSpPr/>
            <p:nvPr/>
          </p:nvSpPr>
          <p:spPr>
            <a:xfrm>
              <a:off x="6225262" y="4654450"/>
              <a:ext cx="1079863" cy="69356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cxnSp>
        <p:nvCxnSpPr>
          <p:cNvPr id="30" name="Gerader Verbinder 29">
            <a:extLst>
              <a:ext uri="{FF2B5EF4-FFF2-40B4-BE49-F238E27FC236}">
                <a16:creationId xmlns:a16="http://schemas.microsoft.com/office/drawing/2014/main" id="{0D14394B-CD0E-4AC1-99A2-BE6B3342C553}"/>
              </a:ext>
            </a:extLst>
          </p:cNvPr>
          <p:cNvCxnSpPr>
            <a:cxnSpLocks/>
          </p:cNvCxnSpPr>
          <p:nvPr/>
        </p:nvCxnSpPr>
        <p:spPr>
          <a:xfrm>
            <a:off x="2615732" y="580249"/>
            <a:ext cx="2175"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5" name="Gruppieren 104">
            <a:extLst>
              <a:ext uri="{FF2B5EF4-FFF2-40B4-BE49-F238E27FC236}">
                <a16:creationId xmlns:a16="http://schemas.microsoft.com/office/drawing/2014/main" id="{A89BC8F1-812B-4696-85BD-469C81F68BCF}"/>
              </a:ext>
            </a:extLst>
          </p:cNvPr>
          <p:cNvGrpSpPr/>
          <p:nvPr/>
        </p:nvGrpSpPr>
        <p:grpSpPr>
          <a:xfrm rot="10800000" flipH="1">
            <a:off x="10536530" y="921876"/>
            <a:ext cx="714574" cy="1374908"/>
            <a:chOff x="9357293" y="3389020"/>
            <a:chExt cx="444342" cy="942682"/>
          </a:xfrm>
        </p:grpSpPr>
        <p:pic>
          <p:nvPicPr>
            <p:cNvPr id="106" name="Grafik 105">
              <a:extLst>
                <a:ext uri="{FF2B5EF4-FFF2-40B4-BE49-F238E27FC236}">
                  <a16:creationId xmlns:a16="http://schemas.microsoft.com/office/drawing/2014/main" id="{106DE6E0-AAAC-4FF7-8822-A5AD8F64CE4A}"/>
                </a:ext>
              </a:extLst>
            </p:cNvPr>
            <p:cNvPicPr>
              <a:picLocks noChangeAspect="1"/>
            </p:cNvPicPr>
            <p:nvPr/>
          </p:nvPicPr>
          <p:blipFill>
            <a:blip r:embed="rId6"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7" name="Gerade Verbindung mit Pfeil 106">
              <a:extLst>
                <a:ext uri="{FF2B5EF4-FFF2-40B4-BE49-F238E27FC236}">
                  <a16:creationId xmlns:a16="http://schemas.microsoft.com/office/drawing/2014/main" id="{513F9CC4-F7DC-4765-B7D9-53793F688BA3}"/>
                </a:ext>
              </a:extLst>
            </p:cNvPr>
            <p:cNvCxnSpPr>
              <a:cxnSpLocks/>
            </p:cNvCxnSpPr>
            <p:nvPr/>
          </p:nvCxnSpPr>
          <p:spPr>
            <a:xfrm rot="10800000" flipH="1" flipV="1">
              <a:off x="9588564" y="3389020"/>
              <a:ext cx="0" cy="476586"/>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grpSp>
        <p:nvGrpSpPr>
          <p:cNvPr id="52" name="Gruppieren 51">
            <a:extLst>
              <a:ext uri="{FF2B5EF4-FFF2-40B4-BE49-F238E27FC236}">
                <a16:creationId xmlns:a16="http://schemas.microsoft.com/office/drawing/2014/main" id="{4BC3EBA2-2707-4DB3-8A5D-D9528DC42D4C}"/>
              </a:ext>
            </a:extLst>
          </p:cNvPr>
          <p:cNvGrpSpPr/>
          <p:nvPr/>
        </p:nvGrpSpPr>
        <p:grpSpPr>
          <a:xfrm>
            <a:off x="11073582" y="1419230"/>
            <a:ext cx="714579" cy="1173683"/>
            <a:chOff x="11452268" y="301635"/>
            <a:chExt cx="714579" cy="1173683"/>
          </a:xfrm>
        </p:grpSpPr>
        <p:grpSp>
          <p:nvGrpSpPr>
            <p:cNvPr id="103" name="Gruppieren 102">
              <a:extLst>
                <a:ext uri="{FF2B5EF4-FFF2-40B4-BE49-F238E27FC236}">
                  <a16:creationId xmlns:a16="http://schemas.microsoft.com/office/drawing/2014/main" id="{52215435-2F8E-4783-A30C-41C25B46CF2C}"/>
                </a:ext>
              </a:extLst>
            </p:cNvPr>
            <p:cNvGrpSpPr/>
            <p:nvPr/>
          </p:nvGrpSpPr>
          <p:grpSpPr>
            <a:xfrm rot="10800000">
              <a:off x="11452268" y="301635"/>
              <a:ext cx="714579" cy="1173683"/>
              <a:chOff x="9357293" y="3526986"/>
              <a:chExt cx="444342" cy="804716"/>
            </a:xfrm>
          </p:grpSpPr>
          <p:pic>
            <p:nvPicPr>
              <p:cNvPr id="108" name="Grafik 107">
                <a:extLst>
                  <a:ext uri="{FF2B5EF4-FFF2-40B4-BE49-F238E27FC236}">
                    <a16:creationId xmlns:a16="http://schemas.microsoft.com/office/drawing/2014/main" id="{D871D474-857C-40E5-8047-D277CEA7B7B0}"/>
                  </a:ext>
                </a:extLst>
              </p:cNvPr>
              <p:cNvPicPr>
                <a:picLocks noChangeAspect="1"/>
              </p:cNvPicPr>
              <p:nvPr/>
            </p:nvPicPr>
            <p:blipFill>
              <a:blip r:embed="rId6"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357293" y="3866071"/>
                <a:ext cx="444342" cy="465631"/>
              </a:xfrm>
              <a:prstGeom prst="rect">
                <a:avLst/>
              </a:prstGeom>
            </p:spPr>
          </p:pic>
          <p:cxnSp>
            <p:nvCxnSpPr>
              <p:cNvPr id="109" name="Gerade Verbindung mit Pfeil 108">
                <a:extLst>
                  <a:ext uri="{FF2B5EF4-FFF2-40B4-BE49-F238E27FC236}">
                    <a16:creationId xmlns:a16="http://schemas.microsoft.com/office/drawing/2014/main" id="{8AA77B95-2E91-4FDC-BA7E-8EB4735A69D4}"/>
                  </a:ext>
                </a:extLst>
              </p:cNvPr>
              <p:cNvCxnSpPr>
                <a:cxnSpLocks/>
              </p:cNvCxnSpPr>
              <p:nvPr/>
            </p:nvCxnSpPr>
            <p:spPr>
              <a:xfrm rot="10800000" flipV="1">
                <a:off x="9588564" y="3526986"/>
                <a:ext cx="0" cy="338619"/>
              </a:xfrm>
              <a:prstGeom prst="straightConnector1">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sp>
          <p:nvSpPr>
            <p:cNvPr id="112" name="Ellipse 111">
              <a:extLst>
                <a:ext uri="{FF2B5EF4-FFF2-40B4-BE49-F238E27FC236}">
                  <a16:creationId xmlns:a16="http://schemas.microsoft.com/office/drawing/2014/main" id="{4A842991-6122-4AFC-A010-AB15C4D4B0B0}"/>
                </a:ext>
              </a:extLst>
            </p:cNvPr>
            <p:cNvSpPr/>
            <p:nvPr/>
          </p:nvSpPr>
          <p:spPr>
            <a:xfrm rot="10800000">
              <a:off x="11868863" y="773850"/>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37" name="Grafik 36">
            <a:extLst>
              <a:ext uri="{FF2B5EF4-FFF2-40B4-BE49-F238E27FC236}">
                <a16:creationId xmlns:a16="http://schemas.microsoft.com/office/drawing/2014/main" id="{2EDD1093-A229-4C51-ACE0-9C389EA0128B}"/>
              </a:ext>
            </a:extLst>
          </p:cNvPr>
          <p:cNvPicPr>
            <a:picLocks noChangeAspect="1"/>
          </p:cNvPicPr>
          <p:nvPr/>
        </p:nvPicPr>
        <p:blipFill>
          <a:blip r:embed="rId6"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0614316" y="4080455"/>
            <a:ext cx="714579" cy="679126"/>
          </a:xfrm>
          <a:prstGeom prst="rect">
            <a:avLst/>
          </a:prstGeom>
        </p:spPr>
      </p:pic>
      <p:cxnSp>
        <p:nvCxnSpPr>
          <p:cNvPr id="41" name="Gerade Verbindung mit Pfeil 40">
            <a:extLst>
              <a:ext uri="{FF2B5EF4-FFF2-40B4-BE49-F238E27FC236}">
                <a16:creationId xmlns:a16="http://schemas.microsoft.com/office/drawing/2014/main" id="{E935146E-E1A6-4095-9E88-75DC416A2FCD}"/>
              </a:ext>
            </a:extLst>
          </p:cNvPr>
          <p:cNvCxnSpPr>
            <a:cxnSpLocks/>
          </p:cNvCxnSpPr>
          <p:nvPr/>
        </p:nvCxnSpPr>
        <p:spPr>
          <a:xfrm>
            <a:off x="10977004" y="3145106"/>
            <a:ext cx="0" cy="934671"/>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pic>
        <p:nvPicPr>
          <p:cNvPr id="84" name="Grafik 83">
            <a:extLst>
              <a:ext uri="{FF2B5EF4-FFF2-40B4-BE49-F238E27FC236}">
                <a16:creationId xmlns:a16="http://schemas.microsoft.com/office/drawing/2014/main" id="{FF52600F-A591-4477-89A7-A727640BB243}"/>
              </a:ext>
            </a:extLst>
          </p:cNvPr>
          <p:cNvPicPr>
            <a:picLocks noChangeAspect="1"/>
          </p:cNvPicPr>
          <p:nvPr/>
        </p:nvPicPr>
        <p:blipFill>
          <a:blip r:embed="rId6"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flipH="1">
            <a:off x="11109625" y="3494711"/>
            <a:ext cx="714574" cy="679126"/>
          </a:xfrm>
          <a:prstGeom prst="rect">
            <a:avLst/>
          </a:prstGeom>
        </p:spPr>
      </p:pic>
      <p:cxnSp>
        <p:nvCxnSpPr>
          <p:cNvPr id="85" name="Gerade Verbindung mit Pfeil 84">
            <a:extLst>
              <a:ext uri="{FF2B5EF4-FFF2-40B4-BE49-F238E27FC236}">
                <a16:creationId xmlns:a16="http://schemas.microsoft.com/office/drawing/2014/main" id="{AA73D3C1-A824-44E9-B9AD-E6B9C7E95D97}"/>
              </a:ext>
            </a:extLst>
          </p:cNvPr>
          <p:cNvCxnSpPr>
            <a:cxnSpLocks/>
          </p:cNvCxnSpPr>
          <p:nvPr/>
        </p:nvCxnSpPr>
        <p:spPr>
          <a:xfrm>
            <a:off x="11452268" y="2825026"/>
            <a:ext cx="10" cy="669007"/>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1" name="Ellipse 110">
            <a:extLst>
              <a:ext uri="{FF2B5EF4-FFF2-40B4-BE49-F238E27FC236}">
                <a16:creationId xmlns:a16="http://schemas.microsoft.com/office/drawing/2014/main" id="{402B4D50-B903-44AB-95E7-017DA07CE80A}"/>
              </a:ext>
            </a:extLst>
          </p:cNvPr>
          <p:cNvSpPr/>
          <p:nvPr/>
        </p:nvSpPr>
        <p:spPr>
          <a:xfrm>
            <a:off x="10711457" y="4184427"/>
            <a:ext cx="135920" cy="1424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21" name="Gerader Verbinder 20">
            <a:extLst>
              <a:ext uri="{FF2B5EF4-FFF2-40B4-BE49-F238E27FC236}">
                <a16:creationId xmlns:a16="http://schemas.microsoft.com/office/drawing/2014/main" id="{32844185-7C9E-4949-9F4A-23A7DA9F7B13}"/>
              </a:ext>
            </a:extLst>
          </p:cNvPr>
          <p:cNvCxnSpPr>
            <a:cxnSpLocks/>
          </p:cNvCxnSpPr>
          <p:nvPr/>
        </p:nvCxnSpPr>
        <p:spPr>
          <a:xfrm>
            <a:off x="10194112" y="2819448"/>
            <a:ext cx="1230607" cy="26547"/>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55" name="Gerader Verbinder 54">
            <a:extLst>
              <a:ext uri="{FF2B5EF4-FFF2-40B4-BE49-F238E27FC236}">
                <a16:creationId xmlns:a16="http://schemas.microsoft.com/office/drawing/2014/main" id="{1123B6E7-163C-4081-8292-F14374B6D5C2}"/>
              </a:ext>
            </a:extLst>
          </p:cNvPr>
          <p:cNvCxnSpPr>
            <a:cxnSpLocks/>
          </p:cNvCxnSpPr>
          <p:nvPr/>
        </p:nvCxnSpPr>
        <p:spPr>
          <a:xfrm>
            <a:off x="8909862" y="3213806"/>
            <a:ext cx="8916" cy="1065409"/>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43" name="Gerade Verbindung mit Pfeil 142">
            <a:extLst>
              <a:ext uri="{FF2B5EF4-FFF2-40B4-BE49-F238E27FC236}">
                <a16:creationId xmlns:a16="http://schemas.microsoft.com/office/drawing/2014/main" id="{C3BB4D1A-775C-49A5-AB6A-329AA86BD0BB}"/>
              </a:ext>
            </a:extLst>
          </p:cNvPr>
          <p:cNvCxnSpPr>
            <a:cxnSpLocks/>
          </p:cNvCxnSpPr>
          <p:nvPr/>
        </p:nvCxnSpPr>
        <p:spPr>
          <a:xfrm flipV="1">
            <a:off x="7343762" y="3223314"/>
            <a:ext cx="0" cy="305440"/>
          </a:xfrm>
          <a:prstGeom prst="straightConnector1">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45" name="Textfeld 144">
            <a:extLst>
              <a:ext uri="{FF2B5EF4-FFF2-40B4-BE49-F238E27FC236}">
                <a16:creationId xmlns:a16="http://schemas.microsoft.com/office/drawing/2014/main" id="{3D241753-1DA1-423F-9C5C-E086BF8F5FF5}"/>
              </a:ext>
            </a:extLst>
          </p:cNvPr>
          <p:cNvSpPr txBox="1"/>
          <p:nvPr/>
        </p:nvSpPr>
        <p:spPr>
          <a:xfrm>
            <a:off x="10375642" y="2083295"/>
            <a:ext cx="64353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1" i="0" u="none" strike="noStrike" kern="1200" cap="none" spc="0" normalizeH="0" baseline="0" noProof="0" dirty="0">
                <a:ln>
                  <a:noFill/>
                </a:ln>
                <a:solidFill>
                  <a:prstClr val="black"/>
                </a:solidFill>
                <a:effectLst/>
                <a:uLnTx/>
                <a:uFillTx/>
                <a:latin typeface="Calibri" panose="020F0502020204030204"/>
                <a:ea typeface="+mn-ea"/>
                <a:cs typeface="+mn-cs"/>
              </a:rPr>
              <a:t>hydraulic</a:t>
            </a:r>
          </a:p>
        </p:txBody>
      </p:sp>
      <p:sp>
        <p:nvSpPr>
          <p:cNvPr id="101" name="TextBox 100">
            <a:extLst>
              <a:ext uri="{FF2B5EF4-FFF2-40B4-BE49-F238E27FC236}">
                <a16:creationId xmlns:a16="http://schemas.microsoft.com/office/drawing/2014/main" id="{57CD0585-DD55-40FD-873D-CF50D5C55EC0}"/>
              </a:ext>
            </a:extLst>
          </p:cNvPr>
          <p:cNvSpPr txBox="1"/>
          <p:nvPr/>
        </p:nvSpPr>
        <p:spPr>
          <a:xfrm>
            <a:off x="668091" y="402336"/>
            <a:ext cx="731766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R13H Targeted layouts – layout 3a#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 (electro-mechanical-brake / electro-hydraulic-brake) </a:t>
            </a:r>
          </a:p>
        </p:txBody>
      </p:sp>
      <p:grpSp>
        <p:nvGrpSpPr>
          <p:cNvPr id="19" name="Gruppieren 18">
            <a:extLst>
              <a:ext uri="{FF2B5EF4-FFF2-40B4-BE49-F238E27FC236}">
                <a16:creationId xmlns:a16="http://schemas.microsoft.com/office/drawing/2014/main" id="{3FD617C8-403B-4F81-965D-8090D01726CC}"/>
              </a:ext>
            </a:extLst>
          </p:cNvPr>
          <p:cNvGrpSpPr/>
          <p:nvPr/>
        </p:nvGrpSpPr>
        <p:grpSpPr>
          <a:xfrm>
            <a:off x="6991969" y="2178204"/>
            <a:ext cx="1449796" cy="1040189"/>
            <a:chOff x="6991969" y="2178204"/>
            <a:chExt cx="1311435" cy="1040189"/>
          </a:xfrm>
        </p:grpSpPr>
        <p:sp>
          <p:nvSpPr>
            <p:cNvPr id="136" name="Textfeld 135">
              <a:extLst>
                <a:ext uri="{FF2B5EF4-FFF2-40B4-BE49-F238E27FC236}">
                  <a16:creationId xmlns:a16="http://schemas.microsoft.com/office/drawing/2014/main" id="{3F090409-21C2-4D24-A6F6-F55E2E5FCB15}"/>
                </a:ext>
              </a:extLst>
            </p:cNvPr>
            <p:cNvSpPr txBox="1"/>
            <p:nvPr/>
          </p:nvSpPr>
          <p:spPr>
            <a:xfrm>
              <a:off x="6991969" y="2296786"/>
              <a:ext cx="1311435"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Calibri" panose="020F0502020204030204"/>
                  <a:ea typeface="+mn-ea"/>
                  <a:cs typeface="+mn-cs"/>
                </a:rPr>
                <a:t>Brake Controller1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04" name="Rechteck: abgerundete Ecken 103">
              <a:extLst>
                <a:ext uri="{FF2B5EF4-FFF2-40B4-BE49-F238E27FC236}">
                  <a16:creationId xmlns:a16="http://schemas.microsoft.com/office/drawing/2014/main" id="{17304189-6C9F-4ADE-A480-9ACB060D6DE8}"/>
                </a:ext>
              </a:extLst>
            </p:cNvPr>
            <p:cNvSpPr/>
            <p:nvPr/>
          </p:nvSpPr>
          <p:spPr>
            <a:xfrm>
              <a:off x="7059190" y="2178204"/>
              <a:ext cx="1132735"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17" name="Textfeld 116">
            <a:extLst>
              <a:ext uri="{FF2B5EF4-FFF2-40B4-BE49-F238E27FC236}">
                <a16:creationId xmlns:a16="http://schemas.microsoft.com/office/drawing/2014/main" id="{B7CDF19B-EBD9-40FE-8CEB-1268BBD11AA3}"/>
              </a:ext>
            </a:extLst>
          </p:cNvPr>
          <p:cNvSpPr txBox="1"/>
          <p:nvPr/>
        </p:nvSpPr>
        <p:spPr>
          <a:xfrm>
            <a:off x="8557523" y="2282933"/>
            <a:ext cx="140255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Calibri" panose="020F0502020204030204"/>
                <a:ea typeface="+mn-ea"/>
                <a:cs typeface="+mn-cs"/>
              </a:rPr>
              <a:t>Brake Controller 2 </a:t>
            </a:r>
          </a:p>
        </p:txBody>
      </p:sp>
      <p:sp>
        <p:nvSpPr>
          <p:cNvPr id="119" name="Rechteck: abgerundete Ecken 118">
            <a:extLst>
              <a:ext uri="{FF2B5EF4-FFF2-40B4-BE49-F238E27FC236}">
                <a16:creationId xmlns:a16="http://schemas.microsoft.com/office/drawing/2014/main" id="{9DD8301B-63C3-466B-A67D-FDE78626EA88}"/>
              </a:ext>
            </a:extLst>
          </p:cNvPr>
          <p:cNvSpPr/>
          <p:nvPr/>
        </p:nvSpPr>
        <p:spPr>
          <a:xfrm>
            <a:off x="8689398" y="2173586"/>
            <a:ext cx="1244840" cy="104018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32" name="Gerader Verbinder 131">
            <a:extLst>
              <a:ext uri="{FF2B5EF4-FFF2-40B4-BE49-F238E27FC236}">
                <a16:creationId xmlns:a16="http://schemas.microsoft.com/office/drawing/2014/main" id="{D7D281BB-D8AD-4F0D-8B66-6F838D336C79}"/>
              </a:ext>
            </a:extLst>
          </p:cNvPr>
          <p:cNvCxnSpPr>
            <a:cxnSpLocks/>
          </p:cNvCxnSpPr>
          <p:nvPr/>
        </p:nvCxnSpPr>
        <p:spPr>
          <a:xfrm>
            <a:off x="7584456" y="3230839"/>
            <a:ext cx="8916" cy="948228"/>
          </a:xfrm>
          <a:prstGeom prst="line">
            <a:avLst/>
          </a:prstGeom>
          <a:ln w="38100">
            <a:prstDash val="solid"/>
          </a:ln>
        </p:spPr>
        <p:style>
          <a:lnRef idx="1">
            <a:schemeClr val="accent1"/>
          </a:lnRef>
          <a:fillRef idx="0">
            <a:schemeClr val="accent1"/>
          </a:fillRef>
          <a:effectRef idx="0">
            <a:schemeClr val="accent1"/>
          </a:effectRef>
          <a:fontRef idx="minor">
            <a:schemeClr val="tx1"/>
          </a:fontRef>
        </p:style>
      </p:cxnSp>
      <p:cxnSp>
        <p:nvCxnSpPr>
          <p:cNvPr id="133" name="Gerade Verbindung mit Pfeil 132">
            <a:extLst>
              <a:ext uri="{FF2B5EF4-FFF2-40B4-BE49-F238E27FC236}">
                <a16:creationId xmlns:a16="http://schemas.microsoft.com/office/drawing/2014/main" id="{E87EC5C6-C7AB-4178-A0E9-C1E573414120}"/>
              </a:ext>
            </a:extLst>
          </p:cNvPr>
          <p:cNvCxnSpPr>
            <a:cxnSpLocks/>
          </p:cNvCxnSpPr>
          <p:nvPr/>
        </p:nvCxnSpPr>
        <p:spPr>
          <a:xfrm flipH="1">
            <a:off x="8323815" y="2697407"/>
            <a:ext cx="336537" cy="0"/>
          </a:xfrm>
          <a:prstGeom prst="straightConnector1">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50" name="Gerader Verbinder 149">
            <a:extLst>
              <a:ext uri="{FF2B5EF4-FFF2-40B4-BE49-F238E27FC236}">
                <a16:creationId xmlns:a16="http://schemas.microsoft.com/office/drawing/2014/main" id="{B3EB0DA1-8C8D-438E-B1E3-386FD3891503}"/>
              </a:ext>
            </a:extLst>
          </p:cNvPr>
          <p:cNvCxnSpPr>
            <a:cxnSpLocks/>
          </p:cNvCxnSpPr>
          <p:nvPr/>
        </p:nvCxnSpPr>
        <p:spPr>
          <a:xfrm>
            <a:off x="10181871" y="2562207"/>
            <a:ext cx="1242848" cy="29961"/>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163" name="Textfeld 162">
            <a:extLst>
              <a:ext uri="{FF2B5EF4-FFF2-40B4-BE49-F238E27FC236}">
                <a16:creationId xmlns:a16="http://schemas.microsoft.com/office/drawing/2014/main" id="{3096A867-05A5-41D3-B6CF-658D2F790651}"/>
              </a:ext>
            </a:extLst>
          </p:cNvPr>
          <p:cNvSpPr txBox="1"/>
          <p:nvPr/>
        </p:nvSpPr>
        <p:spPr>
          <a:xfrm>
            <a:off x="10381439" y="2367044"/>
            <a:ext cx="64353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1" i="0" u="none" strike="noStrike" kern="1200" cap="none" spc="0" normalizeH="0" baseline="0" noProof="0" dirty="0">
                <a:ln>
                  <a:noFill/>
                </a:ln>
                <a:solidFill>
                  <a:prstClr val="black"/>
                </a:solidFill>
                <a:effectLst/>
                <a:uLnTx/>
                <a:uFillTx/>
                <a:latin typeface="Calibri" panose="020F0502020204030204"/>
                <a:ea typeface="+mn-ea"/>
                <a:cs typeface="+mn-cs"/>
              </a:rPr>
              <a:t>hydraulic</a:t>
            </a:r>
          </a:p>
        </p:txBody>
      </p:sp>
      <p:sp>
        <p:nvSpPr>
          <p:cNvPr id="114" name="Rechteck: abgerundete Ecken 113">
            <a:extLst>
              <a:ext uri="{FF2B5EF4-FFF2-40B4-BE49-F238E27FC236}">
                <a16:creationId xmlns:a16="http://schemas.microsoft.com/office/drawing/2014/main" id="{981E32B1-114E-43C4-BDEE-256EB47C42A9}"/>
              </a:ext>
            </a:extLst>
          </p:cNvPr>
          <p:cNvSpPr/>
          <p:nvPr/>
        </p:nvSpPr>
        <p:spPr>
          <a:xfrm>
            <a:off x="6916025" y="1991918"/>
            <a:ext cx="3270857" cy="1409309"/>
          </a:xfrm>
          <a:prstGeom prst="round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93" name="Gerader Verbinder 92">
            <a:extLst>
              <a:ext uri="{FF2B5EF4-FFF2-40B4-BE49-F238E27FC236}">
                <a16:creationId xmlns:a16="http://schemas.microsoft.com/office/drawing/2014/main" id="{EE3113B2-FA64-4017-8BB2-7F491BD4764C}"/>
              </a:ext>
            </a:extLst>
          </p:cNvPr>
          <p:cNvCxnSpPr>
            <a:cxnSpLocks/>
          </p:cNvCxnSpPr>
          <p:nvPr/>
        </p:nvCxnSpPr>
        <p:spPr>
          <a:xfrm>
            <a:off x="5890552" y="1791691"/>
            <a:ext cx="0" cy="2141517"/>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95" name="Gerader Verbinder 94">
            <a:extLst>
              <a:ext uri="{FF2B5EF4-FFF2-40B4-BE49-F238E27FC236}">
                <a16:creationId xmlns:a16="http://schemas.microsoft.com/office/drawing/2014/main" id="{C8C954B8-B24B-4C37-B5CB-203F887CE1DB}"/>
              </a:ext>
            </a:extLst>
          </p:cNvPr>
          <p:cNvCxnSpPr>
            <a:cxnSpLocks/>
          </p:cNvCxnSpPr>
          <p:nvPr/>
        </p:nvCxnSpPr>
        <p:spPr>
          <a:xfrm>
            <a:off x="6182719" y="3480273"/>
            <a:ext cx="0" cy="452935"/>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8A0D207B-FDA9-4640-9204-5A5F6F86F922}"/>
              </a:ext>
            </a:extLst>
          </p:cNvPr>
          <p:cNvCxnSpPr>
            <a:cxnSpLocks/>
          </p:cNvCxnSpPr>
          <p:nvPr/>
        </p:nvCxnSpPr>
        <p:spPr>
          <a:xfrm>
            <a:off x="6044185" y="3927431"/>
            <a:ext cx="0" cy="683605"/>
          </a:xfrm>
          <a:prstGeom prst="line">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2" name="Textfeld 11">
            <a:extLst>
              <a:ext uri="{FF2B5EF4-FFF2-40B4-BE49-F238E27FC236}">
                <a16:creationId xmlns:a16="http://schemas.microsoft.com/office/drawing/2014/main" id="{2647EDA5-58E5-4BE6-823E-559D7EB08119}"/>
              </a:ext>
            </a:extLst>
          </p:cNvPr>
          <p:cNvSpPr txBox="1"/>
          <p:nvPr/>
        </p:nvSpPr>
        <p:spPr>
          <a:xfrm>
            <a:off x="5731736" y="4281617"/>
            <a:ext cx="25744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113" name="Textfeld 112">
            <a:extLst>
              <a:ext uri="{FF2B5EF4-FFF2-40B4-BE49-F238E27FC236}">
                <a16:creationId xmlns:a16="http://schemas.microsoft.com/office/drawing/2014/main" id="{35F6B483-1906-4158-98E1-4EBDF3257CD4}"/>
              </a:ext>
            </a:extLst>
          </p:cNvPr>
          <p:cNvSpPr txBox="1"/>
          <p:nvPr/>
        </p:nvSpPr>
        <p:spPr>
          <a:xfrm>
            <a:off x="6170459" y="4286228"/>
            <a:ext cx="25744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grpSp>
        <p:nvGrpSpPr>
          <p:cNvPr id="15" name="Gruppieren 14">
            <a:extLst>
              <a:ext uri="{FF2B5EF4-FFF2-40B4-BE49-F238E27FC236}">
                <a16:creationId xmlns:a16="http://schemas.microsoft.com/office/drawing/2014/main" id="{4E12C454-05D6-412B-8048-424B1812B555}"/>
              </a:ext>
            </a:extLst>
          </p:cNvPr>
          <p:cNvGrpSpPr/>
          <p:nvPr/>
        </p:nvGrpSpPr>
        <p:grpSpPr>
          <a:xfrm>
            <a:off x="7066282" y="2860253"/>
            <a:ext cx="1311435" cy="277001"/>
            <a:chOff x="9264113" y="846677"/>
            <a:chExt cx="1311435" cy="277001"/>
          </a:xfrm>
        </p:grpSpPr>
        <p:sp>
          <p:nvSpPr>
            <p:cNvPr id="115" name="Rechteck: abgerundete Ecken 114">
              <a:extLst>
                <a:ext uri="{FF2B5EF4-FFF2-40B4-BE49-F238E27FC236}">
                  <a16:creationId xmlns:a16="http://schemas.microsoft.com/office/drawing/2014/main" id="{B9FC3130-6263-4A60-A089-92DC313A0A52}"/>
                </a:ext>
              </a:extLst>
            </p:cNvPr>
            <p:cNvSpPr/>
            <p:nvPr/>
          </p:nvSpPr>
          <p:spPr>
            <a:xfrm rot="5400000">
              <a:off x="9793799" y="541836"/>
              <a:ext cx="277001" cy="88668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8" name="Textfeld 117">
              <a:extLst>
                <a:ext uri="{FF2B5EF4-FFF2-40B4-BE49-F238E27FC236}">
                  <a16:creationId xmlns:a16="http://schemas.microsoft.com/office/drawing/2014/main" id="{08010EB1-1590-4DD5-9477-BF5662A40499}"/>
                </a:ext>
              </a:extLst>
            </p:cNvPr>
            <p:cNvSpPr txBox="1"/>
            <p:nvPr/>
          </p:nvSpPr>
          <p:spPr>
            <a:xfrm>
              <a:off x="9264113" y="846677"/>
              <a:ext cx="131143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rPr>
                <a:t>Modulator 1</a:t>
              </a:r>
            </a:p>
          </p:txBody>
        </p:sp>
      </p:grpSp>
      <p:sp>
        <p:nvSpPr>
          <p:cNvPr id="10" name="Ellipse 9">
            <a:extLst>
              <a:ext uri="{FF2B5EF4-FFF2-40B4-BE49-F238E27FC236}">
                <a16:creationId xmlns:a16="http://schemas.microsoft.com/office/drawing/2014/main" id="{342BDFE1-EEB5-4024-8222-896F9667868D}"/>
              </a:ext>
            </a:extLst>
          </p:cNvPr>
          <p:cNvSpPr/>
          <p:nvPr/>
        </p:nvSpPr>
        <p:spPr>
          <a:xfrm>
            <a:off x="6099524" y="3448954"/>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lipse 143">
            <a:extLst>
              <a:ext uri="{FF2B5EF4-FFF2-40B4-BE49-F238E27FC236}">
                <a16:creationId xmlns:a16="http://schemas.microsoft.com/office/drawing/2014/main" id="{A8AA5D9F-FF22-4216-82F3-F7CCDBF39D9D}"/>
              </a:ext>
            </a:extLst>
          </p:cNvPr>
          <p:cNvSpPr/>
          <p:nvPr/>
        </p:nvSpPr>
        <p:spPr>
          <a:xfrm>
            <a:off x="5807906" y="1729767"/>
            <a:ext cx="157487" cy="1308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 name="Textfeld 101">
            <a:extLst>
              <a:ext uri="{FF2B5EF4-FFF2-40B4-BE49-F238E27FC236}">
                <a16:creationId xmlns:a16="http://schemas.microsoft.com/office/drawing/2014/main" id="{43234CE0-57D1-48E6-AAEE-BD2B61E6F985}"/>
              </a:ext>
            </a:extLst>
          </p:cNvPr>
          <p:cNvSpPr txBox="1"/>
          <p:nvPr/>
        </p:nvSpPr>
        <p:spPr>
          <a:xfrm>
            <a:off x="4218308" y="1297903"/>
            <a:ext cx="113631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KL 30.1</a:t>
            </a:r>
          </a:p>
        </p:txBody>
      </p:sp>
      <p:sp>
        <p:nvSpPr>
          <p:cNvPr id="130" name="Textfeld 129">
            <a:extLst>
              <a:ext uri="{FF2B5EF4-FFF2-40B4-BE49-F238E27FC236}">
                <a16:creationId xmlns:a16="http://schemas.microsoft.com/office/drawing/2014/main" id="{D9A98182-33D4-4A65-9F10-737625309C73}"/>
              </a:ext>
            </a:extLst>
          </p:cNvPr>
          <p:cNvSpPr txBox="1"/>
          <p:nvPr/>
        </p:nvSpPr>
        <p:spPr>
          <a:xfrm>
            <a:off x="4202236" y="3157005"/>
            <a:ext cx="113631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KL 30.2</a:t>
            </a:r>
          </a:p>
        </p:txBody>
      </p:sp>
      <p:cxnSp>
        <p:nvCxnSpPr>
          <p:cNvPr id="146" name="Gerader Verbinder 145">
            <a:extLst>
              <a:ext uri="{FF2B5EF4-FFF2-40B4-BE49-F238E27FC236}">
                <a16:creationId xmlns:a16="http://schemas.microsoft.com/office/drawing/2014/main" id="{BF74ECC2-9392-4D33-8C7E-E14CEE256CF6}"/>
              </a:ext>
            </a:extLst>
          </p:cNvPr>
          <p:cNvCxnSpPr>
            <a:cxnSpLocks/>
          </p:cNvCxnSpPr>
          <p:nvPr/>
        </p:nvCxnSpPr>
        <p:spPr>
          <a:xfrm flipH="1">
            <a:off x="6563600" y="2597369"/>
            <a:ext cx="324000" cy="0"/>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98" name="Gerader Verbinder 109">
            <a:extLst>
              <a:ext uri="{FF2B5EF4-FFF2-40B4-BE49-F238E27FC236}">
                <a16:creationId xmlns:a16="http://schemas.microsoft.com/office/drawing/2014/main" id="{071D7E9A-48D2-671E-A71B-04AC376632AE}"/>
              </a:ext>
            </a:extLst>
          </p:cNvPr>
          <p:cNvCxnSpPr>
            <a:cxnSpLocks/>
          </p:cNvCxnSpPr>
          <p:nvPr/>
        </p:nvCxnSpPr>
        <p:spPr>
          <a:xfrm>
            <a:off x="6808352" y="1549999"/>
            <a:ext cx="2297" cy="250951"/>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99" name="Gerader Verbinder 79">
            <a:extLst>
              <a:ext uri="{FF2B5EF4-FFF2-40B4-BE49-F238E27FC236}">
                <a16:creationId xmlns:a16="http://schemas.microsoft.com/office/drawing/2014/main" id="{6BC2D7FF-F6DC-1C2B-F44D-29C74FA7EEF8}"/>
              </a:ext>
            </a:extLst>
          </p:cNvPr>
          <p:cNvCxnSpPr>
            <a:cxnSpLocks/>
          </p:cNvCxnSpPr>
          <p:nvPr/>
        </p:nvCxnSpPr>
        <p:spPr>
          <a:xfrm flipV="1">
            <a:off x="4860435" y="1764290"/>
            <a:ext cx="4049427" cy="27401"/>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00" name="Rechteck: abgerundete Ecken 35">
            <a:extLst>
              <a:ext uri="{FF2B5EF4-FFF2-40B4-BE49-F238E27FC236}">
                <a16:creationId xmlns:a16="http://schemas.microsoft.com/office/drawing/2014/main" id="{67C27E85-3724-0008-EB91-313B4C0BE5A6}"/>
              </a:ext>
            </a:extLst>
          </p:cNvPr>
          <p:cNvSpPr/>
          <p:nvPr/>
        </p:nvSpPr>
        <p:spPr>
          <a:xfrm>
            <a:off x="6085392" y="838799"/>
            <a:ext cx="1395852" cy="711200"/>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LV-</a:t>
            </a:r>
            <a:r>
              <a:rPr kumimoji="0" lang="de-DE" sz="1800" b="0" i="0" u="none" strike="noStrike" kern="1200" cap="none" spc="0" normalizeH="0" baseline="0" noProof="0" dirty="0" err="1">
                <a:ln>
                  <a:noFill/>
                </a:ln>
                <a:solidFill>
                  <a:prstClr val="black"/>
                </a:solidFill>
                <a:effectLst/>
                <a:uLnTx/>
                <a:uFillTx/>
                <a:latin typeface="Calibri" panose="020F0502020204030204"/>
                <a:ea typeface="+mn-ea"/>
                <a:cs typeface="+mn-cs"/>
              </a:rPr>
              <a:t>Battery</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96" name="Gerader Verbinder 195">
            <a:extLst>
              <a:ext uri="{FF2B5EF4-FFF2-40B4-BE49-F238E27FC236}">
                <a16:creationId xmlns:a16="http://schemas.microsoft.com/office/drawing/2014/main" id="{45669750-A41D-459B-B73C-A6FD32A3CABC}"/>
              </a:ext>
            </a:extLst>
          </p:cNvPr>
          <p:cNvCxnSpPr>
            <a:cxnSpLocks/>
          </p:cNvCxnSpPr>
          <p:nvPr/>
        </p:nvCxnSpPr>
        <p:spPr>
          <a:xfrm flipH="1">
            <a:off x="5233272" y="1775570"/>
            <a:ext cx="5353" cy="2427505"/>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197" name="Ellipse 196">
            <a:extLst>
              <a:ext uri="{FF2B5EF4-FFF2-40B4-BE49-F238E27FC236}">
                <a16:creationId xmlns:a16="http://schemas.microsoft.com/office/drawing/2014/main" id="{BAEA5902-64FC-44D9-B993-2AF41E02686D}"/>
              </a:ext>
            </a:extLst>
          </p:cNvPr>
          <p:cNvSpPr/>
          <p:nvPr/>
        </p:nvSpPr>
        <p:spPr>
          <a:xfrm>
            <a:off x="5155979" y="1738194"/>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8" name="Rechteck: abgerundete Ecken 35">
            <a:extLst>
              <a:ext uri="{FF2B5EF4-FFF2-40B4-BE49-F238E27FC236}">
                <a16:creationId xmlns:a16="http://schemas.microsoft.com/office/drawing/2014/main" id="{EF6C2364-2FF4-4694-B1A6-2B7486BD7E89}"/>
              </a:ext>
            </a:extLst>
          </p:cNvPr>
          <p:cNvSpPr/>
          <p:nvPr/>
        </p:nvSpPr>
        <p:spPr>
          <a:xfrm>
            <a:off x="4735100" y="4889110"/>
            <a:ext cx="961430" cy="485376"/>
          </a:xfrm>
          <a:prstGeom prst="roundRect">
            <a:avLst/>
          </a:prstGeom>
          <a:noFill/>
          <a:ln w="38100">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Other</a:t>
            </a:r>
          </a:p>
          <a:p>
            <a:pPr algn="ctr"/>
            <a:r>
              <a:rPr lang="en-US" sz="1200" dirty="0">
                <a:solidFill>
                  <a:schemeClr val="tx1"/>
                </a:solidFill>
              </a:rPr>
              <a:t>consumers</a:t>
            </a:r>
          </a:p>
        </p:txBody>
      </p:sp>
      <p:sp>
        <p:nvSpPr>
          <p:cNvPr id="199" name="Rechteck: abgerundete Ecken 35">
            <a:extLst>
              <a:ext uri="{FF2B5EF4-FFF2-40B4-BE49-F238E27FC236}">
                <a16:creationId xmlns:a16="http://schemas.microsoft.com/office/drawing/2014/main" id="{30BE80F2-2BEA-48F1-8D89-67077E599BB6}"/>
              </a:ext>
            </a:extLst>
          </p:cNvPr>
          <p:cNvSpPr/>
          <p:nvPr/>
        </p:nvSpPr>
        <p:spPr>
          <a:xfrm>
            <a:off x="3692455" y="4896640"/>
            <a:ext cx="961430" cy="485376"/>
          </a:xfrm>
          <a:prstGeom prst="roundRect">
            <a:avLst/>
          </a:prstGeom>
          <a:noFill/>
          <a:ln w="38100">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Steering System</a:t>
            </a:r>
            <a:endParaRPr lang="en-US" sz="1200" dirty="0">
              <a:solidFill>
                <a:schemeClr val="tx1"/>
              </a:solidFill>
            </a:endParaRPr>
          </a:p>
        </p:txBody>
      </p:sp>
      <p:cxnSp>
        <p:nvCxnSpPr>
          <p:cNvPr id="200" name="Gerader Verbinder 199">
            <a:extLst>
              <a:ext uri="{FF2B5EF4-FFF2-40B4-BE49-F238E27FC236}">
                <a16:creationId xmlns:a16="http://schemas.microsoft.com/office/drawing/2014/main" id="{DC0DC401-F089-4AD6-9DB1-75DA2EA0D75D}"/>
              </a:ext>
            </a:extLst>
          </p:cNvPr>
          <p:cNvCxnSpPr>
            <a:cxnSpLocks/>
          </p:cNvCxnSpPr>
          <p:nvPr/>
        </p:nvCxnSpPr>
        <p:spPr>
          <a:xfrm>
            <a:off x="4114497" y="1801229"/>
            <a:ext cx="0" cy="3115110"/>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01" name="Ellipse 200">
            <a:extLst>
              <a:ext uri="{FF2B5EF4-FFF2-40B4-BE49-F238E27FC236}">
                <a16:creationId xmlns:a16="http://schemas.microsoft.com/office/drawing/2014/main" id="{FFA4049C-6162-4667-869C-3CD421D4DC95}"/>
              </a:ext>
            </a:extLst>
          </p:cNvPr>
          <p:cNvSpPr/>
          <p:nvPr/>
        </p:nvSpPr>
        <p:spPr>
          <a:xfrm>
            <a:off x="4232944" y="3449431"/>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2" name="Ellipse 201">
            <a:extLst>
              <a:ext uri="{FF2B5EF4-FFF2-40B4-BE49-F238E27FC236}">
                <a16:creationId xmlns:a16="http://schemas.microsoft.com/office/drawing/2014/main" id="{F019A4C3-9E1A-4FB2-AD86-1D04F8608B38}"/>
              </a:ext>
            </a:extLst>
          </p:cNvPr>
          <p:cNvSpPr/>
          <p:nvPr/>
        </p:nvSpPr>
        <p:spPr>
          <a:xfrm>
            <a:off x="4034382" y="1738194"/>
            <a:ext cx="157487" cy="130884"/>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3" name="Gruppieren 202">
            <a:extLst>
              <a:ext uri="{FF2B5EF4-FFF2-40B4-BE49-F238E27FC236}">
                <a16:creationId xmlns:a16="http://schemas.microsoft.com/office/drawing/2014/main" id="{342816C9-7425-43BC-B128-859C70E51F20}"/>
              </a:ext>
            </a:extLst>
          </p:cNvPr>
          <p:cNvGrpSpPr/>
          <p:nvPr/>
        </p:nvGrpSpPr>
        <p:grpSpPr>
          <a:xfrm rot="5400000">
            <a:off x="5069089" y="4146905"/>
            <a:ext cx="314920" cy="150916"/>
            <a:chOff x="2579832" y="2332659"/>
            <a:chExt cx="314920" cy="150916"/>
          </a:xfrm>
        </p:grpSpPr>
        <p:sp>
          <p:nvSpPr>
            <p:cNvPr id="205" name="Rechteck 204">
              <a:extLst>
                <a:ext uri="{FF2B5EF4-FFF2-40B4-BE49-F238E27FC236}">
                  <a16:creationId xmlns:a16="http://schemas.microsoft.com/office/drawing/2014/main" id="{5B92D611-0B0C-4C2A-BD7E-F43D523BA092}"/>
                </a:ext>
              </a:extLst>
            </p:cNvPr>
            <p:cNvSpPr/>
            <p:nvPr/>
          </p:nvSpPr>
          <p:spPr>
            <a:xfrm>
              <a:off x="2579832" y="2332659"/>
              <a:ext cx="314920" cy="150916"/>
            </a:xfrm>
            <a:prstGeom prst="rect">
              <a:avLst/>
            </a:prstGeom>
            <a:solidFill>
              <a:schemeClr val="bg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sz="1600" dirty="0" err="1">
                <a:solidFill>
                  <a:schemeClr val="bg2">
                    <a:lumMod val="10000"/>
                  </a:schemeClr>
                </a:solidFill>
              </a:endParaRPr>
            </a:p>
          </p:txBody>
        </p:sp>
        <p:cxnSp>
          <p:nvCxnSpPr>
            <p:cNvPr id="206" name="Gerader Verbinder 205">
              <a:extLst>
                <a:ext uri="{FF2B5EF4-FFF2-40B4-BE49-F238E27FC236}">
                  <a16:creationId xmlns:a16="http://schemas.microsoft.com/office/drawing/2014/main" id="{F8C2EFF7-C51F-4EA8-A327-394CF00D7794}"/>
                </a:ext>
              </a:extLst>
            </p:cNvPr>
            <p:cNvCxnSpPr/>
            <p:nvPr/>
          </p:nvCxnSpPr>
          <p:spPr>
            <a:xfrm>
              <a:off x="2785026" y="2434212"/>
              <a:ext cx="72008" cy="0"/>
            </a:xfrm>
            <a:prstGeom prst="line">
              <a:avLst/>
            </a:prstGeom>
            <a:solidFill>
              <a:schemeClr val="bg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7" name="Gerader Verbinder 206">
              <a:extLst>
                <a:ext uri="{FF2B5EF4-FFF2-40B4-BE49-F238E27FC236}">
                  <a16:creationId xmlns:a16="http://schemas.microsoft.com/office/drawing/2014/main" id="{FD68761E-C347-4365-9C05-B2B6C0F9481E}"/>
                </a:ext>
              </a:extLst>
            </p:cNvPr>
            <p:cNvCxnSpPr/>
            <p:nvPr/>
          </p:nvCxnSpPr>
          <p:spPr>
            <a:xfrm flipV="1">
              <a:off x="2686145" y="2358754"/>
              <a:ext cx="98881" cy="75458"/>
            </a:xfrm>
            <a:prstGeom prst="line">
              <a:avLst/>
            </a:prstGeom>
            <a:solidFill>
              <a:schemeClr val="bg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04" name="Gerader Verbinder 203">
            <a:extLst>
              <a:ext uri="{FF2B5EF4-FFF2-40B4-BE49-F238E27FC236}">
                <a16:creationId xmlns:a16="http://schemas.microsoft.com/office/drawing/2014/main" id="{CEA9AAA6-1FF8-4281-AEE8-E1FBD803CF1B}"/>
              </a:ext>
            </a:extLst>
          </p:cNvPr>
          <p:cNvCxnSpPr>
            <a:cxnSpLocks/>
            <a:stCxn id="205" idx="3"/>
          </p:cNvCxnSpPr>
          <p:nvPr/>
        </p:nvCxnSpPr>
        <p:spPr>
          <a:xfrm>
            <a:off x="5226549" y="4379823"/>
            <a:ext cx="3977" cy="484964"/>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5" name="Gerader Verbinder 194">
            <a:extLst>
              <a:ext uri="{FF2B5EF4-FFF2-40B4-BE49-F238E27FC236}">
                <a16:creationId xmlns:a16="http://schemas.microsoft.com/office/drawing/2014/main" id="{98DF4B63-278F-4FCC-B5D0-6F0DB1C21767}"/>
              </a:ext>
            </a:extLst>
          </p:cNvPr>
          <p:cNvCxnSpPr>
            <a:cxnSpLocks/>
            <a:stCxn id="201" idx="0"/>
          </p:cNvCxnSpPr>
          <p:nvPr/>
        </p:nvCxnSpPr>
        <p:spPr>
          <a:xfrm>
            <a:off x="4311688" y="3449431"/>
            <a:ext cx="6482" cy="1457576"/>
          </a:xfrm>
          <a:prstGeom prst="line">
            <a:avLst/>
          </a:prstGeom>
          <a:ln w="3810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08" name="Foliennummernplatzhalter 1">
            <a:extLst>
              <a:ext uri="{FF2B5EF4-FFF2-40B4-BE49-F238E27FC236}">
                <a16:creationId xmlns:a16="http://schemas.microsoft.com/office/drawing/2014/main" id="{B96A9894-6382-42CF-A093-E548A266E77A}"/>
              </a:ext>
            </a:extLst>
          </p:cNvPr>
          <p:cNvSpPr>
            <a:spLocks noGrp="1"/>
          </p:cNvSpPr>
          <p:nvPr>
            <p:ph type="sldNum" sz="quarter" idx="12"/>
          </p:nvPr>
        </p:nvSpPr>
        <p:spPr>
          <a:xfrm>
            <a:off x="10839450" y="6363800"/>
            <a:ext cx="447662" cy="365125"/>
          </a:xfrm>
        </p:spPr>
        <p:txBody>
          <a:bodyPr/>
          <a:lstStyle/>
          <a:p>
            <a:fld id="{72AD60C4-287C-4A5B-ADA5-9178088AA60A}" type="slidenum">
              <a:rPr lang="en-US" smtClean="0"/>
              <a:t>30</a:t>
            </a:fld>
            <a:endParaRPr lang="en-US" dirty="0"/>
          </a:p>
        </p:txBody>
      </p:sp>
      <p:sp>
        <p:nvSpPr>
          <p:cNvPr id="209" name="Textfeld 208">
            <a:extLst>
              <a:ext uri="{FF2B5EF4-FFF2-40B4-BE49-F238E27FC236}">
                <a16:creationId xmlns:a16="http://schemas.microsoft.com/office/drawing/2014/main" id="{426062BA-12F3-4B06-9D1D-0FA0DD4A9BED}"/>
              </a:ext>
            </a:extLst>
          </p:cNvPr>
          <p:cNvSpPr txBox="1"/>
          <p:nvPr/>
        </p:nvSpPr>
        <p:spPr>
          <a:xfrm>
            <a:off x="6916026" y="4773560"/>
            <a:ext cx="5092866" cy="1456809"/>
          </a:xfrm>
          <a:prstGeom prst="rect">
            <a:avLst/>
          </a:prstGeom>
          <a:noFill/>
        </p:spPr>
        <p:txBody>
          <a:bodyPr wrap="square" rtlCol="0">
            <a:spAutoFit/>
          </a:bodyPr>
          <a:lstStyle/>
          <a:p>
            <a:r>
              <a:rPr lang="de-DE" dirty="0"/>
              <a:t>KL 30.1 = (+) cicuit1</a:t>
            </a:r>
          </a:p>
          <a:p>
            <a:r>
              <a:rPr lang="de-DE" dirty="0"/>
              <a:t>KL 30.2 = (+) circuit2</a:t>
            </a:r>
          </a:p>
          <a:p>
            <a:r>
              <a:rPr lang="de-DE" dirty="0" err="1"/>
              <a:t>There</a:t>
            </a:r>
            <a:r>
              <a:rPr lang="de-DE" dirty="0"/>
              <a:t> </a:t>
            </a:r>
            <a:r>
              <a:rPr lang="de-DE" dirty="0" err="1"/>
              <a:t>can</a:t>
            </a:r>
            <a:r>
              <a:rPr lang="de-DE" dirty="0"/>
              <a:t> </a:t>
            </a:r>
            <a:r>
              <a:rPr lang="de-DE" dirty="0" err="1"/>
              <a:t>be</a:t>
            </a:r>
            <a:r>
              <a:rPr lang="de-DE" dirty="0"/>
              <a:t> [n] </a:t>
            </a:r>
            <a:r>
              <a:rPr lang="de-DE" dirty="0" err="1"/>
              <a:t>circuits</a:t>
            </a:r>
            <a:r>
              <a:rPr lang="de-DE" dirty="0"/>
              <a:t> </a:t>
            </a:r>
            <a:r>
              <a:rPr lang="de-DE" baseline="30000" dirty="0"/>
              <a:t>(*)</a:t>
            </a:r>
          </a:p>
          <a:p>
            <a:endParaRPr lang="de-DE" dirty="0"/>
          </a:p>
          <a:p>
            <a:r>
              <a:rPr lang="de-DE" sz="1000" baseline="30000" dirty="0"/>
              <a:t>(*) </a:t>
            </a:r>
            <a:r>
              <a:rPr lang="en-US" sz="1000" baseline="30000" dirty="0"/>
              <a:t>5.2.8. The action of the service braking system shall be distributed between the wheels of one and the same axle symmetrically in relation to the longitudinal median plane of the vehicle.</a:t>
            </a:r>
            <a:endParaRPr lang="de-DE" sz="1000" dirty="0"/>
          </a:p>
        </p:txBody>
      </p:sp>
      <p:sp>
        <p:nvSpPr>
          <p:cNvPr id="180" name="Rectangle: Rounded Corners 4">
            <a:extLst>
              <a:ext uri="{FF2B5EF4-FFF2-40B4-BE49-F238E27FC236}">
                <a16:creationId xmlns:a16="http://schemas.microsoft.com/office/drawing/2014/main" id="{0B6BE5FF-3F74-D295-C5E9-C4E4B5773E6E}"/>
              </a:ext>
            </a:extLst>
          </p:cNvPr>
          <p:cNvSpPr/>
          <p:nvPr/>
        </p:nvSpPr>
        <p:spPr>
          <a:xfrm>
            <a:off x="6600220" y="1173880"/>
            <a:ext cx="413416" cy="375279"/>
          </a:xfrm>
          <a:prstGeom prst="roundRect">
            <a:avLst/>
          </a:prstGeom>
          <a:ln w="381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2" name="Rechteck: abgerundete Ecken 47">
            <a:extLst>
              <a:ext uri="{FF2B5EF4-FFF2-40B4-BE49-F238E27FC236}">
                <a16:creationId xmlns:a16="http://schemas.microsoft.com/office/drawing/2014/main" id="{9BB6F92A-B9CE-4A70-A72E-A19A1C219FF6}"/>
              </a:ext>
            </a:extLst>
          </p:cNvPr>
          <p:cNvSpPr/>
          <p:nvPr/>
        </p:nvSpPr>
        <p:spPr>
          <a:xfrm>
            <a:off x="2255165" y="1357652"/>
            <a:ext cx="1334700" cy="831862"/>
          </a:xfrm>
          <a:prstGeom prst="roundRect">
            <a:avLst/>
          </a:prstGeom>
          <a:no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83" name="Rechteck: abgerundete Ecken 47">
            <a:extLst>
              <a:ext uri="{FF2B5EF4-FFF2-40B4-BE49-F238E27FC236}">
                <a16:creationId xmlns:a16="http://schemas.microsoft.com/office/drawing/2014/main" id="{9BB6F92A-B9CE-4A70-A72E-A19A1C219FF6}"/>
              </a:ext>
            </a:extLst>
          </p:cNvPr>
          <p:cNvSpPr/>
          <p:nvPr/>
        </p:nvSpPr>
        <p:spPr>
          <a:xfrm>
            <a:off x="2255165" y="3078102"/>
            <a:ext cx="1334700" cy="831862"/>
          </a:xfrm>
          <a:prstGeom prst="roundRect">
            <a:avLst/>
          </a:prstGeom>
          <a:no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nvGrpSpPr>
          <p:cNvPr id="233" name="Gruppieren 232">
            <a:extLst>
              <a:ext uri="{FF2B5EF4-FFF2-40B4-BE49-F238E27FC236}">
                <a16:creationId xmlns:a16="http://schemas.microsoft.com/office/drawing/2014/main" id="{AFD07E70-9A9C-44C7-9313-F08C2140BB8D}"/>
              </a:ext>
            </a:extLst>
          </p:cNvPr>
          <p:cNvGrpSpPr/>
          <p:nvPr/>
        </p:nvGrpSpPr>
        <p:grpSpPr>
          <a:xfrm>
            <a:off x="183108" y="4626770"/>
            <a:ext cx="3549562" cy="2023980"/>
            <a:chOff x="337013" y="4626770"/>
            <a:chExt cx="3549562" cy="2023980"/>
          </a:xfrm>
        </p:grpSpPr>
        <p:grpSp>
          <p:nvGrpSpPr>
            <p:cNvPr id="234" name="Group 43">
              <a:extLst>
                <a:ext uri="{FF2B5EF4-FFF2-40B4-BE49-F238E27FC236}">
                  <a16:creationId xmlns:a16="http://schemas.microsoft.com/office/drawing/2014/main" id="{26324AD8-3EA4-5EF5-450D-FF686B2EC4F1}"/>
                </a:ext>
              </a:extLst>
            </p:cNvPr>
            <p:cNvGrpSpPr/>
            <p:nvPr/>
          </p:nvGrpSpPr>
          <p:grpSpPr>
            <a:xfrm>
              <a:off x="394162" y="4985384"/>
              <a:ext cx="3383850" cy="280750"/>
              <a:chOff x="983046" y="4853318"/>
              <a:chExt cx="3383850" cy="280750"/>
            </a:xfrm>
          </p:grpSpPr>
          <p:sp>
            <p:nvSpPr>
              <p:cNvPr id="263" name="Textfeld 262">
                <a:extLst>
                  <a:ext uri="{FF2B5EF4-FFF2-40B4-BE49-F238E27FC236}">
                    <a16:creationId xmlns:a16="http://schemas.microsoft.com/office/drawing/2014/main" id="{AB23552F-9A9E-437C-ADC5-02047436855B}"/>
                  </a:ext>
                </a:extLst>
              </p:cNvPr>
              <p:cNvSpPr txBox="1"/>
              <p:nvPr/>
            </p:nvSpPr>
            <p:spPr>
              <a:xfrm>
                <a:off x="1057806" y="4853318"/>
                <a:ext cx="3309090"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 Energy Reserve</a:t>
                </a:r>
                <a:endParaRPr kumimoji="0" lang="en-US" sz="1200" b="1" i="0" u="none" strike="sngStrike" kern="0" cap="none" spc="0" normalizeH="0" baseline="0" noProof="0" dirty="0">
                  <a:ln>
                    <a:noFill/>
                  </a:ln>
                  <a:solidFill>
                    <a:srgbClr val="FF0000"/>
                  </a:solidFill>
                  <a:effectLst/>
                  <a:uLnTx/>
                  <a:uFillTx/>
                  <a:latin typeface="Calibri" panose="020F0502020204030204"/>
                </a:endParaRPr>
              </a:p>
            </p:txBody>
          </p:sp>
          <p:sp>
            <p:nvSpPr>
              <p:cNvPr id="264" name="Gleichschenkliges Dreieck 263">
                <a:extLst>
                  <a:ext uri="{FF2B5EF4-FFF2-40B4-BE49-F238E27FC236}">
                    <a16:creationId xmlns:a16="http://schemas.microsoft.com/office/drawing/2014/main" id="{186AF1D4-0D8C-40B0-8829-72F1871E1DEA}"/>
                  </a:ext>
                </a:extLst>
              </p:cNvPr>
              <p:cNvSpPr/>
              <p:nvPr/>
            </p:nvSpPr>
            <p:spPr>
              <a:xfrm>
                <a:off x="983046" y="4879380"/>
                <a:ext cx="167735" cy="14730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5" name="Group 45">
              <a:extLst>
                <a:ext uri="{FF2B5EF4-FFF2-40B4-BE49-F238E27FC236}">
                  <a16:creationId xmlns:a16="http://schemas.microsoft.com/office/drawing/2014/main" id="{7CAD6E17-F1FC-BC65-C35E-D5F768E5C917}"/>
                </a:ext>
              </a:extLst>
            </p:cNvPr>
            <p:cNvGrpSpPr/>
            <p:nvPr/>
          </p:nvGrpSpPr>
          <p:grpSpPr>
            <a:xfrm>
              <a:off x="400946" y="5241757"/>
              <a:ext cx="1191675" cy="280750"/>
              <a:chOff x="989830" y="5109691"/>
              <a:chExt cx="1191675" cy="280750"/>
            </a:xfrm>
          </p:grpSpPr>
          <p:sp>
            <p:nvSpPr>
              <p:cNvPr id="261" name="Textfeld 260">
                <a:extLst>
                  <a:ext uri="{FF2B5EF4-FFF2-40B4-BE49-F238E27FC236}">
                    <a16:creationId xmlns:a16="http://schemas.microsoft.com/office/drawing/2014/main" id="{1EE2CBF1-068C-4F22-B2BE-6019557376F3}"/>
                  </a:ext>
                </a:extLst>
              </p:cNvPr>
              <p:cNvSpPr txBox="1"/>
              <p:nvPr/>
            </p:nvSpPr>
            <p:spPr>
              <a:xfrm>
                <a:off x="1014044" y="5109691"/>
                <a:ext cx="1167461"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Transmission </a:t>
                </a:r>
              </a:p>
            </p:txBody>
          </p:sp>
          <p:sp>
            <p:nvSpPr>
              <p:cNvPr id="262" name="Gleichschenkliges Dreieck 261">
                <a:extLst>
                  <a:ext uri="{FF2B5EF4-FFF2-40B4-BE49-F238E27FC236}">
                    <a16:creationId xmlns:a16="http://schemas.microsoft.com/office/drawing/2014/main" id="{DD99FCC6-EB87-4960-92FE-08A34092A014}"/>
                  </a:ext>
                </a:extLst>
              </p:cNvPr>
              <p:cNvSpPr/>
              <p:nvPr/>
            </p:nvSpPr>
            <p:spPr>
              <a:xfrm>
                <a:off x="989830" y="5150248"/>
                <a:ext cx="167735" cy="14730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6" name="Group 49">
              <a:extLst>
                <a:ext uri="{FF2B5EF4-FFF2-40B4-BE49-F238E27FC236}">
                  <a16:creationId xmlns:a16="http://schemas.microsoft.com/office/drawing/2014/main" id="{432B6AF7-9FB1-9CCA-4C46-E261CEDD00CF}"/>
                </a:ext>
              </a:extLst>
            </p:cNvPr>
            <p:cNvGrpSpPr/>
            <p:nvPr/>
          </p:nvGrpSpPr>
          <p:grpSpPr>
            <a:xfrm>
              <a:off x="394162" y="5480817"/>
              <a:ext cx="1882528" cy="280750"/>
              <a:chOff x="983046" y="5348751"/>
              <a:chExt cx="1882528" cy="280750"/>
            </a:xfrm>
          </p:grpSpPr>
          <p:sp>
            <p:nvSpPr>
              <p:cNvPr id="259" name="Textfeld 258">
                <a:extLst>
                  <a:ext uri="{FF2B5EF4-FFF2-40B4-BE49-F238E27FC236}">
                    <a16:creationId xmlns:a16="http://schemas.microsoft.com/office/drawing/2014/main" id="{5AD84520-0E0E-4B5C-8CD1-AA1A710F9F5C}"/>
                  </a:ext>
                </a:extLst>
              </p:cNvPr>
              <p:cNvSpPr txBox="1"/>
              <p:nvPr/>
            </p:nvSpPr>
            <p:spPr>
              <a:xfrm>
                <a:off x="1005337" y="5348751"/>
                <a:ext cx="186023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 Transmission</a:t>
                </a:r>
              </a:p>
            </p:txBody>
          </p:sp>
          <p:sp>
            <p:nvSpPr>
              <p:cNvPr id="260" name="Gleichschenkliges Dreieck 259">
                <a:extLst>
                  <a:ext uri="{FF2B5EF4-FFF2-40B4-BE49-F238E27FC236}">
                    <a16:creationId xmlns:a16="http://schemas.microsoft.com/office/drawing/2014/main" id="{38AC0345-CAB3-44E2-8319-B3FC2578E7CC}"/>
                  </a:ext>
                </a:extLst>
              </p:cNvPr>
              <p:cNvSpPr/>
              <p:nvPr/>
            </p:nvSpPr>
            <p:spPr>
              <a:xfrm>
                <a:off x="983046" y="5390441"/>
                <a:ext cx="167735" cy="147305"/>
              </a:xfrm>
              <a:prstGeom prst="triangl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7" name="Group 56">
              <a:extLst>
                <a:ext uri="{FF2B5EF4-FFF2-40B4-BE49-F238E27FC236}">
                  <a16:creationId xmlns:a16="http://schemas.microsoft.com/office/drawing/2014/main" id="{E7E13A31-FE0B-C148-B337-55FD70B01035}"/>
                </a:ext>
              </a:extLst>
            </p:cNvPr>
            <p:cNvGrpSpPr/>
            <p:nvPr/>
          </p:nvGrpSpPr>
          <p:grpSpPr>
            <a:xfrm>
              <a:off x="400531" y="5972048"/>
              <a:ext cx="3161307" cy="678702"/>
              <a:chOff x="989415" y="5839982"/>
              <a:chExt cx="3161307" cy="678702"/>
            </a:xfrm>
          </p:grpSpPr>
          <p:sp>
            <p:nvSpPr>
              <p:cNvPr id="255" name="Textfeld 254">
                <a:extLst>
                  <a:ext uri="{FF2B5EF4-FFF2-40B4-BE49-F238E27FC236}">
                    <a16:creationId xmlns:a16="http://schemas.microsoft.com/office/drawing/2014/main" id="{FD8B1C85-86C1-4CCE-8F54-F550C600A882}"/>
                  </a:ext>
                </a:extLst>
              </p:cNvPr>
              <p:cNvSpPr txBox="1"/>
              <p:nvPr/>
            </p:nvSpPr>
            <p:spPr>
              <a:xfrm>
                <a:off x="1018400" y="5839982"/>
                <a:ext cx="742275"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Control</a:t>
                </a:r>
              </a:p>
            </p:txBody>
          </p:sp>
          <p:sp>
            <p:nvSpPr>
              <p:cNvPr id="256" name="Gleichschenkliges Dreieck 255">
                <a:extLst>
                  <a:ext uri="{FF2B5EF4-FFF2-40B4-BE49-F238E27FC236}">
                    <a16:creationId xmlns:a16="http://schemas.microsoft.com/office/drawing/2014/main" id="{038BDB79-5B07-45AF-AF8A-26EF9C84C821}"/>
                  </a:ext>
                </a:extLst>
              </p:cNvPr>
              <p:cNvSpPr/>
              <p:nvPr/>
            </p:nvSpPr>
            <p:spPr>
              <a:xfrm>
                <a:off x="989415" y="5882875"/>
                <a:ext cx="167735" cy="147305"/>
              </a:xfrm>
              <a:prstGeom prst="triangl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7" name="Textfeld 256">
                <a:extLst>
                  <a:ext uri="{FF2B5EF4-FFF2-40B4-BE49-F238E27FC236}">
                    <a16:creationId xmlns:a16="http://schemas.microsoft.com/office/drawing/2014/main" id="{FD8B1C85-86C1-4CCE-8F54-F550C600A882}"/>
                  </a:ext>
                </a:extLst>
              </p:cNvPr>
              <p:cNvSpPr txBox="1"/>
              <p:nvPr/>
            </p:nvSpPr>
            <p:spPr>
              <a:xfrm>
                <a:off x="1094395" y="6057019"/>
                <a:ext cx="3056327" cy="461665"/>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prstClr val="black"/>
                    </a:solidFill>
                    <a:latin typeface="Calibri" panose="020F0502020204030204"/>
                  </a:rPr>
                  <a:t>Not exclusively used by braking system, but total vehicle functions, e.g. Steering</a:t>
                </a:r>
                <a:endParaRPr kumimoji="0" lang="en-US" sz="1200" b="1" i="0" u="none" strike="noStrike" kern="0" cap="none" spc="0" normalizeH="0" baseline="0" noProof="0" dirty="0">
                  <a:ln>
                    <a:noFill/>
                  </a:ln>
                  <a:solidFill>
                    <a:prstClr val="black"/>
                  </a:solidFill>
                  <a:effectLst/>
                  <a:uLnTx/>
                  <a:uFillTx/>
                  <a:latin typeface="Calibri" panose="020F0502020204030204"/>
                </a:endParaRPr>
              </a:p>
            </p:txBody>
          </p:sp>
          <p:sp>
            <p:nvSpPr>
              <p:cNvPr id="258" name="Gleichschenkliges Dreieck 257">
                <a:extLst>
                  <a:ext uri="{FF2B5EF4-FFF2-40B4-BE49-F238E27FC236}">
                    <a16:creationId xmlns:a16="http://schemas.microsoft.com/office/drawing/2014/main" id="{038BDB79-5B07-45AF-AF8A-26EF9C84C821}"/>
                  </a:ext>
                </a:extLst>
              </p:cNvPr>
              <p:cNvSpPr/>
              <p:nvPr/>
            </p:nvSpPr>
            <p:spPr>
              <a:xfrm>
                <a:off x="989415" y="6179452"/>
                <a:ext cx="167735" cy="147305"/>
              </a:xfrm>
              <a:prstGeom prst="triangl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38" name="Rechteck: abgerundete Ecken 161">
              <a:extLst>
                <a:ext uri="{FF2B5EF4-FFF2-40B4-BE49-F238E27FC236}">
                  <a16:creationId xmlns:a16="http://schemas.microsoft.com/office/drawing/2014/main" id="{C1F48FDC-32F0-42EE-AA9D-F0CAD84192EC}"/>
                </a:ext>
              </a:extLst>
            </p:cNvPr>
            <p:cNvSpPr/>
            <p:nvPr/>
          </p:nvSpPr>
          <p:spPr>
            <a:xfrm>
              <a:off x="337013" y="4626770"/>
              <a:ext cx="3399462" cy="1994123"/>
            </a:xfrm>
            <a:prstGeom prst="roundRect">
              <a:avLst>
                <a:gd name="adj" fmla="val 11566"/>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39" name="Group 66">
              <a:extLst>
                <a:ext uri="{FF2B5EF4-FFF2-40B4-BE49-F238E27FC236}">
                  <a16:creationId xmlns:a16="http://schemas.microsoft.com/office/drawing/2014/main" id="{9FA7A982-38DC-B9B8-1181-2431BB0BAD9D}"/>
                </a:ext>
              </a:extLst>
            </p:cNvPr>
            <p:cNvGrpSpPr/>
            <p:nvPr/>
          </p:nvGrpSpPr>
          <p:grpSpPr>
            <a:xfrm>
              <a:off x="400531" y="4692487"/>
              <a:ext cx="3486044" cy="276999"/>
              <a:chOff x="400531" y="4692487"/>
              <a:chExt cx="3486044" cy="276999"/>
            </a:xfrm>
          </p:grpSpPr>
          <p:sp>
            <p:nvSpPr>
              <p:cNvPr id="250" name="Textfeld 249">
                <a:extLst>
                  <a:ext uri="{FF2B5EF4-FFF2-40B4-BE49-F238E27FC236}">
                    <a16:creationId xmlns:a16="http://schemas.microsoft.com/office/drawing/2014/main" id="{30A7AC48-7851-4780-982C-18EE72467FB8}"/>
                  </a:ext>
                </a:extLst>
              </p:cNvPr>
              <p:cNvSpPr txBox="1"/>
              <p:nvPr/>
            </p:nvSpPr>
            <p:spPr>
              <a:xfrm>
                <a:off x="434689" y="4692487"/>
                <a:ext cx="3451886" cy="276999"/>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a:t>
                </a:r>
                <a:r>
                  <a:rPr kumimoji="0" lang="en-US" sz="1200" i="0" u="none" strike="noStrike" kern="0" cap="none" spc="0" normalizeH="0" baseline="0" noProof="0" dirty="0">
                    <a:ln>
                      <a:noFill/>
                    </a:ln>
                    <a:solidFill>
                      <a:prstClr val="black"/>
                    </a:solidFill>
                    <a:effectLst/>
                    <a:uLnTx/>
                    <a:uFillTx/>
                    <a:latin typeface="Calibri" panose="020F0502020204030204"/>
                  </a:rPr>
                  <a:t> </a:t>
                </a:r>
                <a:r>
                  <a:rPr kumimoji="0" lang="en-US" sz="1200" b="1" i="0" u="none" strike="noStrike" kern="0" cap="none" spc="0" normalizeH="0" baseline="0" noProof="0" dirty="0">
                    <a:ln>
                      <a:noFill/>
                    </a:ln>
                    <a:solidFill>
                      <a:prstClr val="black"/>
                    </a:solidFill>
                    <a:effectLst/>
                    <a:uLnTx/>
                    <a:uFillTx/>
                    <a:latin typeface="Calibri" panose="020F0502020204030204"/>
                  </a:rPr>
                  <a:t>Energy Supply  (</a:t>
                </a:r>
                <a:r>
                  <a:rPr kumimoji="0" lang="en-US" sz="1200" b="1" i="0" u="none" kern="0" cap="none" spc="0" normalizeH="0" baseline="0" noProof="0" dirty="0">
                    <a:ln>
                      <a:noFill/>
                    </a:ln>
                    <a:solidFill>
                      <a:prstClr val="black"/>
                    </a:solidFill>
                    <a:effectLst/>
                    <a:uLnTx/>
                    <a:uFillTx/>
                    <a:latin typeface="Calibri" panose="020F0502020204030204"/>
                  </a:rPr>
                  <a:t>including energy source, if any</a:t>
                </a:r>
                <a:r>
                  <a:rPr kumimoji="0" lang="en-US" sz="1200" b="1" i="0" u="none" strike="noStrike" kern="0" cap="none" spc="0" normalizeH="0" baseline="0" noProof="0" dirty="0">
                    <a:ln>
                      <a:noFill/>
                    </a:ln>
                    <a:solidFill>
                      <a:prstClr val="black"/>
                    </a:solidFill>
                    <a:effectLst/>
                    <a:uLnTx/>
                    <a:uFillTx/>
                    <a:latin typeface="Calibri" panose="020F0502020204030204"/>
                  </a:rPr>
                  <a:t>)</a:t>
                </a:r>
              </a:p>
            </p:txBody>
          </p:sp>
          <p:grpSp>
            <p:nvGrpSpPr>
              <p:cNvPr id="251" name="Group 41">
                <a:extLst>
                  <a:ext uri="{FF2B5EF4-FFF2-40B4-BE49-F238E27FC236}">
                    <a16:creationId xmlns:a16="http://schemas.microsoft.com/office/drawing/2014/main" id="{D12BB306-028E-52B5-BA0A-CC567AE0C9F0}"/>
                  </a:ext>
                </a:extLst>
              </p:cNvPr>
              <p:cNvGrpSpPr/>
              <p:nvPr/>
            </p:nvGrpSpPr>
            <p:grpSpPr>
              <a:xfrm>
                <a:off x="400531" y="4726054"/>
                <a:ext cx="2713765" cy="206406"/>
                <a:chOff x="989415" y="4593988"/>
                <a:chExt cx="2713765" cy="206406"/>
              </a:xfrm>
            </p:grpSpPr>
            <p:sp>
              <p:nvSpPr>
                <p:cNvPr id="252" name="Gleichschenkliges Dreieck 251">
                  <a:extLst>
                    <a:ext uri="{FF2B5EF4-FFF2-40B4-BE49-F238E27FC236}">
                      <a16:creationId xmlns:a16="http://schemas.microsoft.com/office/drawing/2014/main" id="{10241DD8-D45F-4172-ABF2-C18DB1716897}"/>
                    </a:ext>
                  </a:extLst>
                </p:cNvPr>
                <p:cNvSpPr/>
                <p:nvPr/>
              </p:nvSpPr>
              <p:spPr>
                <a:xfrm>
                  <a:off x="989415" y="4593988"/>
                  <a:ext cx="167735" cy="14730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53" name="Straight Connector 11">
                  <a:extLst>
                    <a:ext uri="{FF2B5EF4-FFF2-40B4-BE49-F238E27FC236}">
                      <a16:creationId xmlns:a16="http://schemas.microsoft.com/office/drawing/2014/main" id="{CDA0F12F-FAEE-F309-3078-488CB6822D2E}"/>
                    </a:ext>
                  </a:extLst>
                </p:cNvPr>
                <p:cNvCxnSpPr>
                  <a:cxnSpLocks/>
                </p:cNvCxnSpPr>
                <p:nvPr/>
              </p:nvCxnSpPr>
              <p:spPr>
                <a:xfrm>
                  <a:off x="2812827" y="4800394"/>
                  <a:ext cx="890353" cy="0"/>
                </a:xfrm>
                <a:prstGeom prst="lin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cxnSp>
              <p:nvCxnSpPr>
                <p:cNvPr id="254" name="Straight Connector 12">
                  <a:extLst>
                    <a:ext uri="{FF2B5EF4-FFF2-40B4-BE49-F238E27FC236}">
                      <a16:creationId xmlns:a16="http://schemas.microsoft.com/office/drawing/2014/main" id="{2339365B-8EE6-60B4-146C-D0027FF279E6}"/>
                    </a:ext>
                  </a:extLst>
                </p:cNvPr>
                <p:cNvCxnSpPr/>
                <p:nvPr/>
              </p:nvCxnSpPr>
              <p:spPr>
                <a:xfrm>
                  <a:off x="1176292" y="4800394"/>
                  <a:ext cx="935083" cy="0"/>
                </a:xfrm>
                <a:prstGeom prst="lin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grpSp>
        </p:grpSp>
        <p:cxnSp>
          <p:nvCxnSpPr>
            <p:cNvPr id="240" name="Straight Connector 25">
              <a:extLst>
                <a:ext uri="{FF2B5EF4-FFF2-40B4-BE49-F238E27FC236}">
                  <a16:creationId xmlns:a16="http://schemas.microsoft.com/office/drawing/2014/main" id="{1362A925-6BC8-8230-8C42-FCA7637852D8}"/>
                </a:ext>
              </a:extLst>
            </p:cNvPr>
            <p:cNvCxnSpPr>
              <a:cxnSpLocks/>
            </p:cNvCxnSpPr>
            <p:nvPr/>
          </p:nvCxnSpPr>
          <p:spPr>
            <a:xfrm>
              <a:off x="3629424" y="6250923"/>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41" name="Group 65">
              <a:extLst>
                <a:ext uri="{FF2B5EF4-FFF2-40B4-BE49-F238E27FC236}">
                  <a16:creationId xmlns:a16="http://schemas.microsoft.com/office/drawing/2014/main" id="{CF1E134D-205C-209B-C9DE-E8238681DFD4}"/>
                </a:ext>
              </a:extLst>
            </p:cNvPr>
            <p:cNvGrpSpPr/>
            <p:nvPr/>
          </p:nvGrpSpPr>
          <p:grpSpPr>
            <a:xfrm>
              <a:off x="402388" y="5737942"/>
              <a:ext cx="2810587" cy="286289"/>
              <a:chOff x="402388" y="5737942"/>
              <a:chExt cx="2810587" cy="286289"/>
            </a:xfrm>
          </p:grpSpPr>
          <p:sp>
            <p:nvSpPr>
              <p:cNvPr id="242" name="Textfeld 241">
                <a:extLst>
                  <a:ext uri="{FF2B5EF4-FFF2-40B4-BE49-F238E27FC236}">
                    <a16:creationId xmlns:a16="http://schemas.microsoft.com/office/drawing/2014/main" id="{01607887-5A66-4559-88E6-C1F1F5207B48}"/>
                  </a:ext>
                </a:extLst>
              </p:cNvPr>
              <p:cNvSpPr txBox="1"/>
              <p:nvPr/>
            </p:nvSpPr>
            <p:spPr>
              <a:xfrm>
                <a:off x="435500" y="5743481"/>
                <a:ext cx="1717907" cy="28075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rPr>
                  <a:t>  Energy Transmission  I</a:t>
                </a:r>
              </a:p>
            </p:txBody>
          </p:sp>
          <p:sp>
            <p:nvSpPr>
              <p:cNvPr id="243" name="Gleichschenkliges Dreieck 242">
                <a:extLst>
                  <a:ext uri="{FF2B5EF4-FFF2-40B4-BE49-F238E27FC236}">
                    <a16:creationId xmlns:a16="http://schemas.microsoft.com/office/drawing/2014/main" id="{2ED422CE-133C-4BF4-9A7E-6A2D9789F6F7}"/>
                  </a:ext>
                </a:extLst>
              </p:cNvPr>
              <p:cNvSpPr/>
              <p:nvPr/>
            </p:nvSpPr>
            <p:spPr>
              <a:xfrm>
                <a:off x="402388" y="5782204"/>
                <a:ext cx="167735" cy="147305"/>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44" name="Gruppieren 243">
                <a:extLst>
                  <a:ext uri="{FF2B5EF4-FFF2-40B4-BE49-F238E27FC236}">
                    <a16:creationId xmlns:a16="http://schemas.microsoft.com/office/drawing/2014/main" id="{EB2EA5DC-B29F-4CE9-8345-C9D09660989F}"/>
                  </a:ext>
                </a:extLst>
              </p:cNvPr>
              <p:cNvGrpSpPr/>
              <p:nvPr/>
            </p:nvGrpSpPr>
            <p:grpSpPr>
              <a:xfrm>
                <a:off x="1929843" y="5756195"/>
                <a:ext cx="705662" cy="246221"/>
                <a:chOff x="9649216" y="4894463"/>
                <a:chExt cx="705662" cy="246221"/>
              </a:xfrm>
            </p:grpSpPr>
            <p:cxnSp>
              <p:nvCxnSpPr>
                <p:cNvPr id="248" name="Gerader Verbinder 247">
                  <a:extLst>
                    <a:ext uri="{FF2B5EF4-FFF2-40B4-BE49-F238E27FC236}">
                      <a16:creationId xmlns:a16="http://schemas.microsoft.com/office/drawing/2014/main" id="{04DC4FCA-1B7A-4226-ADD8-8C86467658CC}"/>
                    </a:ext>
                  </a:extLst>
                </p:cNvPr>
                <p:cNvCxnSpPr>
                  <a:cxnSpLocks/>
                </p:cNvCxnSpPr>
                <p:nvPr/>
              </p:nvCxnSpPr>
              <p:spPr>
                <a:xfrm flipH="1">
                  <a:off x="9741610" y="5095331"/>
                  <a:ext cx="381126" cy="0"/>
                </a:xfrm>
                <a:prstGeom prst="line">
                  <a:avLst/>
                </a:prstGeom>
                <a:ln w="285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249" name="Textfeld 248">
                  <a:extLst>
                    <a:ext uri="{FF2B5EF4-FFF2-40B4-BE49-F238E27FC236}">
                      <a16:creationId xmlns:a16="http://schemas.microsoft.com/office/drawing/2014/main" id="{9C9BDCB2-451C-464D-9A04-7B3360A99B5A}"/>
                    </a:ext>
                  </a:extLst>
                </p:cNvPr>
                <p:cNvSpPr txBox="1"/>
                <p:nvPr/>
              </p:nvSpPr>
              <p:spPr>
                <a:xfrm>
                  <a:off x="9649216" y="4894463"/>
                  <a:ext cx="705662" cy="246221"/>
                </a:xfrm>
                <a:prstGeom prst="rect">
                  <a:avLst/>
                </a:prstGeom>
                <a:noFill/>
              </p:spPr>
              <p:txBody>
                <a:bodyPr wrap="square" rtlCol="0">
                  <a:spAutoFit/>
                </a:bodyPr>
                <a:lstStyle/>
                <a:p>
                  <a:r>
                    <a:rPr lang="de-DE" sz="1000" b="1" dirty="0"/>
                    <a:t>Electric </a:t>
                  </a:r>
                </a:p>
              </p:txBody>
            </p:sp>
          </p:grpSp>
          <p:grpSp>
            <p:nvGrpSpPr>
              <p:cNvPr id="245" name="Group 64">
                <a:extLst>
                  <a:ext uri="{FF2B5EF4-FFF2-40B4-BE49-F238E27FC236}">
                    <a16:creationId xmlns:a16="http://schemas.microsoft.com/office/drawing/2014/main" id="{F56D2625-9CFB-C4F6-6658-01E6EE6D61C9}"/>
                  </a:ext>
                </a:extLst>
              </p:cNvPr>
              <p:cNvGrpSpPr/>
              <p:nvPr/>
            </p:nvGrpSpPr>
            <p:grpSpPr>
              <a:xfrm>
                <a:off x="2369084" y="5737942"/>
                <a:ext cx="843891" cy="276999"/>
                <a:chOff x="2369084" y="5737942"/>
                <a:chExt cx="843891" cy="276999"/>
              </a:xfrm>
            </p:grpSpPr>
            <p:cxnSp>
              <p:nvCxnSpPr>
                <p:cNvPr id="246" name="Gerader Verbinder 184">
                  <a:extLst>
                    <a:ext uri="{FF2B5EF4-FFF2-40B4-BE49-F238E27FC236}">
                      <a16:creationId xmlns:a16="http://schemas.microsoft.com/office/drawing/2014/main" id="{3079F3FB-E68F-4BD3-BA7C-6C4DD59436CC}"/>
                    </a:ext>
                  </a:extLst>
                </p:cNvPr>
                <p:cNvCxnSpPr>
                  <a:cxnSpLocks/>
                </p:cNvCxnSpPr>
                <p:nvPr/>
              </p:nvCxnSpPr>
              <p:spPr>
                <a:xfrm flipH="1">
                  <a:off x="2565456" y="5961725"/>
                  <a:ext cx="515225" cy="0"/>
                </a:xfrm>
                <a:prstGeom prst="line">
                  <a:avLst/>
                </a:prstGeom>
                <a:ln w="28575">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247" name="Textfeld 185">
                  <a:extLst>
                    <a:ext uri="{FF2B5EF4-FFF2-40B4-BE49-F238E27FC236}">
                      <a16:creationId xmlns:a16="http://schemas.microsoft.com/office/drawing/2014/main" id="{ED0C1A98-046D-E918-07AA-6FA4E0902DF2}"/>
                    </a:ext>
                  </a:extLst>
                </p:cNvPr>
                <p:cNvSpPr txBox="1"/>
                <p:nvPr/>
              </p:nvSpPr>
              <p:spPr>
                <a:xfrm>
                  <a:off x="2369084" y="5737942"/>
                  <a:ext cx="843891" cy="276999"/>
                </a:xfrm>
                <a:prstGeom prst="rect">
                  <a:avLst/>
                </a:prstGeom>
                <a:noFill/>
              </p:spPr>
              <p:txBody>
                <a:bodyPr wrap="square" rtlCol="0">
                  <a:spAutoFit/>
                </a:bodyPr>
                <a:lstStyle/>
                <a:p>
                  <a:r>
                    <a:rPr lang="de-DE" sz="1200" b="1" dirty="0"/>
                    <a:t>I</a:t>
                  </a:r>
                  <a:r>
                    <a:rPr lang="de-DE" sz="1000" b="1" dirty="0"/>
                    <a:t>  Hydraulic</a:t>
                  </a:r>
                </a:p>
              </p:txBody>
            </p:sp>
          </p:grpSp>
        </p:grpSp>
      </p:grpSp>
      <p:cxnSp>
        <p:nvCxnSpPr>
          <p:cNvPr id="265" name="Gerader Verbinder 264">
            <a:extLst>
              <a:ext uri="{FF2B5EF4-FFF2-40B4-BE49-F238E27FC236}">
                <a16:creationId xmlns:a16="http://schemas.microsoft.com/office/drawing/2014/main" id="{66697BB9-5E67-4AE2-B3AD-AFEE47DF8B8B}"/>
              </a:ext>
            </a:extLst>
          </p:cNvPr>
          <p:cNvCxnSpPr>
            <a:cxnSpLocks/>
          </p:cNvCxnSpPr>
          <p:nvPr/>
        </p:nvCxnSpPr>
        <p:spPr>
          <a:xfrm>
            <a:off x="10184359" y="2696573"/>
            <a:ext cx="1456355" cy="828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4" name="Gewinkelter Verbinder 133"/>
          <p:cNvCxnSpPr/>
          <p:nvPr/>
        </p:nvCxnSpPr>
        <p:spPr>
          <a:xfrm rot="16200000" flipH="1">
            <a:off x="1619497" y="2698957"/>
            <a:ext cx="195987" cy="2149449"/>
          </a:xfrm>
          <a:prstGeom prst="bentConnector3">
            <a:avLst>
              <a:gd name="adj1" fmla="val 216640"/>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35" name="Rechteck: abgerundete Ecken 33">
            <a:extLst>
              <a:ext uri="{FF2B5EF4-FFF2-40B4-BE49-F238E27FC236}">
                <a16:creationId xmlns:a16="http://schemas.microsoft.com/office/drawing/2014/main" id="{AF1F3820-51C5-45C2-9450-0A044EA6D184}"/>
              </a:ext>
            </a:extLst>
          </p:cNvPr>
          <p:cNvSpPr/>
          <p:nvPr/>
        </p:nvSpPr>
        <p:spPr>
          <a:xfrm>
            <a:off x="335680" y="1410740"/>
            <a:ext cx="1406541" cy="2463979"/>
          </a:xfrm>
          <a:prstGeom prst="round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Traction Battery (HV)</a:t>
            </a:r>
          </a:p>
        </p:txBody>
      </p:sp>
      <p:pic>
        <p:nvPicPr>
          <p:cNvPr id="147" name="Grafik 146" descr="Ein Bild, das Text, Schild, Himmel, draußen enthält.&#10;&#10;Automatisch generierte Beschreibung">
            <a:extLst>
              <a:ext uri="{FF2B5EF4-FFF2-40B4-BE49-F238E27FC236}">
                <a16:creationId xmlns:a16="http://schemas.microsoft.com/office/drawing/2014/main" id="{4CB47414-229E-40FC-99AF-E694396697B2}"/>
              </a:ext>
            </a:extLst>
          </p:cNvPr>
          <p:cNvPicPr>
            <a:picLocks noChangeAspect="1"/>
          </p:cNvPicPr>
          <p:nvPr/>
        </p:nvPicPr>
        <p:blipFill>
          <a:blip r:embed="rId7" cstate="hq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97723" y="1590532"/>
            <a:ext cx="488160" cy="488160"/>
          </a:xfrm>
          <a:prstGeom prst="rect">
            <a:avLst/>
          </a:prstGeom>
        </p:spPr>
      </p:pic>
      <p:sp>
        <p:nvSpPr>
          <p:cNvPr id="148" name="Rectangle: Rounded Corners 4">
            <a:extLst>
              <a:ext uri="{FF2B5EF4-FFF2-40B4-BE49-F238E27FC236}">
                <a16:creationId xmlns:a16="http://schemas.microsoft.com/office/drawing/2014/main" id="{0B6BE5FF-3F74-D295-C5E9-C4E4B5773E6E}"/>
              </a:ext>
            </a:extLst>
          </p:cNvPr>
          <p:cNvSpPr/>
          <p:nvPr/>
        </p:nvSpPr>
        <p:spPr>
          <a:xfrm>
            <a:off x="436058" y="3300410"/>
            <a:ext cx="413416" cy="375279"/>
          </a:xfrm>
          <a:prstGeom prst="roundRect">
            <a:avLst/>
          </a:prstGeom>
          <a:ln w="381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1" name="Freihandform 150"/>
          <p:cNvSpPr/>
          <p:nvPr/>
        </p:nvSpPr>
        <p:spPr>
          <a:xfrm flipH="1">
            <a:off x="423234" y="1534872"/>
            <a:ext cx="1231962" cy="2231682"/>
          </a:xfrm>
          <a:custGeom>
            <a:avLst/>
            <a:gdLst>
              <a:gd name="connsiteX0" fmla="*/ 12274 w 1417627"/>
              <a:gd name="connsiteY0" fmla="*/ 2460902 h 2479313"/>
              <a:gd name="connsiteX1" fmla="*/ 0 w 1417627"/>
              <a:gd name="connsiteY1" fmla="*/ 6137 h 2479313"/>
              <a:gd name="connsiteX2" fmla="*/ 1399216 w 1417627"/>
              <a:gd name="connsiteY2" fmla="*/ 0 h 2479313"/>
              <a:gd name="connsiteX3" fmla="*/ 1417627 w 1417627"/>
              <a:gd name="connsiteY3" fmla="*/ 1810389 h 2479313"/>
              <a:gd name="connsiteX4" fmla="*/ 914400 w 1417627"/>
              <a:gd name="connsiteY4" fmla="*/ 1810389 h 2479313"/>
              <a:gd name="connsiteX5" fmla="*/ 914400 w 1417627"/>
              <a:gd name="connsiteY5" fmla="*/ 2479313 h 2479313"/>
              <a:gd name="connsiteX6" fmla="*/ 12274 w 1417627"/>
              <a:gd name="connsiteY6" fmla="*/ 2460902 h 2479313"/>
              <a:gd name="connsiteX0" fmla="*/ 12274 w 1417627"/>
              <a:gd name="connsiteY0" fmla="*/ 2460902 h 2485450"/>
              <a:gd name="connsiteX1" fmla="*/ 0 w 1417627"/>
              <a:gd name="connsiteY1" fmla="*/ 6137 h 2485450"/>
              <a:gd name="connsiteX2" fmla="*/ 1399216 w 1417627"/>
              <a:gd name="connsiteY2" fmla="*/ 0 h 2485450"/>
              <a:gd name="connsiteX3" fmla="*/ 1417627 w 1417627"/>
              <a:gd name="connsiteY3" fmla="*/ 1810389 h 2485450"/>
              <a:gd name="connsiteX4" fmla="*/ 914400 w 1417627"/>
              <a:gd name="connsiteY4" fmla="*/ 1810389 h 2485450"/>
              <a:gd name="connsiteX5" fmla="*/ 742567 w 1417627"/>
              <a:gd name="connsiteY5" fmla="*/ 2485450 h 2485450"/>
              <a:gd name="connsiteX6" fmla="*/ 12274 w 1417627"/>
              <a:gd name="connsiteY6" fmla="*/ 2460902 h 2485450"/>
              <a:gd name="connsiteX0" fmla="*/ 12274 w 1417627"/>
              <a:gd name="connsiteY0" fmla="*/ 2460902 h 2485450"/>
              <a:gd name="connsiteX1" fmla="*/ 0 w 1417627"/>
              <a:gd name="connsiteY1" fmla="*/ 6137 h 2485450"/>
              <a:gd name="connsiteX2" fmla="*/ 1399216 w 1417627"/>
              <a:gd name="connsiteY2" fmla="*/ 0 h 2485450"/>
              <a:gd name="connsiteX3" fmla="*/ 1417627 w 1417627"/>
              <a:gd name="connsiteY3" fmla="*/ 1810389 h 2485450"/>
              <a:gd name="connsiteX4" fmla="*/ 760977 w 1417627"/>
              <a:gd name="connsiteY4" fmla="*/ 1804252 h 2485450"/>
              <a:gd name="connsiteX5" fmla="*/ 742567 w 1417627"/>
              <a:gd name="connsiteY5" fmla="*/ 2485450 h 2485450"/>
              <a:gd name="connsiteX6" fmla="*/ 12274 w 1417627"/>
              <a:gd name="connsiteY6" fmla="*/ 2460902 h 2485450"/>
              <a:gd name="connsiteX0" fmla="*/ 12274 w 1417627"/>
              <a:gd name="connsiteY0" fmla="*/ 2460902 h 2460903"/>
              <a:gd name="connsiteX1" fmla="*/ 0 w 1417627"/>
              <a:gd name="connsiteY1" fmla="*/ 6137 h 2460903"/>
              <a:gd name="connsiteX2" fmla="*/ 1399216 w 1417627"/>
              <a:gd name="connsiteY2" fmla="*/ 0 h 2460903"/>
              <a:gd name="connsiteX3" fmla="*/ 1417627 w 1417627"/>
              <a:gd name="connsiteY3" fmla="*/ 1810389 h 2460903"/>
              <a:gd name="connsiteX4" fmla="*/ 760977 w 1417627"/>
              <a:gd name="connsiteY4" fmla="*/ 1804252 h 2460903"/>
              <a:gd name="connsiteX5" fmla="*/ 916819 w 1417627"/>
              <a:gd name="connsiteY5" fmla="*/ 2458382 h 2460903"/>
              <a:gd name="connsiteX6" fmla="*/ 12274 w 1417627"/>
              <a:gd name="connsiteY6" fmla="*/ 2460902 h 2460903"/>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893408 w 1417627"/>
              <a:gd name="connsiteY4" fmla="*/ 1817787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07348 w 1417627"/>
              <a:gd name="connsiteY4" fmla="*/ 1811020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28258 w 1417627"/>
              <a:gd name="connsiteY4" fmla="*/ 1811020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21287 w 1417627"/>
              <a:gd name="connsiteY4" fmla="*/ 1811020 h 2460902"/>
              <a:gd name="connsiteX5" fmla="*/ 916819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921287 w 1417627"/>
              <a:gd name="connsiteY4" fmla="*/ 1811020 h 2460902"/>
              <a:gd name="connsiteX5" fmla="*/ 777418 w 1417627"/>
              <a:gd name="connsiteY5" fmla="*/ 2458382 h 2460902"/>
              <a:gd name="connsiteX6" fmla="*/ 12274 w 1417627"/>
              <a:gd name="connsiteY6" fmla="*/ 2460902 h 2460902"/>
              <a:gd name="connsiteX0" fmla="*/ 12274 w 1417627"/>
              <a:gd name="connsiteY0" fmla="*/ 2460902 h 2460902"/>
              <a:gd name="connsiteX1" fmla="*/ 0 w 1417627"/>
              <a:gd name="connsiteY1" fmla="*/ 6137 h 2460902"/>
              <a:gd name="connsiteX2" fmla="*/ 1399216 w 1417627"/>
              <a:gd name="connsiteY2" fmla="*/ 0 h 2460902"/>
              <a:gd name="connsiteX3" fmla="*/ 1417627 w 1417627"/>
              <a:gd name="connsiteY3" fmla="*/ 1810389 h 2460902"/>
              <a:gd name="connsiteX4" fmla="*/ 795825 w 1417627"/>
              <a:gd name="connsiteY4" fmla="*/ 1811020 h 2460902"/>
              <a:gd name="connsiteX5" fmla="*/ 777418 w 1417627"/>
              <a:gd name="connsiteY5" fmla="*/ 2458382 h 2460902"/>
              <a:gd name="connsiteX6" fmla="*/ 12274 w 1417627"/>
              <a:gd name="connsiteY6" fmla="*/ 2460902 h 2460902"/>
              <a:gd name="connsiteX0" fmla="*/ 12274 w 1399216"/>
              <a:gd name="connsiteY0" fmla="*/ 2460902 h 2460902"/>
              <a:gd name="connsiteX1" fmla="*/ 0 w 1399216"/>
              <a:gd name="connsiteY1" fmla="*/ 6137 h 2460902"/>
              <a:gd name="connsiteX2" fmla="*/ 1399216 w 1399216"/>
              <a:gd name="connsiteY2" fmla="*/ 0 h 2460902"/>
              <a:gd name="connsiteX3" fmla="*/ 1395991 w 1399216"/>
              <a:gd name="connsiteY3" fmla="*/ 1813016 h 2460902"/>
              <a:gd name="connsiteX4" fmla="*/ 795825 w 1399216"/>
              <a:gd name="connsiteY4" fmla="*/ 1811020 h 2460902"/>
              <a:gd name="connsiteX5" fmla="*/ 777418 w 1399216"/>
              <a:gd name="connsiteY5" fmla="*/ 2458382 h 2460902"/>
              <a:gd name="connsiteX6" fmla="*/ 12274 w 1399216"/>
              <a:gd name="connsiteY6" fmla="*/ 2460902 h 2460902"/>
              <a:gd name="connsiteX0" fmla="*/ 12274 w 1399216"/>
              <a:gd name="connsiteY0" fmla="*/ 2460902 h 2460902"/>
              <a:gd name="connsiteX1" fmla="*/ 0 w 1399216"/>
              <a:gd name="connsiteY1" fmla="*/ 6137 h 2460902"/>
              <a:gd name="connsiteX2" fmla="*/ 1399216 w 1399216"/>
              <a:gd name="connsiteY2" fmla="*/ 0 h 2460902"/>
              <a:gd name="connsiteX3" fmla="*/ 1395991 w 1399216"/>
              <a:gd name="connsiteY3" fmla="*/ 1813016 h 2460902"/>
              <a:gd name="connsiteX4" fmla="*/ 795825 w 1399216"/>
              <a:gd name="connsiteY4" fmla="*/ 1811020 h 2460902"/>
              <a:gd name="connsiteX5" fmla="*/ 796350 w 1399216"/>
              <a:gd name="connsiteY5" fmla="*/ 2458382 h 2460902"/>
              <a:gd name="connsiteX6" fmla="*/ 12274 w 1399216"/>
              <a:gd name="connsiteY6" fmla="*/ 2460902 h 2460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9216" h="2460902">
                <a:moveTo>
                  <a:pt x="12274" y="2460902"/>
                </a:moveTo>
                <a:cubicBezTo>
                  <a:pt x="8183" y="1642647"/>
                  <a:pt x="4091" y="824392"/>
                  <a:pt x="0" y="6137"/>
                </a:cubicBezTo>
                <a:lnTo>
                  <a:pt x="1399216" y="0"/>
                </a:lnTo>
                <a:lnTo>
                  <a:pt x="1395991" y="1813016"/>
                </a:lnTo>
                <a:lnTo>
                  <a:pt x="795825" y="1811020"/>
                </a:lnTo>
                <a:cubicBezTo>
                  <a:pt x="794336" y="2026807"/>
                  <a:pt x="797839" y="2242595"/>
                  <a:pt x="796350" y="2458382"/>
                </a:cubicBezTo>
                <a:lnTo>
                  <a:pt x="12274" y="2460902"/>
                </a:ln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ußzeilenplatzhalter 2">
            <a:extLst>
              <a:ext uri="{FF2B5EF4-FFF2-40B4-BE49-F238E27FC236}">
                <a16:creationId xmlns:a16="http://schemas.microsoft.com/office/drawing/2014/main" id="{CF177C78-A863-4423-9391-CA1822DA4C9E}"/>
              </a:ext>
            </a:extLst>
          </p:cNvPr>
          <p:cNvSpPr>
            <a:spLocks noGrp="1"/>
          </p:cNvSpPr>
          <p:nvPr>
            <p:ph type="ftr" sz="quarter" idx="11"/>
          </p:nvPr>
        </p:nvSpPr>
        <p:spPr>
          <a:xfrm>
            <a:off x="4038599" y="6356350"/>
            <a:ext cx="5591175" cy="365125"/>
          </a:xfrm>
        </p:spPr>
        <p:txBody>
          <a:bodyPr/>
          <a:lstStyle/>
          <a:p>
            <a:r>
              <a:rPr lang="en-US" dirty="0"/>
              <a:t>GRVA Workshop EMB  (29th - 30th of March 2023,Brussels)  I Input Passenger Cars</a:t>
            </a:r>
          </a:p>
        </p:txBody>
      </p:sp>
      <p:sp>
        <p:nvSpPr>
          <p:cNvPr id="152" name="Textfeld 151">
            <a:extLst>
              <a:ext uri="{FF2B5EF4-FFF2-40B4-BE49-F238E27FC236}">
                <a16:creationId xmlns:a16="http://schemas.microsoft.com/office/drawing/2014/main" id="{86310838-4FCE-4195-BA61-946909D37CE6}"/>
              </a:ext>
            </a:extLst>
          </p:cNvPr>
          <p:cNvSpPr txBox="1"/>
          <p:nvPr/>
        </p:nvSpPr>
        <p:spPr>
          <a:xfrm>
            <a:off x="11487150" y="28575"/>
            <a:ext cx="633270" cy="369332"/>
          </a:xfrm>
          <a:prstGeom prst="rect">
            <a:avLst/>
          </a:prstGeom>
          <a:solidFill>
            <a:srgbClr val="FFFF00"/>
          </a:solidFill>
        </p:spPr>
        <p:txBody>
          <a:bodyPr wrap="square" rtlCol="0">
            <a:spAutoFit/>
          </a:bodyPr>
          <a:lstStyle/>
          <a:p>
            <a:r>
              <a:rPr lang="de-DE"/>
              <a:t>2(c)</a:t>
            </a:r>
            <a:endParaRPr lang="de-DE" dirty="0"/>
          </a:p>
        </p:txBody>
      </p:sp>
    </p:spTree>
    <p:extLst>
      <p:ext uri="{BB962C8B-B14F-4D97-AF65-F5344CB8AC3E}">
        <p14:creationId xmlns:p14="http://schemas.microsoft.com/office/powerpoint/2010/main" val="1959585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AAAF43C0-BD18-455A-B67F-8909E51E7AEA}"/>
              </a:ext>
            </a:extLst>
          </p:cNvPr>
          <p:cNvSpPr>
            <a:spLocks noGrp="1"/>
          </p:cNvSpPr>
          <p:nvPr>
            <p:ph type="sldNum" sz="quarter" idx="12"/>
          </p:nvPr>
        </p:nvSpPr>
        <p:spPr>
          <a:prstGeom prst="rect">
            <a:avLst/>
          </a:prstGeom>
        </p:spPr>
        <p:txBody>
          <a:bodyPr vert="horz" lIns="91440" tIns="45720" rIns="91440" bIns="45720" rtlCol="0" anchor="ctr"/>
          <a:lstStyle>
            <a:defPPr>
              <a:defRPr lang="sv-SE"/>
            </a:defPPr>
            <a:lvl1pPr marL="0" algn="r"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smtClean="0"/>
              <a:pPr/>
              <a:t>31</a:t>
            </a:fld>
            <a:endParaRPr lang="sv-SE" dirty="0"/>
          </a:p>
        </p:txBody>
      </p:sp>
      <p:sp>
        <p:nvSpPr>
          <p:cNvPr id="2" name="Rectangle 1">
            <a:extLst>
              <a:ext uri="{FF2B5EF4-FFF2-40B4-BE49-F238E27FC236}">
                <a16:creationId xmlns:a16="http://schemas.microsoft.com/office/drawing/2014/main" id="{41500F4C-DD41-4605-A2E6-2845AEA6EFA7}"/>
              </a:ext>
            </a:extLst>
          </p:cNvPr>
          <p:cNvSpPr/>
          <p:nvPr/>
        </p:nvSpPr>
        <p:spPr>
          <a:xfrm>
            <a:off x="1379988" y="2455543"/>
            <a:ext cx="8837804" cy="646331"/>
          </a:xfrm>
          <a:prstGeom prst="rect">
            <a:avLst/>
          </a:prstGeom>
        </p:spPr>
        <p:txBody>
          <a:bodyPr wrap="square">
            <a:spAutoFit/>
          </a:bodyPr>
          <a:lstStyle/>
          <a:p>
            <a:pPr algn="ctr"/>
            <a:r>
              <a:rPr lang="en-US" sz="3600" b="1" dirty="0">
                <a:latin typeface="+mj-lt"/>
                <a:ea typeface="+mj-ea"/>
                <a:cs typeface="+mj-cs"/>
              </a:rPr>
              <a:t>3. Past activities</a:t>
            </a:r>
          </a:p>
        </p:txBody>
      </p:sp>
      <p:pic>
        <p:nvPicPr>
          <p:cNvPr id="7" name="Picture 6" descr="A close up of a sign&#10;&#10;Description automatically generated">
            <a:extLst>
              <a:ext uri="{FF2B5EF4-FFF2-40B4-BE49-F238E27FC236}">
                <a16:creationId xmlns:a16="http://schemas.microsoft.com/office/drawing/2014/main" id="{84190D63-74B3-4C19-8F0F-5F47EA4E02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4" name="TextBox 3">
            <a:extLst>
              <a:ext uri="{FF2B5EF4-FFF2-40B4-BE49-F238E27FC236}">
                <a16:creationId xmlns:a16="http://schemas.microsoft.com/office/drawing/2014/main" id="{6341A302-6747-F911-69DB-AC0B077B049E}"/>
              </a:ext>
            </a:extLst>
          </p:cNvPr>
          <p:cNvSpPr txBox="1"/>
          <p:nvPr/>
        </p:nvSpPr>
        <p:spPr>
          <a:xfrm>
            <a:off x="1379988" y="1362588"/>
            <a:ext cx="6094602" cy="369332"/>
          </a:xfrm>
          <a:prstGeom prst="rect">
            <a:avLst/>
          </a:prstGeom>
          <a:noFill/>
        </p:spPr>
        <p:txBody>
          <a:bodyPr wrap="square">
            <a:spAutoFit/>
          </a:bodyPr>
          <a:lstStyle/>
          <a:p>
            <a:r>
              <a:rPr lang="en-US" sz="1800" b="1" i="1" dirty="0">
                <a:latin typeface="+mj-lt"/>
                <a:ea typeface="+mj-ea"/>
                <a:cs typeface="+mj-cs"/>
              </a:rPr>
              <a:t>Day </a:t>
            </a:r>
            <a:r>
              <a:rPr lang="en-US" b="1" i="1" dirty="0">
                <a:latin typeface="+mj-lt"/>
                <a:ea typeface="+mj-ea"/>
                <a:cs typeface="+mj-cs"/>
              </a:rPr>
              <a:t>2,</a:t>
            </a:r>
            <a:r>
              <a:rPr lang="en-US" sz="1800" b="1" i="1" dirty="0">
                <a:latin typeface="+mj-lt"/>
                <a:ea typeface="+mj-ea"/>
                <a:cs typeface="+mj-cs"/>
              </a:rPr>
              <a:t> 9:00 – 12:00</a:t>
            </a:r>
            <a:endParaRPr lang="en-US" dirty="0"/>
          </a:p>
        </p:txBody>
      </p:sp>
      <p:sp>
        <p:nvSpPr>
          <p:cNvPr id="3" name="TextBox 2">
            <a:extLst>
              <a:ext uri="{FF2B5EF4-FFF2-40B4-BE49-F238E27FC236}">
                <a16:creationId xmlns:a16="http://schemas.microsoft.com/office/drawing/2014/main" id="{9665D165-C499-D8FD-4287-0ED614E2D820}"/>
              </a:ext>
            </a:extLst>
          </p:cNvPr>
          <p:cNvSpPr txBox="1"/>
          <p:nvPr/>
        </p:nvSpPr>
        <p:spPr>
          <a:xfrm>
            <a:off x="2369004" y="3756127"/>
            <a:ext cx="8402460" cy="400110"/>
          </a:xfrm>
          <a:prstGeom prst="rect">
            <a:avLst/>
          </a:prstGeom>
          <a:noFill/>
        </p:spPr>
        <p:txBody>
          <a:bodyPr wrap="square" rtlCol="0">
            <a:spAutoFit/>
          </a:bodyPr>
          <a:lstStyle/>
          <a:p>
            <a:pPr marL="571500" indent="-571500">
              <a:buFontTx/>
              <a:buChar char="-"/>
            </a:pPr>
            <a:r>
              <a:rPr lang="en-US" sz="2000" dirty="0"/>
              <a:t>Brief review, Structure list and format of exiting documents </a:t>
            </a:r>
          </a:p>
        </p:txBody>
      </p:sp>
    </p:spTree>
    <p:extLst>
      <p:ext uri="{BB962C8B-B14F-4D97-AF65-F5344CB8AC3E}">
        <p14:creationId xmlns:p14="http://schemas.microsoft.com/office/powerpoint/2010/main" val="1754716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AAAF43C0-BD18-455A-B67F-8909E51E7AEA}"/>
              </a:ext>
            </a:extLst>
          </p:cNvPr>
          <p:cNvSpPr>
            <a:spLocks noGrp="1"/>
          </p:cNvSpPr>
          <p:nvPr>
            <p:ph type="sldNum" sz="quarter" idx="12"/>
          </p:nvPr>
        </p:nvSpPr>
        <p:spPr>
          <a:prstGeom prst="rect">
            <a:avLst/>
          </a:prstGeom>
        </p:spPr>
        <p:txBody>
          <a:bodyPr vert="horz" lIns="91440" tIns="45720" rIns="91440" bIns="45720" rtlCol="0" anchor="ctr"/>
          <a:lstStyle>
            <a:defPPr>
              <a:defRPr lang="sv-SE"/>
            </a:defPPr>
            <a:lvl1pPr marL="0" algn="r"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smtClean="0"/>
              <a:pPr/>
              <a:t>32</a:t>
            </a:fld>
            <a:endParaRPr lang="sv-SE" dirty="0"/>
          </a:p>
        </p:txBody>
      </p:sp>
      <p:sp>
        <p:nvSpPr>
          <p:cNvPr id="2" name="Rectangle 1">
            <a:extLst>
              <a:ext uri="{FF2B5EF4-FFF2-40B4-BE49-F238E27FC236}">
                <a16:creationId xmlns:a16="http://schemas.microsoft.com/office/drawing/2014/main" id="{41500F4C-DD41-4605-A2E6-2845AEA6EFA7}"/>
              </a:ext>
            </a:extLst>
          </p:cNvPr>
          <p:cNvSpPr/>
          <p:nvPr/>
        </p:nvSpPr>
        <p:spPr>
          <a:xfrm>
            <a:off x="1379988" y="2455543"/>
            <a:ext cx="8837804" cy="646331"/>
          </a:xfrm>
          <a:prstGeom prst="rect">
            <a:avLst/>
          </a:prstGeom>
        </p:spPr>
        <p:txBody>
          <a:bodyPr wrap="square">
            <a:spAutoFit/>
          </a:bodyPr>
          <a:lstStyle/>
          <a:p>
            <a:pPr algn="ctr"/>
            <a:r>
              <a:rPr lang="en-US" sz="3600" b="1" dirty="0">
                <a:latin typeface="+mj-lt"/>
                <a:ea typeface="+mj-ea"/>
                <a:cs typeface="+mj-cs"/>
              </a:rPr>
              <a:t>4. UN R13 and UN R13-H</a:t>
            </a:r>
          </a:p>
        </p:txBody>
      </p:sp>
      <p:pic>
        <p:nvPicPr>
          <p:cNvPr id="7" name="Picture 6" descr="A close up of a sign&#10;&#10;Description automatically generated">
            <a:extLst>
              <a:ext uri="{FF2B5EF4-FFF2-40B4-BE49-F238E27FC236}">
                <a16:creationId xmlns:a16="http://schemas.microsoft.com/office/drawing/2014/main" id="{84190D63-74B3-4C19-8F0F-5F47EA4E02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4" name="TextBox 3">
            <a:extLst>
              <a:ext uri="{FF2B5EF4-FFF2-40B4-BE49-F238E27FC236}">
                <a16:creationId xmlns:a16="http://schemas.microsoft.com/office/drawing/2014/main" id="{6341A302-6747-F911-69DB-AC0B077B049E}"/>
              </a:ext>
            </a:extLst>
          </p:cNvPr>
          <p:cNvSpPr txBox="1"/>
          <p:nvPr/>
        </p:nvSpPr>
        <p:spPr>
          <a:xfrm>
            <a:off x="1379988" y="1362588"/>
            <a:ext cx="6094602" cy="369332"/>
          </a:xfrm>
          <a:prstGeom prst="rect">
            <a:avLst/>
          </a:prstGeom>
          <a:noFill/>
        </p:spPr>
        <p:txBody>
          <a:bodyPr wrap="square">
            <a:spAutoFit/>
          </a:bodyPr>
          <a:lstStyle/>
          <a:p>
            <a:r>
              <a:rPr lang="en-US" sz="1800" b="1" i="1" dirty="0">
                <a:latin typeface="+mj-lt"/>
                <a:ea typeface="+mj-ea"/>
                <a:cs typeface="+mj-cs"/>
              </a:rPr>
              <a:t>Day </a:t>
            </a:r>
            <a:r>
              <a:rPr lang="en-US" b="1" i="1" dirty="0">
                <a:latin typeface="+mj-lt"/>
                <a:ea typeface="+mj-ea"/>
                <a:cs typeface="+mj-cs"/>
              </a:rPr>
              <a:t>2,</a:t>
            </a:r>
            <a:r>
              <a:rPr lang="en-US" sz="1800" b="1" i="1" dirty="0">
                <a:latin typeface="+mj-lt"/>
                <a:ea typeface="+mj-ea"/>
                <a:cs typeface="+mj-cs"/>
              </a:rPr>
              <a:t> 9:00 – 12:00</a:t>
            </a:r>
            <a:endParaRPr lang="en-US" dirty="0"/>
          </a:p>
        </p:txBody>
      </p:sp>
      <p:graphicFrame>
        <p:nvGraphicFramePr>
          <p:cNvPr id="10" name="Object 9">
            <a:extLst>
              <a:ext uri="{FF2B5EF4-FFF2-40B4-BE49-F238E27FC236}">
                <a16:creationId xmlns:a16="http://schemas.microsoft.com/office/drawing/2014/main" id="{EC265D0E-2A14-A558-9CDE-EDD9C689A5EB}"/>
              </a:ext>
            </a:extLst>
          </p:cNvPr>
          <p:cNvGraphicFramePr>
            <a:graphicFrameLocks noChangeAspect="1"/>
          </p:cNvGraphicFramePr>
          <p:nvPr>
            <p:extLst>
              <p:ext uri="{D42A27DB-BD31-4B8C-83A1-F6EECF244321}">
                <p14:modId xmlns:p14="http://schemas.microsoft.com/office/powerpoint/2010/main" val="963047850"/>
              </p:ext>
            </p:extLst>
          </p:nvPr>
        </p:nvGraphicFramePr>
        <p:xfrm>
          <a:off x="6096000" y="4764323"/>
          <a:ext cx="827201" cy="707886"/>
        </p:xfrm>
        <a:graphic>
          <a:graphicData uri="http://schemas.openxmlformats.org/presentationml/2006/ole">
            <mc:AlternateContent xmlns:mc="http://schemas.openxmlformats.org/markup-compatibility/2006">
              <mc:Choice xmlns:v="urn:schemas-microsoft-com:vml" Requires="v">
                <p:oleObj name="Document" showAsIcon="1" r:id="rId3" imgW="914400" imgH="771525" progId="Word.Document.12">
                  <p:embed/>
                </p:oleObj>
              </mc:Choice>
              <mc:Fallback>
                <p:oleObj name="Document" showAsIcon="1" r:id="rId3" imgW="914400" imgH="771525" progId="Word.Document.12">
                  <p:embed/>
                  <p:pic>
                    <p:nvPicPr>
                      <p:cNvPr id="10" name="Object 9">
                        <a:extLst>
                          <a:ext uri="{FF2B5EF4-FFF2-40B4-BE49-F238E27FC236}">
                            <a16:creationId xmlns:a16="http://schemas.microsoft.com/office/drawing/2014/main" id="{EC265D0E-2A14-A558-9CDE-EDD9C689A5EB}"/>
                          </a:ext>
                        </a:extLst>
                      </p:cNvPr>
                      <p:cNvPicPr/>
                      <p:nvPr/>
                    </p:nvPicPr>
                    <p:blipFill>
                      <a:blip r:embed="rId4"/>
                      <a:stretch>
                        <a:fillRect/>
                      </a:stretch>
                    </p:blipFill>
                    <p:spPr>
                      <a:xfrm>
                        <a:off x="6096000" y="4764323"/>
                        <a:ext cx="827201" cy="707886"/>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2B0A715B-0450-522D-CC49-CF81E3CB15E0}"/>
              </a:ext>
            </a:extLst>
          </p:cNvPr>
          <p:cNvSpPr txBox="1"/>
          <p:nvPr/>
        </p:nvSpPr>
        <p:spPr>
          <a:xfrm>
            <a:off x="2369004" y="3756127"/>
            <a:ext cx="8402460" cy="707886"/>
          </a:xfrm>
          <a:prstGeom prst="rect">
            <a:avLst/>
          </a:prstGeom>
          <a:noFill/>
        </p:spPr>
        <p:txBody>
          <a:bodyPr wrap="square" rtlCol="0">
            <a:spAutoFit/>
          </a:bodyPr>
          <a:lstStyle/>
          <a:p>
            <a:pPr marL="571500" indent="-571500">
              <a:buFontTx/>
              <a:buChar char="-"/>
            </a:pPr>
            <a:r>
              <a:rPr lang="en-US" sz="2000" dirty="0"/>
              <a:t>Scope of amendment and affected sections and paragraphs, see embedded document below (UN R13).</a:t>
            </a:r>
          </a:p>
        </p:txBody>
      </p:sp>
    </p:spTree>
    <p:extLst>
      <p:ext uri="{BB962C8B-B14F-4D97-AF65-F5344CB8AC3E}">
        <p14:creationId xmlns:p14="http://schemas.microsoft.com/office/powerpoint/2010/main" val="1205872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71">
            <a:extLst>
              <a:ext uri="{FF2B5EF4-FFF2-40B4-BE49-F238E27FC236}">
                <a16:creationId xmlns:a16="http://schemas.microsoft.com/office/drawing/2014/main" id="{6DFE32C1-19D2-4857-9723-994D5AE178EA}"/>
              </a:ext>
            </a:extLst>
          </p:cNvPr>
          <p:cNvSpPr txBox="1"/>
          <p:nvPr/>
        </p:nvSpPr>
        <p:spPr>
          <a:xfrm>
            <a:off x="811410" y="1447889"/>
            <a:ext cx="4398700" cy="4508927"/>
          </a:xfrm>
          <a:prstGeom prst="rect">
            <a:avLst/>
          </a:prstGeom>
          <a:noFill/>
        </p:spPr>
        <p:txBody>
          <a:bodyPr wrap="square" rtlCol="0">
            <a:spAutoFit/>
          </a:bodyPr>
          <a:lstStyle/>
          <a:p>
            <a:r>
              <a:rPr lang="en-US" sz="1600" b="1" dirty="0"/>
              <a:t>New definitions:</a:t>
            </a:r>
          </a:p>
          <a:p>
            <a:endParaRPr lang="en-US" sz="1200" dirty="0"/>
          </a:p>
          <a:p>
            <a:r>
              <a:rPr lang="de-DE" sz="1200" b="1" dirty="0">
                <a:solidFill>
                  <a:srgbClr val="000000"/>
                </a:solidFill>
                <a:latin typeface="Times New Roman" panose="02020603050405020304" pitchFamily="18" charset="0"/>
                <a:ea typeface="Times New Roman" panose="02020603050405020304" pitchFamily="18" charset="0"/>
              </a:rPr>
              <a:t>“</a:t>
            </a:r>
            <a:r>
              <a:rPr lang="de-DE" sz="1200" b="1" i="1" dirty="0">
                <a:solidFill>
                  <a:srgbClr val="000000"/>
                </a:solidFill>
                <a:latin typeface="Times New Roman" panose="02020603050405020304" pitchFamily="18" charset="0"/>
                <a:ea typeface="Times New Roman" panose="02020603050405020304" pitchFamily="18" charset="0"/>
              </a:rPr>
              <a:t>Certified </a:t>
            </a:r>
            <a:r>
              <a:rPr lang="en-GB" sz="1200" b="1" i="1" dirty="0">
                <a:solidFill>
                  <a:srgbClr val="000000"/>
                </a:solidFill>
                <a:latin typeface="Times New Roman" panose="02020603050405020304" pitchFamily="18" charset="0"/>
                <a:ea typeface="Times New Roman" panose="02020603050405020304" pitchFamily="18" charset="0"/>
              </a:rPr>
              <a:t>Usable</a:t>
            </a:r>
            <a:r>
              <a:rPr lang="de-DE" sz="1200" b="1" i="1" dirty="0">
                <a:solidFill>
                  <a:srgbClr val="000000"/>
                </a:solidFill>
                <a:latin typeface="Times New Roman" panose="02020603050405020304" pitchFamily="18" charset="0"/>
                <a:ea typeface="Times New Roman" panose="02020603050405020304" pitchFamily="18" charset="0"/>
              </a:rPr>
              <a:t> Performance (CUP)</a:t>
            </a:r>
            <a:r>
              <a:rPr lang="de-DE" sz="1200" b="1" dirty="0">
                <a:solidFill>
                  <a:srgbClr val="000000"/>
                </a:solidFill>
                <a:latin typeface="Times New Roman" panose="02020603050405020304" pitchFamily="18" charset="0"/>
                <a:ea typeface="Times New Roman" panose="02020603050405020304" pitchFamily="18" charset="0"/>
              </a:rPr>
              <a:t>” </a:t>
            </a:r>
            <a:r>
              <a:rPr lang="en-US" sz="1200" dirty="0">
                <a:solidFill>
                  <a:srgbClr val="000000"/>
                </a:solidFill>
                <a:latin typeface="Times New Roman" panose="02020603050405020304" pitchFamily="18" charset="0"/>
                <a:ea typeface="Times New Roman" panose="02020603050405020304" pitchFamily="18" charset="0"/>
              </a:rPr>
              <a:t>means</a:t>
            </a:r>
            <a:r>
              <a:rPr lang="de-DE" sz="1200" dirty="0">
                <a:solidFill>
                  <a:srgbClr val="000000"/>
                </a:solidFill>
                <a:latin typeface="Times New Roman" panose="02020603050405020304" pitchFamily="18" charset="0"/>
                <a:ea typeface="Times New Roman" panose="02020603050405020304" pitchFamily="18" charset="0"/>
              </a:rPr>
              <a:t> </a:t>
            </a:r>
            <a:r>
              <a:rPr lang="en-US" sz="1200" dirty="0">
                <a:solidFill>
                  <a:srgbClr val="000000"/>
                </a:solidFill>
                <a:latin typeface="Times New Roman" panose="02020603050405020304" pitchFamily="18" charset="0"/>
                <a:ea typeface="Times New Roman" panose="02020603050405020304" pitchFamily="18" charset="0"/>
              </a:rPr>
              <a:t>the maximum usable performance of an electrical energy storage device available for an electro-mechanical braking system determined at the time of type approval.</a:t>
            </a:r>
          </a:p>
          <a:p>
            <a:endParaRPr lang="en-US" sz="1200" b="1" dirty="0">
              <a:solidFill>
                <a:srgbClr val="FF0000"/>
              </a:solidFill>
            </a:endParaRPr>
          </a:p>
          <a:p>
            <a:r>
              <a:rPr lang="en-US" sz="1200" b="1" dirty="0">
                <a:solidFill>
                  <a:srgbClr val="000000"/>
                </a:solidFill>
                <a:latin typeface="Times New Roman" panose="02020603050405020304" pitchFamily="18" charset="0"/>
                <a:ea typeface="Times New Roman" panose="02020603050405020304" pitchFamily="18" charset="0"/>
              </a:rPr>
              <a:t>“</a:t>
            </a:r>
            <a:r>
              <a:rPr lang="en-US" sz="1200" b="1" i="1" dirty="0">
                <a:solidFill>
                  <a:srgbClr val="000000"/>
                </a:solidFill>
                <a:latin typeface="Times New Roman" panose="02020603050405020304" pitchFamily="18" charset="0"/>
                <a:ea typeface="Times New Roman" panose="02020603050405020304" pitchFamily="18" charset="0"/>
              </a:rPr>
              <a:t>Minimum Required Usable Performance (MRUP)</a:t>
            </a:r>
            <a:r>
              <a:rPr lang="en-US" sz="1200" b="1" dirty="0">
                <a:solidFill>
                  <a:srgbClr val="000000"/>
                </a:solidFill>
                <a:latin typeface="Times New Roman" panose="02020603050405020304" pitchFamily="18" charset="0"/>
                <a:ea typeface="Times New Roman" panose="02020603050405020304" pitchFamily="18" charset="0"/>
              </a:rPr>
              <a:t>” </a:t>
            </a:r>
            <a:r>
              <a:rPr lang="en-US" sz="1200" dirty="0">
                <a:solidFill>
                  <a:srgbClr val="000000"/>
                </a:solidFill>
                <a:latin typeface="Times New Roman" panose="02020603050405020304" pitchFamily="18" charset="0"/>
                <a:ea typeface="Times New Roman" panose="02020603050405020304" pitchFamily="18" charset="0"/>
              </a:rPr>
              <a:t>means the minimum usable performance of an electrical energy storage device available for an electro-mechanical braking system to fulfil the relevant requirements of this Regulation</a:t>
            </a:r>
            <a:r>
              <a:rPr lang="sv-SE" sz="1200" dirty="0">
                <a:solidFill>
                  <a:srgbClr val="000000"/>
                </a:solidFill>
                <a:latin typeface="Times New Roman" panose="02020603050405020304" pitchFamily="18" charset="0"/>
                <a:ea typeface="Times New Roman" panose="02020603050405020304" pitchFamily="18" charset="0"/>
              </a:rPr>
              <a:t>.</a:t>
            </a:r>
            <a:endParaRPr lang="sv-SE" dirty="0">
              <a:solidFill>
                <a:srgbClr val="000000"/>
              </a:solidFill>
              <a:latin typeface="Times New Roman" panose="02020603050405020304" pitchFamily="18" charset="0"/>
              <a:ea typeface="Times New Roman" panose="02020603050405020304" pitchFamily="18" charset="0"/>
            </a:endParaRPr>
          </a:p>
          <a:p>
            <a:endParaRPr lang="en-US" sz="1600" dirty="0"/>
          </a:p>
          <a:p>
            <a:r>
              <a:rPr lang="en-US" sz="1200" b="1" dirty="0">
                <a:solidFill>
                  <a:srgbClr val="000000"/>
                </a:solidFill>
                <a:latin typeface="Times New Roman" panose="02020603050405020304" pitchFamily="18" charset="0"/>
                <a:ea typeface="Times New Roman" panose="02020603050405020304" pitchFamily="18" charset="0"/>
              </a:rPr>
              <a:t>“</a:t>
            </a:r>
            <a:r>
              <a:rPr lang="en-US" sz="1200" b="1" i="1" dirty="0">
                <a:solidFill>
                  <a:srgbClr val="000000"/>
                </a:solidFill>
                <a:latin typeface="Times New Roman" panose="02020603050405020304" pitchFamily="18" charset="0"/>
                <a:ea typeface="Times New Roman" panose="02020603050405020304" pitchFamily="18" charset="0"/>
              </a:rPr>
              <a:t>Actual Electric Usable Performance (AEUP)</a:t>
            </a:r>
            <a:r>
              <a:rPr lang="en-US" sz="1200" b="1" dirty="0">
                <a:solidFill>
                  <a:srgbClr val="000000"/>
                </a:solidFill>
                <a:latin typeface="Times New Roman" panose="02020603050405020304" pitchFamily="18" charset="0"/>
                <a:ea typeface="Times New Roman" panose="02020603050405020304" pitchFamily="18" charset="0"/>
              </a:rPr>
              <a:t>” </a:t>
            </a:r>
            <a:r>
              <a:rPr lang="en-US" sz="1200" dirty="0">
                <a:solidFill>
                  <a:srgbClr val="000000"/>
                </a:solidFill>
                <a:latin typeface="Times New Roman" panose="02020603050405020304" pitchFamily="18" charset="0"/>
                <a:ea typeface="Times New Roman" panose="02020603050405020304" pitchFamily="18" charset="0"/>
              </a:rPr>
              <a:t>is the level of energy stored in an electrical energy storage device, as well as its available power, at a given time. It is defined </a:t>
            </a:r>
            <a:r>
              <a:rPr lang="en-US" sz="1200" u="sng" dirty="0">
                <a:solidFill>
                  <a:srgbClr val="000000"/>
                </a:solidFill>
                <a:latin typeface="Times New Roman" panose="02020603050405020304" pitchFamily="18" charset="0"/>
                <a:ea typeface="Times New Roman" panose="02020603050405020304" pitchFamily="18" charset="0"/>
              </a:rPr>
              <a:t>as a percentage of the CUP value.</a:t>
            </a:r>
          </a:p>
          <a:p>
            <a:endParaRPr lang="en-US" sz="1200" dirty="0"/>
          </a:p>
          <a:p>
            <a:r>
              <a:rPr lang="en-GB" sz="1600" b="1" dirty="0">
                <a:latin typeface="Times New Roman" panose="02020603050405020304" pitchFamily="18" charset="0"/>
                <a:ea typeface="Times New Roman" panose="02020603050405020304" pitchFamily="18" charset="0"/>
              </a:rPr>
              <a:t>New proposal</a:t>
            </a:r>
          </a:p>
          <a:p>
            <a:endParaRPr lang="en-GB" sz="1100" dirty="0">
              <a:latin typeface="Times New Roman" panose="02020603050405020304" pitchFamily="18" charset="0"/>
              <a:ea typeface="Times New Roman" panose="02020603050405020304" pitchFamily="18" charset="0"/>
            </a:endParaRPr>
          </a:p>
          <a:p>
            <a:r>
              <a:rPr lang="en-GB" sz="1200" dirty="0">
                <a:solidFill>
                  <a:srgbClr val="000000"/>
                </a:solidFill>
                <a:latin typeface="Times New Roman" panose="02020603050405020304" pitchFamily="18" charset="0"/>
              </a:rPr>
              <a:t>The </a:t>
            </a:r>
            <a:r>
              <a:rPr lang="en-GB" sz="1200" b="1" i="1" dirty="0">
                <a:solidFill>
                  <a:srgbClr val="000000"/>
                </a:solidFill>
                <a:latin typeface="Times New Roman" panose="02020603050405020304" pitchFamily="18" charset="0"/>
              </a:rPr>
              <a:t>“usable performance</a:t>
            </a:r>
            <a:r>
              <a:rPr lang="en-GB" sz="1200" dirty="0">
                <a:solidFill>
                  <a:srgbClr val="000000"/>
                </a:solidFill>
                <a:latin typeface="Times New Roman" panose="02020603050405020304" pitchFamily="18" charset="0"/>
              </a:rPr>
              <a:t>” means the portion of the performance of an electrical energy storage device that is actually available to the supplied system (e.g. the system may not use the maximum theoretical performance).</a:t>
            </a:r>
            <a:endParaRPr lang="en-US" sz="1200" dirty="0"/>
          </a:p>
        </p:txBody>
      </p:sp>
      <p:pic>
        <p:nvPicPr>
          <p:cNvPr id="5" name="Picture 4" descr="A close up of a sign&#10;&#10;Description automatically generated">
            <a:extLst>
              <a:ext uri="{FF2B5EF4-FFF2-40B4-BE49-F238E27FC236}">
                <a16:creationId xmlns:a16="http://schemas.microsoft.com/office/drawing/2014/main" id="{460DB548-9323-4E35-AE59-B9724AB61D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7" name="Title 1">
            <a:extLst>
              <a:ext uri="{FF2B5EF4-FFF2-40B4-BE49-F238E27FC236}">
                <a16:creationId xmlns:a16="http://schemas.microsoft.com/office/drawing/2014/main" id="{0728EBD3-B198-4825-A4A1-D5C85D8DC326}"/>
              </a:ext>
            </a:extLst>
          </p:cNvPr>
          <p:cNvSpPr txBox="1">
            <a:spLocks/>
          </p:cNvSpPr>
          <p:nvPr/>
        </p:nvSpPr>
        <p:spPr>
          <a:xfrm>
            <a:off x="677187" y="206917"/>
            <a:ext cx="7056784" cy="864096"/>
          </a:xfrm>
          <a:prstGeom prst="rect">
            <a:avLst/>
          </a:prstGeom>
        </p:spPr>
        <p:txBody>
          <a:bodyPr vert="horz" lIns="91440" tIns="45720" rIns="91440" bIns="45720" rtlCol="0" anchor="ctr">
            <a:normAutofit fontScale="92500" lnSpcReduction="10000"/>
          </a:bodyPr>
          <a:lstStyle>
            <a:lvl1pPr marL="0" indent="0" algn="l" defTabSz="914400" rtl="0" eaLnBrk="1" latinLnBrk="0" hangingPunct="1">
              <a:spcBef>
                <a:spcPts val="0"/>
              </a:spcBef>
              <a:spcAft>
                <a:spcPts val="1200"/>
              </a:spcAft>
              <a:buFont typeface="Wingdings" panose="05000000000000000000" pitchFamily="2" charset="2"/>
              <a:buNone/>
              <a:defRPr sz="2000" kern="1200">
                <a:solidFill>
                  <a:schemeClr val="tx1"/>
                </a:solidFill>
                <a:latin typeface="+mn-lt"/>
                <a:ea typeface="+mn-ea"/>
                <a:cs typeface="+mn-cs"/>
              </a:defRPr>
            </a:lvl1pPr>
            <a:lvl2pPr marL="361950" indent="-361950" algn="l" defTabSz="914400" rtl="0" eaLnBrk="1" latinLnBrk="0" hangingPunct="1">
              <a:spcBef>
                <a:spcPts val="0"/>
              </a:spcBef>
              <a:spcAft>
                <a:spcPts val="1200"/>
              </a:spcAft>
              <a:buClr>
                <a:schemeClr val="accent3"/>
              </a:buClr>
              <a:buSzPct val="90000"/>
              <a:buFont typeface="Wingdings" panose="05000000000000000000" pitchFamily="2" charset="2"/>
              <a:buChar char=""/>
              <a:defRPr sz="2000" kern="1200">
                <a:solidFill>
                  <a:schemeClr val="tx1"/>
                </a:solidFill>
                <a:latin typeface="+mn-lt"/>
                <a:ea typeface="+mn-ea"/>
                <a:cs typeface="+mn-cs"/>
              </a:defRPr>
            </a:lvl2pPr>
            <a:lvl3pPr marL="542925" indent="-274638" algn="l" defTabSz="914400" rtl="0" eaLnBrk="1" latinLnBrk="0" hangingPunct="1">
              <a:spcBef>
                <a:spcPts val="0"/>
              </a:spcBef>
              <a:spcAft>
                <a:spcPts val="1200"/>
              </a:spcAft>
              <a:buClr>
                <a:schemeClr val="bg2"/>
              </a:buClr>
              <a:buSzPct val="90000"/>
              <a:buFont typeface="Wingdings" panose="05000000000000000000" pitchFamily="2" charset="2"/>
              <a:buChar char=""/>
              <a:defRPr sz="1800" kern="1200">
                <a:solidFill>
                  <a:schemeClr val="tx1"/>
                </a:solidFill>
                <a:latin typeface="+mn-lt"/>
                <a:ea typeface="+mn-ea"/>
                <a:cs typeface="+mn-cs"/>
              </a:defRPr>
            </a:lvl3pPr>
            <a:lvl4pPr marL="804863" indent="-268288" algn="l" defTabSz="914400" rtl="0" eaLnBrk="1" latinLnBrk="0" hangingPunct="1">
              <a:spcBef>
                <a:spcPts val="0"/>
              </a:spcBef>
              <a:spcAft>
                <a:spcPts val="1200"/>
              </a:spcAft>
              <a:buClr>
                <a:schemeClr val="bg2"/>
              </a:buClr>
              <a:buSzPct val="90000"/>
              <a:buFont typeface="Wingdings" panose="05000000000000000000" pitchFamily="2" charset="2"/>
              <a:buChar char=""/>
              <a:defRPr sz="1600" kern="1200">
                <a:solidFill>
                  <a:schemeClr val="tx1"/>
                </a:solidFill>
                <a:latin typeface="+mn-lt"/>
                <a:ea typeface="+mn-ea"/>
                <a:cs typeface="+mn-cs"/>
              </a:defRPr>
            </a:lvl4pPr>
            <a:lvl5pPr marL="1073150" indent="-268288" algn="l" defTabSz="914400" rtl="0" eaLnBrk="1" latinLnBrk="0" hangingPunct="1">
              <a:spcBef>
                <a:spcPts val="0"/>
              </a:spcBef>
              <a:spcAft>
                <a:spcPts val="1200"/>
              </a:spcAft>
              <a:buClr>
                <a:schemeClr val="bg2"/>
              </a:buClr>
              <a:buSzPct val="90000"/>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b="1" dirty="0">
                <a:solidFill>
                  <a:prstClr val="black"/>
                </a:solidFill>
                <a:latin typeface="Calibri" panose="020F0502020204030204"/>
              </a:rPr>
              <a:t>Electrical Energy Storage device</a:t>
            </a:r>
          </a:p>
          <a:p>
            <a:r>
              <a:rPr lang="en-US" sz="2200" b="1" dirty="0">
                <a:solidFill>
                  <a:prstClr val="black"/>
                </a:solidFill>
                <a:latin typeface="Calibri" panose="020F0502020204030204"/>
              </a:rPr>
              <a:t>Addressing the effect of ageing - example </a:t>
            </a:r>
          </a:p>
        </p:txBody>
      </p:sp>
      <p:pic>
        <p:nvPicPr>
          <p:cNvPr id="3" name="Picture 2">
            <a:extLst>
              <a:ext uri="{FF2B5EF4-FFF2-40B4-BE49-F238E27FC236}">
                <a16:creationId xmlns:a16="http://schemas.microsoft.com/office/drawing/2014/main" id="{248168C7-DF48-6C81-6104-D17F1F0C5BC2}"/>
              </a:ext>
            </a:extLst>
          </p:cNvPr>
          <p:cNvPicPr>
            <a:picLocks noChangeAspect="1"/>
          </p:cNvPicPr>
          <p:nvPr/>
        </p:nvPicPr>
        <p:blipFill>
          <a:blip r:embed="rId3"/>
          <a:stretch>
            <a:fillRect/>
          </a:stretch>
        </p:blipFill>
        <p:spPr>
          <a:xfrm>
            <a:off x="5760859" y="1124744"/>
            <a:ext cx="4496080" cy="5276259"/>
          </a:xfrm>
          <a:prstGeom prst="rect">
            <a:avLst/>
          </a:prstGeom>
        </p:spPr>
      </p:pic>
      <p:sp>
        <p:nvSpPr>
          <p:cNvPr id="2" name="TextBox 1">
            <a:extLst>
              <a:ext uri="{FF2B5EF4-FFF2-40B4-BE49-F238E27FC236}">
                <a16:creationId xmlns:a16="http://schemas.microsoft.com/office/drawing/2014/main" id="{81DCC861-C916-D047-0D56-B631A12E6C1B}"/>
              </a:ext>
            </a:extLst>
          </p:cNvPr>
          <p:cNvSpPr txBox="1"/>
          <p:nvPr/>
        </p:nvSpPr>
        <p:spPr>
          <a:xfrm>
            <a:off x="897622" y="6031684"/>
            <a:ext cx="4177717" cy="646331"/>
          </a:xfrm>
          <a:prstGeom prst="rect">
            <a:avLst/>
          </a:prstGeom>
          <a:noFill/>
        </p:spPr>
        <p:txBody>
          <a:bodyPr wrap="square" rtlCol="0">
            <a:spAutoFit/>
          </a:bodyPr>
          <a:lstStyle/>
          <a:p>
            <a:r>
              <a:rPr lang="sv-SE" dirty="0">
                <a:highlight>
                  <a:srgbClr val="FFFF00"/>
                </a:highlight>
                <a:sym typeface="Wingdings" panose="05000000000000000000" pitchFamily="2" charset="2"/>
              </a:rPr>
              <a:t> Still </a:t>
            </a:r>
            <a:r>
              <a:rPr lang="sv-SE" dirty="0" err="1">
                <a:highlight>
                  <a:srgbClr val="FFFF00"/>
                </a:highlight>
                <a:sym typeface="Wingdings" panose="05000000000000000000" pitchFamily="2" charset="2"/>
              </a:rPr>
              <a:t>pending</a:t>
            </a:r>
            <a:r>
              <a:rPr lang="sv-SE" dirty="0">
                <a:highlight>
                  <a:srgbClr val="FFFF00"/>
                </a:highlight>
                <a:sym typeface="Wingdings" panose="05000000000000000000" pitchFamily="2" charset="2"/>
              </a:rPr>
              <a:t> </a:t>
            </a:r>
            <a:r>
              <a:rPr lang="sv-SE" dirty="0" err="1">
                <a:highlight>
                  <a:srgbClr val="FFFF00"/>
                </a:highlight>
                <a:sym typeface="Wingdings" panose="05000000000000000000" pitchFamily="2" charset="2"/>
              </a:rPr>
              <a:t>discussion</a:t>
            </a:r>
            <a:r>
              <a:rPr lang="sv-SE" dirty="0">
                <a:highlight>
                  <a:srgbClr val="FFFF00"/>
                </a:highlight>
                <a:sym typeface="Wingdings" panose="05000000000000000000" pitchFamily="2" charset="2"/>
              </a:rPr>
              <a:t> and </a:t>
            </a:r>
            <a:r>
              <a:rPr lang="sv-SE" dirty="0" err="1">
                <a:highlight>
                  <a:srgbClr val="FFFF00"/>
                </a:highlight>
                <a:sym typeface="Wingdings" panose="05000000000000000000" pitchFamily="2" charset="2"/>
              </a:rPr>
              <a:t>proposal</a:t>
            </a:r>
            <a:r>
              <a:rPr lang="sv-SE" dirty="0">
                <a:highlight>
                  <a:srgbClr val="FFFF00"/>
                </a:highlight>
                <a:sym typeface="Wingdings" panose="05000000000000000000" pitchFamily="2" charset="2"/>
              </a:rPr>
              <a:t> </a:t>
            </a:r>
            <a:r>
              <a:rPr lang="sv-SE" dirty="0" err="1">
                <a:highlight>
                  <a:srgbClr val="FFFF00"/>
                </a:highlight>
                <a:sym typeface="Wingdings" panose="05000000000000000000" pitchFamily="2" charset="2"/>
              </a:rPr>
              <a:t>will</a:t>
            </a:r>
            <a:r>
              <a:rPr lang="sv-SE" dirty="0">
                <a:highlight>
                  <a:srgbClr val="FFFF00"/>
                </a:highlight>
                <a:sym typeface="Wingdings" panose="05000000000000000000" pitchFamily="2" charset="2"/>
              </a:rPr>
              <a:t> be </a:t>
            </a:r>
            <a:r>
              <a:rPr lang="sv-SE" dirty="0" err="1">
                <a:highlight>
                  <a:srgbClr val="FFFF00"/>
                </a:highlight>
                <a:sym typeface="Wingdings" panose="05000000000000000000" pitchFamily="2" charset="2"/>
              </a:rPr>
              <a:t>updated</a:t>
            </a:r>
            <a:r>
              <a:rPr lang="sv-SE" dirty="0">
                <a:highlight>
                  <a:srgbClr val="FFFF00"/>
                </a:highlight>
                <a:sym typeface="Wingdings" panose="05000000000000000000" pitchFamily="2" charset="2"/>
              </a:rPr>
              <a:t> </a:t>
            </a:r>
            <a:r>
              <a:rPr lang="sv-SE" dirty="0" err="1">
                <a:highlight>
                  <a:srgbClr val="FFFF00"/>
                </a:highlight>
                <a:sym typeface="Wingdings" panose="05000000000000000000" pitchFamily="2" charset="2"/>
              </a:rPr>
              <a:t>during</a:t>
            </a:r>
            <a:r>
              <a:rPr lang="sv-SE" dirty="0">
                <a:highlight>
                  <a:srgbClr val="FFFF00"/>
                </a:highlight>
                <a:sym typeface="Wingdings" panose="05000000000000000000" pitchFamily="2" charset="2"/>
              </a:rPr>
              <a:t> Q2 2023</a:t>
            </a:r>
            <a:endParaRPr lang="en-US" dirty="0">
              <a:highlight>
                <a:srgbClr val="FFFF00"/>
              </a:highlight>
            </a:endParaRPr>
          </a:p>
        </p:txBody>
      </p:sp>
    </p:spTree>
    <p:extLst>
      <p:ext uri="{BB962C8B-B14F-4D97-AF65-F5344CB8AC3E}">
        <p14:creationId xmlns:p14="http://schemas.microsoft.com/office/powerpoint/2010/main" val="18665136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hteck 41">
            <a:extLst>
              <a:ext uri="{FF2B5EF4-FFF2-40B4-BE49-F238E27FC236}">
                <a16:creationId xmlns:a16="http://schemas.microsoft.com/office/drawing/2014/main" id="{EAB5ED8A-B040-46CB-B004-CF709FC8A65F}"/>
              </a:ext>
            </a:extLst>
          </p:cNvPr>
          <p:cNvSpPr/>
          <p:nvPr/>
        </p:nvSpPr>
        <p:spPr>
          <a:xfrm>
            <a:off x="7687638" y="4171935"/>
            <a:ext cx="66253" cy="8944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extLst>
              <a:ext uri="{FF2B5EF4-FFF2-40B4-BE49-F238E27FC236}">
                <a16:creationId xmlns:a16="http://schemas.microsoft.com/office/drawing/2014/main" id="{A550307C-E8A6-4A4E-888E-25BA86C7E496}"/>
              </a:ext>
            </a:extLst>
          </p:cNvPr>
          <p:cNvSpPr/>
          <p:nvPr/>
        </p:nvSpPr>
        <p:spPr>
          <a:xfrm>
            <a:off x="7682379" y="5144143"/>
            <a:ext cx="66253" cy="8944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Titel 1">
            <a:extLst>
              <a:ext uri="{FF2B5EF4-FFF2-40B4-BE49-F238E27FC236}">
                <a16:creationId xmlns:a16="http://schemas.microsoft.com/office/drawing/2014/main" id="{ECC0FE1B-F05B-4E11-B0E1-AFB02C4981FE}"/>
              </a:ext>
            </a:extLst>
          </p:cNvPr>
          <p:cNvSpPr txBox="1">
            <a:spLocks/>
          </p:cNvSpPr>
          <p:nvPr/>
        </p:nvSpPr>
        <p:spPr>
          <a:xfrm>
            <a:off x="448748" y="231951"/>
            <a:ext cx="10515600" cy="1000487"/>
          </a:xfrm>
          <a:prstGeom prst="rect">
            <a:avLst/>
          </a:prstGeom>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Content of the planned amendments to UN R13-H</a:t>
            </a:r>
          </a:p>
        </p:txBody>
      </p:sp>
      <p:sp>
        <p:nvSpPr>
          <p:cNvPr id="60" name="Foliennummernplatzhalter 5">
            <a:extLst>
              <a:ext uri="{FF2B5EF4-FFF2-40B4-BE49-F238E27FC236}">
                <a16:creationId xmlns:a16="http://schemas.microsoft.com/office/drawing/2014/main" id="{B15A27EF-AAFF-4E17-AB11-DE60B8158100}"/>
              </a:ext>
            </a:extLst>
          </p:cNvPr>
          <p:cNvSpPr>
            <a:spLocks noGrp="1"/>
          </p:cNvSpPr>
          <p:nvPr>
            <p:ph type="sldNum" sz="quarter" idx="12"/>
          </p:nvPr>
        </p:nvSpPr>
        <p:spPr>
          <a:xfrm>
            <a:off x="8610600" y="6356350"/>
            <a:ext cx="2743200" cy="365125"/>
          </a:xfrm>
        </p:spPr>
        <p:txBody>
          <a:bodyPr/>
          <a:lstStyle/>
          <a:p>
            <a:fld id="{5B7D6C0E-523A-40F5-A063-3C2E1B3AD2D0}" type="slidenum">
              <a:rPr lang="en-US" smtClean="0"/>
              <a:t>34</a:t>
            </a:fld>
            <a:endParaRPr lang="en-US"/>
          </a:p>
        </p:txBody>
      </p:sp>
      <p:sp>
        <p:nvSpPr>
          <p:cNvPr id="19" name="Inhaltsplatzhalter 2">
            <a:extLst>
              <a:ext uri="{FF2B5EF4-FFF2-40B4-BE49-F238E27FC236}">
                <a16:creationId xmlns:a16="http://schemas.microsoft.com/office/drawing/2014/main" id="{B8D515DB-EA90-4FB8-9795-5A0399C4B403}"/>
              </a:ext>
            </a:extLst>
          </p:cNvPr>
          <p:cNvSpPr txBox="1">
            <a:spLocks/>
          </p:cNvSpPr>
          <p:nvPr/>
        </p:nvSpPr>
        <p:spPr>
          <a:xfrm>
            <a:off x="101237" y="1026256"/>
            <a:ext cx="11841381" cy="533009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95350" indent="-514350">
              <a:buFont typeface="+mj-lt"/>
              <a:buAutoNum type="arabicPeriod"/>
            </a:pPr>
            <a:r>
              <a:rPr lang="en-US" dirty="0"/>
              <a:t>Introduce and amend definitions for energy supply, energy source, and energy reserve. To ensure a harmonization with UN R13.</a:t>
            </a:r>
          </a:p>
          <a:p>
            <a:pPr marL="895350" indent="-514350">
              <a:buFont typeface="+mj-lt"/>
              <a:buAutoNum type="arabicPeriod"/>
            </a:pPr>
            <a:r>
              <a:rPr lang="en-US" dirty="0"/>
              <a:t>Link the demonstration of  the independency among the energy reserves (electrical) to annex 8.</a:t>
            </a:r>
            <a:r>
              <a:rPr lang="en-US" i="1" dirty="0"/>
              <a:t> </a:t>
            </a:r>
          </a:p>
          <a:p>
            <a:pPr marL="895350" indent="-514350">
              <a:buFont typeface="+mj-lt"/>
              <a:buAutoNum type="arabicPeriod"/>
            </a:pPr>
            <a:r>
              <a:rPr lang="en-US" dirty="0"/>
              <a:t>Additions and clarifications to  requirements of electric control transmission regarding Full Power Braking Systems (i.e., para. 5.2.20).</a:t>
            </a:r>
          </a:p>
          <a:p>
            <a:pPr marL="895350" indent="-514350">
              <a:buFont typeface="+mj-lt"/>
              <a:buAutoNum type="arabicPeriod"/>
            </a:pPr>
            <a:r>
              <a:rPr lang="en-US" dirty="0"/>
              <a:t>Clarify and align the required capacity of electrical energy reserves to hydraulic energy reserves </a:t>
            </a:r>
            <a:r>
              <a:rPr lang="en-US" i="1" dirty="0"/>
              <a:t>(e.g., para. 5.2.4.2., 5.2.14., annex 4).</a:t>
            </a:r>
          </a:p>
          <a:p>
            <a:pPr marL="895350" indent="-514350">
              <a:buFont typeface="+mj-lt"/>
              <a:buAutoNum type="arabicPeriod"/>
            </a:pPr>
            <a:r>
              <a:rPr lang="en-US" dirty="0"/>
              <a:t>Amend trigger conditions in case of loosing one brake circuit </a:t>
            </a:r>
            <a:r>
              <a:rPr lang="en-US" i="1" dirty="0"/>
              <a:t>(reference: para. 5.2.3@ hydraulic systems: warning at a differential pressure of more than 15.5 bar)</a:t>
            </a:r>
          </a:p>
        </p:txBody>
      </p:sp>
      <p:sp>
        <p:nvSpPr>
          <p:cNvPr id="12" name="Fußzeilenplatzhalter 4">
            <a:extLst>
              <a:ext uri="{FF2B5EF4-FFF2-40B4-BE49-F238E27FC236}">
                <a16:creationId xmlns:a16="http://schemas.microsoft.com/office/drawing/2014/main" id="{F8BC3B37-9107-439B-AC97-2FF84A2B0205}"/>
              </a:ext>
            </a:extLst>
          </p:cNvPr>
          <p:cNvSpPr>
            <a:spLocks noGrp="1"/>
          </p:cNvSpPr>
          <p:nvPr>
            <p:ph type="ftr" sz="quarter" idx="11"/>
          </p:nvPr>
        </p:nvSpPr>
        <p:spPr>
          <a:xfrm>
            <a:off x="2838450" y="6402530"/>
            <a:ext cx="6943725" cy="365125"/>
          </a:xfrm>
        </p:spPr>
        <p:txBody>
          <a:bodyPr/>
          <a:lstStyle/>
          <a:p>
            <a:r>
              <a:rPr lang="en-US" dirty="0"/>
              <a:t>GRVA Workshop EMB  (29th - 30th of March 2023,Brussels)  I Input Passenger Cars</a:t>
            </a:r>
          </a:p>
        </p:txBody>
      </p:sp>
      <p:sp>
        <p:nvSpPr>
          <p:cNvPr id="8" name="Textfeld 7">
            <a:extLst>
              <a:ext uri="{FF2B5EF4-FFF2-40B4-BE49-F238E27FC236}">
                <a16:creationId xmlns:a16="http://schemas.microsoft.com/office/drawing/2014/main" id="{F00A83FD-6B00-412E-B978-FF2F089CD5B4}"/>
              </a:ext>
            </a:extLst>
          </p:cNvPr>
          <p:cNvSpPr txBox="1"/>
          <p:nvPr/>
        </p:nvSpPr>
        <p:spPr>
          <a:xfrm>
            <a:off x="10511161" y="28575"/>
            <a:ext cx="1609259" cy="369332"/>
          </a:xfrm>
          <a:prstGeom prst="rect">
            <a:avLst/>
          </a:prstGeom>
          <a:solidFill>
            <a:srgbClr val="FFFF00"/>
          </a:solidFill>
        </p:spPr>
        <p:txBody>
          <a:bodyPr wrap="square" rtlCol="0">
            <a:spAutoFit/>
          </a:bodyPr>
          <a:lstStyle/>
          <a:p>
            <a:r>
              <a:rPr lang="de-DE" dirty="0"/>
              <a:t>Agenda item 4.</a:t>
            </a:r>
          </a:p>
        </p:txBody>
      </p:sp>
    </p:spTree>
    <p:extLst>
      <p:ext uri="{BB962C8B-B14F-4D97-AF65-F5344CB8AC3E}">
        <p14:creationId xmlns:p14="http://schemas.microsoft.com/office/powerpoint/2010/main" val="1869635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AAAF43C0-BD18-455A-B67F-8909E51E7AEA}"/>
              </a:ext>
            </a:extLst>
          </p:cNvPr>
          <p:cNvSpPr>
            <a:spLocks noGrp="1"/>
          </p:cNvSpPr>
          <p:nvPr>
            <p:ph type="sldNum" sz="quarter" idx="12"/>
          </p:nvPr>
        </p:nvSpPr>
        <p:spPr>
          <a:prstGeom prst="rect">
            <a:avLst/>
          </a:prstGeom>
        </p:spPr>
        <p:txBody>
          <a:bodyPr vert="horz" lIns="91440" tIns="45720" rIns="91440" bIns="45720" rtlCol="0" anchor="ctr"/>
          <a:lstStyle>
            <a:defPPr>
              <a:defRPr lang="sv-SE"/>
            </a:defPPr>
            <a:lvl1pPr marL="0" algn="r"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smtClean="0"/>
              <a:pPr/>
              <a:t>35</a:t>
            </a:fld>
            <a:endParaRPr lang="sv-SE" dirty="0"/>
          </a:p>
        </p:txBody>
      </p:sp>
      <p:sp>
        <p:nvSpPr>
          <p:cNvPr id="2" name="Rectangle 1">
            <a:extLst>
              <a:ext uri="{FF2B5EF4-FFF2-40B4-BE49-F238E27FC236}">
                <a16:creationId xmlns:a16="http://schemas.microsoft.com/office/drawing/2014/main" id="{41500F4C-DD41-4605-A2E6-2845AEA6EFA7}"/>
              </a:ext>
            </a:extLst>
          </p:cNvPr>
          <p:cNvSpPr/>
          <p:nvPr/>
        </p:nvSpPr>
        <p:spPr>
          <a:xfrm>
            <a:off x="1379988" y="2455543"/>
            <a:ext cx="8837804" cy="584775"/>
          </a:xfrm>
          <a:prstGeom prst="rect">
            <a:avLst/>
          </a:prstGeom>
        </p:spPr>
        <p:txBody>
          <a:bodyPr wrap="square">
            <a:spAutoFit/>
          </a:bodyPr>
          <a:lstStyle/>
          <a:p>
            <a:pPr algn="ctr"/>
            <a:r>
              <a:rPr lang="en-US" sz="3200" b="1" dirty="0">
                <a:latin typeface="+mj-lt"/>
                <a:ea typeface="+mj-ea"/>
                <a:cs typeface="+mj-cs"/>
              </a:rPr>
              <a:t>UN R13 and UNR13-H</a:t>
            </a:r>
          </a:p>
        </p:txBody>
      </p:sp>
      <p:pic>
        <p:nvPicPr>
          <p:cNvPr id="7" name="Picture 6" descr="A close up of a sign&#10;&#10;Description automatically generated">
            <a:extLst>
              <a:ext uri="{FF2B5EF4-FFF2-40B4-BE49-F238E27FC236}">
                <a16:creationId xmlns:a16="http://schemas.microsoft.com/office/drawing/2014/main" id="{84190D63-74B3-4C19-8F0F-5F47EA4E02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4" name="TextBox 3">
            <a:extLst>
              <a:ext uri="{FF2B5EF4-FFF2-40B4-BE49-F238E27FC236}">
                <a16:creationId xmlns:a16="http://schemas.microsoft.com/office/drawing/2014/main" id="{6341A302-6747-F911-69DB-AC0B077B049E}"/>
              </a:ext>
            </a:extLst>
          </p:cNvPr>
          <p:cNvSpPr txBox="1"/>
          <p:nvPr/>
        </p:nvSpPr>
        <p:spPr>
          <a:xfrm>
            <a:off x="1379988" y="1362588"/>
            <a:ext cx="6094602" cy="369332"/>
          </a:xfrm>
          <a:prstGeom prst="rect">
            <a:avLst/>
          </a:prstGeom>
          <a:noFill/>
        </p:spPr>
        <p:txBody>
          <a:bodyPr wrap="square">
            <a:spAutoFit/>
          </a:bodyPr>
          <a:lstStyle/>
          <a:p>
            <a:r>
              <a:rPr lang="en-US" sz="1800" b="1" i="1" dirty="0">
                <a:latin typeface="+mj-lt"/>
                <a:ea typeface="+mj-ea"/>
                <a:cs typeface="+mj-cs"/>
              </a:rPr>
              <a:t>Day </a:t>
            </a:r>
            <a:r>
              <a:rPr lang="en-US" b="1" i="1" dirty="0">
                <a:latin typeface="+mj-lt"/>
                <a:ea typeface="+mj-ea"/>
                <a:cs typeface="+mj-cs"/>
              </a:rPr>
              <a:t>2,</a:t>
            </a:r>
            <a:r>
              <a:rPr lang="en-US" sz="1800" b="1" i="1" dirty="0">
                <a:latin typeface="+mj-lt"/>
                <a:ea typeface="+mj-ea"/>
                <a:cs typeface="+mj-cs"/>
              </a:rPr>
              <a:t> 13:00 – 15:00</a:t>
            </a:r>
            <a:endParaRPr lang="en-US" dirty="0"/>
          </a:p>
        </p:txBody>
      </p:sp>
      <p:sp>
        <p:nvSpPr>
          <p:cNvPr id="3" name="TextBox 2">
            <a:extLst>
              <a:ext uri="{FF2B5EF4-FFF2-40B4-BE49-F238E27FC236}">
                <a16:creationId xmlns:a16="http://schemas.microsoft.com/office/drawing/2014/main" id="{9665D165-C499-D8FD-4287-0ED614E2D820}"/>
              </a:ext>
            </a:extLst>
          </p:cNvPr>
          <p:cNvSpPr txBox="1"/>
          <p:nvPr/>
        </p:nvSpPr>
        <p:spPr>
          <a:xfrm>
            <a:off x="2419340" y="3429692"/>
            <a:ext cx="8402460" cy="1015663"/>
          </a:xfrm>
          <a:prstGeom prst="rect">
            <a:avLst/>
          </a:prstGeom>
          <a:noFill/>
        </p:spPr>
        <p:txBody>
          <a:bodyPr wrap="square" rtlCol="0">
            <a:spAutoFit/>
          </a:bodyPr>
          <a:lstStyle/>
          <a:p>
            <a:pPr marL="571500" indent="-571500">
              <a:buFontTx/>
              <a:buChar char="-"/>
            </a:pPr>
            <a:r>
              <a:rPr lang="en-US" sz="2000" dirty="0"/>
              <a:t>Approach and harmonization e.g. Energy Transmission</a:t>
            </a:r>
          </a:p>
          <a:p>
            <a:pPr marL="571500" indent="-571500">
              <a:buFontTx/>
              <a:buChar char="-"/>
            </a:pPr>
            <a:r>
              <a:rPr lang="en-US" sz="2000" dirty="0"/>
              <a:t>Ambitions: Keep R13 and R13-H definitions and principles aligned (ref. Day 1 principal layouts)</a:t>
            </a:r>
          </a:p>
        </p:txBody>
      </p:sp>
    </p:spTree>
    <p:extLst>
      <p:ext uri="{BB962C8B-B14F-4D97-AF65-F5344CB8AC3E}">
        <p14:creationId xmlns:p14="http://schemas.microsoft.com/office/powerpoint/2010/main" val="5581426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F28A-4150-4A5C-B343-575882C5B58C}"/>
              </a:ext>
            </a:extLst>
          </p:cNvPr>
          <p:cNvSpPr>
            <a:spLocks noGrp="1"/>
          </p:cNvSpPr>
          <p:nvPr>
            <p:ph type="title"/>
          </p:nvPr>
        </p:nvSpPr>
        <p:spPr>
          <a:xfrm>
            <a:off x="590550" y="215596"/>
            <a:ext cx="10515600" cy="763302"/>
          </a:xfrm>
        </p:spPr>
        <p:txBody>
          <a:bodyPr/>
          <a:lstStyle/>
          <a:p>
            <a:r>
              <a:rPr lang="en-US" b="1" dirty="0"/>
              <a:t>Proposed definitions</a:t>
            </a:r>
          </a:p>
        </p:txBody>
      </p:sp>
      <p:sp>
        <p:nvSpPr>
          <p:cNvPr id="5" name="TextBox 4">
            <a:extLst>
              <a:ext uri="{FF2B5EF4-FFF2-40B4-BE49-F238E27FC236}">
                <a16:creationId xmlns:a16="http://schemas.microsoft.com/office/drawing/2014/main" id="{FE66F582-6158-42EB-A28F-994BB7EF7127}"/>
              </a:ext>
            </a:extLst>
          </p:cNvPr>
          <p:cNvSpPr txBox="1"/>
          <p:nvPr/>
        </p:nvSpPr>
        <p:spPr>
          <a:xfrm>
            <a:off x="926592" y="3133241"/>
            <a:ext cx="7303008" cy="1477328"/>
          </a:xfrm>
          <a:prstGeom prst="rect">
            <a:avLst/>
          </a:prstGeom>
          <a:solidFill>
            <a:schemeClr val="accent4">
              <a:lumMod val="20000"/>
              <a:lumOff val="80000"/>
            </a:schemeClr>
          </a:solidFill>
          <a:ln w="38100">
            <a:solidFill>
              <a:schemeClr val="tx1"/>
            </a:solidFill>
          </a:ln>
        </p:spPr>
        <p:txBody>
          <a:bodyPr wrap="square">
            <a:spAutoFit/>
          </a:bodyPr>
          <a:lstStyle/>
          <a:p>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“Energy supply”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means all parts, including an energy source, if any, that are necessary to supply energy for the operation of the braking system. The supplied energy can be used to be stored in the energy storage devices and/or can be used directly to feed the control transmission and/or the energy transmission.</a:t>
            </a:r>
          </a:p>
        </p:txBody>
      </p:sp>
      <p:sp>
        <p:nvSpPr>
          <p:cNvPr id="6" name="TextBox 5">
            <a:extLst>
              <a:ext uri="{FF2B5EF4-FFF2-40B4-BE49-F238E27FC236}">
                <a16:creationId xmlns:a16="http://schemas.microsoft.com/office/drawing/2014/main" id="{EF977BE4-8C5B-497F-AAAF-D4C94C203A5D}"/>
              </a:ext>
            </a:extLst>
          </p:cNvPr>
          <p:cNvSpPr txBox="1"/>
          <p:nvPr/>
        </p:nvSpPr>
        <p:spPr>
          <a:xfrm>
            <a:off x="926592" y="1669169"/>
            <a:ext cx="7303008" cy="923330"/>
          </a:xfrm>
          <a:prstGeom prst="rect">
            <a:avLst/>
          </a:prstGeom>
          <a:solidFill>
            <a:schemeClr val="accent4">
              <a:lumMod val="20000"/>
              <a:lumOff val="80000"/>
            </a:schemeClr>
          </a:solidFill>
          <a:ln w="38100">
            <a:solidFill>
              <a:schemeClr val="tx1"/>
            </a:solidFill>
          </a:ln>
          <a:effectLst/>
        </p:spPr>
        <p:txBody>
          <a:bodyPr wrap="square">
            <a:spAutoFit/>
          </a:bodyPr>
          <a:lstStyle>
            <a:defPPr>
              <a:defRPr lang="en-US"/>
            </a:defPPr>
            <a:lvl1pPr algn="just">
              <a:spcBef>
                <a:spcPts val="600"/>
              </a:spcBef>
              <a:defRPr sz="1400">
                <a:latin typeface="Times New Roman" panose="02020603050405020304" pitchFamily="18" charset="0"/>
              </a:defRPr>
            </a:lvl1pPr>
          </a:lstStyle>
          <a:p>
            <a:r>
              <a:rPr lang="en-US" sz="1800" b="1" i="1" dirty="0">
                <a:effectLst/>
                <a:ea typeface="Calibri" panose="020F0502020204030204" pitchFamily="34" charset="0"/>
                <a:cs typeface="Times New Roman" panose="02020603050405020304" pitchFamily="18" charset="0"/>
              </a:rPr>
              <a:t>"Energy source"</a:t>
            </a:r>
            <a:r>
              <a:rPr lang="en-US" sz="1800" dirty="0">
                <a:effectLst/>
                <a:ea typeface="Calibri" panose="020F0502020204030204" pitchFamily="34" charset="0"/>
                <a:cs typeface="Times New Roman" panose="02020603050405020304" pitchFamily="18" charset="0"/>
              </a:rPr>
              <a:t> means a device which receives energy and converts it into the required form (i.e. medium). An energy storage device is not considered as a source.</a:t>
            </a:r>
          </a:p>
        </p:txBody>
      </p:sp>
      <p:sp>
        <p:nvSpPr>
          <p:cNvPr id="11" name="TextBox 10">
            <a:extLst>
              <a:ext uri="{FF2B5EF4-FFF2-40B4-BE49-F238E27FC236}">
                <a16:creationId xmlns:a16="http://schemas.microsoft.com/office/drawing/2014/main" id="{83C027F6-AB16-4115-B3BC-9EA7D2737464}"/>
              </a:ext>
            </a:extLst>
          </p:cNvPr>
          <p:cNvSpPr txBox="1"/>
          <p:nvPr/>
        </p:nvSpPr>
        <p:spPr>
          <a:xfrm>
            <a:off x="926592" y="5151311"/>
            <a:ext cx="7303008" cy="646331"/>
          </a:xfrm>
          <a:prstGeom prst="rect">
            <a:avLst/>
          </a:prstGeom>
          <a:solidFill>
            <a:schemeClr val="accent4">
              <a:lumMod val="20000"/>
              <a:lumOff val="80000"/>
            </a:schemeClr>
          </a:solidFill>
          <a:ln w="38100">
            <a:solidFill>
              <a:schemeClr val="tx1"/>
            </a:solidFill>
          </a:ln>
        </p:spPr>
        <p:txBody>
          <a:bodyPr wrap="square">
            <a:spAutoFit/>
          </a:bodyPr>
          <a:lstStyle/>
          <a:p>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“Energy reserve”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means the stored energy needed for the operation of the braking system.</a:t>
            </a:r>
          </a:p>
        </p:txBody>
      </p:sp>
      <p:sp>
        <p:nvSpPr>
          <p:cNvPr id="3" name="TextBox 2">
            <a:extLst>
              <a:ext uri="{FF2B5EF4-FFF2-40B4-BE49-F238E27FC236}">
                <a16:creationId xmlns:a16="http://schemas.microsoft.com/office/drawing/2014/main" id="{AB109798-A16F-921A-5609-D7B062000354}"/>
              </a:ext>
            </a:extLst>
          </p:cNvPr>
          <p:cNvSpPr txBox="1"/>
          <p:nvPr/>
        </p:nvSpPr>
        <p:spPr>
          <a:xfrm>
            <a:off x="8441604" y="1519640"/>
            <a:ext cx="3157728" cy="1200329"/>
          </a:xfrm>
          <a:prstGeom prst="rect">
            <a:avLst/>
          </a:prstGeom>
          <a:noFill/>
        </p:spPr>
        <p:txBody>
          <a:bodyPr wrap="square" rtlCol="0">
            <a:spAutoFit/>
          </a:bodyPr>
          <a:lstStyle/>
          <a:p>
            <a:r>
              <a:rPr lang="en-US" dirty="0"/>
              <a:t>e.g. compressor, pump, alternator…</a:t>
            </a:r>
          </a:p>
          <a:p>
            <a:r>
              <a:rPr lang="en-US" dirty="0"/>
              <a:t>But not the traction battery nor a DC/DC converter</a:t>
            </a:r>
          </a:p>
        </p:txBody>
      </p:sp>
      <p:sp>
        <p:nvSpPr>
          <p:cNvPr id="4" name="TextBox 3">
            <a:extLst>
              <a:ext uri="{FF2B5EF4-FFF2-40B4-BE49-F238E27FC236}">
                <a16:creationId xmlns:a16="http://schemas.microsoft.com/office/drawing/2014/main" id="{3C4460A4-308B-E494-174A-5E7BFA4422C3}"/>
              </a:ext>
            </a:extLst>
          </p:cNvPr>
          <p:cNvSpPr txBox="1"/>
          <p:nvPr/>
        </p:nvSpPr>
        <p:spPr>
          <a:xfrm>
            <a:off x="8524578" y="3167265"/>
            <a:ext cx="3157728" cy="369332"/>
          </a:xfrm>
          <a:prstGeom prst="rect">
            <a:avLst/>
          </a:prstGeom>
          <a:noFill/>
        </p:spPr>
        <p:txBody>
          <a:bodyPr wrap="square" rtlCol="0">
            <a:spAutoFit/>
          </a:bodyPr>
          <a:lstStyle/>
          <a:p>
            <a:r>
              <a:rPr lang="en-US" dirty="0"/>
              <a:t>e.g. DC/DC converter</a:t>
            </a:r>
          </a:p>
        </p:txBody>
      </p:sp>
      <p:pic>
        <p:nvPicPr>
          <p:cNvPr id="8" name="Picture 7" descr="A close up of a sign&#10;&#10;Description automatically generated">
            <a:extLst>
              <a:ext uri="{FF2B5EF4-FFF2-40B4-BE49-F238E27FC236}">
                <a16:creationId xmlns:a16="http://schemas.microsoft.com/office/drawing/2014/main" id="{8F3818AB-D5D8-CB0A-673D-335051A3FD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Tree>
    <p:extLst>
      <p:ext uri="{BB962C8B-B14F-4D97-AF65-F5344CB8AC3E}">
        <p14:creationId xmlns:p14="http://schemas.microsoft.com/office/powerpoint/2010/main" val="3576409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AAAF43C0-BD18-455A-B67F-8909E51E7AEA}"/>
              </a:ext>
            </a:extLst>
          </p:cNvPr>
          <p:cNvSpPr>
            <a:spLocks noGrp="1"/>
          </p:cNvSpPr>
          <p:nvPr>
            <p:ph type="sldNum" sz="quarter" idx="12"/>
          </p:nvPr>
        </p:nvSpPr>
        <p:spPr>
          <a:prstGeom prst="rect">
            <a:avLst/>
          </a:prstGeom>
        </p:spPr>
        <p:txBody>
          <a:bodyPr vert="horz" lIns="91440" tIns="45720" rIns="91440" bIns="45720" rtlCol="0" anchor="ctr"/>
          <a:lstStyle>
            <a:defPPr>
              <a:defRPr lang="sv-SE"/>
            </a:defPPr>
            <a:lvl1pPr marL="0" algn="r"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smtClean="0"/>
              <a:pPr/>
              <a:t>37</a:t>
            </a:fld>
            <a:endParaRPr lang="sv-SE" dirty="0"/>
          </a:p>
        </p:txBody>
      </p:sp>
      <p:sp>
        <p:nvSpPr>
          <p:cNvPr id="2" name="Rectangle 1">
            <a:extLst>
              <a:ext uri="{FF2B5EF4-FFF2-40B4-BE49-F238E27FC236}">
                <a16:creationId xmlns:a16="http://schemas.microsoft.com/office/drawing/2014/main" id="{41500F4C-DD41-4605-A2E6-2845AEA6EFA7}"/>
              </a:ext>
            </a:extLst>
          </p:cNvPr>
          <p:cNvSpPr/>
          <p:nvPr/>
        </p:nvSpPr>
        <p:spPr>
          <a:xfrm>
            <a:off x="1379988" y="2455543"/>
            <a:ext cx="8837804" cy="646331"/>
          </a:xfrm>
          <a:prstGeom prst="rect">
            <a:avLst/>
          </a:prstGeom>
        </p:spPr>
        <p:txBody>
          <a:bodyPr wrap="square">
            <a:spAutoFit/>
          </a:bodyPr>
          <a:lstStyle/>
          <a:p>
            <a:pPr algn="ctr"/>
            <a:r>
              <a:rPr lang="en-US" sz="3600" b="1" dirty="0">
                <a:latin typeface="+mj-lt"/>
                <a:ea typeface="+mj-ea"/>
                <a:cs typeface="+mj-cs"/>
              </a:rPr>
              <a:t>Wrap up and next steps</a:t>
            </a:r>
          </a:p>
        </p:txBody>
      </p:sp>
      <p:pic>
        <p:nvPicPr>
          <p:cNvPr id="7" name="Picture 6" descr="A close up of a sign&#10;&#10;Description automatically generated">
            <a:extLst>
              <a:ext uri="{FF2B5EF4-FFF2-40B4-BE49-F238E27FC236}">
                <a16:creationId xmlns:a16="http://schemas.microsoft.com/office/drawing/2014/main" id="{84190D63-74B3-4C19-8F0F-5F47EA4E02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4" name="TextBox 3">
            <a:extLst>
              <a:ext uri="{FF2B5EF4-FFF2-40B4-BE49-F238E27FC236}">
                <a16:creationId xmlns:a16="http://schemas.microsoft.com/office/drawing/2014/main" id="{6341A302-6747-F911-69DB-AC0B077B049E}"/>
              </a:ext>
            </a:extLst>
          </p:cNvPr>
          <p:cNvSpPr txBox="1"/>
          <p:nvPr/>
        </p:nvSpPr>
        <p:spPr>
          <a:xfrm>
            <a:off x="1379988" y="1362588"/>
            <a:ext cx="6094602" cy="369332"/>
          </a:xfrm>
          <a:prstGeom prst="rect">
            <a:avLst/>
          </a:prstGeom>
          <a:noFill/>
        </p:spPr>
        <p:txBody>
          <a:bodyPr wrap="square">
            <a:spAutoFit/>
          </a:bodyPr>
          <a:lstStyle/>
          <a:p>
            <a:r>
              <a:rPr lang="en-US" sz="1800" b="1" i="1" dirty="0">
                <a:latin typeface="+mj-lt"/>
                <a:ea typeface="+mj-ea"/>
                <a:cs typeface="+mj-cs"/>
              </a:rPr>
              <a:t>Day </a:t>
            </a:r>
            <a:r>
              <a:rPr lang="en-US" b="1" i="1" dirty="0">
                <a:latin typeface="+mj-lt"/>
                <a:ea typeface="+mj-ea"/>
                <a:cs typeface="+mj-cs"/>
              </a:rPr>
              <a:t>2,</a:t>
            </a:r>
            <a:r>
              <a:rPr lang="en-US" sz="1800" b="1" i="1" dirty="0">
                <a:latin typeface="+mj-lt"/>
                <a:ea typeface="+mj-ea"/>
                <a:cs typeface="+mj-cs"/>
              </a:rPr>
              <a:t> 15:30 – 16:00</a:t>
            </a:r>
            <a:endParaRPr lang="en-US" dirty="0"/>
          </a:p>
        </p:txBody>
      </p:sp>
      <p:sp>
        <p:nvSpPr>
          <p:cNvPr id="3" name="TextBox 2">
            <a:extLst>
              <a:ext uri="{FF2B5EF4-FFF2-40B4-BE49-F238E27FC236}">
                <a16:creationId xmlns:a16="http://schemas.microsoft.com/office/drawing/2014/main" id="{9665D165-C499-D8FD-4287-0ED614E2D820}"/>
              </a:ext>
            </a:extLst>
          </p:cNvPr>
          <p:cNvSpPr txBox="1"/>
          <p:nvPr/>
        </p:nvSpPr>
        <p:spPr>
          <a:xfrm>
            <a:off x="2436116" y="3756127"/>
            <a:ext cx="8402460" cy="400110"/>
          </a:xfrm>
          <a:prstGeom prst="rect">
            <a:avLst/>
          </a:prstGeom>
          <a:noFill/>
        </p:spPr>
        <p:txBody>
          <a:bodyPr wrap="square" rtlCol="0">
            <a:spAutoFit/>
          </a:bodyPr>
          <a:lstStyle/>
          <a:p>
            <a:pPr marL="571500" indent="-571500">
              <a:buFontTx/>
              <a:buChar char="-"/>
            </a:pPr>
            <a:r>
              <a:rPr lang="en-US" sz="2000" dirty="0"/>
              <a:t>Format and structure of future work - Discussion </a:t>
            </a:r>
          </a:p>
        </p:txBody>
      </p:sp>
    </p:spTree>
    <p:extLst>
      <p:ext uri="{BB962C8B-B14F-4D97-AF65-F5344CB8AC3E}">
        <p14:creationId xmlns:p14="http://schemas.microsoft.com/office/powerpoint/2010/main" val="123285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close up of a sign&#10;&#10;Description automatically generated">
            <a:extLst>
              <a:ext uri="{FF2B5EF4-FFF2-40B4-BE49-F238E27FC236}">
                <a16:creationId xmlns:a16="http://schemas.microsoft.com/office/drawing/2014/main" id="{421FE12D-B2F0-49B0-970E-AA98ECC203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pic>
        <p:nvPicPr>
          <p:cNvPr id="2" name="Picture 1">
            <a:extLst>
              <a:ext uri="{FF2B5EF4-FFF2-40B4-BE49-F238E27FC236}">
                <a16:creationId xmlns:a16="http://schemas.microsoft.com/office/drawing/2014/main" id="{B5B89C77-5F91-4327-80C9-0D110B6E8602}"/>
              </a:ext>
            </a:extLst>
          </p:cNvPr>
          <p:cNvPicPr>
            <a:picLocks noChangeAspect="1"/>
          </p:cNvPicPr>
          <p:nvPr/>
        </p:nvPicPr>
        <p:blipFill>
          <a:blip r:embed="rId3"/>
          <a:stretch>
            <a:fillRect/>
          </a:stretch>
        </p:blipFill>
        <p:spPr>
          <a:xfrm>
            <a:off x="3359696" y="1849672"/>
            <a:ext cx="5034990" cy="3872004"/>
          </a:xfrm>
          <a:prstGeom prst="rect">
            <a:avLst/>
          </a:prstGeom>
        </p:spPr>
      </p:pic>
      <p:sp>
        <p:nvSpPr>
          <p:cNvPr id="8" name="Rektangel 12">
            <a:extLst>
              <a:ext uri="{FF2B5EF4-FFF2-40B4-BE49-F238E27FC236}">
                <a16:creationId xmlns:a16="http://schemas.microsoft.com/office/drawing/2014/main" id="{02F9EFCD-4A97-4708-8013-FF0BA6BCA00F}"/>
              </a:ext>
            </a:extLst>
          </p:cNvPr>
          <p:cNvSpPr/>
          <p:nvPr/>
        </p:nvSpPr>
        <p:spPr>
          <a:xfrm>
            <a:off x="1860873" y="794046"/>
            <a:ext cx="8280920" cy="106182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txBody>
          <a:bodyPr wrap="square">
            <a:spAutoFit/>
          </a:bodyPr>
          <a:lstStyle/>
          <a:p>
            <a:pPr marL="171450" indent="-171450" eaLnBrk="0" fontAlgn="base" hangingPunct="0">
              <a:spcBef>
                <a:spcPts val="600"/>
              </a:spcBef>
              <a:spcAft>
                <a:spcPct val="0"/>
              </a:spcAft>
              <a:buClr>
                <a:schemeClr val="accent3"/>
              </a:buClr>
              <a:buFont typeface="Wingdings" panose="05000000000000000000" pitchFamily="2" charset="2"/>
              <a:buChar char="§"/>
              <a:defRPr/>
            </a:pPr>
            <a:r>
              <a:rPr lang="en-GB" altLang="en-US" sz="1200" b="1" dirty="0"/>
              <a:t>Motor vehicle with EMB brakes on all axles </a:t>
            </a:r>
            <a:r>
              <a:rPr lang="en-GB" altLang="en-US" sz="1100" b="1" dirty="0"/>
              <a:t>(not mixed with Pneumatic Or Hydraulic systems)</a:t>
            </a:r>
            <a:endParaRPr lang="en-GB" altLang="en-US" sz="1200" b="1" dirty="0"/>
          </a:p>
          <a:p>
            <a:pPr marL="171450" indent="-171450" eaLnBrk="0" fontAlgn="base" hangingPunct="0">
              <a:spcBef>
                <a:spcPts val="600"/>
              </a:spcBef>
              <a:spcAft>
                <a:spcPct val="0"/>
              </a:spcAft>
              <a:buClr>
                <a:schemeClr val="accent3"/>
              </a:buClr>
              <a:buFont typeface="Wingdings" panose="05000000000000000000" pitchFamily="2" charset="2"/>
              <a:buChar char="§"/>
              <a:defRPr/>
            </a:pPr>
            <a:r>
              <a:rPr lang="en-GB" altLang="en-US" sz="1200" b="1" dirty="0"/>
              <a:t>Motor vehicle with EMB brakes with “conventional” trailer interface according to current UN R13</a:t>
            </a:r>
          </a:p>
          <a:p>
            <a:pPr marL="171450" indent="-171450" eaLnBrk="0" fontAlgn="base" hangingPunct="0">
              <a:spcBef>
                <a:spcPts val="600"/>
              </a:spcBef>
              <a:spcAft>
                <a:spcPct val="0"/>
              </a:spcAft>
              <a:buClr>
                <a:schemeClr val="accent3"/>
              </a:buClr>
              <a:buFont typeface="Wingdings" panose="05000000000000000000" pitchFamily="2" charset="2"/>
              <a:buChar char="§"/>
              <a:defRPr/>
            </a:pPr>
            <a:r>
              <a:rPr lang="en-GB" altLang="en-US" sz="1200" b="1" dirty="0"/>
              <a:t>Trailers with EMB excluded from scope</a:t>
            </a:r>
          </a:p>
          <a:p>
            <a:pPr marL="171450" indent="-171450" eaLnBrk="0" fontAlgn="base" hangingPunct="0">
              <a:spcBef>
                <a:spcPts val="600"/>
              </a:spcBef>
              <a:spcAft>
                <a:spcPct val="0"/>
              </a:spcAft>
              <a:buClr>
                <a:schemeClr val="accent3"/>
              </a:buClr>
              <a:buFont typeface="Wingdings" panose="05000000000000000000" pitchFamily="2" charset="2"/>
              <a:buChar char="§"/>
              <a:defRPr/>
            </a:pPr>
            <a:r>
              <a:rPr lang="en-GB" altLang="en-US" sz="1200" b="1" dirty="0"/>
              <a:t>UN R13-H not included but considered, in particular when creating new definitions </a:t>
            </a:r>
            <a:r>
              <a:rPr lang="en-GB" altLang="en-US" sz="1100" dirty="0"/>
              <a:t>	</a:t>
            </a:r>
          </a:p>
        </p:txBody>
      </p:sp>
      <p:sp>
        <p:nvSpPr>
          <p:cNvPr id="9" name="Title 1">
            <a:extLst>
              <a:ext uri="{FF2B5EF4-FFF2-40B4-BE49-F238E27FC236}">
                <a16:creationId xmlns:a16="http://schemas.microsoft.com/office/drawing/2014/main" id="{205D7049-831F-4B6F-B64D-794285569DE6}"/>
              </a:ext>
            </a:extLst>
          </p:cNvPr>
          <p:cNvSpPr txBox="1">
            <a:spLocks/>
          </p:cNvSpPr>
          <p:nvPr/>
        </p:nvSpPr>
        <p:spPr>
          <a:xfrm>
            <a:off x="265502" y="155213"/>
            <a:ext cx="7056784" cy="864096"/>
          </a:xfrm>
          <a:prstGeom prst="rect">
            <a:avLst/>
          </a:prstGeom>
        </p:spPr>
        <p:txBody>
          <a:bodyPr vert="horz" lIns="91440" tIns="45720" rIns="91440" bIns="45720" rtlCol="0" anchor="ctr">
            <a:normAutofit fontScale="25000" lnSpcReduction="20000"/>
          </a:bodyPr>
          <a:lstStyle>
            <a:lvl1pPr marL="0" indent="0" algn="l" defTabSz="914400" rtl="0" eaLnBrk="1" latinLnBrk="0" hangingPunct="1">
              <a:spcBef>
                <a:spcPts val="0"/>
              </a:spcBef>
              <a:spcAft>
                <a:spcPts val="1200"/>
              </a:spcAft>
              <a:buFont typeface="Wingdings" panose="05000000000000000000" pitchFamily="2" charset="2"/>
              <a:buNone/>
              <a:defRPr sz="2000" kern="1200">
                <a:solidFill>
                  <a:schemeClr val="tx1"/>
                </a:solidFill>
                <a:latin typeface="+mn-lt"/>
                <a:ea typeface="+mn-ea"/>
                <a:cs typeface="+mn-cs"/>
              </a:defRPr>
            </a:lvl1pPr>
            <a:lvl2pPr marL="361950" indent="-361950" algn="l" defTabSz="914400" rtl="0" eaLnBrk="1" latinLnBrk="0" hangingPunct="1">
              <a:spcBef>
                <a:spcPts val="0"/>
              </a:spcBef>
              <a:spcAft>
                <a:spcPts val="1200"/>
              </a:spcAft>
              <a:buClr>
                <a:schemeClr val="accent3"/>
              </a:buClr>
              <a:buSzPct val="90000"/>
              <a:buFont typeface="Wingdings" panose="05000000000000000000" pitchFamily="2" charset="2"/>
              <a:buChar char=""/>
              <a:defRPr sz="2000" kern="1200">
                <a:solidFill>
                  <a:schemeClr val="tx1"/>
                </a:solidFill>
                <a:latin typeface="+mn-lt"/>
                <a:ea typeface="+mn-ea"/>
                <a:cs typeface="+mn-cs"/>
              </a:defRPr>
            </a:lvl2pPr>
            <a:lvl3pPr marL="542925" indent="-274638" algn="l" defTabSz="914400" rtl="0" eaLnBrk="1" latinLnBrk="0" hangingPunct="1">
              <a:spcBef>
                <a:spcPts val="0"/>
              </a:spcBef>
              <a:spcAft>
                <a:spcPts val="1200"/>
              </a:spcAft>
              <a:buClr>
                <a:schemeClr val="bg2"/>
              </a:buClr>
              <a:buSzPct val="90000"/>
              <a:buFont typeface="Wingdings" panose="05000000000000000000" pitchFamily="2" charset="2"/>
              <a:buChar char=""/>
              <a:defRPr sz="1800" kern="1200">
                <a:solidFill>
                  <a:schemeClr val="tx1"/>
                </a:solidFill>
                <a:latin typeface="+mn-lt"/>
                <a:ea typeface="+mn-ea"/>
                <a:cs typeface="+mn-cs"/>
              </a:defRPr>
            </a:lvl3pPr>
            <a:lvl4pPr marL="804863" indent="-268288" algn="l" defTabSz="914400" rtl="0" eaLnBrk="1" latinLnBrk="0" hangingPunct="1">
              <a:spcBef>
                <a:spcPts val="0"/>
              </a:spcBef>
              <a:spcAft>
                <a:spcPts val="1200"/>
              </a:spcAft>
              <a:buClr>
                <a:schemeClr val="bg2"/>
              </a:buClr>
              <a:buSzPct val="90000"/>
              <a:buFont typeface="Wingdings" panose="05000000000000000000" pitchFamily="2" charset="2"/>
              <a:buChar char=""/>
              <a:defRPr sz="1600" kern="1200">
                <a:solidFill>
                  <a:schemeClr val="tx1"/>
                </a:solidFill>
                <a:latin typeface="+mn-lt"/>
                <a:ea typeface="+mn-ea"/>
                <a:cs typeface="+mn-cs"/>
              </a:defRPr>
            </a:lvl4pPr>
            <a:lvl5pPr marL="1073150" indent="-268288" algn="l" defTabSz="914400" rtl="0" eaLnBrk="1" latinLnBrk="0" hangingPunct="1">
              <a:spcBef>
                <a:spcPts val="0"/>
              </a:spcBef>
              <a:spcAft>
                <a:spcPts val="1200"/>
              </a:spcAft>
              <a:buClr>
                <a:schemeClr val="bg2"/>
              </a:buClr>
              <a:buSzPct val="90000"/>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9600" b="1" dirty="0">
                <a:latin typeface="+mj-lt"/>
                <a:ea typeface="+mj-ea"/>
                <a:cs typeface="+mj-cs"/>
              </a:rPr>
              <a:t>UN R13 and Electro-Mechanical Brakes (EMB)</a:t>
            </a:r>
            <a:br>
              <a:rPr lang="en-US" sz="9600" b="1" dirty="0">
                <a:latin typeface="+mj-lt"/>
                <a:ea typeface="+mj-ea"/>
                <a:cs typeface="+mj-cs"/>
              </a:rPr>
            </a:br>
            <a:r>
              <a:rPr lang="en-US" sz="9600" b="1" dirty="0">
                <a:latin typeface="+mj-lt"/>
                <a:ea typeface="+mj-ea"/>
                <a:cs typeface="+mj-cs"/>
              </a:rPr>
              <a:t>Amendment scope and motivation</a:t>
            </a:r>
          </a:p>
          <a:p>
            <a:endParaRPr lang="en-US" sz="3000" b="1" dirty="0">
              <a:solidFill>
                <a:schemeClr val="accent1"/>
              </a:solidFill>
              <a:latin typeface="+mj-lt"/>
              <a:ea typeface="+mj-ea"/>
              <a:cs typeface="+mj-cs"/>
            </a:endParaRPr>
          </a:p>
        </p:txBody>
      </p:sp>
      <p:sp>
        <p:nvSpPr>
          <p:cNvPr id="12" name="Rektangel 12">
            <a:extLst>
              <a:ext uri="{FF2B5EF4-FFF2-40B4-BE49-F238E27FC236}">
                <a16:creationId xmlns:a16="http://schemas.microsoft.com/office/drawing/2014/main" id="{A08EA00E-F502-4CD7-8E38-C6BB3FC84A22}"/>
              </a:ext>
            </a:extLst>
          </p:cNvPr>
          <p:cNvSpPr/>
          <p:nvPr/>
        </p:nvSpPr>
        <p:spPr>
          <a:xfrm>
            <a:off x="1847528" y="5668421"/>
            <a:ext cx="8280920" cy="1061829"/>
          </a:xfrm>
          <a:prstGeom prst="rect">
            <a:avLst/>
          </a:prstGeom>
          <a:solidFill>
            <a:schemeClr val="bg1"/>
          </a:solidFill>
          <a:ln>
            <a:solidFill>
              <a:schemeClr val="tx1"/>
            </a:solidFill>
          </a:ln>
          <a:effectLst>
            <a:outerShdw blurRad="50800" dist="38100" dir="8100000" algn="tr" rotWithShape="0">
              <a:prstClr val="black">
                <a:alpha val="40000"/>
              </a:prstClr>
            </a:outerShdw>
          </a:effectLst>
        </p:spPr>
        <p:txBody>
          <a:bodyPr wrap="square">
            <a:spAutoFit/>
          </a:bodyPr>
          <a:lstStyle/>
          <a:p>
            <a:pPr eaLnBrk="0" fontAlgn="base" hangingPunct="0">
              <a:spcBef>
                <a:spcPts val="600"/>
              </a:spcBef>
              <a:spcAft>
                <a:spcPct val="0"/>
              </a:spcAft>
              <a:buClr>
                <a:schemeClr val="accent3"/>
              </a:buClr>
              <a:defRPr/>
            </a:pPr>
            <a:r>
              <a:rPr lang="en-GB" altLang="en-US" sz="1200" b="1" dirty="0"/>
              <a:t>Advantages and possibilities </a:t>
            </a:r>
            <a:r>
              <a:rPr lang="en-GB" altLang="en-US" sz="1200" dirty="0"/>
              <a:t>by amending </a:t>
            </a:r>
            <a:r>
              <a:rPr lang="en-GB" altLang="en-US" sz="1200" b="1" i="1" dirty="0">
                <a:solidFill>
                  <a:srgbClr val="00B050"/>
                </a:solidFill>
              </a:rPr>
              <a:t>Electric Energy Transmission </a:t>
            </a:r>
            <a:r>
              <a:rPr lang="en-GB" altLang="en-US" sz="1200" dirty="0"/>
              <a:t>to UN R13 </a:t>
            </a:r>
          </a:p>
          <a:p>
            <a:pPr marL="171450" indent="-171450" eaLnBrk="0" fontAlgn="base" hangingPunct="0">
              <a:spcBef>
                <a:spcPts val="600"/>
              </a:spcBef>
              <a:spcAft>
                <a:spcPct val="0"/>
              </a:spcAft>
              <a:buClr>
                <a:schemeClr val="accent3"/>
              </a:buClr>
              <a:buFont typeface="Wingdings" panose="05000000000000000000" pitchFamily="2" charset="2"/>
              <a:buChar char="§"/>
              <a:defRPr/>
            </a:pPr>
            <a:r>
              <a:rPr lang="en-GB" altLang="en-US" sz="1200" b="1" dirty="0"/>
              <a:t>Improved energy efficiency in EV´s (vs. air compressor)</a:t>
            </a:r>
          </a:p>
          <a:p>
            <a:pPr marL="171450" indent="-171450" eaLnBrk="0" fontAlgn="base" hangingPunct="0">
              <a:spcBef>
                <a:spcPts val="600"/>
              </a:spcBef>
              <a:spcAft>
                <a:spcPct val="0"/>
              </a:spcAft>
              <a:buClr>
                <a:schemeClr val="accent3"/>
              </a:buClr>
              <a:buFont typeface="Wingdings" panose="05000000000000000000" pitchFamily="2" charset="2"/>
              <a:buChar char="§"/>
              <a:defRPr/>
            </a:pPr>
            <a:r>
              <a:rPr lang="en-GB" altLang="en-US" sz="1200" b="1" dirty="0"/>
              <a:t>Improved braking control</a:t>
            </a:r>
          </a:p>
          <a:p>
            <a:pPr marL="171450" indent="-171450" eaLnBrk="0" fontAlgn="base" hangingPunct="0">
              <a:spcBef>
                <a:spcPts val="600"/>
              </a:spcBef>
              <a:spcAft>
                <a:spcPct val="0"/>
              </a:spcAft>
              <a:buClr>
                <a:schemeClr val="accent3"/>
              </a:buClr>
              <a:buFont typeface="Wingdings" panose="05000000000000000000" pitchFamily="2" charset="2"/>
              <a:buChar char="§"/>
              <a:defRPr/>
            </a:pPr>
            <a:r>
              <a:rPr lang="en-GB" altLang="en-US" sz="1200" b="1" dirty="0"/>
              <a:t>Elimination of noise emissions from pneumatics</a:t>
            </a:r>
            <a:r>
              <a:rPr lang="en-GB" altLang="en-US" sz="1200" dirty="0"/>
              <a:t>	</a:t>
            </a:r>
          </a:p>
        </p:txBody>
      </p:sp>
      <p:sp>
        <p:nvSpPr>
          <p:cNvPr id="6" name="Platshållare för bildnummer 5">
            <a:extLst>
              <a:ext uri="{FF2B5EF4-FFF2-40B4-BE49-F238E27FC236}">
                <a16:creationId xmlns:a16="http://schemas.microsoft.com/office/drawing/2014/main" id="{AAAF43C0-BD18-455A-B67F-8909E51E7AEA}"/>
              </a:ext>
            </a:extLst>
          </p:cNvPr>
          <p:cNvSpPr>
            <a:spLocks noGrp="1"/>
          </p:cNvSpPr>
          <p:nvPr>
            <p:ph type="sldNum" sz="quarter" idx="12"/>
          </p:nvPr>
        </p:nvSpPr>
        <p:spPr>
          <a:prstGeom prst="rect">
            <a:avLst/>
          </a:prstGeom>
        </p:spPr>
        <p:txBody>
          <a:bodyPr vert="horz" lIns="91440" tIns="45720" rIns="91440" bIns="45720" rtlCol="0" anchor="ctr"/>
          <a:lstStyle>
            <a:defPPr>
              <a:defRPr lang="sv-SE"/>
            </a:defPPr>
            <a:lvl1pPr marL="0" algn="r"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smtClean="0"/>
              <a:pPr/>
              <a:t>4</a:t>
            </a:fld>
            <a:endParaRPr lang="sv-SE" dirty="0"/>
          </a:p>
        </p:txBody>
      </p:sp>
      <p:sp>
        <p:nvSpPr>
          <p:cNvPr id="4" name="Multiplication Sign 3">
            <a:extLst>
              <a:ext uri="{FF2B5EF4-FFF2-40B4-BE49-F238E27FC236}">
                <a16:creationId xmlns:a16="http://schemas.microsoft.com/office/drawing/2014/main" id="{5BD728CB-C1C5-441D-ABEF-14B44F707BA4}"/>
              </a:ext>
            </a:extLst>
          </p:cNvPr>
          <p:cNvSpPr/>
          <p:nvPr/>
        </p:nvSpPr>
        <p:spPr>
          <a:xfrm>
            <a:off x="1991544" y="4080000"/>
            <a:ext cx="7128792" cy="949588"/>
          </a:xfrm>
          <a:prstGeom prst="mathMultiply">
            <a:avLst>
              <a:gd name="adj1" fmla="val 453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Multiplication Sign 18">
            <a:extLst>
              <a:ext uri="{FF2B5EF4-FFF2-40B4-BE49-F238E27FC236}">
                <a16:creationId xmlns:a16="http://schemas.microsoft.com/office/drawing/2014/main" id="{547DDBB4-AC0F-4502-AF50-95C8B19BE62B}"/>
              </a:ext>
            </a:extLst>
          </p:cNvPr>
          <p:cNvSpPr/>
          <p:nvPr/>
        </p:nvSpPr>
        <p:spPr>
          <a:xfrm>
            <a:off x="2063552" y="4841069"/>
            <a:ext cx="6912768" cy="949588"/>
          </a:xfrm>
          <a:prstGeom prst="mathMultiply">
            <a:avLst>
              <a:gd name="adj1" fmla="val 453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ee the source image">
            <a:extLst>
              <a:ext uri="{FF2B5EF4-FFF2-40B4-BE49-F238E27FC236}">
                <a16:creationId xmlns:a16="http://schemas.microsoft.com/office/drawing/2014/main" id="{8BE92CA0-4078-48D1-B9C1-4C5F8A0E482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79576" y="2621589"/>
            <a:ext cx="900344" cy="69269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See the source image">
            <a:extLst>
              <a:ext uri="{FF2B5EF4-FFF2-40B4-BE49-F238E27FC236}">
                <a16:creationId xmlns:a16="http://schemas.microsoft.com/office/drawing/2014/main" id="{5FCCA2CE-25C2-4A92-8150-F2D5310A56F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79576" y="3375415"/>
            <a:ext cx="900344" cy="69269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See the source image">
            <a:extLst>
              <a:ext uri="{FF2B5EF4-FFF2-40B4-BE49-F238E27FC236}">
                <a16:creationId xmlns:a16="http://schemas.microsoft.com/office/drawing/2014/main" id="{78DAEFBC-9071-4A07-A8F6-7A544068D4F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03937" y="1943676"/>
            <a:ext cx="900344" cy="69269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4">
            <a:extLst>
              <a:ext uri="{FF2B5EF4-FFF2-40B4-BE49-F238E27FC236}">
                <a16:creationId xmlns:a16="http://schemas.microsoft.com/office/drawing/2014/main" id="{E7C9CD16-5C10-32D3-6219-97C9A17A828F}"/>
              </a:ext>
            </a:extLst>
          </p:cNvPr>
          <p:cNvSpPr txBox="1"/>
          <p:nvPr/>
        </p:nvSpPr>
        <p:spPr>
          <a:xfrm>
            <a:off x="10857390" y="28575"/>
            <a:ext cx="1263030" cy="646331"/>
          </a:xfrm>
          <a:prstGeom prst="rect">
            <a:avLst/>
          </a:prstGeom>
          <a:solidFill>
            <a:srgbClr val="FFFF00"/>
          </a:solidFill>
        </p:spPr>
        <p:txBody>
          <a:bodyPr wrap="square" rtlCol="0">
            <a:spAutoFit/>
          </a:bodyPr>
          <a:lstStyle/>
          <a:p>
            <a:r>
              <a:rPr lang="de-DE" dirty="0"/>
              <a:t>Agenda item 1.(a)</a:t>
            </a:r>
          </a:p>
        </p:txBody>
      </p:sp>
    </p:spTree>
    <p:extLst>
      <p:ext uri="{BB962C8B-B14F-4D97-AF65-F5344CB8AC3E}">
        <p14:creationId xmlns:p14="http://schemas.microsoft.com/office/powerpoint/2010/main" val="3949975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kleman\AppData\Local\Microsoft\Windows\Temporary Internet Files\Content.Outlook\RCM77ZUQ\UJG3EI9O.jpg">
            <a:extLst>
              <a:ext uri="{FF2B5EF4-FFF2-40B4-BE49-F238E27FC236}">
                <a16:creationId xmlns:a16="http://schemas.microsoft.com/office/drawing/2014/main" id="{869CA785-3075-4F16-ACFB-9A252E5E07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726" y="1366040"/>
            <a:ext cx="656559" cy="740476"/>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7F6FFC18-08BD-4CDE-9A7D-92A549D94267}"/>
              </a:ext>
            </a:extLst>
          </p:cNvPr>
          <p:cNvSpPr txBox="1"/>
          <p:nvPr/>
        </p:nvSpPr>
        <p:spPr>
          <a:xfrm>
            <a:off x="823464" y="3775948"/>
            <a:ext cx="1208364" cy="321627"/>
          </a:xfrm>
          <a:prstGeom prst="rect">
            <a:avLst/>
          </a:prstGeom>
          <a:solidFill>
            <a:schemeClr val="accent4">
              <a:lumMod val="40000"/>
              <a:lumOff val="60000"/>
            </a:schemeClr>
          </a:solid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kumimoji="0" lang="de-DE" sz="2000" b="1" i="0" u="none" strike="noStrike" kern="0" cap="none" spc="0" normalizeH="0" baseline="0" noProof="0" dirty="0">
                <a:ln>
                  <a:noFill/>
                </a:ln>
                <a:effectLst/>
                <a:uLnTx/>
                <a:uFillTx/>
              </a:rPr>
              <a:t>BEV</a:t>
            </a:r>
          </a:p>
        </p:txBody>
      </p:sp>
      <p:sp>
        <p:nvSpPr>
          <p:cNvPr id="10" name="Textfeld 9">
            <a:extLst>
              <a:ext uri="{FF2B5EF4-FFF2-40B4-BE49-F238E27FC236}">
                <a16:creationId xmlns:a16="http://schemas.microsoft.com/office/drawing/2014/main" id="{4D585C9A-BC3F-447A-96E3-84BA6BBEBE2B}"/>
              </a:ext>
            </a:extLst>
          </p:cNvPr>
          <p:cNvSpPr txBox="1"/>
          <p:nvPr/>
        </p:nvSpPr>
        <p:spPr>
          <a:xfrm>
            <a:off x="812903" y="2073975"/>
            <a:ext cx="1194817" cy="321627"/>
          </a:xfrm>
          <a:prstGeom prst="rect">
            <a:avLst/>
          </a:prstGeom>
          <a:solidFill>
            <a:schemeClr val="accent4">
              <a:lumMod val="40000"/>
              <a:lumOff val="60000"/>
            </a:schemeClr>
          </a:solid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kumimoji="0" lang="de-DE" sz="2000" b="1" i="0" u="none" strike="noStrike" kern="0" cap="none" spc="0" normalizeH="0" baseline="0" noProof="0" dirty="0">
                <a:ln>
                  <a:noFill/>
                </a:ln>
                <a:effectLst/>
                <a:uLnTx/>
                <a:uFillTx/>
              </a:rPr>
              <a:t>ICE</a:t>
            </a:r>
          </a:p>
        </p:txBody>
      </p:sp>
      <p:pic>
        <p:nvPicPr>
          <p:cNvPr id="2050" name="Picture 2" descr="Walz's Rebuilt Auto Parts">
            <a:extLst>
              <a:ext uri="{FF2B5EF4-FFF2-40B4-BE49-F238E27FC236}">
                <a16:creationId xmlns:a16="http://schemas.microsoft.com/office/drawing/2014/main" id="{E86A158A-9792-4C9D-B3DF-64F9AD591E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552" y="2046130"/>
            <a:ext cx="692523" cy="444208"/>
          </a:xfrm>
          <a:prstGeom prst="rect">
            <a:avLst/>
          </a:prstGeom>
          <a:noFill/>
          <a:extLst>
            <a:ext uri="{909E8E84-426E-40DD-AFC4-6F175D3DCCD1}">
              <a14:hiddenFill xmlns:a14="http://schemas.microsoft.com/office/drawing/2010/main">
                <a:solidFill>
                  <a:srgbClr val="FFFFFF"/>
                </a:solidFill>
              </a14:hiddenFill>
            </a:ext>
          </a:extLst>
        </p:spPr>
      </p:pic>
      <p:sp>
        <p:nvSpPr>
          <p:cNvPr id="15" name="Textfeld 14">
            <a:extLst>
              <a:ext uri="{FF2B5EF4-FFF2-40B4-BE49-F238E27FC236}">
                <a16:creationId xmlns:a16="http://schemas.microsoft.com/office/drawing/2014/main" id="{9B7CEA77-71E5-4700-A1B3-3F52272CFF00}"/>
              </a:ext>
            </a:extLst>
          </p:cNvPr>
          <p:cNvSpPr txBox="1"/>
          <p:nvPr/>
        </p:nvSpPr>
        <p:spPr>
          <a:xfrm>
            <a:off x="6764547" y="4856801"/>
            <a:ext cx="1800200" cy="241220"/>
          </a:xfrm>
          <a:prstGeom prst="rect">
            <a:avLst/>
          </a:prstGeom>
          <a:no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kumimoji="0" lang="de-DE" sz="1500" b="1" i="0" u="none" strike="noStrike" kern="0" cap="none" spc="0" normalizeH="0" baseline="0" noProof="0" dirty="0">
                <a:ln>
                  <a:noFill/>
                </a:ln>
                <a:effectLst/>
                <a:uLnTx/>
                <a:uFillTx/>
              </a:rPr>
              <a:t>DC/DC</a:t>
            </a:r>
          </a:p>
        </p:txBody>
      </p:sp>
      <p:grpSp>
        <p:nvGrpSpPr>
          <p:cNvPr id="19" name="Gruppieren 18">
            <a:extLst>
              <a:ext uri="{FF2B5EF4-FFF2-40B4-BE49-F238E27FC236}">
                <a16:creationId xmlns:a16="http://schemas.microsoft.com/office/drawing/2014/main" id="{BD862573-B6AA-4D50-B058-9C2831ED3C1A}"/>
              </a:ext>
            </a:extLst>
          </p:cNvPr>
          <p:cNvGrpSpPr/>
          <p:nvPr/>
        </p:nvGrpSpPr>
        <p:grpSpPr>
          <a:xfrm>
            <a:off x="7517779" y="4428192"/>
            <a:ext cx="315939" cy="286780"/>
            <a:chOff x="5884327" y="2371088"/>
            <a:chExt cx="462567" cy="461861"/>
          </a:xfrm>
        </p:grpSpPr>
        <p:sp>
          <p:nvSpPr>
            <p:cNvPr id="12" name="Rechteck 11">
              <a:extLst>
                <a:ext uri="{FF2B5EF4-FFF2-40B4-BE49-F238E27FC236}">
                  <a16:creationId xmlns:a16="http://schemas.microsoft.com/office/drawing/2014/main" id="{D33BE32F-8B81-4B7E-A2B2-87F41B464D47}"/>
                </a:ext>
              </a:extLst>
            </p:cNvPr>
            <p:cNvSpPr/>
            <p:nvPr/>
          </p:nvSpPr>
          <p:spPr>
            <a:xfrm>
              <a:off x="5884327" y="2384781"/>
              <a:ext cx="462567" cy="44816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Gerader Verbinder 15">
              <a:extLst>
                <a:ext uri="{FF2B5EF4-FFF2-40B4-BE49-F238E27FC236}">
                  <a16:creationId xmlns:a16="http://schemas.microsoft.com/office/drawing/2014/main" id="{B9B4C2CA-C689-45B1-A667-7A3D1FC5CB4B}"/>
                </a:ext>
              </a:extLst>
            </p:cNvPr>
            <p:cNvCxnSpPr/>
            <p:nvPr/>
          </p:nvCxnSpPr>
          <p:spPr>
            <a:xfrm flipV="1">
              <a:off x="5884327" y="2371088"/>
              <a:ext cx="462567" cy="4618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400C3E9C-5695-4EB9-AC2C-92583DD90C56}"/>
                </a:ext>
              </a:extLst>
            </p:cNvPr>
            <p:cNvCxnSpPr/>
            <p:nvPr/>
          </p:nvCxnSpPr>
          <p:spPr>
            <a:xfrm>
              <a:off x="6035010" y="2705495"/>
              <a:ext cx="26474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8586DFAC-F773-419A-8E01-32B50DF6D248}"/>
                </a:ext>
              </a:extLst>
            </p:cNvPr>
            <p:cNvCxnSpPr/>
            <p:nvPr/>
          </p:nvCxnSpPr>
          <p:spPr>
            <a:xfrm>
              <a:off x="6036582" y="2773052"/>
              <a:ext cx="264749"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B384B74C-1E61-4F05-9A57-D3136320567D}"/>
                </a:ext>
              </a:extLst>
            </p:cNvPr>
            <p:cNvCxnSpPr/>
            <p:nvPr/>
          </p:nvCxnSpPr>
          <p:spPr>
            <a:xfrm>
              <a:off x="5914033" y="2443113"/>
              <a:ext cx="26474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r Verbinder 22">
              <a:extLst>
                <a:ext uri="{FF2B5EF4-FFF2-40B4-BE49-F238E27FC236}">
                  <a16:creationId xmlns:a16="http://schemas.microsoft.com/office/drawing/2014/main" id="{4A345CF9-80A3-49A8-8F55-370AB81065D3}"/>
                </a:ext>
              </a:extLst>
            </p:cNvPr>
            <p:cNvCxnSpPr/>
            <p:nvPr/>
          </p:nvCxnSpPr>
          <p:spPr>
            <a:xfrm>
              <a:off x="5915605" y="2510670"/>
              <a:ext cx="264749"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pic>
        <p:nvPicPr>
          <p:cNvPr id="25" name="Grafik 24">
            <a:extLst>
              <a:ext uri="{FF2B5EF4-FFF2-40B4-BE49-F238E27FC236}">
                <a16:creationId xmlns:a16="http://schemas.microsoft.com/office/drawing/2014/main" id="{25D96359-C95B-4ABF-BD6E-3C041F64CC06}"/>
              </a:ext>
            </a:extLst>
          </p:cNvPr>
          <p:cNvPicPr>
            <a:picLocks noChangeAspect="1"/>
          </p:cNvPicPr>
          <p:nvPr/>
        </p:nvPicPr>
        <p:blipFill>
          <a:blip r:embed="rId4">
            <a:clrChange>
              <a:clrFrom>
                <a:srgbClr val="FFFFFF"/>
              </a:clrFrom>
              <a:clrTo>
                <a:srgbClr val="FFFFFF">
                  <a:alpha val="0"/>
                </a:srgbClr>
              </a:clrTo>
            </a:clrChange>
          </a:blip>
          <a:stretch>
            <a:fillRect/>
          </a:stretch>
        </p:blipFill>
        <p:spPr>
          <a:xfrm rot="10800000">
            <a:off x="1092009" y="3360419"/>
            <a:ext cx="680032" cy="359487"/>
          </a:xfrm>
          <a:prstGeom prst="rect">
            <a:avLst/>
          </a:prstGeom>
        </p:spPr>
      </p:pic>
      <p:pic>
        <p:nvPicPr>
          <p:cNvPr id="24" name="Grafik 23">
            <a:extLst>
              <a:ext uri="{FF2B5EF4-FFF2-40B4-BE49-F238E27FC236}">
                <a16:creationId xmlns:a16="http://schemas.microsoft.com/office/drawing/2014/main" id="{BB48F98B-C26D-41DD-949E-87F2E46923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2276" y="1408563"/>
            <a:ext cx="491191" cy="471852"/>
          </a:xfrm>
          <a:prstGeom prst="rect">
            <a:avLst/>
          </a:prstGeom>
        </p:spPr>
      </p:pic>
      <p:sp>
        <p:nvSpPr>
          <p:cNvPr id="29" name="Textfeld 28">
            <a:extLst>
              <a:ext uri="{FF2B5EF4-FFF2-40B4-BE49-F238E27FC236}">
                <a16:creationId xmlns:a16="http://schemas.microsoft.com/office/drawing/2014/main" id="{B8F6BFC8-3D2A-45DE-8A95-F1F1B9EEC661}"/>
              </a:ext>
            </a:extLst>
          </p:cNvPr>
          <p:cNvSpPr txBox="1"/>
          <p:nvPr/>
        </p:nvSpPr>
        <p:spPr>
          <a:xfrm>
            <a:off x="3298428" y="1971568"/>
            <a:ext cx="1800200" cy="241220"/>
          </a:xfrm>
          <a:prstGeom prst="rect">
            <a:avLst/>
          </a:prstGeom>
          <a:no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kumimoji="0" lang="de-DE" sz="1500" b="1" i="0" u="none" strike="noStrike" kern="0" cap="none" spc="0" normalizeH="0" baseline="0" noProof="0" dirty="0">
                <a:ln>
                  <a:noFill/>
                </a:ln>
                <a:effectLst/>
                <a:uLnTx/>
                <a:uFillTx/>
              </a:rPr>
              <a:t>MECHANICAL</a:t>
            </a:r>
          </a:p>
        </p:txBody>
      </p:sp>
      <p:sp>
        <p:nvSpPr>
          <p:cNvPr id="26" name="Textfeld 25">
            <a:extLst>
              <a:ext uri="{FF2B5EF4-FFF2-40B4-BE49-F238E27FC236}">
                <a16:creationId xmlns:a16="http://schemas.microsoft.com/office/drawing/2014/main" id="{F1CB2503-4253-4AC0-B3C0-17D54BAD3EEC}"/>
              </a:ext>
            </a:extLst>
          </p:cNvPr>
          <p:cNvSpPr txBox="1"/>
          <p:nvPr/>
        </p:nvSpPr>
        <p:spPr>
          <a:xfrm>
            <a:off x="3537031" y="8738"/>
            <a:ext cx="1502980" cy="646331"/>
          </a:xfrm>
          <a:prstGeom prst="rect">
            <a:avLst/>
          </a:prstGeom>
          <a:noFill/>
        </p:spPr>
        <p:txBody>
          <a:bodyPr wrap="square" rtlCol="0">
            <a:spAutoFit/>
          </a:bodyPr>
          <a:lstStyle/>
          <a:p>
            <a:pPr algn="ctr"/>
            <a:r>
              <a:rPr lang="de-DE" b="1" dirty="0"/>
              <a:t>Received Energy</a:t>
            </a:r>
          </a:p>
        </p:txBody>
      </p:sp>
      <p:sp>
        <p:nvSpPr>
          <p:cNvPr id="27" name="Textfeld 26">
            <a:extLst>
              <a:ext uri="{FF2B5EF4-FFF2-40B4-BE49-F238E27FC236}">
                <a16:creationId xmlns:a16="http://schemas.microsoft.com/office/drawing/2014/main" id="{37C6B5D9-4B5E-4499-A293-05B2FD72204C}"/>
              </a:ext>
            </a:extLst>
          </p:cNvPr>
          <p:cNvSpPr txBox="1"/>
          <p:nvPr/>
        </p:nvSpPr>
        <p:spPr>
          <a:xfrm>
            <a:off x="6570825" y="47530"/>
            <a:ext cx="1502980" cy="369332"/>
          </a:xfrm>
          <a:prstGeom prst="rect">
            <a:avLst/>
          </a:prstGeom>
          <a:noFill/>
        </p:spPr>
        <p:txBody>
          <a:bodyPr wrap="square" rtlCol="0">
            <a:spAutoFit/>
          </a:bodyPr>
          <a:lstStyle/>
          <a:p>
            <a:pPr algn="ctr"/>
            <a:r>
              <a:rPr lang="de-DE" b="1" dirty="0"/>
              <a:t>Supply</a:t>
            </a:r>
          </a:p>
        </p:txBody>
      </p:sp>
      <p:sp>
        <p:nvSpPr>
          <p:cNvPr id="30" name="Textfeld 29">
            <a:extLst>
              <a:ext uri="{FF2B5EF4-FFF2-40B4-BE49-F238E27FC236}">
                <a16:creationId xmlns:a16="http://schemas.microsoft.com/office/drawing/2014/main" id="{00686AEC-8384-4C7C-B04F-2B1C1CF6D863}"/>
              </a:ext>
            </a:extLst>
          </p:cNvPr>
          <p:cNvSpPr txBox="1"/>
          <p:nvPr/>
        </p:nvSpPr>
        <p:spPr>
          <a:xfrm>
            <a:off x="663818" y="23398"/>
            <a:ext cx="1775063" cy="646331"/>
          </a:xfrm>
          <a:prstGeom prst="rect">
            <a:avLst/>
          </a:prstGeom>
          <a:noFill/>
        </p:spPr>
        <p:txBody>
          <a:bodyPr wrap="square" rtlCol="0">
            <a:spAutoFit/>
          </a:bodyPr>
          <a:lstStyle/>
          <a:p>
            <a:pPr algn="ctr"/>
            <a:r>
              <a:rPr lang="de-DE" b="1" dirty="0"/>
              <a:t>Type of powertrain</a:t>
            </a:r>
          </a:p>
        </p:txBody>
      </p:sp>
      <p:grpSp>
        <p:nvGrpSpPr>
          <p:cNvPr id="2055" name="Gruppieren 2054">
            <a:extLst>
              <a:ext uri="{FF2B5EF4-FFF2-40B4-BE49-F238E27FC236}">
                <a16:creationId xmlns:a16="http://schemas.microsoft.com/office/drawing/2014/main" id="{D2457348-1F5C-4CCB-A0B8-521561E6F6C8}"/>
              </a:ext>
            </a:extLst>
          </p:cNvPr>
          <p:cNvGrpSpPr/>
          <p:nvPr/>
        </p:nvGrpSpPr>
        <p:grpSpPr>
          <a:xfrm>
            <a:off x="6107147" y="1000328"/>
            <a:ext cx="387795" cy="387795"/>
            <a:chOff x="6943598" y="2379747"/>
            <a:chExt cx="387795" cy="387795"/>
          </a:xfrm>
        </p:grpSpPr>
        <p:sp>
          <p:nvSpPr>
            <p:cNvPr id="3" name="Ellipse 2">
              <a:extLst>
                <a:ext uri="{FF2B5EF4-FFF2-40B4-BE49-F238E27FC236}">
                  <a16:creationId xmlns:a16="http://schemas.microsoft.com/office/drawing/2014/main" id="{2156D586-EBE8-492A-8F08-D89E2432A2DE}"/>
                </a:ext>
              </a:extLst>
            </p:cNvPr>
            <p:cNvSpPr/>
            <p:nvPr/>
          </p:nvSpPr>
          <p:spPr>
            <a:xfrm>
              <a:off x="6943598" y="2379747"/>
              <a:ext cx="387795" cy="387795"/>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 name="Gerader Verbinder 4">
              <a:extLst>
                <a:ext uri="{FF2B5EF4-FFF2-40B4-BE49-F238E27FC236}">
                  <a16:creationId xmlns:a16="http://schemas.microsoft.com/office/drawing/2014/main" id="{F6F1863F-D678-4F33-BF83-75945008F123}"/>
                </a:ext>
              </a:extLst>
            </p:cNvPr>
            <p:cNvCxnSpPr>
              <a:cxnSpLocks/>
            </p:cNvCxnSpPr>
            <p:nvPr/>
          </p:nvCxnSpPr>
          <p:spPr>
            <a:xfrm>
              <a:off x="6995493" y="2455392"/>
              <a:ext cx="330756" cy="521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2027AD0C-D8CD-452D-9160-98963551B95E}"/>
                </a:ext>
              </a:extLst>
            </p:cNvPr>
            <p:cNvCxnSpPr>
              <a:cxnSpLocks/>
            </p:cNvCxnSpPr>
            <p:nvPr/>
          </p:nvCxnSpPr>
          <p:spPr>
            <a:xfrm flipV="1">
              <a:off x="7010626" y="2648760"/>
              <a:ext cx="300687" cy="619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1" name="Textfeld 30">
            <a:extLst>
              <a:ext uri="{FF2B5EF4-FFF2-40B4-BE49-F238E27FC236}">
                <a16:creationId xmlns:a16="http://schemas.microsoft.com/office/drawing/2014/main" id="{B72E79D9-BA75-4F72-BF9E-622E782725FE}"/>
              </a:ext>
            </a:extLst>
          </p:cNvPr>
          <p:cNvSpPr txBox="1"/>
          <p:nvPr/>
        </p:nvSpPr>
        <p:spPr>
          <a:xfrm>
            <a:off x="5402998" y="1458437"/>
            <a:ext cx="1800200" cy="241220"/>
          </a:xfrm>
          <a:prstGeom prst="rect">
            <a:avLst/>
          </a:prstGeom>
          <a:no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kumimoji="0" lang="de-DE" sz="1500" b="1" i="0" u="none" strike="noStrike" kern="0" cap="none" spc="0" normalizeH="0" baseline="0" noProof="0" dirty="0">
                <a:ln>
                  <a:noFill/>
                </a:ln>
                <a:effectLst/>
                <a:uLnTx/>
                <a:uFillTx/>
              </a:rPr>
              <a:t>COMPRESSOR</a:t>
            </a:r>
          </a:p>
        </p:txBody>
      </p:sp>
      <p:sp>
        <p:nvSpPr>
          <p:cNvPr id="37" name="Textfeld 36">
            <a:extLst>
              <a:ext uri="{FF2B5EF4-FFF2-40B4-BE49-F238E27FC236}">
                <a16:creationId xmlns:a16="http://schemas.microsoft.com/office/drawing/2014/main" id="{C4FD8F6E-D901-4C52-BFFC-76F2413CBE98}"/>
              </a:ext>
            </a:extLst>
          </p:cNvPr>
          <p:cNvSpPr txBox="1"/>
          <p:nvPr/>
        </p:nvSpPr>
        <p:spPr>
          <a:xfrm>
            <a:off x="5402998" y="2490045"/>
            <a:ext cx="1800200" cy="241220"/>
          </a:xfrm>
          <a:prstGeom prst="rect">
            <a:avLst/>
          </a:prstGeom>
          <a:noFill/>
        </p:spPr>
        <p:txBody>
          <a:bodyPr wrap="square" lIns="0" tIns="0" rIns="0" bIns="0" rtlCol="0">
            <a:spAutoFit/>
          </a:bodyPr>
          <a:lstStyle>
            <a:defPPr>
              <a:defRPr lang="en-US"/>
            </a:defPPr>
            <a:lvl1pPr marR="0" indent="0" algn="ctr" fontAlgn="auto">
              <a:lnSpc>
                <a:spcPct val="110000"/>
              </a:lnSpc>
              <a:spcBef>
                <a:spcPts val="0"/>
              </a:spcBef>
              <a:spcAft>
                <a:spcPts val="0"/>
              </a:spcAft>
              <a:buClrTx/>
              <a:buSzTx/>
              <a:buFontTx/>
              <a:buNone/>
              <a:tabLst/>
              <a:defRPr sz="1500" b="1" kern="0"/>
            </a:lvl1pPr>
          </a:lstStyle>
          <a:p>
            <a:r>
              <a:rPr lang="de-DE" dirty="0"/>
              <a:t>ALTERNATOR</a:t>
            </a:r>
          </a:p>
        </p:txBody>
      </p:sp>
      <p:grpSp>
        <p:nvGrpSpPr>
          <p:cNvPr id="45" name="Gruppieren 44">
            <a:extLst>
              <a:ext uri="{FF2B5EF4-FFF2-40B4-BE49-F238E27FC236}">
                <a16:creationId xmlns:a16="http://schemas.microsoft.com/office/drawing/2014/main" id="{D40F913C-57DF-4003-B315-6A733322D9C7}"/>
              </a:ext>
            </a:extLst>
          </p:cNvPr>
          <p:cNvGrpSpPr/>
          <p:nvPr/>
        </p:nvGrpSpPr>
        <p:grpSpPr>
          <a:xfrm>
            <a:off x="6051412" y="3078933"/>
            <a:ext cx="387795" cy="387795"/>
            <a:chOff x="7141558" y="4736447"/>
            <a:chExt cx="387795" cy="387795"/>
          </a:xfrm>
        </p:grpSpPr>
        <p:sp>
          <p:nvSpPr>
            <p:cNvPr id="46" name="Ellipse 45">
              <a:extLst>
                <a:ext uri="{FF2B5EF4-FFF2-40B4-BE49-F238E27FC236}">
                  <a16:creationId xmlns:a16="http://schemas.microsoft.com/office/drawing/2014/main" id="{A95EEC50-17B2-4059-ADE6-E4F63846DB3B}"/>
                </a:ext>
              </a:extLst>
            </p:cNvPr>
            <p:cNvSpPr/>
            <p:nvPr/>
          </p:nvSpPr>
          <p:spPr>
            <a:xfrm>
              <a:off x="7141558" y="4736447"/>
              <a:ext cx="387795" cy="387795"/>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7" name="Gerader Verbinder 46">
              <a:extLst>
                <a:ext uri="{FF2B5EF4-FFF2-40B4-BE49-F238E27FC236}">
                  <a16:creationId xmlns:a16="http://schemas.microsoft.com/office/drawing/2014/main" id="{72CED33A-96AD-41BD-8011-319F09B82BF3}"/>
                </a:ext>
              </a:extLst>
            </p:cNvPr>
            <p:cNvCxnSpPr>
              <a:cxnSpLocks/>
              <a:stCxn id="46" idx="1"/>
              <a:endCxn id="46" idx="6"/>
            </p:cNvCxnSpPr>
            <p:nvPr/>
          </p:nvCxnSpPr>
          <p:spPr>
            <a:xfrm>
              <a:off x="7198349" y="4793238"/>
              <a:ext cx="331004" cy="13710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r Verbinder 47">
              <a:extLst>
                <a:ext uri="{FF2B5EF4-FFF2-40B4-BE49-F238E27FC236}">
                  <a16:creationId xmlns:a16="http://schemas.microsoft.com/office/drawing/2014/main" id="{1E13C2D4-0A19-485C-883C-E8CD17113204}"/>
                </a:ext>
              </a:extLst>
            </p:cNvPr>
            <p:cNvCxnSpPr>
              <a:stCxn id="46" idx="3"/>
              <a:endCxn id="46" idx="6"/>
            </p:cNvCxnSpPr>
            <p:nvPr/>
          </p:nvCxnSpPr>
          <p:spPr>
            <a:xfrm flipV="1">
              <a:off x="7198349" y="4930345"/>
              <a:ext cx="331004" cy="13710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9" name="Textfeld 48">
            <a:extLst>
              <a:ext uri="{FF2B5EF4-FFF2-40B4-BE49-F238E27FC236}">
                <a16:creationId xmlns:a16="http://schemas.microsoft.com/office/drawing/2014/main" id="{985D1E54-175E-4F03-A79B-2453E0BD0205}"/>
              </a:ext>
            </a:extLst>
          </p:cNvPr>
          <p:cNvSpPr txBox="1"/>
          <p:nvPr/>
        </p:nvSpPr>
        <p:spPr>
          <a:xfrm>
            <a:off x="5698070" y="3534728"/>
            <a:ext cx="1168364" cy="241220"/>
          </a:xfrm>
          <a:prstGeom prst="rect">
            <a:avLst/>
          </a:prstGeom>
          <a:no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lang="de-DE" sz="1500" b="1" kern="0" dirty="0"/>
              <a:t>PUMP</a:t>
            </a:r>
            <a:endParaRPr kumimoji="0" lang="de-DE" sz="1500" b="1" i="0" u="none" strike="noStrike" kern="0" cap="none" spc="0" normalizeH="0" baseline="0" noProof="0" dirty="0">
              <a:ln>
                <a:noFill/>
              </a:ln>
              <a:effectLst/>
              <a:uLnTx/>
              <a:uFillTx/>
            </a:endParaRPr>
          </a:p>
        </p:txBody>
      </p:sp>
      <p:sp>
        <p:nvSpPr>
          <p:cNvPr id="51" name="Textfeld 50">
            <a:extLst>
              <a:ext uri="{FF2B5EF4-FFF2-40B4-BE49-F238E27FC236}">
                <a16:creationId xmlns:a16="http://schemas.microsoft.com/office/drawing/2014/main" id="{BC4417C2-E6E5-49B5-BC57-39B6EB9987CA}"/>
              </a:ext>
            </a:extLst>
          </p:cNvPr>
          <p:cNvSpPr txBox="1"/>
          <p:nvPr/>
        </p:nvSpPr>
        <p:spPr>
          <a:xfrm>
            <a:off x="3383151" y="4805735"/>
            <a:ext cx="1571659" cy="495136"/>
          </a:xfrm>
          <a:prstGeom prst="rect">
            <a:avLst/>
          </a:prstGeom>
          <a:no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lang="de-DE" sz="1500" b="1" kern="0" dirty="0"/>
              <a:t>HIGH VOLTAGE POWER</a:t>
            </a:r>
            <a:endParaRPr kumimoji="0" lang="de-DE" sz="1500" b="1" i="0" u="none" strike="noStrike" kern="0" cap="none" spc="0" normalizeH="0" baseline="0" noProof="0" dirty="0">
              <a:ln>
                <a:noFill/>
              </a:ln>
              <a:effectLst/>
              <a:uLnTx/>
              <a:uFillTx/>
            </a:endParaRPr>
          </a:p>
        </p:txBody>
      </p:sp>
      <p:sp>
        <p:nvSpPr>
          <p:cNvPr id="61" name="Textfeld 60">
            <a:extLst>
              <a:ext uri="{FF2B5EF4-FFF2-40B4-BE49-F238E27FC236}">
                <a16:creationId xmlns:a16="http://schemas.microsoft.com/office/drawing/2014/main" id="{7A888C41-864D-44D4-A265-2FE83BB85A08}"/>
              </a:ext>
            </a:extLst>
          </p:cNvPr>
          <p:cNvSpPr txBox="1"/>
          <p:nvPr/>
        </p:nvSpPr>
        <p:spPr>
          <a:xfrm>
            <a:off x="9502494" y="1412808"/>
            <a:ext cx="2667600" cy="1510798"/>
          </a:xfrm>
          <a:prstGeom prst="rect">
            <a:avLst/>
          </a:prstGeom>
          <a:no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kumimoji="0" lang="de-DE" sz="1500" b="1" i="0" u="none" strike="noStrike" kern="0" cap="none" spc="0" normalizeH="0" baseline="0" noProof="0" dirty="0" err="1">
                <a:ln>
                  <a:noFill/>
                </a:ln>
                <a:effectLst/>
                <a:uLnTx/>
                <a:uFillTx/>
              </a:rPr>
              <a:t>compressed</a:t>
            </a:r>
            <a:r>
              <a:rPr kumimoji="0" lang="de-DE" sz="1500" b="1" i="0" u="none" strike="noStrike" kern="0" cap="none" spc="0" normalizeH="0" baseline="0" noProof="0" dirty="0">
                <a:ln>
                  <a:noFill/>
                </a:ln>
                <a:effectLst/>
                <a:uLnTx/>
                <a:uFillTx/>
              </a:rPr>
              <a:t> </a:t>
            </a:r>
            <a:r>
              <a:rPr kumimoji="0" lang="de-DE" sz="1500" b="1" i="0" u="none" strike="noStrike" kern="0" cap="none" spc="0" normalizeH="0" baseline="0" noProof="0" dirty="0" err="1">
                <a:ln>
                  <a:noFill/>
                </a:ln>
                <a:effectLst/>
                <a:uLnTx/>
                <a:uFillTx/>
              </a:rPr>
              <a:t>air</a:t>
            </a:r>
            <a:endParaRPr kumimoji="0" lang="de-DE" sz="1500" b="1" i="0" u="none" strike="noStrike" kern="0" cap="none" spc="0" normalizeH="0" baseline="0" noProof="0" dirty="0">
              <a:ln>
                <a:noFill/>
              </a:ln>
              <a:effectLst/>
              <a:uLnTx/>
              <a:uFillTx/>
            </a:endParaRPr>
          </a:p>
          <a:p>
            <a:pPr marL="0" marR="0" indent="0" algn="ctr" defTabSz="914400" eaLnBrk="1" fontAlgn="auto" latinLnBrk="0" hangingPunct="1">
              <a:lnSpc>
                <a:spcPct val="110000"/>
              </a:lnSpc>
              <a:spcBef>
                <a:spcPts val="0"/>
              </a:spcBef>
              <a:spcAft>
                <a:spcPts val="0"/>
              </a:spcAft>
              <a:buClrTx/>
              <a:buSzTx/>
              <a:buFontTx/>
              <a:buNone/>
              <a:tabLst/>
            </a:pPr>
            <a:r>
              <a:rPr lang="de-DE" sz="1500" b="1" kern="0" dirty="0" err="1"/>
              <a:t>pressurized</a:t>
            </a:r>
            <a:r>
              <a:rPr lang="de-DE" sz="1500" b="1" kern="0" dirty="0"/>
              <a:t> fluid</a:t>
            </a:r>
          </a:p>
          <a:p>
            <a:pPr marL="0" marR="0" indent="0" algn="ctr" defTabSz="914400" eaLnBrk="1" fontAlgn="auto" latinLnBrk="0" hangingPunct="1">
              <a:lnSpc>
                <a:spcPct val="110000"/>
              </a:lnSpc>
              <a:spcBef>
                <a:spcPts val="0"/>
              </a:spcBef>
              <a:spcAft>
                <a:spcPts val="0"/>
              </a:spcAft>
              <a:buClrTx/>
              <a:buSzTx/>
              <a:buFontTx/>
              <a:buNone/>
              <a:tabLst/>
            </a:pPr>
            <a:r>
              <a:rPr lang="de-DE" sz="1500" b="1" kern="0" dirty="0" err="1"/>
              <a:t>vacuum</a:t>
            </a:r>
            <a:endParaRPr lang="de-DE" sz="1500" b="1" kern="0" dirty="0"/>
          </a:p>
          <a:p>
            <a:pPr marL="0" marR="0" indent="0" algn="ctr" defTabSz="914400" eaLnBrk="1" fontAlgn="auto" latinLnBrk="0" hangingPunct="1">
              <a:lnSpc>
                <a:spcPct val="110000"/>
              </a:lnSpc>
              <a:spcBef>
                <a:spcPts val="0"/>
              </a:spcBef>
              <a:spcAft>
                <a:spcPts val="0"/>
              </a:spcAft>
              <a:buClrTx/>
              <a:buSzTx/>
              <a:buFontTx/>
              <a:buNone/>
              <a:tabLst/>
            </a:pPr>
            <a:r>
              <a:rPr lang="de-DE" sz="1500" b="1" kern="0" dirty="0" err="1"/>
              <a:t>low</a:t>
            </a:r>
            <a:r>
              <a:rPr lang="de-DE" sz="1500" b="1" kern="0" dirty="0"/>
              <a:t> </a:t>
            </a:r>
            <a:r>
              <a:rPr lang="de-DE" sz="1500" b="1" kern="0" dirty="0" err="1"/>
              <a:t>voltage</a:t>
            </a:r>
            <a:r>
              <a:rPr lang="de-DE" sz="1500" b="1" kern="0" dirty="0"/>
              <a:t> power</a:t>
            </a:r>
          </a:p>
          <a:p>
            <a:pPr marL="0" marR="0" indent="0" algn="ctr" defTabSz="914400" eaLnBrk="1" fontAlgn="auto" latinLnBrk="0" hangingPunct="1">
              <a:lnSpc>
                <a:spcPct val="110000"/>
              </a:lnSpc>
              <a:spcBef>
                <a:spcPts val="0"/>
              </a:spcBef>
              <a:spcAft>
                <a:spcPts val="0"/>
              </a:spcAft>
              <a:buClrTx/>
              <a:buSzTx/>
              <a:buFontTx/>
              <a:buNone/>
              <a:tabLst/>
            </a:pPr>
            <a:r>
              <a:rPr lang="de-DE" sz="1500" b="1" kern="0" dirty="0"/>
              <a:t>… </a:t>
            </a:r>
          </a:p>
          <a:p>
            <a:pPr marL="0" marR="0" indent="0" algn="ctr" defTabSz="914400" eaLnBrk="1" fontAlgn="auto" latinLnBrk="0" hangingPunct="1">
              <a:lnSpc>
                <a:spcPct val="110000"/>
              </a:lnSpc>
              <a:spcBef>
                <a:spcPts val="0"/>
              </a:spcBef>
              <a:spcAft>
                <a:spcPts val="0"/>
              </a:spcAft>
              <a:buClrTx/>
              <a:buSzTx/>
              <a:buFontTx/>
              <a:buNone/>
              <a:tabLst/>
            </a:pPr>
            <a:endParaRPr kumimoji="0" lang="de-DE" sz="1500" b="1" i="0" u="none" strike="noStrike" kern="0" cap="none" spc="0" normalizeH="0" baseline="0" noProof="0" dirty="0">
              <a:ln>
                <a:noFill/>
              </a:ln>
              <a:effectLst/>
              <a:uLnTx/>
              <a:uFillTx/>
            </a:endParaRPr>
          </a:p>
        </p:txBody>
      </p:sp>
      <p:sp>
        <p:nvSpPr>
          <p:cNvPr id="68" name="Textfeld 67">
            <a:extLst>
              <a:ext uri="{FF2B5EF4-FFF2-40B4-BE49-F238E27FC236}">
                <a16:creationId xmlns:a16="http://schemas.microsoft.com/office/drawing/2014/main" id="{C3CDFBD5-5159-4B06-B18B-A8E7428EF989}"/>
              </a:ext>
            </a:extLst>
          </p:cNvPr>
          <p:cNvSpPr txBox="1"/>
          <p:nvPr/>
        </p:nvSpPr>
        <p:spPr>
          <a:xfrm>
            <a:off x="9511922" y="4525299"/>
            <a:ext cx="2667600" cy="241220"/>
          </a:xfrm>
          <a:prstGeom prst="rect">
            <a:avLst/>
          </a:prstGeom>
          <a:no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lang="de-DE" sz="1500" b="1" kern="0" dirty="0" err="1"/>
              <a:t>low</a:t>
            </a:r>
            <a:r>
              <a:rPr lang="de-DE" sz="1500" b="1" kern="0" dirty="0"/>
              <a:t> </a:t>
            </a:r>
            <a:r>
              <a:rPr lang="de-DE" sz="1500" b="1" kern="0" dirty="0" err="1"/>
              <a:t>voltage</a:t>
            </a:r>
            <a:r>
              <a:rPr lang="de-DE" sz="1500" b="1" kern="0" dirty="0"/>
              <a:t> power </a:t>
            </a:r>
            <a:endParaRPr kumimoji="0" lang="de-DE" sz="1500" b="1" i="0" u="none" strike="noStrike" kern="0" cap="none" spc="0" normalizeH="0" baseline="0" noProof="0" dirty="0">
              <a:ln>
                <a:noFill/>
              </a:ln>
              <a:effectLst/>
              <a:uLnTx/>
              <a:uFillTx/>
            </a:endParaRPr>
          </a:p>
        </p:txBody>
      </p:sp>
      <p:pic>
        <p:nvPicPr>
          <p:cNvPr id="71" name="Grafik 70" descr="Ein Bild, das Text, Schild, Himmel, draußen enthält.&#10;&#10;Automatisch generierte Beschreibung">
            <a:extLst>
              <a:ext uri="{FF2B5EF4-FFF2-40B4-BE49-F238E27FC236}">
                <a16:creationId xmlns:a16="http://schemas.microsoft.com/office/drawing/2014/main" id="{6320B5AC-524E-4E5F-A80A-CF6F1357C088}"/>
              </a:ext>
            </a:extLst>
          </p:cNvPr>
          <p:cNvPicPr>
            <a:picLocks noChangeAspect="1"/>
          </p:cNvPicPr>
          <p:nvPr/>
        </p:nvPicPr>
        <p:blipFill>
          <a:blip r:embed="rId6">
            <a:biLevel thresh="75000"/>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939961" y="4171840"/>
            <a:ext cx="488160" cy="488160"/>
          </a:xfrm>
          <a:prstGeom prst="rect">
            <a:avLst/>
          </a:prstGeom>
        </p:spPr>
      </p:pic>
      <p:pic>
        <p:nvPicPr>
          <p:cNvPr id="8" name="Picture 4" descr="C:\Users\kleman\AppData\Local\Microsoft\Windows\Temporary Internet Files\Content.Outlook\RCM77ZUQ\UJG3EI9O.jpg">
            <a:extLst>
              <a:ext uri="{FF2B5EF4-FFF2-40B4-BE49-F238E27FC236}">
                <a16:creationId xmlns:a16="http://schemas.microsoft.com/office/drawing/2014/main" id="{43835150-5E42-435D-A931-17C7144A7C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35" y="4338825"/>
            <a:ext cx="656559" cy="740476"/>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8">
            <a:extLst>
              <a:ext uri="{FF2B5EF4-FFF2-40B4-BE49-F238E27FC236}">
                <a16:creationId xmlns:a16="http://schemas.microsoft.com/office/drawing/2014/main" id="{B4760FD4-8799-6FF9-6962-C5BFD8A7FC31}"/>
              </a:ext>
            </a:extLst>
          </p:cNvPr>
          <p:cNvSpPr txBox="1"/>
          <p:nvPr/>
        </p:nvSpPr>
        <p:spPr>
          <a:xfrm>
            <a:off x="1874868" y="6042604"/>
            <a:ext cx="712689" cy="289438"/>
          </a:xfrm>
          <a:prstGeom prst="rect">
            <a:avLst/>
          </a:prstGeom>
          <a:no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kumimoji="0" lang="de-DE" b="1" i="0" u="none" strike="noStrike" kern="0" cap="none" spc="0" normalizeH="0" baseline="0" noProof="0" dirty="0">
                <a:ln>
                  <a:noFill/>
                </a:ln>
                <a:effectLst/>
                <a:uLnTx/>
                <a:uFillTx/>
              </a:rPr>
              <a:t>TB</a:t>
            </a:r>
          </a:p>
        </p:txBody>
      </p:sp>
      <p:sp>
        <p:nvSpPr>
          <p:cNvPr id="13" name="Textfeld 9">
            <a:extLst>
              <a:ext uri="{FF2B5EF4-FFF2-40B4-BE49-F238E27FC236}">
                <a16:creationId xmlns:a16="http://schemas.microsoft.com/office/drawing/2014/main" id="{F793670C-B4F3-EB6A-074F-59AD1D353D81}"/>
              </a:ext>
            </a:extLst>
          </p:cNvPr>
          <p:cNvSpPr txBox="1"/>
          <p:nvPr/>
        </p:nvSpPr>
        <p:spPr>
          <a:xfrm>
            <a:off x="353227" y="4948848"/>
            <a:ext cx="1194817" cy="289438"/>
          </a:xfrm>
          <a:prstGeom prst="rect">
            <a:avLst/>
          </a:prstGeom>
          <a:no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kumimoji="0" lang="de-DE" b="1" i="0" u="none" strike="noStrike" kern="0" cap="none" spc="0" normalizeH="0" baseline="0" noProof="0" dirty="0">
                <a:ln>
                  <a:noFill/>
                </a:ln>
                <a:effectLst/>
                <a:uLnTx/>
                <a:uFillTx/>
              </a:rPr>
              <a:t>ICE</a:t>
            </a:r>
          </a:p>
        </p:txBody>
      </p:sp>
      <p:pic>
        <p:nvPicPr>
          <p:cNvPr id="17" name="Grafik 24">
            <a:extLst>
              <a:ext uri="{FF2B5EF4-FFF2-40B4-BE49-F238E27FC236}">
                <a16:creationId xmlns:a16="http://schemas.microsoft.com/office/drawing/2014/main" id="{F0FEF8C9-2E25-6B7D-DD74-50319A3C9245}"/>
              </a:ext>
            </a:extLst>
          </p:cNvPr>
          <p:cNvPicPr>
            <a:picLocks noChangeAspect="1"/>
          </p:cNvPicPr>
          <p:nvPr/>
        </p:nvPicPr>
        <p:blipFill>
          <a:blip r:embed="rId4">
            <a:clrChange>
              <a:clrFrom>
                <a:srgbClr val="FFFFFF"/>
              </a:clrFrom>
              <a:clrTo>
                <a:srgbClr val="FFFFFF">
                  <a:alpha val="0"/>
                </a:srgbClr>
              </a:clrTo>
            </a:clrChange>
          </a:blip>
          <a:stretch>
            <a:fillRect/>
          </a:stretch>
        </p:blipFill>
        <p:spPr>
          <a:xfrm rot="10800000">
            <a:off x="1874868" y="5618521"/>
            <a:ext cx="680032" cy="359487"/>
          </a:xfrm>
          <a:prstGeom prst="rect">
            <a:avLst/>
          </a:prstGeom>
        </p:spPr>
      </p:pic>
      <p:pic>
        <p:nvPicPr>
          <p:cNvPr id="20" name="Picture 2" descr="Walz's Rebuilt Auto Parts">
            <a:extLst>
              <a:ext uri="{FF2B5EF4-FFF2-40B4-BE49-F238E27FC236}">
                <a16:creationId xmlns:a16="http://schemas.microsoft.com/office/drawing/2014/main" id="{3C291798-E512-E773-F498-FCD2499703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375" y="5591313"/>
            <a:ext cx="692523" cy="444208"/>
          </a:xfrm>
          <a:prstGeom prst="rect">
            <a:avLst/>
          </a:prstGeom>
          <a:noFill/>
          <a:extLst>
            <a:ext uri="{909E8E84-426E-40DD-AFC4-6F175D3DCCD1}">
              <a14:hiddenFill xmlns:a14="http://schemas.microsoft.com/office/drawing/2010/main">
                <a:solidFill>
                  <a:srgbClr val="FFFFFF"/>
                </a:solidFill>
              </a14:hiddenFill>
            </a:ext>
          </a:extLst>
        </p:spPr>
      </p:pic>
      <p:sp>
        <p:nvSpPr>
          <p:cNvPr id="2048" name="Textfeld 8">
            <a:extLst>
              <a:ext uri="{FF2B5EF4-FFF2-40B4-BE49-F238E27FC236}">
                <a16:creationId xmlns:a16="http://schemas.microsoft.com/office/drawing/2014/main" id="{2758D7CE-6A98-1937-068A-4101D21B487F}"/>
              </a:ext>
            </a:extLst>
          </p:cNvPr>
          <p:cNvSpPr txBox="1"/>
          <p:nvPr/>
        </p:nvSpPr>
        <p:spPr>
          <a:xfrm>
            <a:off x="354830" y="6042604"/>
            <a:ext cx="1194817" cy="289438"/>
          </a:xfrm>
          <a:prstGeom prst="rect">
            <a:avLst/>
          </a:prstGeom>
          <a:no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kumimoji="0" lang="de-DE" b="1" i="0" u="none" strike="noStrike" kern="0" cap="none" spc="0" normalizeH="0" baseline="0" noProof="0" dirty="0">
                <a:ln>
                  <a:noFill/>
                </a:ln>
                <a:effectLst/>
                <a:uLnTx/>
                <a:uFillTx/>
              </a:rPr>
              <a:t>Generator</a:t>
            </a:r>
          </a:p>
        </p:txBody>
      </p:sp>
      <p:sp>
        <p:nvSpPr>
          <p:cNvPr id="2049" name="Arrow: Down 2048">
            <a:extLst>
              <a:ext uri="{FF2B5EF4-FFF2-40B4-BE49-F238E27FC236}">
                <a16:creationId xmlns:a16="http://schemas.microsoft.com/office/drawing/2014/main" id="{1B3A6270-17CF-ED6C-EA39-6EB9AE99CF3D}"/>
              </a:ext>
            </a:extLst>
          </p:cNvPr>
          <p:cNvSpPr/>
          <p:nvPr/>
        </p:nvSpPr>
        <p:spPr>
          <a:xfrm>
            <a:off x="839022" y="5314127"/>
            <a:ext cx="329184" cy="2335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Arrow: Down 2050">
            <a:extLst>
              <a:ext uri="{FF2B5EF4-FFF2-40B4-BE49-F238E27FC236}">
                <a16:creationId xmlns:a16="http://schemas.microsoft.com/office/drawing/2014/main" id="{291C658E-4771-F8E1-4C7D-F53DB409F115}"/>
              </a:ext>
            </a:extLst>
          </p:cNvPr>
          <p:cNvSpPr/>
          <p:nvPr/>
        </p:nvSpPr>
        <p:spPr>
          <a:xfrm rot="16200000">
            <a:off x="1446199" y="5696649"/>
            <a:ext cx="329184" cy="2335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2" name="Textfeld 8">
            <a:extLst>
              <a:ext uri="{FF2B5EF4-FFF2-40B4-BE49-F238E27FC236}">
                <a16:creationId xmlns:a16="http://schemas.microsoft.com/office/drawing/2014/main" id="{A576489D-5A9F-552A-C8B7-7693ACB62885}"/>
              </a:ext>
            </a:extLst>
          </p:cNvPr>
          <p:cNvSpPr txBox="1"/>
          <p:nvPr/>
        </p:nvSpPr>
        <p:spPr>
          <a:xfrm>
            <a:off x="839022" y="6464308"/>
            <a:ext cx="1208364" cy="321627"/>
          </a:xfrm>
          <a:prstGeom prst="rect">
            <a:avLst/>
          </a:prstGeom>
          <a:solidFill>
            <a:schemeClr val="accent4">
              <a:lumMod val="40000"/>
              <a:lumOff val="60000"/>
            </a:schemeClr>
          </a:solidFill>
        </p:spPr>
        <p:txBody>
          <a:bodyPr wrap="square" lIns="0" tIns="0" rIns="0" bIns="0" rtlCol="0">
            <a:spAutoFit/>
          </a:bodyPr>
          <a:lstStyle/>
          <a:p>
            <a:pPr marL="0" marR="0" indent="0" algn="ctr" defTabSz="914400" eaLnBrk="1" fontAlgn="auto" latinLnBrk="0" hangingPunct="1">
              <a:lnSpc>
                <a:spcPct val="110000"/>
              </a:lnSpc>
              <a:spcBef>
                <a:spcPts val="0"/>
              </a:spcBef>
              <a:spcAft>
                <a:spcPts val="0"/>
              </a:spcAft>
              <a:buClrTx/>
              <a:buSzTx/>
              <a:buFontTx/>
              <a:buNone/>
              <a:tabLst/>
            </a:pPr>
            <a:r>
              <a:rPr kumimoji="0" lang="de-DE" sz="2000" b="1" i="0" u="none" strike="noStrike" kern="0" cap="none" spc="0" normalizeH="0" baseline="0" noProof="0" dirty="0">
                <a:ln>
                  <a:noFill/>
                </a:ln>
                <a:effectLst/>
                <a:uLnTx/>
                <a:uFillTx/>
              </a:rPr>
              <a:t>Hybrid</a:t>
            </a:r>
          </a:p>
        </p:txBody>
      </p:sp>
      <p:sp>
        <p:nvSpPr>
          <p:cNvPr id="2057" name="TextBox 2056">
            <a:extLst>
              <a:ext uri="{FF2B5EF4-FFF2-40B4-BE49-F238E27FC236}">
                <a16:creationId xmlns:a16="http://schemas.microsoft.com/office/drawing/2014/main" id="{DCD60B8A-4DE9-DE62-BC92-40F45FEEB9FA}"/>
              </a:ext>
            </a:extLst>
          </p:cNvPr>
          <p:cNvSpPr txBox="1"/>
          <p:nvPr/>
        </p:nvSpPr>
        <p:spPr>
          <a:xfrm>
            <a:off x="7696635" y="2405959"/>
            <a:ext cx="494046" cy="323165"/>
          </a:xfrm>
          <a:prstGeom prst="rect">
            <a:avLst/>
          </a:prstGeom>
          <a:noFill/>
        </p:spPr>
        <p:txBody>
          <a:bodyPr wrap="none" rtlCol="0">
            <a:spAutoFit/>
          </a:bodyPr>
          <a:lstStyle/>
          <a:p>
            <a:r>
              <a:rPr lang="en-US" sz="1500" b="1" kern="0" dirty="0"/>
              <a:t>24V</a:t>
            </a:r>
          </a:p>
        </p:txBody>
      </p:sp>
      <p:pic>
        <p:nvPicPr>
          <p:cNvPr id="2060" name="Grafik 24">
            <a:extLst>
              <a:ext uri="{FF2B5EF4-FFF2-40B4-BE49-F238E27FC236}">
                <a16:creationId xmlns:a16="http://schemas.microsoft.com/office/drawing/2014/main" id="{948C826B-6F18-C105-2F1C-64F79707C3D1}"/>
              </a:ext>
            </a:extLst>
          </p:cNvPr>
          <p:cNvPicPr>
            <a:picLocks noChangeAspect="1"/>
          </p:cNvPicPr>
          <p:nvPr/>
        </p:nvPicPr>
        <p:blipFill>
          <a:blip r:embed="rId4">
            <a:clrChange>
              <a:clrFrom>
                <a:srgbClr val="FFFFFF"/>
              </a:clrFrom>
              <a:clrTo>
                <a:srgbClr val="FFFFFF">
                  <a:alpha val="0"/>
                </a:srgbClr>
              </a:clrTo>
            </a:clrChange>
          </a:blip>
          <a:stretch>
            <a:fillRect/>
          </a:stretch>
        </p:blipFill>
        <p:spPr>
          <a:xfrm rot="10800000">
            <a:off x="7658878" y="2072437"/>
            <a:ext cx="491192" cy="259660"/>
          </a:xfrm>
          <a:prstGeom prst="rect">
            <a:avLst/>
          </a:prstGeom>
        </p:spPr>
      </p:pic>
      <p:sp>
        <p:nvSpPr>
          <p:cNvPr id="2061" name="TextBox 2060">
            <a:extLst>
              <a:ext uri="{FF2B5EF4-FFF2-40B4-BE49-F238E27FC236}">
                <a16:creationId xmlns:a16="http://schemas.microsoft.com/office/drawing/2014/main" id="{72AD437E-5312-A4A8-48F2-02998ADEAE27}"/>
              </a:ext>
            </a:extLst>
          </p:cNvPr>
          <p:cNvSpPr txBox="1"/>
          <p:nvPr/>
        </p:nvSpPr>
        <p:spPr>
          <a:xfrm>
            <a:off x="7247436" y="1084437"/>
            <a:ext cx="1545616" cy="553998"/>
          </a:xfrm>
          <a:prstGeom prst="rect">
            <a:avLst/>
          </a:prstGeom>
          <a:noFill/>
        </p:spPr>
        <p:txBody>
          <a:bodyPr wrap="none" rtlCol="0">
            <a:spAutoFit/>
          </a:bodyPr>
          <a:lstStyle/>
          <a:p>
            <a:pPr algn="ctr"/>
            <a:r>
              <a:rPr lang="en-US" sz="1500" b="1" kern="0" dirty="0"/>
              <a:t>+ Governor valve</a:t>
            </a:r>
          </a:p>
          <a:p>
            <a:pPr algn="ctr"/>
            <a:r>
              <a:rPr lang="en-US" sz="1500" b="1" kern="0" dirty="0"/>
              <a:t>+ Air dryer</a:t>
            </a:r>
          </a:p>
        </p:txBody>
      </p:sp>
      <p:sp>
        <p:nvSpPr>
          <p:cNvPr id="2062" name="Freeform: Shape 2061">
            <a:extLst>
              <a:ext uri="{FF2B5EF4-FFF2-40B4-BE49-F238E27FC236}">
                <a16:creationId xmlns:a16="http://schemas.microsoft.com/office/drawing/2014/main" id="{6FE2DF8C-F7EA-8ABC-2790-5B59A4050693}"/>
              </a:ext>
            </a:extLst>
          </p:cNvPr>
          <p:cNvSpPr/>
          <p:nvPr/>
        </p:nvSpPr>
        <p:spPr>
          <a:xfrm>
            <a:off x="315076" y="3037439"/>
            <a:ext cx="11472672" cy="909491"/>
          </a:xfrm>
          <a:custGeom>
            <a:avLst/>
            <a:gdLst>
              <a:gd name="connsiteX0" fmla="*/ 0 w 11472672"/>
              <a:gd name="connsiteY0" fmla="*/ 24384 h 670560"/>
              <a:gd name="connsiteX1" fmla="*/ 4718304 w 11472672"/>
              <a:gd name="connsiteY1" fmla="*/ 0 h 670560"/>
              <a:gd name="connsiteX2" fmla="*/ 5693664 w 11472672"/>
              <a:gd name="connsiteY2" fmla="*/ 670560 h 670560"/>
              <a:gd name="connsiteX3" fmla="*/ 11472672 w 11472672"/>
              <a:gd name="connsiteY3" fmla="*/ 621792 h 670560"/>
            </a:gdLst>
            <a:ahLst/>
            <a:cxnLst>
              <a:cxn ang="0">
                <a:pos x="connsiteX0" y="connsiteY0"/>
              </a:cxn>
              <a:cxn ang="0">
                <a:pos x="connsiteX1" y="connsiteY1"/>
              </a:cxn>
              <a:cxn ang="0">
                <a:pos x="connsiteX2" y="connsiteY2"/>
              </a:cxn>
              <a:cxn ang="0">
                <a:pos x="connsiteX3" y="connsiteY3"/>
              </a:cxn>
            </a:cxnLst>
            <a:rect l="l" t="t" r="r" b="b"/>
            <a:pathLst>
              <a:path w="11472672" h="670560">
                <a:moveTo>
                  <a:pt x="0" y="24384"/>
                </a:moveTo>
                <a:lnTo>
                  <a:pt x="4718304" y="0"/>
                </a:lnTo>
                <a:lnTo>
                  <a:pt x="5693664" y="670560"/>
                </a:lnTo>
                <a:lnTo>
                  <a:pt x="11472672" y="62179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64" name="Straight Connector 2063">
            <a:extLst>
              <a:ext uri="{FF2B5EF4-FFF2-40B4-BE49-F238E27FC236}">
                <a16:creationId xmlns:a16="http://schemas.microsoft.com/office/drawing/2014/main" id="{27036708-BD54-4C98-4DB4-511574263DA6}"/>
              </a:ext>
            </a:extLst>
          </p:cNvPr>
          <p:cNvCxnSpPr>
            <a:cxnSpLocks/>
          </p:cNvCxnSpPr>
          <p:nvPr/>
        </p:nvCxnSpPr>
        <p:spPr>
          <a:xfrm>
            <a:off x="5718771" y="1856321"/>
            <a:ext cx="2962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8" name="Straight Connector 2067">
            <a:extLst>
              <a:ext uri="{FF2B5EF4-FFF2-40B4-BE49-F238E27FC236}">
                <a16:creationId xmlns:a16="http://schemas.microsoft.com/office/drawing/2014/main" id="{721CAA1B-3A2B-983D-91C6-6775B597DF17}"/>
              </a:ext>
            </a:extLst>
          </p:cNvPr>
          <p:cNvCxnSpPr>
            <a:cxnSpLocks/>
          </p:cNvCxnSpPr>
          <p:nvPr/>
        </p:nvCxnSpPr>
        <p:spPr>
          <a:xfrm>
            <a:off x="5739019" y="2931284"/>
            <a:ext cx="2962625" cy="0"/>
          </a:xfrm>
          <a:prstGeom prst="line">
            <a:avLst/>
          </a:prstGeom>
        </p:spPr>
        <p:style>
          <a:lnRef idx="1">
            <a:schemeClr val="accent1"/>
          </a:lnRef>
          <a:fillRef idx="0">
            <a:schemeClr val="accent1"/>
          </a:fillRef>
          <a:effectRef idx="0">
            <a:schemeClr val="accent1"/>
          </a:effectRef>
          <a:fontRef idx="minor">
            <a:schemeClr val="tx1"/>
          </a:fontRef>
        </p:style>
      </p:cxnSp>
      <p:sp>
        <p:nvSpPr>
          <p:cNvPr id="2069" name="Textfeld 26">
            <a:extLst>
              <a:ext uri="{FF2B5EF4-FFF2-40B4-BE49-F238E27FC236}">
                <a16:creationId xmlns:a16="http://schemas.microsoft.com/office/drawing/2014/main" id="{AFFA5D00-2CA3-2CD4-800A-32E9F87C21BE}"/>
              </a:ext>
            </a:extLst>
          </p:cNvPr>
          <p:cNvSpPr txBox="1"/>
          <p:nvPr/>
        </p:nvSpPr>
        <p:spPr>
          <a:xfrm>
            <a:off x="10170005" y="73602"/>
            <a:ext cx="1502980" cy="646331"/>
          </a:xfrm>
          <a:prstGeom prst="rect">
            <a:avLst/>
          </a:prstGeom>
          <a:noFill/>
        </p:spPr>
        <p:txBody>
          <a:bodyPr wrap="square" rtlCol="0">
            <a:spAutoFit/>
          </a:bodyPr>
          <a:lstStyle/>
          <a:p>
            <a:pPr algn="ctr"/>
            <a:r>
              <a:rPr lang="de-DE" b="1" dirty="0"/>
              <a:t>Supplied</a:t>
            </a:r>
          </a:p>
          <a:p>
            <a:pPr algn="ctr"/>
            <a:r>
              <a:rPr lang="de-DE" b="1" dirty="0"/>
              <a:t>energy</a:t>
            </a:r>
          </a:p>
        </p:txBody>
      </p:sp>
      <p:sp>
        <p:nvSpPr>
          <p:cNvPr id="2070" name="TextBox 2069">
            <a:extLst>
              <a:ext uri="{FF2B5EF4-FFF2-40B4-BE49-F238E27FC236}">
                <a16:creationId xmlns:a16="http://schemas.microsoft.com/office/drawing/2014/main" id="{ED83D941-F874-2259-186C-CEF1C776169D}"/>
              </a:ext>
            </a:extLst>
          </p:cNvPr>
          <p:cNvSpPr txBox="1"/>
          <p:nvPr/>
        </p:nvSpPr>
        <p:spPr>
          <a:xfrm>
            <a:off x="5927378" y="416862"/>
            <a:ext cx="808042" cy="369332"/>
          </a:xfrm>
          <a:prstGeom prst="rect">
            <a:avLst/>
          </a:prstGeom>
          <a:noFill/>
        </p:spPr>
        <p:txBody>
          <a:bodyPr wrap="none" rtlCol="0">
            <a:spAutoFit/>
          </a:bodyPr>
          <a:lstStyle/>
          <a:p>
            <a:r>
              <a:rPr lang="en-US" dirty="0"/>
              <a:t>source</a:t>
            </a:r>
          </a:p>
        </p:txBody>
      </p:sp>
      <p:sp>
        <p:nvSpPr>
          <p:cNvPr id="2071" name="TextBox 2070">
            <a:extLst>
              <a:ext uri="{FF2B5EF4-FFF2-40B4-BE49-F238E27FC236}">
                <a16:creationId xmlns:a16="http://schemas.microsoft.com/office/drawing/2014/main" id="{53396A56-D17B-8B5D-8B7C-38140F19928A}"/>
              </a:ext>
            </a:extLst>
          </p:cNvPr>
          <p:cNvSpPr txBox="1"/>
          <p:nvPr/>
        </p:nvSpPr>
        <p:spPr>
          <a:xfrm>
            <a:off x="7386920" y="411911"/>
            <a:ext cx="1383712" cy="369332"/>
          </a:xfrm>
          <a:prstGeom prst="rect">
            <a:avLst/>
          </a:prstGeom>
          <a:noFill/>
        </p:spPr>
        <p:txBody>
          <a:bodyPr wrap="none" rtlCol="0">
            <a:spAutoFit/>
          </a:bodyPr>
          <a:lstStyle/>
          <a:p>
            <a:r>
              <a:rPr lang="en-US" dirty="0"/>
              <a:t>Conditioning</a:t>
            </a:r>
          </a:p>
        </p:txBody>
      </p:sp>
      <p:sp>
        <p:nvSpPr>
          <p:cNvPr id="2072" name="TextBox 2071">
            <a:extLst>
              <a:ext uri="{FF2B5EF4-FFF2-40B4-BE49-F238E27FC236}">
                <a16:creationId xmlns:a16="http://schemas.microsoft.com/office/drawing/2014/main" id="{B3AECD46-A750-316B-B58D-2050473040FB}"/>
              </a:ext>
            </a:extLst>
          </p:cNvPr>
          <p:cNvSpPr txBox="1"/>
          <p:nvPr/>
        </p:nvSpPr>
        <p:spPr>
          <a:xfrm>
            <a:off x="5678805" y="4472272"/>
            <a:ext cx="1131848" cy="369332"/>
          </a:xfrm>
          <a:prstGeom prst="rect">
            <a:avLst/>
          </a:prstGeom>
          <a:noFill/>
        </p:spPr>
        <p:txBody>
          <a:bodyPr wrap="none" rtlCol="0">
            <a:spAutoFit/>
          </a:bodyPr>
          <a:lstStyle/>
          <a:p>
            <a:r>
              <a:rPr lang="en-US" dirty="0"/>
              <a:t>No source</a:t>
            </a:r>
          </a:p>
        </p:txBody>
      </p:sp>
      <p:cxnSp>
        <p:nvCxnSpPr>
          <p:cNvPr id="2074" name="Straight Connector 2073">
            <a:extLst>
              <a:ext uri="{FF2B5EF4-FFF2-40B4-BE49-F238E27FC236}">
                <a16:creationId xmlns:a16="http://schemas.microsoft.com/office/drawing/2014/main" id="{0F1E0C1F-320D-C290-9FB2-706BE8088987}"/>
              </a:ext>
            </a:extLst>
          </p:cNvPr>
          <p:cNvCxnSpPr/>
          <p:nvPr/>
        </p:nvCxnSpPr>
        <p:spPr>
          <a:xfrm>
            <a:off x="2962656" y="53345"/>
            <a:ext cx="0" cy="6591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5" name="Straight Connector 2074">
            <a:extLst>
              <a:ext uri="{FF2B5EF4-FFF2-40B4-BE49-F238E27FC236}">
                <a16:creationId xmlns:a16="http://schemas.microsoft.com/office/drawing/2014/main" id="{2256C552-EA66-4A14-5DA1-909966E231BC}"/>
              </a:ext>
            </a:extLst>
          </p:cNvPr>
          <p:cNvCxnSpPr/>
          <p:nvPr/>
        </p:nvCxnSpPr>
        <p:spPr>
          <a:xfrm>
            <a:off x="5398824" y="73602"/>
            <a:ext cx="0" cy="6591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6" name="Straight Connector 2075">
            <a:extLst>
              <a:ext uri="{FF2B5EF4-FFF2-40B4-BE49-F238E27FC236}">
                <a16:creationId xmlns:a16="http://schemas.microsoft.com/office/drawing/2014/main" id="{61EE4521-C563-7135-6F22-7EA3AFF13716}"/>
              </a:ext>
            </a:extLst>
          </p:cNvPr>
          <p:cNvCxnSpPr/>
          <p:nvPr/>
        </p:nvCxnSpPr>
        <p:spPr>
          <a:xfrm>
            <a:off x="9223248" y="-27839"/>
            <a:ext cx="0" cy="6591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7" name="Straight Connector 2076">
            <a:extLst>
              <a:ext uri="{FF2B5EF4-FFF2-40B4-BE49-F238E27FC236}">
                <a16:creationId xmlns:a16="http://schemas.microsoft.com/office/drawing/2014/main" id="{BA26F989-BEDD-3882-B3B8-286CF8AB9EB5}"/>
              </a:ext>
            </a:extLst>
          </p:cNvPr>
          <p:cNvCxnSpPr>
            <a:cxnSpLocks/>
          </p:cNvCxnSpPr>
          <p:nvPr/>
        </p:nvCxnSpPr>
        <p:spPr>
          <a:xfrm>
            <a:off x="7047302" y="556885"/>
            <a:ext cx="0" cy="607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5B47AEF-9DB9-0DFD-687A-B43542013970}"/>
              </a:ext>
            </a:extLst>
          </p:cNvPr>
          <p:cNvCxnSpPr/>
          <p:nvPr/>
        </p:nvCxnSpPr>
        <p:spPr>
          <a:xfrm flipV="1">
            <a:off x="316992" y="802800"/>
            <a:ext cx="11655552" cy="38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08E03A1-66F3-5E8E-EB93-F20F32346DC5}"/>
              </a:ext>
            </a:extLst>
          </p:cNvPr>
          <p:cNvCxnSpPr/>
          <p:nvPr/>
        </p:nvCxnSpPr>
        <p:spPr>
          <a:xfrm>
            <a:off x="353227" y="4334484"/>
            <a:ext cx="2609429"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F689695F-BB07-FEB1-4D85-B3EF01ECE7F5}"/>
              </a:ext>
            </a:extLst>
          </p:cNvPr>
          <p:cNvGrpSpPr/>
          <p:nvPr/>
        </p:nvGrpSpPr>
        <p:grpSpPr>
          <a:xfrm>
            <a:off x="8791208" y="1926733"/>
            <a:ext cx="1065193" cy="633084"/>
            <a:chOff x="8791208" y="1926733"/>
            <a:chExt cx="1065193" cy="633084"/>
          </a:xfrm>
        </p:grpSpPr>
        <p:sp>
          <p:nvSpPr>
            <p:cNvPr id="59" name="Pfeil: gestreift nach rechts 58">
              <a:extLst>
                <a:ext uri="{FF2B5EF4-FFF2-40B4-BE49-F238E27FC236}">
                  <a16:creationId xmlns:a16="http://schemas.microsoft.com/office/drawing/2014/main" id="{7A66819D-A654-44D9-B45A-20D8320C6B70}"/>
                </a:ext>
              </a:extLst>
            </p:cNvPr>
            <p:cNvSpPr/>
            <p:nvPr/>
          </p:nvSpPr>
          <p:spPr>
            <a:xfrm>
              <a:off x="8791208" y="1926733"/>
              <a:ext cx="1065193" cy="633084"/>
            </a:xfrm>
            <a:prstGeom prst="stripedRightArrow">
              <a:avLst/>
            </a:prstGeom>
            <a:solidFill>
              <a:schemeClr val="bg1"/>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sz="1000" b="1" dirty="0">
                <a:solidFill>
                  <a:schemeClr val="tx1"/>
                </a:solidFill>
              </a:endParaRPr>
            </a:p>
          </p:txBody>
        </p:sp>
        <p:sp>
          <p:nvSpPr>
            <p:cNvPr id="6" name="TextBox 5">
              <a:extLst>
                <a:ext uri="{FF2B5EF4-FFF2-40B4-BE49-F238E27FC236}">
                  <a16:creationId xmlns:a16="http://schemas.microsoft.com/office/drawing/2014/main" id="{62B7F9F7-27FD-62F8-DFD8-EFCA92166783}"/>
                </a:ext>
              </a:extLst>
            </p:cNvPr>
            <p:cNvSpPr txBox="1"/>
            <p:nvPr/>
          </p:nvSpPr>
          <p:spPr>
            <a:xfrm>
              <a:off x="8876040" y="2122265"/>
              <a:ext cx="973664" cy="253916"/>
            </a:xfrm>
            <a:prstGeom prst="rect">
              <a:avLst/>
            </a:prstGeom>
            <a:noFill/>
          </p:spPr>
          <p:txBody>
            <a:bodyPr wrap="square" rtlCol="0">
              <a:spAutoFit/>
            </a:bodyPr>
            <a:lstStyle/>
            <a:p>
              <a:r>
                <a:rPr lang="sv-SE" sz="1050" b="1" dirty="0"/>
                <a:t>Energy </a:t>
              </a:r>
              <a:r>
                <a:rPr lang="sv-SE" sz="1050" b="1" dirty="0" err="1"/>
                <a:t>supply</a:t>
              </a:r>
              <a:endParaRPr lang="en-US" sz="1050" b="1" dirty="0"/>
            </a:p>
          </p:txBody>
        </p:sp>
      </p:grpSp>
      <p:grpSp>
        <p:nvGrpSpPr>
          <p:cNvPr id="2053" name="Group 2052">
            <a:extLst>
              <a:ext uri="{FF2B5EF4-FFF2-40B4-BE49-F238E27FC236}">
                <a16:creationId xmlns:a16="http://schemas.microsoft.com/office/drawing/2014/main" id="{5A275699-3F22-FB07-C460-F5C144C96732}"/>
              </a:ext>
            </a:extLst>
          </p:cNvPr>
          <p:cNvGrpSpPr/>
          <p:nvPr/>
        </p:nvGrpSpPr>
        <p:grpSpPr>
          <a:xfrm>
            <a:off x="8790872" y="4465154"/>
            <a:ext cx="1065193" cy="633084"/>
            <a:chOff x="8791208" y="1926733"/>
            <a:chExt cx="1065193" cy="633084"/>
          </a:xfrm>
        </p:grpSpPr>
        <p:sp>
          <p:nvSpPr>
            <p:cNvPr id="2054" name="Pfeil: gestreift nach rechts 58">
              <a:extLst>
                <a:ext uri="{FF2B5EF4-FFF2-40B4-BE49-F238E27FC236}">
                  <a16:creationId xmlns:a16="http://schemas.microsoft.com/office/drawing/2014/main" id="{2BEE80BB-B454-A401-A154-DBA679C49D3B}"/>
                </a:ext>
              </a:extLst>
            </p:cNvPr>
            <p:cNvSpPr/>
            <p:nvPr/>
          </p:nvSpPr>
          <p:spPr>
            <a:xfrm>
              <a:off x="8791208" y="1926733"/>
              <a:ext cx="1065193" cy="633084"/>
            </a:xfrm>
            <a:prstGeom prst="stripedRightArrow">
              <a:avLst/>
            </a:prstGeom>
            <a:solidFill>
              <a:schemeClr val="bg1"/>
            </a:solid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sz="1000" b="1" dirty="0">
                <a:solidFill>
                  <a:schemeClr val="tx1"/>
                </a:solidFill>
              </a:endParaRPr>
            </a:p>
          </p:txBody>
        </p:sp>
        <p:sp>
          <p:nvSpPr>
            <p:cNvPr id="2056" name="TextBox 2055">
              <a:extLst>
                <a:ext uri="{FF2B5EF4-FFF2-40B4-BE49-F238E27FC236}">
                  <a16:creationId xmlns:a16="http://schemas.microsoft.com/office/drawing/2014/main" id="{50BA2F22-15C0-DA5C-4150-698B03FB72E5}"/>
                </a:ext>
              </a:extLst>
            </p:cNvPr>
            <p:cNvSpPr txBox="1"/>
            <p:nvPr/>
          </p:nvSpPr>
          <p:spPr>
            <a:xfrm>
              <a:off x="8876040" y="2122265"/>
              <a:ext cx="973664" cy="253916"/>
            </a:xfrm>
            <a:prstGeom prst="rect">
              <a:avLst/>
            </a:prstGeom>
            <a:noFill/>
          </p:spPr>
          <p:txBody>
            <a:bodyPr wrap="square" rtlCol="0">
              <a:spAutoFit/>
            </a:bodyPr>
            <a:lstStyle/>
            <a:p>
              <a:r>
                <a:rPr lang="sv-SE" sz="1050" b="1" dirty="0"/>
                <a:t>Energy </a:t>
              </a:r>
              <a:r>
                <a:rPr lang="sv-SE" sz="1050" b="1" dirty="0" err="1"/>
                <a:t>supply</a:t>
              </a:r>
              <a:endParaRPr lang="en-US" sz="1050" b="1" dirty="0"/>
            </a:p>
          </p:txBody>
        </p:sp>
      </p:grpSp>
      <p:sp>
        <p:nvSpPr>
          <p:cNvPr id="2" name="Textfeld 4">
            <a:extLst>
              <a:ext uri="{FF2B5EF4-FFF2-40B4-BE49-F238E27FC236}">
                <a16:creationId xmlns:a16="http://schemas.microsoft.com/office/drawing/2014/main" id="{6C6B825C-3579-7020-B677-B384AAB31662}"/>
              </a:ext>
            </a:extLst>
          </p:cNvPr>
          <p:cNvSpPr txBox="1"/>
          <p:nvPr/>
        </p:nvSpPr>
        <p:spPr>
          <a:xfrm>
            <a:off x="11487150" y="28575"/>
            <a:ext cx="633270" cy="369332"/>
          </a:xfrm>
          <a:prstGeom prst="rect">
            <a:avLst/>
          </a:prstGeom>
          <a:solidFill>
            <a:srgbClr val="FFFF00"/>
          </a:solidFill>
        </p:spPr>
        <p:txBody>
          <a:bodyPr wrap="square" rtlCol="0">
            <a:spAutoFit/>
          </a:bodyPr>
          <a:lstStyle/>
          <a:p>
            <a:r>
              <a:rPr lang="de-DE" dirty="0"/>
              <a:t>1.(a)</a:t>
            </a:r>
          </a:p>
        </p:txBody>
      </p:sp>
    </p:spTree>
    <p:extLst>
      <p:ext uri="{BB962C8B-B14F-4D97-AF65-F5344CB8AC3E}">
        <p14:creationId xmlns:p14="http://schemas.microsoft.com/office/powerpoint/2010/main" val="127823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fill="hold"/>
                                        <p:tgtEl>
                                          <p:spTgt spid="51"/>
                                        </p:tgtEl>
                                        <p:attrNameLst>
                                          <p:attrName>ppt_x</p:attrName>
                                        </p:attrNameLst>
                                      </p:cBhvr>
                                      <p:tavLst>
                                        <p:tav tm="0">
                                          <p:val>
                                            <p:strVal val="#ppt_x"/>
                                          </p:val>
                                        </p:tav>
                                        <p:tav tm="100000">
                                          <p:val>
                                            <p:strVal val="#ppt_x"/>
                                          </p:val>
                                        </p:tav>
                                      </p:tavLst>
                                    </p:anim>
                                    <p:anim calcmode="lin" valueType="num">
                                      <p:cBhvr additive="base">
                                        <p:cTn id="16" dur="500" fill="hold"/>
                                        <p:tgtEl>
                                          <p:spTgt spid="5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1"/>
                                        </p:tgtEl>
                                        <p:attrNameLst>
                                          <p:attrName>style.visibility</p:attrName>
                                        </p:attrNameLst>
                                      </p:cBhvr>
                                      <p:to>
                                        <p:strVal val="visible"/>
                                      </p:to>
                                    </p:set>
                                    <p:anim calcmode="lin" valueType="num">
                                      <p:cBhvr additive="base">
                                        <p:cTn id="19" dur="500" fill="hold"/>
                                        <p:tgtEl>
                                          <p:spTgt spid="71"/>
                                        </p:tgtEl>
                                        <p:attrNameLst>
                                          <p:attrName>ppt_x</p:attrName>
                                        </p:attrNameLst>
                                      </p:cBhvr>
                                      <p:tavLst>
                                        <p:tav tm="0">
                                          <p:val>
                                            <p:strVal val="#ppt_x"/>
                                          </p:val>
                                        </p:tav>
                                        <p:tav tm="100000">
                                          <p:val>
                                            <p:strVal val="#ppt_x"/>
                                          </p:val>
                                        </p:tav>
                                      </p:tavLst>
                                    </p:anim>
                                    <p:anim calcmode="lin" valueType="num">
                                      <p:cBhvr additive="base">
                                        <p:cTn id="20" dur="500" fill="hold"/>
                                        <p:tgtEl>
                                          <p:spTgt spid="7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48"/>
                                        </p:tgtEl>
                                        <p:attrNameLst>
                                          <p:attrName>style.visibility</p:attrName>
                                        </p:attrNameLst>
                                      </p:cBhvr>
                                      <p:to>
                                        <p:strVal val="visible"/>
                                      </p:to>
                                    </p:set>
                                    <p:anim calcmode="lin" valueType="num">
                                      <p:cBhvr additive="base">
                                        <p:cTn id="43" dur="500" fill="hold"/>
                                        <p:tgtEl>
                                          <p:spTgt spid="2048"/>
                                        </p:tgtEl>
                                        <p:attrNameLst>
                                          <p:attrName>ppt_x</p:attrName>
                                        </p:attrNameLst>
                                      </p:cBhvr>
                                      <p:tavLst>
                                        <p:tav tm="0">
                                          <p:val>
                                            <p:strVal val="#ppt_x"/>
                                          </p:val>
                                        </p:tav>
                                        <p:tav tm="100000">
                                          <p:val>
                                            <p:strVal val="#ppt_x"/>
                                          </p:val>
                                        </p:tav>
                                      </p:tavLst>
                                    </p:anim>
                                    <p:anim calcmode="lin" valueType="num">
                                      <p:cBhvr additive="base">
                                        <p:cTn id="44" dur="500" fill="hold"/>
                                        <p:tgtEl>
                                          <p:spTgt spid="204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049"/>
                                        </p:tgtEl>
                                        <p:attrNameLst>
                                          <p:attrName>style.visibility</p:attrName>
                                        </p:attrNameLst>
                                      </p:cBhvr>
                                      <p:to>
                                        <p:strVal val="visible"/>
                                      </p:to>
                                    </p:set>
                                    <p:anim calcmode="lin" valueType="num">
                                      <p:cBhvr additive="base">
                                        <p:cTn id="47" dur="500" fill="hold"/>
                                        <p:tgtEl>
                                          <p:spTgt spid="2049"/>
                                        </p:tgtEl>
                                        <p:attrNameLst>
                                          <p:attrName>ppt_x</p:attrName>
                                        </p:attrNameLst>
                                      </p:cBhvr>
                                      <p:tavLst>
                                        <p:tav tm="0">
                                          <p:val>
                                            <p:strVal val="#ppt_x"/>
                                          </p:val>
                                        </p:tav>
                                        <p:tav tm="100000">
                                          <p:val>
                                            <p:strVal val="#ppt_x"/>
                                          </p:val>
                                        </p:tav>
                                      </p:tavLst>
                                    </p:anim>
                                    <p:anim calcmode="lin" valueType="num">
                                      <p:cBhvr additive="base">
                                        <p:cTn id="48" dur="500" fill="hold"/>
                                        <p:tgtEl>
                                          <p:spTgt spid="204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51"/>
                                        </p:tgtEl>
                                        <p:attrNameLst>
                                          <p:attrName>style.visibility</p:attrName>
                                        </p:attrNameLst>
                                      </p:cBhvr>
                                      <p:to>
                                        <p:strVal val="visible"/>
                                      </p:to>
                                    </p:set>
                                    <p:anim calcmode="lin" valueType="num">
                                      <p:cBhvr additive="base">
                                        <p:cTn id="51" dur="500" fill="hold"/>
                                        <p:tgtEl>
                                          <p:spTgt spid="2051"/>
                                        </p:tgtEl>
                                        <p:attrNameLst>
                                          <p:attrName>ppt_x</p:attrName>
                                        </p:attrNameLst>
                                      </p:cBhvr>
                                      <p:tavLst>
                                        <p:tav tm="0">
                                          <p:val>
                                            <p:strVal val="#ppt_x"/>
                                          </p:val>
                                        </p:tav>
                                        <p:tav tm="100000">
                                          <p:val>
                                            <p:strVal val="#ppt_x"/>
                                          </p:val>
                                        </p:tav>
                                      </p:tavLst>
                                    </p:anim>
                                    <p:anim calcmode="lin" valueType="num">
                                      <p:cBhvr additive="base">
                                        <p:cTn id="52" dur="500" fill="hold"/>
                                        <p:tgtEl>
                                          <p:spTgt spid="205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52"/>
                                        </p:tgtEl>
                                        <p:attrNameLst>
                                          <p:attrName>style.visibility</p:attrName>
                                        </p:attrNameLst>
                                      </p:cBhvr>
                                      <p:to>
                                        <p:strVal val="visible"/>
                                      </p:to>
                                    </p:set>
                                    <p:anim calcmode="lin" valueType="num">
                                      <p:cBhvr additive="base">
                                        <p:cTn id="55" dur="500" fill="hold"/>
                                        <p:tgtEl>
                                          <p:spTgt spid="2052"/>
                                        </p:tgtEl>
                                        <p:attrNameLst>
                                          <p:attrName>ppt_x</p:attrName>
                                        </p:attrNameLst>
                                      </p:cBhvr>
                                      <p:tavLst>
                                        <p:tav tm="0">
                                          <p:val>
                                            <p:strVal val="#ppt_x"/>
                                          </p:val>
                                        </p:tav>
                                        <p:tav tm="100000">
                                          <p:val>
                                            <p:strVal val="#ppt_x"/>
                                          </p:val>
                                        </p:tav>
                                      </p:tavLst>
                                    </p:anim>
                                    <p:anim calcmode="lin" valueType="num">
                                      <p:cBhvr additive="base">
                                        <p:cTn id="56" dur="500" fill="hold"/>
                                        <p:tgtEl>
                                          <p:spTgt spid="2052"/>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additive="base">
                                        <p:cTn id="59" dur="500" fill="hold"/>
                                        <p:tgtEl>
                                          <p:spTgt spid="34"/>
                                        </p:tgtEl>
                                        <p:attrNameLst>
                                          <p:attrName>ppt_x</p:attrName>
                                        </p:attrNameLst>
                                      </p:cBhvr>
                                      <p:tavLst>
                                        <p:tav tm="0">
                                          <p:val>
                                            <p:strVal val="#ppt_x"/>
                                          </p:val>
                                        </p:tav>
                                        <p:tav tm="100000">
                                          <p:val>
                                            <p:strVal val="#ppt_x"/>
                                          </p:val>
                                        </p:tav>
                                      </p:tavLst>
                                    </p:anim>
                                    <p:anim calcmode="lin" valueType="num">
                                      <p:cBhvr additive="base">
                                        <p:cTn id="60" dur="500" fill="hold"/>
                                        <p:tgtEl>
                                          <p:spTgt spid="3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500" fill="hold"/>
                                        <p:tgtEl>
                                          <p:spTgt spid="15"/>
                                        </p:tgtEl>
                                        <p:attrNameLst>
                                          <p:attrName>ppt_x</p:attrName>
                                        </p:attrNameLst>
                                      </p:cBhvr>
                                      <p:tavLst>
                                        <p:tav tm="0">
                                          <p:val>
                                            <p:strVal val="#ppt_x"/>
                                          </p:val>
                                        </p:tav>
                                        <p:tav tm="100000">
                                          <p:val>
                                            <p:strVal val="#ppt_x"/>
                                          </p:val>
                                        </p:tav>
                                      </p:tavLst>
                                    </p:anim>
                                    <p:anim calcmode="lin" valueType="num">
                                      <p:cBhvr additive="base">
                                        <p:cTn id="64" dur="500" fill="hold"/>
                                        <p:tgtEl>
                                          <p:spTgt spid="15"/>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68"/>
                                        </p:tgtEl>
                                        <p:attrNameLst>
                                          <p:attrName>style.visibility</p:attrName>
                                        </p:attrNameLst>
                                      </p:cBhvr>
                                      <p:to>
                                        <p:strVal val="visible"/>
                                      </p:to>
                                    </p:set>
                                    <p:anim calcmode="lin" valueType="num">
                                      <p:cBhvr additive="base">
                                        <p:cTn id="71" dur="500" fill="hold"/>
                                        <p:tgtEl>
                                          <p:spTgt spid="68"/>
                                        </p:tgtEl>
                                        <p:attrNameLst>
                                          <p:attrName>ppt_x</p:attrName>
                                        </p:attrNameLst>
                                      </p:cBhvr>
                                      <p:tavLst>
                                        <p:tav tm="0">
                                          <p:val>
                                            <p:strVal val="#ppt_x"/>
                                          </p:val>
                                        </p:tav>
                                        <p:tav tm="100000">
                                          <p:val>
                                            <p:strVal val="#ppt_x"/>
                                          </p:val>
                                        </p:tav>
                                      </p:tavLst>
                                    </p:anim>
                                    <p:anim calcmode="lin" valueType="num">
                                      <p:cBhvr additive="base">
                                        <p:cTn id="72" dur="500" fill="hold"/>
                                        <p:tgtEl>
                                          <p:spTgt spid="68"/>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072"/>
                                        </p:tgtEl>
                                        <p:attrNameLst>
                                          <p:attrName>style.visibility</p:attrName>
                                        </p:attrNameLst>
                                      </p:cBhvr>
                                      <p:to>
                                        <p:strVal val="visible"/>
                                      </p:to>
                                    </p:set>
                                    <p:anim calcmode="lin" valueType="num">
                                      <p:cBhvr additive="base">
                                        <p:cTn id="75" dur="500" fill="hold"/>
                                        <p:tgtEl>
                                          <p:spTgt spid="2072"/>
                                        </p:tgtEl>
                                        <p:attrNameLst>
                                          <p:attrName>ppt_x</p:attrName>
                                        </p:attrNameLst>
                                      </p:cBhvr>
                                      <p:tavLst>
                                        <p:tav tm="0">
                                          <p:val>
                                            <p:strVal val="#ppt_x"/>
                                          </p:val>
                                        </p:tav>
                                        <p:tav tm="100000">
                                          <p:val>
                                            <p:strVal val="#ppt_x"/>
                                          </p:val>
                                        </p:tav>
                                      </p:tavLst>
                                    </p:anim>
                                    <p:anim calcmode="lin" valueType="num">
                                      <p:cBhvr additive="base">
                                        <p:cTn id="76" dur="500" fill="hold"/>
                                        <p:tgtEl>
                                          <p:spTgt spid="20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p:bldP spid="51" grpId="0"/>
      <p:bldP spid="68" grpId="0"/>
      <p:bldP spid="11" grpId="0"/>
      <p:bldP spid="13" grpId="0"/>
      <p:bldP spid="2048" grpId="0"/>
      <p:bldP spid="2049" grpId="0" animBg="1"/>
      <p:bldP spid="2051" grpId="0" animBg="1"/>
      <p:bldP spid="2052" grpId="0" animBg="1"/>
      <p:bldP spid="20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a:extLst>
              <a:ext uri="{FF2B5EF4-FFF2-40B4-BE49-F238E27FC236}">
                <a16:creationId xmlns:a16="http://schemas.microsoft.com/office/drawing/2014/main" id="{A2F5BD43-2D10-4539-BD42-2AA3136CDB3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3637" y="1065987"/>
            <a:ext cx="8127940" cy="54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2">
            <a:extLst>
              <a:ext uri="{FF2B5EF4-FFF2-40B4-BE49-F238E27FC236}">
                <a16:creationId xmlns:a16="http://schemas.microsoft.com/office/drawing/2014/main" id="{09FE4954-A2E3-435F-B25C-84C5CC13549E}"/>
              </a:ext>
            </a:extLst>
          </p:cNvPr>
          <p:cNvSpPr txBox="1">
            <a:spLocks/>
          </p:cNvSpPr>
          <p:nvPr/>
        </p:nvSpPr>
        <p:spPr>
          <a:xfrm>
            <a:off x="1991544" y="6630627"/>
            <a:ext cx="360000" cy="180000"/>
          </a:xfrm>
          <a:prstGeom prst="rect">
            <a:avLst/>
          </a:prstGeom>
        </p:spPr>
        <p:txBody>
          <a:bodyPr vert="horz" lIns="91440" tIns="45720" rIns="91440" bIns="45720" rtlCol="0" anchor="ctr"/>
          <a:lstStyle>
            <a:defPPr>
              <a:defRPr lang="sv-SE"/>
            </a:defPPr>
            <a:lvl1pPr algn="r">
              <a:defRPr sz="800" b="1"/>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a:pPr/>
              <a:t>6</a:t>
            </a:fld>
            <a:endParaRPr lang="sv-SE" dirty="0"/>
          </a:p>
        </p:txBody>
      </p:sp>
      <p:sp>
        <p:nvSpPr>
          <p:cNvPr id="7" name="Title 1">
            <a:extLst>
              <a:ext uri="{FF2B5EF4-FFF2-40B4-BE49-F238E27FC236}">
                <a16:creationId xmlns:a16="http://schemas.microsoft.com/office/drawing/2014/main" id="{C1429D3C-FF3A-4DA4-8C59-E911D355CB99}"/>
              </a:ext>
            </a:extLst>
          </p:cNvPr>
          <p:cNvSpPr txBox="1">
            <a:spLocks/>
          </p:cNvSpPr>
          <p:nvPr/>
        </p:nvSpPr>
        <p:spPr>
          <a:xfrm>
            <a:off x="516888" y="134529"/>
            <a:ext cx="7056784" cy="864096"/>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spcBef>
                <a:spcPts val="0"/>
              </a:spcBef>
              <a:spcAft>
                <a:spcPts val="1200"/>
              </a:spcAft>
              <a:buFont typeface="Wingdings" panose="05000000000000000000" pitchFamily="2" charset="2"/>
              <a:buNone/>
              <a:defRPr sz="2000" kern="1200">
                <a:solidFill>
                  <a:schemeClr val="tx1"/>
                </a:solidFill>
                <a:latin typeface="+mn-lt"/>
                <a:ea typeface="+mn-ea"/>
                <a:cs typeface="+mn-cs"/>
              </a:defRPr>
            </a:lvl1pPr>
            <a:lvl2pPr marL="361950" indent="-361950" algn="l" defTabSz="914400" rtl="0" eaLnBrk="1" latinLnBrk="0" hangingPunct="1">
              <a:spcBef>
                <a:spcPts val="0"/>
              </a:spcBef>
              <a:spcAft>
                <a:spcPts val="1200"/>
              </a:spcAft>
              <a:buClr>
                <a:schemeClr val="accent3"/>
              </a:buClr>
              <a:buSzPct val="90000"/>
              <a:buFont typeface="Wingdings" panose="05000000000000000000" pitchFamily="2" charset="2"/>
              <a:buChar char=""/>
              <a:defRPr sz="2000" kern="1200">
                <a:solidFill>
                  <a:schemeClr val="tx1"/>
                </a:solidFill>
                <a:latin typeface="+mn-lt"/>
                <a:ea typeface="+mn-ea"/>
                <a:cs typeface="+mn-cs"/>
              </a:defRPr>
            </a:lvl2pPr>
            <a:lvl3pPr marL="542925" indent="-274638" algn="l" defTabSz="914400" rtl="0" eaLnBrk="1" latinLnBrk="0" hangingPunct="1">
              <a:spcBef>
                <a:spcPts val="0"/>
              </a:spcBef>
              <a:spcAft>
                <a:spcPts val="1200"/>
              </a:spcAft>
              <a:buClr>
                <a:schemeClr val="bg2"/>
              </a:buClr>
              <a:buSzPct val="90000"/>
              <a:buFont typeface="Wingdings" panose="05000000000000000000" pitchFamily="2" charset="2"/>
              <a:buChar char=""/>
              <a:defRPr sz="1800" kern="1200">
                <a:solidFill>
                  <a:schemeClr val="tx1"/>
                </a:solidFill>
                <a:latin typeface="+mn-lt"/>
                <a:ea typeface="+mn-ea"/>
                <a:cs typeface="+mn-cs"/>
              </a:defRPr>
            </a:lvl3pPr>
            <a:lvl4pPr marL="804863" indent="-268288" algn="l" defTabSz="914400" rtl="0" eaLnBrk="1" latinLnBrk="0" hangingPunct="1">
              <a:spcBef>
                <a:spcPts val="0"/>
              </a:spcBef>
              <a:spcAft>
                <a:spcPts val="1200"/>
              </a:spcAft>
              <a:buClr>
                <a:schemeClr val="bg2"/>
              </a:buClr>
              <a:buSzPct val="90000"/>
              <a:buFont typeface="Wingdings" panose="05000000000000000000" pitchFamily="2" charset="2"/>
              <a:buChar char=""/>
              <a:defRPr sz="1600" kern="1200">
                <a:solidFill>
                  <a:schemeClr val="tx1"/>
                </a:solidFill>
                <a:latin typeface="+mn-lt"/>
                <a:ea typeface="+mn-ea"/>
                <a:cs typeface="+mn-cs"/>
              </a:defRPr>
            </a:lvl4pPr>
            <a:lvl5pPr marL="1073150" indent="-268288" algn="l" defTabSz="914400" rtl="0" eaLnBrk="1" latinLnBrk="0" hangingPunct="1">
              <a:spcBef>
                <a:spcPts val="0"/>
              </a:spcBef>
              <a:spcAft>
                <a:spcPts val="1200"/>
              </a:spcAft>
              <a:buClr>
                <a:schemeClr val="bg2"/>
              </a:buClr>
              <a:buSzPct val="90000"/>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3900" b="1" dirty="0">
                <a:latin typeface="+mj-lt"/>
                <a:ea typeface="+mj-ea"/>
                <a:cs typeface="+mj-cs"/>
              </a:rPr>
              <a:t>UN R13 and Electro-Mechanical Brakes (EMB)</a:t>
            </a:r>
            <a:br>
              <a:rPr lang="en-US" sz="3900" b="1" dirty="0">
                <a:latin typeface="+mj-lt"/>
                <a:ea typeface="+mj-ea"/>
                <a:cs typeface="+mj-cs"/>
              </a:rPr>
            </a:br>
            <a:r>
              <a:rPr lang="en-US" sz="3900" dirty="0">
                <a:latin typeface="+mj-lt"/>
                <a:ea typeface="+mj-ea"/>
                <a:cs typeface="+mj-cs"/>
              </a:rPr>
              <a:t>Energy Transmission principles (Pneumatic vs. Electric) </a:t>
            </a:r>
          </a:p>
        </p:txBody>
      </p:sp>
      <p:sp>
        <p:nvSpPr>
          <p:cNvPr id="10" name="TextBox 9">
            <a:extLst>
              <a:ext uri="{FF2B5EF4-FFF2-40B4-BE49-F238E27FC236}">
                <a16:creationId xmlns:a16="http://schemas.microsoft.com/office/drawing/2014/main" id="{C7957D3D-56D1-4385-975E-81FCDD7B24AE}"/>
              </a:ext>
            </a:extLst>
          </p:cNvPr>
          <p:cNvSpPr txBox="1"/>
          <p:nvPr/>
        </p:nvSpPr>
        <p:spPr>
          <a:xfrm>
            <a:off x="3535784" y="1377605"/>
            <a:ext cx="639919" cy="307777"/>
          </a:xfrm>
          <a:prstGeom prst="rect">
            <a:avLst/>
          </a:prstGeom>
          <a:noFill/>
        </p:spPr>
        <p:txBody>
          <a:bodyPr wrap="none" rtlCol="0">
            <a:spAutoFit/>
          </a:bodyPr>
          <a:lstStyle/>
          <a:p>
            <a:r>
              <a:rPr lang="sv-SE" sz="1400" dirty="0"/>
              <a:t>E-APU</a:t>
            </a:r>
            <a:endParaRPr lang="en-US" sz="1400" dirty="0"/>
          </a:p>
        </p:txBody>
      </p:sp>
      <p:sp>
        <p:nvSpPr>
          <p:cNvPr id="11" name="TextBox 10">
            <a:extLst>
              <a:ext uri="{FF2B5EF4-FFF2-40B4-BE49-F238E27FC236}">
                <a16:creationId xmlns:a16="http://schemas.microsoft.com/office/drawing/2014/main" id="{9DFCD62D-DE56-4425-8EA1-8B04904ED108}"/>
              </a:ext>
            </a:extLst>
          </p:cNvPr>
          <p:cNvSpPr txBox="1"/>
          <p:nvPr/>
        </p:nvSpPr>
        <p:spPr>
          <a:xfrm>
            <a:off x="4871864" y="1268760"/>
            <a:ext cx="1503040" cy="523220"/>
          </a:xfrm>
          <a:prstGeom prst="rect">
            <a:avLst/>
          </a:prstGeom>
          <a:noFill/>
        </p:spPr>
        <p:txBody>
          <a:bodyPr wrap="none" rtlCol="0">
            <a:spAutoFit/>
          </a:bodyPr>
          <a:lstStyle/>
          <a:p>
            <a:r>
              <a:rPr lang="sv-SE" sz="1400" dirty="0" err="1"/>
              <a:t>Pneumatic</a:t>
            </a:r>
            <a:r>
              <a:rPr lang="sv-SE" sz="1400" dirty="0"/>
              <a:t> </a:t>
            </a:r>
            <a:r>
              <a:rPr lang="sv-SE" sz="1400" dirty="0" err="1"/>
              <a:t>energy</a:t>
            </a:r>
            <a:endParaRPr lang="sv-SE" sz="1400" dirty="0"/>
          </a:p>
          <a:p>
            <a:r>
              <a:rPr lang="sv-SE" sz="1400" dirty="0"/>
              <a:t>storage</a:t>
            </a:r>
            <a:endParaRPr lang="en-US" sz="1400" dirty="0"/>
          </a:p>
        </p:txBody>
      </p:sp>
      <p:sp>
        <p:nvSpPr>
          <p:cNvPr id="12" name="TextBox 11">
            <a:extLst>
              <a:ext uri="{FF2B5EF4-FFF2-40B4-BE49-F238E27FC236}">
                <a16:creationId xmlns:a16="http://schemas.microsoft.com/office/drawing/2014/main" id="{3C6A6F7A-5BD3-4225-A798-6AA3664E8EDD}"/>
              </a:ext>
            </a:extLst>
          </p:cNvPr>
          <p:cNvSpPr txBox="1"/>
          <p:nvPr/>
        </p:nvSpPr>
        <p:spPr>
          <a:xfrm>
            <a:off x="6672065" y="1268760"/>
            <a:ext cx="1031249" cy="523220"/>
          </a:xfrm>
          <a:prstGeom prst="rect">
            <a:avLst/>
          </a:prstGeom>
          <a:noFill/>
        </p:spPr>
        <p:txBody>
          <a:bodyPr wrap="square" rtlCol="0">
            <a:spAutoFit/>
          </a:bodyPr>
          <a:lstStyle/>
          <a:p>
            <a:r>
              <a:rPr lang="sv-SE" sz="1400" dirty="0"/>
              <a:t>EBS Modulator</a:t>
            </a:r>
            <a:endParaRPr lang="en-US" sz="1400" dirty="0"/>
          </a:p>
        </p:txBody>
      </p:sp>
      <p:sp>
        <p:nvSpPr>
          <p:cNvPr id="13" name="TextBox 12">
            <a:extLst>
              <a:ext uri="{FF2B5EF4-FFF2-40B4-BE49-F238E27FC236}">
                <a16:creationId xmlns:a16="http://schemas.microsoft.com/office/drawing/2014/main" id="{DD487184-EB5D-41F2-A38F-7E07B547C414}"/>
              </a:ext>
            </a:extLst>
          </p:cNvPr>
          <p:cNvSpPr txBox="1"/>
          <p:nvPr/>
        </p:nvSpPr>
        <p:spPr>
          <a:xfrm>
            <a:off x="8111788" y="1340769"/>
            <a:ext cx="820866" cy="307777"/>
          </a:xfrm>
          <a:prstGeom prst="rect">
            <a:avLst/>
          </a:prstGeom>
          <a:noFill/>
        </p:spPr>
        <p:txBody>
          <a:bodyPr wrap="none" rtlCol="0">
            <a:spAutoFit/>
          </a:bodyPr>
          <a:lstStyle/>
          <a:p>
            <a:r>
              <a:rPr lang="sv-SE" sz="1400" dirty="0"/>
              <a:t>Actuator</a:t>
            </a:r>
            <a:endParaRPr lang="en-US" sz="1400" dirty="0"/>
          </a:p>
        </p:txBody>
      </p:sp>
      <p:sp>
        <p:nvSpPr>
          <p:cNvPr id="14" name="TextBox 13">
            <a:extLst>
              <a:ext uri="{FF2B5EF4-FFF2-40B4-BE49-F238E27FC236}">
                <a16:creationId xmlns:a16="http://schemas.microsoft.com/office/drawing/2014/main" id="{E13A4F41-1FF8-4D64-9927-6A838675C91E}"/>
              </a:ext>
            </a:extLst>
          </p:cNvPr>
          <p:cNvSpPr txBox="1"/>
          <p:nvPr/>
        </p:nvSpPr>
        <p:spPr>
          <a:xfrm>
            <a:off x="9408369" y="1321024"/>
            <a:ext cx="736099" cy="307777"/>
          </a:xfrm>
          <a:prstGeom prst="rect">
            <a:avLst/>
          </a:prstGeom>
          <a:noFill/>
        </p:spPr>
        <p:txBody>
          <a:bodyPr wrap="none" rtlCol="0">
            <a:noAutofit/>
          </a:bodyPr>
          <a:lstStyle/>
          <a:p>
            <a:r>
              <a:rPr lang="sv-SE" sz="1400" dirty="0"/>
              <a:t>Caliper</a:t>
            </a:r>
            <a:endParaRPr lang="en-US" sz="1400" dirty="0"/>
          </a:p>
        </p:txBody>
      </p:sp>
      <p:sp>
        <p:nvSpPr>
          <p:cNvPr id="15" name="TextBox 14">
            <a:extLst>
              <a:ext uri="{FF2B5EF4-FFF2-40B4-BE49-F238E27FC236}">
                <a16:creationId xmlns:a16="http://schemas.microsoft.com/office/drawing/2014/main" id="{041AD4A0-65BD-4E6D-9B58-D640FC881F2C}"/>
              </a:ext>
            </a:extLst>
          </p:cNvPr>
          <p:cNvSpPr txBox="1"/>
          <p:nvPr/>
        </p:nvSpPr>
        <p:spPr>
          <a:xfrm>
            <a:off x="6527952" y="5974425"/>
            <a:ext cx="1512265" cy="307777"/>
          </a:xfrm>
          <a:prstGeom prst="rect">
            <a:avLst/>
          </a:prstGeom>
          <a:noFill/>
        </p:spPr>
        <p:txBody>
          <a:bodyPr wrap="square" rtlCol="0">
            <a:noAutofit/>
          </a:bodyPr>
          <a:lstStyle/>
          <a:p>
            <a:r>
              <a:rPr lang="sv-SE" sz="1400" dirty="0"/>
              <a:t>Drive and Motor</a:t>
            </a:r>
            <a:endParaRPr lang="en-US" sz="1400" dirty="0"/>
          </a:p>
        </p:txBody>
      </p:sp>
      <p:sp>
        <p:nvSpPr>
          <p:cNvPr id="16" name="TextBox 15">
            <a:extLst>
              <a:ext uri="{FF2B5EF4-FFF2-40B4-BE49-F238E27FC236}">
                <a16:creationId xmlns:a16="http://schemas.microsoft.com/office/drawing/2014/main" id="{497C8161-941D-4426-9CCF-0E155D32BCC0}"/>
              </a:ext>
            </a:extLst>
          </p:cNvPr>
          <p:cNvSpPr txBox="1"/>
          <p:nvPr/>
        </p:nvSpPr>
        <p:spPr>
          <a:xfrm>
            <a:off x="8328249" y="5962962"/>
            <a:ext cx="604781" cy="307777"/>
          </a:xfrm>
          <a:prstGeom prst="rect">
            <a:avLst/>
          </a:prstGeom>
          <a:noFill/>
        </p:spPr>
        <p:txBody>
          <a:bodyPr wrap="none" rtlCol="0">
            <a:spAutoFit/>
          </a:bodyPr>
          <a:lstStyle/>
          <a:p>
            <a:r>
              <a:rPr lang="sv-SE" sz="1400" dirty="0"/>
              <a:t>Gears</a:t>
            </a:r>
            <a:endParaRPr lang="en-US" sz="1400" dirty="0"/>
          </a:p>
        </p:txBody>
      </p:sp>
      <p:sp>
        <p:nvSpPr>
          <p:cNvPr id="17" name="TextBox 16">
            <a:extLst>
              <a:ext uri="{FF2B5EF4-FFF2-40B4-BE49-F238E27FC236}">
                <a16:creationId xmlns:a16="http://schemas.microsoft.com/office/drawing/2014/main" id="{3BD7FC3F-3D75-4DE7-B5A1-C34A2BE5A697}"/>
              </a:ext>
            </a:extLst>
          </p:cNvPr>
          <p:cNvSpPr txBox="1"/>
          <p:nvPr/>
        </p:nvSpPr>
        <p:spPr>
          <a:xfrm>
            <a:off x="9408369" y="5960884"/>
            <a:ext cx="736099" cy="307777"/>
          </a:xfrm>
          <a:prstGeom prst="rect">
            <a:avLst/>
          </a:prstGeom>
          <a:noFill/>
        </p:spPr>
        <p:txBody>
          <a:bodyPr wrap="none" rtlCol="0">
            <a:noAutofit/>
          </a:bodyPr>
          <a:lstStyle/>
          <a:p>
            <a:r>
              <a:rPr lang="sv-SE" sz="1400" dirty="0"/>
              <a:t>Caliper</a:t>
            </a:r>
            <a:endParaRPr lang="en-US" sz="1400" dirty="0"/>
          </a:p>
        </p:txBody>
      </p:sp>
      <p:sp>
        <p:nvSpPr>
          <p:cNvPr id="19" name="TextBox 18">
            <a:extLst>
              <a:ext uri="{FF2B5EF4-FFF2-40B4-BE49-F238E27FC236}">
                <a16:creationId xmlns:a16="http://schemas.microsoft.com/office/drawing/2014/main" id="{091F84F3-27A1-4270-9E41-2970ECF50D79}"/>
              </a:ext>
            </a:extLst>
          </p:cNvPr>
          <p:cNvSpPr txBox="1"/>
          <p:nvPr/>
        </p:nvSpPr>
        <p:spPr>
          <a:xfrm>
            <a:off x="2918041" y="5960883"/>
            <a:ext cx="667170" cy="307777"/>
          </a:xfrm>
          <a:prstGeom prst="rect">
            <a:avLst/>
          </a:prstGeom>
          <a:noFill/>
        </p:spPr>
        <p:txBody>
          <a:bodyPr wrap="none" rtlCol="0">
            <a:spAutoFit/>
          </a:bodyPr>
          <a:lstStyle/>
          <a:p>
            <a:r>
              <a:rPr lang="sv-SE" sz="1400" dirty="0"/>
              <a:t>DC/DC</a:t>
            </a:r>
            <a:endParaRPr lang="en-US" sz="1400" dirty="0"/>
          </a:p>
        </p:txBody>
      </p:sp>
      <p:sp>
        <p:nvSpPr>
          <p:cNvPr id="27" name="Textfeld 26">
            <a:extLst>
              <a:ext uri="{FF2B5EF4-FFF2-40B4-BE49-F238E27FC236}">
                <a16:creationId xmlns:a16="http://schemas.microsoft.com/office/drawing/2014/main" id="{3CC65345-209E-43CF-89BB-5B5331FDAAD2}"/>
              </a:ext>
            </a:extLst>
          </p:cNvPr>
          <p:cNvSpPr txBox="1"/>
          <p:nvPr/>
        </p:nvSpPr>
        <p:spPr>
          <a:xfrm>
            <a:off x="4609315" y="3600077"/>
            <a:ext cx="1574598" cy="369332"/>
          </a:xfrm>
          <a:prstGeom prst="rect">
            <a:avLst/>
          </a:prstGeom>
          <a:noFill/>
        </p:spPr>
        <p:txBody>
          <a:bodyPr wrap="none" rtlCol="0">
            <a:spAutoFit/>
          </a:bodyPr>
          <a:lstStyle/>
          <a:p>
            <a:r>
              <a:rPr lang="de-DE" dirty="0">
                <a:solidFill>
                  <a:srgbClr val="0070C0"/>
                </a:solidFill>
              </a:rPr>
              <a:t>Energy </a:t>
            </a:r>
            <a:r>
              <a:rPr lang="de-DE" dirty="0" err="1">
                <a:solidFill>
                  <a:srgbClr val="0070C0"/>
                </a:solidFill>
              </a:rPr>
              <a:t>reserve</a:t>
            </a:r>
            <a:endParaRPr lang="de-DE" dirty="0">
              <a:solidFill>
                <a:srgbClr val="0070C0"/>
              </a:solidFill>
            </a:endParaRPr>
          </a:p>
        </p:txBody>
      </p:sp>
      <p:sp>
        <p:nvSpPr>
          <p:cNvPr id="29" name="Textfeld 28">
            <a:extLst>
              <a:ext uri="{FF2B5EF4-FFF2-40B4-BE49-F238E27FC236}">
                <a16:creationId xmlns:a16="http://schemas.microsoft.com/office/drawing/2014/main" id="{2B765E69-E964-4D64-9632-557FE7D41372}"/>
              </a:ext>
            </a:extLst>
          </p:cNvPr>
          <p:cNvSpPr txBox="1"/>
          <p:nvPr/>
        </p:nvSpPr>
        <p:spPr>
          <a:xfrm>
            <a:off x="232389" y="1582194"/>
            <a:ext cx="2243601" cy="369332"/>
          </a:xfrm>
          <a:prstGeom prst="rect">
            <a:avLst/>
          </a:prstGeom>
          <a:noFill/>
        </p:spPr>
        <p:txBody>
          <a:bodyPr wrap="square" rtlCol="0">
            <a:spAutoFit/>
          </a:bodyPr>
          <a:lstStyle/>
          <a:p>
            <a:r>
              <a:rPr lang="de-DE" dirty="0" err="1"/>
              <a:t>Pneumatic</a:t>
            </a:r>
            <a:r>
              <a:rPr lang="de-DE" dirty="0"/>
              <a:t> Energy</a:t>
            </a:r>
          </a:p>
        </p:txBody>
      </p:sp>
      <p:sp>
        <p:nvSpPr>
          <p:cNvPr id="30" name="Textfeld 29">
            <a:extLst>
              <a:ext uri="{FF2B5EF4-FFF2-40B4-BE49-F238E27FC236}">
                <a16:creationId xmlns:a16="http://schemas.microsoft.com/office/drawing/2014/main" id="{6AA519B7-4D93-479C-9F0A-FB7F0651EB9B}"/>
              </a:ext>
            </a:extLst>
          </p:cNvPr>
          <p:cNvSpPr txBox="1"/>
          <p:nvPr/>
        </p:nvSpPr>
        <p:spPr>
          <a:xfrm>
            <a:off x="281407" y="5186990"/>
            <a:ext cx="2145564" cy="369332"/>
          </a:xfrm>
          <a:prstGeom prst="rect">
            <a:avLst/>
          </a:prstGeom>
          <a:noFill/>
        </p:spPr>
        <p:txBody>
          <a:bodyPr wrap="square" rtlCol="0">
            <a:spAutoFit/>
          </a:bodyPr>
          <a:lstStyle/>
          <a:p>
            <a:r>
              <a:rPr lang="de-DE" dirty="0"/>
              <a:t>Electric Energy</a:t>
            </a:r>
          </a:p>
        </p:txBody>
      </p:sp>
      <p:sp>
        <p:nvSpPr>
          <p:cNvPr id="38" name="Rechteck 37">
            <a:extLst>
              <a:ext uri="{FF2B5EF4-FFF2-40B4-BE49-F238E27FC236}">
                <a16:creationId xmlns:a16="http://schemas.microsoft.com/office/drawing/2014/main" id="{188787F4-859C-489A-ACD8-33550FB13824}"/>
              </a:ext>
            </a:extLst>
          </p:cNvPr>
          <p:cNvSpPr/>
          <p:nvPr/>
        </p:nvSpPr>
        <p:spPr>
          <a:xfrm>
            <a:off x="3575721" y="2781760"/>
            <a:ext cx="1571007" cy="369332"/>
          </a:xfrm>
          <a:prstGeom prst="rect">
            <a:avLst/>
          </a:prstGeom>
        </p:spPr>
        <p:txBody>
          <a:bodyPr wrap="none">
            <a:spAutoFit/>
          </a:bodyPr>
          <a:lstStyle/>
          <a:p>
            <a:r>
              <a:rPr lang="de-DE" dirty="0"/>
              <a:t>Annex 7 part A</a:t>
            </a:r>
          </a:p>
        </p:txBody>
      </p:sp>
      <p:sp>
        <p:nvSpPr>
          <p:cNvPr id="39" name="Rechteck 38">
            <a:extLst>
              <a:ext uri="{FF2B5EF4-FFF2-40B4-BE49-F238E27FC236}">
                <a16:creationId xmlns:a16="http://schemas.microsoft.com/office/drawing/2014/main" id="{243507B1-CFD0-42A2-80FB-8C558FD08785}"/>
              </a:ext>
            </a:extLst>
          </p:cNvPr>
          <p:cNvSpPr/>
          <p:nvPr/>
        </p:nvSpPr>
        <p:spPr>
          <a:xfrm>
            <a:off x="3503713" y="4499828"/>
            <a:ext cx="2042739" cy="369332"/>
          </a:xfrm>
          <a:prstGeom prst="rect">
            <a:avLst/>
          </a:prstGeom>
        </p:spPr>
        <p:txBody>
          <a:bodyPr wrap="none">
            <a:spAutoFit/>
          </a:bodyPr>
          <a:lstStyle/>
          <a:p>
            <a:r>
              <a:rPr lang="de-DE" dirty="0"/>
              <a:t>Annex 7 </a:t>
            </a:r>
            <a:r>
              <a:rPr lang="de-DE" b="1" u="sng" dirty="0"/>
              <a:t>new</a:t>
            </a:r>
            <a:r>
              <a:rPr lang="de-DE" dirty="0"/>
              <a:t> part D</a:t>
            </a:r>
          </a:p>
        </p:txBody>
      </p:sp>
      <p:sp>
        <p:nvSpPr>
          <p:cNvPr id="40" name="Textfeld 39">
            <a:extLst>
              <a:ext uri="{FF2B5EF4-FFF2-40B4-BE49-F238E27FC236}">
                <a16:creationId xmlns:a16="http://schemas.microsoft.com/office/drawing/2014/main" id="{C96632A5-9B98-4508-B63A-0522DE2B4FF1}"/>
              </a:ext>
            </a:extLst>
          </p:cNvPr>
          <p:cNvSpPr txBox="1"/>
          <p:nvPr/>
        </p:nvSpPr>
        <p:spPr>
          <a:xfrm>
            <a:off x="4727848" y="5842168"/>
            <a:ext cx="1348546" cy="523220"/>
          </a:xfrm>
          <a:prstGeom prst="rect">
            <a:avLst/>
          </a:prstGeom>
          <a:noFill/>
        </p:spPr>
        <p:txBody>
          <a:bodyPr wrap="square" rtlCol="0">
            <a:noAutofit/>
          </a:bodyPr>
          <a:lstStyle>
            <a:defPPr>
              <a:defRPr lang="sv-SE"/>
            </a:defPPr>
            <a:lvl1pPr>
              <a:defRPr sz="1400"/>
            </a:lvl1pPr>
          </a:lstStyle>
          <a:p>
            <a:r>
              <a:rPr lang="de-DE" dirty="0"/>
              <a:t>Electric energy storage</a:t>
            </a:r>
          </a:p>
        </p:txBody>
      </p:sp>
      <p:sp>
        <p:nvSpPr>
          <p:cNvPr id="35" name="Textfeld 27">
            <a:extLst>
              <a:ext uri="{FF2B5EF4-FFF2-40B4-BE49-F238E27FC236}">
                <a16:creationId xmlns:a16="http://schemas.microsoft.com/office/drawing/2014/main" id="{56CBE869-8EED-4075-98B3-D523F32220F2}"/>
              </a:ext>
            </a:extLst>
          </p:cNvPr>
          <p:cNvSpPr txBox="1"/>
          <p:nvPr/>
        </p:nvSpPr>
        <p:spPr>
          <a:xfrm>
            <a:off x="7376391" y="3573016"/>
            <a:ext cx="1096262" cy="369332"/>
          </a:xfrm>
          <a:prstGeom prst="rect">
            <a:avLst/>
          </a:prstGeom>
          <a:noFill/>
        </p:spPr>
        <p:txBody>
          <a:bodyPr wrap="none" rtlCol="0">
            <a:spAutoFit/>
          </a:bodyPr>
          <a:lstStyle/>
          <a:p>
            <a:r>
              <a:rPr lang="de-DE" dirty="0">
                <a:solidFill>
                  <a:srgbClr val="0070C0"/>
                </a:solidFill>
              </a:rPr>
              <a:t>Actuation</a:t>
            </a:r>
          </a:p>
        </p:txBody>
      </p:sp>
      <p:cxnSp>
        <p:nvCxnSpPr>
          <p:cNvPr id="41" name="Gerader Verbinder 4">
            <a:extLst>
              <a:ext uri="{FF2B5EF4-FFF2-40B4-BE49-F238E27FC236}">
                <a16:creationId xmlns:a16="http://schemas.microsoft.com/office/drawing/2014/main" id="{D1BEE355-20DB-42A2-9513-D769A3F712EF}"/>
              </a:ext>
            </a:extLst>
          </p:cNvPr>
          <p:cNvCxnSpPr>
            <a:cxnSpLocks/>
          </p:cNvCxnSpPr>
          <p:nvPr/>
        </p:nvCxnSpPr>
        <p:spPr>
          <a:xfrm>
            <a:off x="4439816" y="3284984"/>
            <a:ext cx="0" cy="1080120"/>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2" name="Textfeld 26">
            <a:extLst>
              <a:ext uri="{FF2B5EF4-FFF2-40B4-BE49-F238E27FC236}">
                <a16:creationId xmlns:a16="http://schemas.microsoft.com/office/drawing/2014/main" id="{3F8C93E4-CFBC-462F-B4AF-9D5B15F45A9E}"/>
              </a:ext>
            </a:extLst>
          </p:cNvPr>
          <p:cNvSpPr txBox="1"/>
          <p:nvPr/>
        </p:nvSpPr>
        <p:spPr>
          <a:xfrm>
            <a:off x="2471452" y="3573016"/>
            <a:ext cx="1489575" cy="369332"/>
          </a:xfrm>
          <a:prstGeom prst="rect">
            <a:avLst/>
          </a:prstGeom>
          <a:noFill/>
        </p:spPr>
        <p:txBody>
          <a:bodyPr wrap="none" rtlCol="0">
            <a:spAutoFit/>
          </a:bodyPr>
          <a:lstStyle/>
          <a:p>
            <a:r>
              <a:rPr lang="de-DE" dirty="0">
                <a:solidFill>
                  <a:srgbClr val="0070C0"/>
                </a:solidFill>
              </a:rPr>
              <a:t>Energy supply</a:t>
            </a:r>
          </a:p>
        </p:txBody>
      </p:sp>
      <p:pic>
        <p:nvPicPr>
          <p:cNvPr id="26" name="Picture 25" descr="A close up of a sign&#10;&#10;Description automatically generated">
            <a:extLst>
              <a:ext uri="{FF2B5EF4-FFF2-40B4-BE49-F238E27FC236}">
                <a16:creationId xmlns:a16="http://schemas.microsoft.com/office/drawing/2014/main" id="{95A1F385-56C0-40EB-8ED4-D9BD40546F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6394" y="118693"/>
            <a:ext cx="2116148" cy="558428"/>
          </a:xfrm>
          <a:prstGeom prst="rect">
            <a:avLst/>
          </a:prstGeom>
        </p:spPr>
      </p:pic>
      <p:sp>
        <p:nvSpPr>
          <p:cNvPr id="2" name="TextBox 1">
            <a:extLst>
              <a:ext uri="{FF2B5EF4-FFF2-40B4-BE49-F238E27FC236}">
                <a16:creationId xmlns:a16="http://schemas.microsoft.com/office/drawing/2014/main" id="{26D47677-A2F3-4C79-9693-B9F553AD6ABB}"/>
              </a:ext>
            </a:extLst>
          </p:cNvPr>
          <p:cNvSpPr txBox="1"/>
          <p:nvPr/>
        </p:nvSpPr>
        <p:spPr>
          <a:xfrm>
            <a:off x="1752079" y="971437"/>
            <a:ext cx="527709" cy="369332"/>
          </a:xfrm>
          <a:prstGeom prst="rect">
            <a:avLst/>
          </a:prstGeom>
          <a:noFill/>
        </p:spPr>
        <p:txBody>
          <a:bodyPr wrap="none" rtlCol="0">
            <a:spAutoFit/>
          </a:bodyPr>
          <a:lstStyle/>
          <a:p>
            <a:r>
              <a:rPr lang="sv-SE" u="sng" dirty="0"/>
              <a:t>EBS</a:t>
            </a:r>
            <a:endParaRPr lang="en-US" u="sng" dirty="0"/>
          </a:p>
        </p:txBody>
      </p:sp>
      <p:sp>
        <p:nvSpPr>
          <p:cNvPr id="28" name="TextBox 27">
            <a:extLst>
              <a:ext uri="{FF2B5EF4-FFF2-40B4-BE49-F238E27FC236}">
                <a16:creationId xmlns:a16="http://schemas.microsoft.com/office/drawing/2014/main" id="{2D7E6182-BF80-41A8-ABBF-3DC4E5E783BE}"/>
              </a:ext>
            </a:extLst>
          </p:cNvPr>
          <p:cNvSpPr txBox="1"/>
          <p:nvPr/>
        </p:nvSpPr>
        <p:spPr>
          <a:xfrm>
            <a:off x="1745517" y="4482017"/>
            <a:ext cx="619080" cy="369332"/>
          </a:xfrm>
          <a:prstGeom prst="rect">
            <a:avLst/>
          </a:prstGeom>
          <a:noFill/>
        </p:spPr>
        <p:txBody>
          <a:bodyPr wrap="none" rtlCol="0">
            <a:spAutoFit/>
          </a:bodyPr>
          <a:lstStyle/>
          <a:p>
            <a:r>
              <a:rPr lang="sv-SE" u="sng" dirty="0"/>
              <a:t>EMB</a:t>
            </a:r>
            <a:endParaRPr lang="en-US" u="sng" dirty="0"/>
          </a:p>
        </p:txBody>
      </p:sp>
      <p:sp>
        <p:nvSpPr>
          <p:cNvPr id="31" name="TextBox 30">
            <a:extLst>
              <a:ext uri="{FF2B5EF4-FFF2-40B4-BE49-F238E27FC236}">
                <a16:creationId xmlns:a16="http://schemas.microsoft.com/office/drawing/2014/main" id="{9204265F-EEEF-40CB-8022-2F6EAAA7F070}"/>
              </a:ext>
            </a:extLst>
          </p:cNvPr>
          <p:cNvSpPr txBox="1"/>
          <p:nvPr/>
        </p:nvSpPr>
        <p:spPr>
          <a:xfrm>
            <a:off x="7176120" y="4482017"/>
            <a:ext cx="1491562" cy="369332"/>
          </a:xfrm>
          <a:prstGeom prst="rect">
            <a:avLst/>
          </a:prstGeom>
          <a:noFill/>
        </p:spPr>
        <p:txBody>
          <a:bodyPr wrap="none" rtlCol="0">
            <a:spAutoFit/>
          </a:bodyPr>
          <a:lstStyle/>
          <a:p>
            <a:r>
              <a:rPr lang="en-GB" b="1" u="sng" dirty="0"/>
              <a:t>New</a:t>
            </a:r>
            <a:r>
              <a:rPr lang="en-GB" i="1" dirty="0"/>
              <a:t> 5.2.1.</a:t>
            </a:r>
            <a:r>
              <a:rPr lang="en-GB" b="1" i="1" dirty="0"/>
              <a:t>35</a:t>
            </a:r>
            <a:r>
              <a:rPr lang="en-GB" i="1" dirty="0"/>
              <a:t>.</a:t>
            </a:r>
            <a:endParaRPr lang="en-US" dirty="0"/>
          </a:p>
        </p:txBody>
      </p:sp>
      <p:pic>
        <p:nvPicPr>
          <p:cNvPr id="20" name="Picture 19">
            <a:extLst>
              <a:ext uri="{FF2B5EF4-FFF2-40B4-BE49-F238E27FC236}">
                <a16:creationId xmlns:a16="http://schemas.microsoft.com/office/drawing/2014/main" id="{29FD77E8-5150-36AE-A0A3-A8DD93859FCA}"/>
              </a:ext>
            </a:extLst>
          </p:cNvPr>
          <p:cNvPicPr>
            <a:picLocks noChangeAspect="1"/>
          </p:cNvPicPr>
          <p:nvPr/>
        </p:nvPicPr>
        <p:blipFill>
          <a:blip r:embed="rId4"/>
          <a:stretch>
            <a:fillRect/>
          </a:stretch>
        </p:blipFill>
        <p:spPr>
          <a:xfrm>
            <a:off x="4120781" y="1947006"/>
            <a:ext cx="875713" cy="554618"/>
          </a:xfrm>
          <a:prstGeom prst="rect">
            <a:avLst/>
          </a:prstGeom>
        </p:spPr>
      </p:pic>
      <p:pic>
        <p:nvPicPr>
          <p:cNvPr id="21" name="Picture 20">
            <a:extLst>
              <a:ext uri="{FF2B5EF4-FFF2-40B4-BE49-F238E27FC236}">
                <a16:creationId xmlns:a16="http://schemas.microsoft.com/office/drawing/2014/main" id="{CD9385AC-BDD7-1000-6FD7-5733DF592E42}"/>
              </a:ext>
            </a:extLst>
          </p:cNvPr>
          <p:cNvPicPr>
            <a:picLocks noChangeAspect="1"/>
          </p:cNvPicPr>
          <p:nvPr/>
        </p:nvPicPr>
        <p:blipFill>
          <a:blip r:embed="rId4"/>
          <a:stretch>
            <a:fillRect/>
          </a:stretch>
        </p:blipFill>
        <p:spPr>
          <a:xfrm>
            <a:off x="4045280" y="5177674"/>
            <a:ext cx="875713" cy="554618"/>
          </a:xfrm>
          <a:prstGeom prst="rect">
            <a:avLst/>
          </a:prstGeom>
        </p:spPr>
      </p:pic>
      <p:cxnSp>
        <p:nvCxnSpPr>
          <p:cNvPr id="22" name="Gerader Verbinder 4">
            <a:extLst>
              <a:ext uri="{FF2B5EF4-FFF2-40B4-BE49-F238E27FC236}">
                <a16:creationId xmlns:a16="http://schemas.microsoft.com/office/drawing/2014/main" id="{36303C70-D8B0-01E3-9232-61FC373E4EE8}"/>
              </a:ext>
            </a:extLst>
          </p:cNvPr>
          <p:cNvCxnSpPr>
            <a:cxnSpLocks/>
          </p:cNvCxnSpPr>
          <p:nvPr/>
        </p:nvCxnSpPr>
        <p:spPr>
          <a:xfrm>
            <a:off x="6527952" y="3284984"/>
            <a:ext cx="0" cy="1080120"/>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ED8E19F-4944-B9B3-104C-6C1506958E86}"/>
              </a:ext>
            </a:extLst>
          </p:cNvPr>
          <p:cNvSpPr txBox="1"/>
          <p:nvPr/>
        </p:nvSpPr>
        <p:spPr>
          <a:xfrm>
            <a:off x="7187689" y="2839383"/>
            <a:ext cx="995785" cy="369332"/>
          </a:xfrm>
          <a:prstGeom prst="rect">
            <a:avLst/>
          </a:prstGeom>
          <a:noFill/>
        </p:spPr>
        <p:txBody>
          <a:bodyPr wrap="none" rtlCol="0">
            <a:spAutoFit/>
          </a:bodyPr>
          <a:lstStyle/>
          <a:p>
            <a:r>
              <a:rPr lang="en-GB" i="1" dirty="0"/>
              <a:t> 5.2.1.27</a:t>
            </a:r>
            <a:endParaRPr lang="en-US" dirty="0"/>
          </a:p>
        </p:txBody>
      </p:sp>
      <p:sp>
        <p:nvSpPr>
          <p:cNvPr id="3" name="Textfeld 4">
            <a:extLst>
              <a:ext uri="{FF2B5EF4-FFF2-40B4-BE49-F238E27FC236}">
                <a16:creationId xmlns:a16="http://schemas.microsoft.com/office/drawing/2014/main" id="{2F2FFA88-275E-3A9E-DF40-AE8981DE6E5C}"/>
              </a:ext>
            </a:extLst>
          </p:cNvPr>
          <p:cNvSpPr txBox="1"/>
          <p:nvPr/>
        </p:nvSpPr>
        <p:spPr>
          <a:xfrm>
            <a:off x="11487150" y="28575"/>
            <a:ext cx="633270" cy="369332"/>
          </a:xfrm>
          <a:prstGeom prst="rect">
            <a:avLst/>
          </a:prstGeom>
          <a:solidFill>
            <a:srgbClr val="FFFF00"/>
          </a:solidFill>
        </p:spPr>
        <p:txBody>
          <a:bodyPr wrap="square" rtlCol="0">
            <a:spAutoFit/>
          </a:bodyPr>
          <a:lstStyle/>
          <a:p>
            <a:r>
              <a:rPr lang="de-DE" dirty="0"/>
              <a:t>1.(a)</a:t>
            </a:r>
          </a:p>
        </p:txBody>
      </p:sp>
    </p:spTree>
    <p:extLst>
      <p:ext uri="{BB962C8B-B14F-4D97-AF65-F5344CB8AC3E}">
        <p14:creationId xmlns:p14="http://schemas.microsoft.com/office/powerpoint/2010/main" val="36761725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F52C92-E2C4-4BDC-A40B-D22DBC28CDE8}"/>
              </a:ext>
            </a:extLst>
          </p:cNvPr>
          <p:cNvSpPr>
            <a:spLocks noGrp="1"/>
          </p:cNvSpPr>
          <p:nvPr>
            <p:ph type="title"/>
          </p:nvPr>
        </p:nvSpPr>
        <p:spPr>
          <a:xfrm>
            <a:off x="690420" y="211310"/>
            <a:ext cx="10515600" cy="1179340"/>
          </a:xfrm>
        </p:spPr>
        <p:txBody>
          <a:bodyPr anchor="t">
            <a:normAutofit fontScale="90000"/>
          </a:bodyPr>
          <a:lstStyle/>
          <a:p>
            <a:r>
              <a:rPr lang="en-US" b="1" dirty="0"/>
              <a:t>Motivation amending UN R13-H on Full Power Braking Systems </a:t>
            </a:r>
          </a:p>
        </p:txBody>
      </p:sp>
      <p:sp>
        <p:nvSpPr>
          <p:cNvPr id="6" name="Foliennummernplatzhalter 5">
            <a:extLst>
              <a:ext uri="{FF2B5EF4-FFF2-40B4-BE49-F238E27FC236}">
                <a16:creationId xmlns:a16="http://schemas.microsoft.com/office/drawing/2014/main" id="{2009A9A2-F492-48B7-9C15-B83B1AFFEE73}"/>
              </a:ext>
            </a:extLst>
          </p:cNvPr>
          <p:cNvSpPr>
            <a:spLocks noGrp="1"/>
          </p:cNvSpPr>
          <p:nvPr>
            <p:ph type="sldNum" sz="quarter" idx="12"/>
          </p:nvPr>
        </p:nvSpPr>
        <p:spPr>
          <a:xfrm>
            <a:off x="8610600" y="6311006"/>
            <a:ext cx="2743200" cy="365125"/>
          </a:xfrm>
        </p:spPr>
        <p:txBody>
          <a:bodyPr/>
          <a:lstStyle/>
          <a:p>
            <a:fld id="{5B7D6C0E-523A-40F5-A063-3C2E1B3AD2D0}" type="slidenum">
              <a:rPr lang="en-US" smtClean="0"/>
              <a:t>7</a:t>
            </a:fld>
            <a:endParaRPr lang="en-US"/>
          </a:p>
        </p:txBody>
      </p:sp>
      <p:sp>
        <p:nvSpPr>
          <p:cNvPr id="9" name="Inhaltsplatzhalter 2">
            <a:extLst>
              <a:ext uri="{FF2B5EF4-FFF2-40B4-BE49-F238E27FC236}">
                <a16:creationId xmlns:a16="http://schemas.microsoft.com/office/drawing/2014/main" id="{9EEFB478-BFBC-4FA4-9366-1497F283E6F8}"/>
              </a:ext>
            </a:extLst>
          </p:cNvPr>
          <p:cNvSpPr>
            <a:spLocks noGrp="1"/>
          </p:cNvSpPr>
          <p:nvPr>
            <p:ph idx="1"/>
          </p:nvPr>
        </p:nvSpPr>
        <p:spPr>
          <a:xfrm>
            <a:off x="727367" y="1846410"/>
            <a:ext cx="10626433" cy="3135165"/>
          </a:xfrm>
        </p:spPr>
        <p:txBody>
          <a:bodyPr>
            <a:normAutofit/>
          </a:bodyPr>
          <a:lstStyle/>
          <a:p>
            <a:pPr>
              <a:spcBef>
                <a:spcPts val="600"/>
              </a:spcBef>
            </a:pPr>
            <a:r>
              <a:rPr lang="pt-BR" sz="2600" dirty="0"/>
              <a:t>Full Power Braking Systems are under development as an alternative to conventional hydraulic braking systems.</a:t>
            </a:r>
          </a:p>
          <a:p>
            <a:pPr>
              <a:spcBef>
                <a:spcPts val="600"/>
              </a:spcBef>
            </a:pPr>
            <a:endParaRPr lang="pt-BR" sz="2600" dirty="0"/>
          </a:p>
          <a:p>
            <a:pPr>
              <a:spcBef>
                <a:spcPts val="600"/>
              </a:spcBef>
            </a:pPr>
            <a:r>
              <a:rPr lang="pt-BR" sz="2600" dirty="0"/>
              <a:t>Currently potential approvals to UN-R 13H/01 Suppl.4 for such Full Power Braking Systems are unclear due to </a:t>
            </a:r>
            <a:r>
              <a:rPr lang="pt-BR" sz="2600" dirty="0">
                <a:latin typeface="Imago Pro Book" panose="02000500060000020004" pitchFamily="2" charset="0"/>
              </a:rPr>
              <a:t>missing defnitions and requirments.</a:t>
            </a:r>
            <a:endParaRPr lang="en-US" sz="2600" dirty="0">
              <a:latin typeface="Imago Pro Book" panose="02000500060000020004" pitchFamily="2" charset="0"/>
            </a:endParaRPr>
          </a:p>
          <a:p>
            <a:pPr>
              <a:spcBef>
                <a:spcPts val="1200"/>
              </a:spcBef>
            </a:pPr>
            <a:endParaRPr kumimoji="0" lang="en-US" sz="2600" b="0" i="0" u="none" strike="noStrike" kern="1200" cap="none" spc="0" normalizeH="0" baseline="0" noProof="0" dirty="0">
              <a:ln>
                <a:noFill/>
              </a:ln>
              <a:effectLst/>
              <a:uLnTx/>
              <a:uFillTx/>
              <a:latin typeface="Imago Pro Book" panose="02000500060000020004" pitchFamily="2" charset="0"/>
              <a:ea typeface="+mn-ea"/>
              <a:cs typeface="+mn-cs"/>
            </a:endParaRPr>
          </a:p>
          <a:p>
            <a:pPr marL="457200" lvl="1" indent="0">
              <a:spcBef>
                <a:spcPts val="1200"/>
              </a:spcBef>
              <a:buNone/>
            </a:pPr>
            <a:endParaRPr lang="de-DE" dirty="0"/>
          </a:p>
        </p:txBody>
      </p:sp>
      <p:sp>
        <p:nvSpPr>
          <p:cNvPr id="3" name="Fußzeilenplatzhalter 2">
            <a:extLst>
              <a:ext uri="{FF2B5EF4-FFF2-40B4-BE49-F238E27FC236}">
                <a16:creationId xmlns:a16="http://schemas.microsoft.com/office/drawing/2014/main" id="{3F29A175-495A-4F10-8A35-0D61144B4FA6}"/>
              </a:ext>
            </a:extLst>
          </p:cNvPr>
          <p:cNvSpPr>
            <a:spLocks noGrp="1"/>
          </p:cNvSpPr>
          <p:nvPr>
            <p:ph type="ftr" sz="quarter" idx="11"/>
          </p:nvPr>
        </p:nvSpPr>
        <p:spPr>
          <a:xfrm>
            <a:off x="4038600" y="6356350"/>
            <a:ext cx="5581650" cy="365125"/>
          </a:xfrm>
        </p:spPr>
        <p:txBody>
          <a:bodyPr/>
          <a:lstStyle/>
          <a:p>
            <a:r>
              <a:rPr lang="en-US"/>
              <a:t>GRVA Workshop EMB  (29th - 30th of March 2023,Brussels)  I Input Passenger Cars</a:t>
            </a:r>
            <a:endParaRPr lang="en-US" dirty="0"/>
          </a:p>
        </p:txBody>
      </p:sp>
      <p:sp>
        <p:nvSpPr>
          <p:cNvPr id="5" name="Textfeld 4">
            <a:extLst>
              <a:ext uri="{FF2B5EF4-FFF2-40B4-BE49-F238E27FC236}">
                <a16:creationId xmlns:a16="http://schemas.microsoft.com/office/drawing/2014/main" id="{CCA625A7-5DD4-4051-BD91-C7488DA65960}"/>
              </a:ext>
            </a:extLst>
          </p:cNvPr>
          <p:cNvSpPr txBox="1"/>
          <p:nvPr/>
        </p:nvSpPr>
        <p:spPr>
          <a:xfrm>
            <a:off x="11487150" y="28575"/>
            <a:ext cx="633270" cy="369332"/>
          </a:xfrm>
          <a:prstGeom prst="rect">
            <a:avLst/>
          </a:prstGeom>
          <a:solidFill>
            <a:srgbClr val="FFFF00"/>
          </a:solidFill>
        </p:spPr>
        <p:txBody>
          <a:bodyPr wrap="square" rtlCol="0">
            <a:spAutoFit/>
          </a:bodyPr>
          <a:lstStyle/>
          <a:p>
            <a:r>
              <a:rPr lang="de-DE" dirty="0"/>
              <a:t>1.(b)</a:t>
            </a:r>
          </a:p>
        </p:txBody>
      </p:sp>
    </p:spTree>
    <p:extLst>
      <p:ext uri="{BB962C8B-B14F-4D97-AF65-F5344CB8AC3E}">
        <p14:creationId xmlns:p14="http://schemas.microsoft.com/office/powerpoint/2010/main" val="83527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E32909-804E-4956-9294-F60EDFC364D4}"/>
              </a:ext>
            </a:extLst>
          </p:cNvPr>
          <p:cNvSpPr>
            <a:spLocks noGrp="1"/>
          </p:cNvSpPr>
          <p:nvPr>
            <p:ph type="title"/>
          </p:nvPr>
        </p:nvSpPr>
        <p:spPr>
          <a:xfrm>
            <a:off x="267856" y="92114"/>
            <a:ext cx="11338687" cy="922192"/>
          </a:xfrm>
        </p:spPr>
        <p:txBody>
          <a:bodyPr>
            <a:noAutofit/>
          </a:bodyPr>
          <a:lstStyle/>
          <a:p>
            <a:r>
              <a:rPr lang="en-US" sz="3600" b="1" dirty="0"/>
              <a:t>Classification</a:t>
            </a:r>
            <a:r>
              <a:rPr lang="en-US" sz="3600" dirty="0"/>
              <a:t> </a:t>
            </a:r>
            <a:br>
              <a:rPr lang="en-US" sz="3600" dirty="0"/>
            </a:br>
            <a:r>
              <a:rPr lang="en-US" sz="3600" dirty="0"/>
              <a:t>Brake by Wire (BBW) versus Electro Mechanical Brake (EMB)</a:t>
            </a:r>
          </a:p>
        </p:txBody>
      </p:sp>
      <p:graphicFrame>
        <p:nvGraphicFramePr>
          <p:cNvPr id="5" name="Inhaltsplatzhalter 4">
            <a:extLst>
              <a:ext uri="{FF2B5EF4-FFF2-40B4-BE49-F238E27FC236}">
                <a16:creationId xmlns:a16="http://schemas.microsoft.com/office/drawing/2014/main" id="{FF404B83-2928-4226-AE35-03D1943CF448}"/>
              </a:ext>
            </a:extLst>
          </p:cNvPr>
          <p:cNvGraphicFramePr>
            <a:graphicFrameLocks noGrp="1"/>
          </p:cNvGraphicFramePr>
          <p:nvPr>
            <p:ph idx="1"/>
          </p:nvPr>
        </p:nvGraphicFramePr>
        <p:xfrm>
          <a:off x="3229789" y="2585387"/>
          <a:ext cx="6042848" cy="3752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30180636-0CC6-403A-B3EA-F0E5709ECA2B}"/>
              </a:ext>
            </a:extLst>
          </p:cNvPr>
          <p:cNvSpPr>
            <a:spLocks noGrp="1"/>
          </p:cNvSpPr>
          <p:nvPr>
            <p:ph type="sldNum" sz="quarter" idx="12"/>
          </p:nvPr>
        </p:nvSpPr>
        <p:spPr/>
        <p:txBody>
          <a:bodyPr/>
          <a:lstStyle/>
          <a:p>
            <a:fld id="{72AD60C4-287C-4A5B-ADA5-9178088AA60A}" type="slidenum">
              <a:rPr lang="en-US" smtClean="0"/>
              <a:t>8</a:t>
            </a:fld>
            <a:endParaRPr lang="en-US"/>
          </a:p>
        </p:txBody>
      </p:sp>
      <p:pic>
        <p:nvPicPr>
          <p:cNvPr id="13" name="Grafik 12">
            <a:extLst>
              <a:ext uri="{FF2B5EF4-FFF2-40B4-BE49-F238E27FC236}">
                <a16:creationId xmlns:a16="http://schemas.microsoft.com/office/drawing/2014/main" id="{828D37FF-45BF-49DE-B4AA-2499854936CE}"/>
              </a:ext>
            </a:extLst>
          </p:cNvPr>
          <p:cNvPicPr>
            <a:picLocks noChangeAspect="1"/>
          </p:cNvPicPr>
          <p:nvPr/>
        </p:nvPicPr>
        <p:blipFill>
          <a:blip r:embed="rId7"/>
          <a:stretch>
            <a:fillRect/>
          </a:stretch>
        </p:blipFill>
        <p:spPr>
          <a:xfrm>
            <a:off x="2219900" y="1646652"/>
            <a:ext cx="4762500" cy="1213584"/>
          </a:xfrm>
          <a:prstGeom prst="rect">
            <a:avLst/>
          </a:prstGeom>
        </p:spPr>
      </p:pic>
      <p:grpSp>
        <p:nvGrpSpPr>
          <p:cNvPr id="26" name="Gruppieren 25">
            <a:extLst>
              <a:ext uri="{FF2B5EF4-FFF2-40B4-BE49-F238E27FC236}">
                <a16:creationId xmlns:a16="http://schemas.microsoft.com/office/drawing/2014/main" id="{B62842D6-1B0A-4E5E-9F8B-6FB570727619}"/>
              </a:ext>
            </a:extLst>
          </p:cNvPr>
          <p:cNvGrpSpPr/>
          <p:nvPr/>
        </p:nvGrpSpPr>
        <p:grpSpPr>
          <a:xfrm>
            <a:off x="2184391" y="1043143"/>
            <a:ext cx="4058528" cy="1213127"/>
            <a:chOff x="2184391" y="1043143"/>
            <a:chExt cx="4058528" cy="1213127"/>
          </a:xfrm>
        </p:grpSpPr>
        <p:sp>
          <p:nvSpPr>
            <p:cNvPr id="3" name="Textfeld 2">
              <a:extLst>
                <a:ext uri="{FF2B5EF4-FFF2-40B4-BE49-F238E27FC236}">
                  <a16:creationId xmlns:a16="http://schemas.microsoft.com/office/drawing/2014/main" id="{7926A4A9-0D1E-468C-8A90-F89E4D7406B8}"/>
                </a:ext>
              </a:extLst>
            </p:cNvPr>
            <p:cNvSpPr txBox="1"/>
            <p:nvPr/>
          </p:nvSpPr>
          <p:spPr>
            <a:xfrm>
              <a:off x="3129719" y="1043143"/>
              <a:ext cx="2309056" cy="461665"/>
            </a:xfrm>
            <a:prstGeom prst="rect">
              <a:avLst/>
            </a:prstGeom>
            <a:noFill/>
          </p:spPr>
          <p:txBody>
            <a:bodyPr wrap="square" rtlCol="0">
              <a:spAutoFit/>
            </a:bodyPr>
            <a:lstStyle/>
            <a:p>
              <a:r>
                <a:rPr lang="de-DE" sz="1200" dirty="0"/>
                <a:t>Control  and  Energy Transmission </a:t>
              </a:r>
            </a:p>
            <a:p>
              <a:r>
                <a:rPr lang="de-DE" sz="1200" b="1" dirty="0">
                  <a:sym typeface="Wingdings" panose="05000000000000000000" pitchFamily="2" charset="2"/>
                </a:rPr>
                <a:t>        Brake By Wire (BBW)</a:t>
              </a:r>
              <a:endParaRPr lang="de-DE" sz="1200" b="1" dirty="0"/>
            </a:p>
          </p:txBody>
        </p:sp>
        <p:sp>
          <p:nvSpPr>
            <p:cNvPr id="8" name="Textfeld 7">
              <a:extLst>
                <a:ext uri="{FF2B5EF4-FFF2-40B4-BE49-F238E27FC236}">
                  <a16:creationId xmlns:a16="http://schemas.microsoft.com/office/drawing/2014/main" id="{B9077D95-359B-4912-8318-103B920DB222}"/>
                </a:ext>
              </a:extLst>
            </p:cNvPr>
            <p:cNvSpPr txBox="1"/>
            <p:nvPr/>
          </p:nvSpPr>
          <p:spPr>
            <a:xfrm>
              <a:off x="4714309" y="1525133"/>
              <a:ext cx="1528610" cy="461665"/>
            </a:xfrm>
            <a:prstGeom prst="rect">
              <a:avLst/>
            </a:prstGeom>
            <a:noFill/>
          </p:spPr>
          <p:txBody>
            <a:bodyPr wrap="square" rtlCol="0">
              <a:spAutoFit/>
            </a:bodyPr>
            <a:lstStyle/>
            <a:p>
              <a:r>
                <a:rPr lang="de-DE" sz="1200" dirty="0"/>
                <a:t>Energy Transmission</a:t>
              </a:r>
            </a:p>
            <a:p>
              <a:r>
                <a:rPr lang="de-DE" sz="1200" b="1" dirty="0">
                  <a:sym typeface="Wingdings" panose="05000000000000000000" pitchFamily="2" charset="2"/>
                </a:rPr>
                <a:t>          </a:t>
              </a:r>
              <a:r>
                <a:rPr lang="de-DE" sz="1200" b="1" dirty="0"/>
                <a:t>EMB</a:t>
              </a:r>
            </a:p>
          </p:txBody>
        </p:sp>
        <p:cxnSp>
          <p:nvCxnSpPr>
            <p:cNvPr id="7" name="Gerader Verbinder 6">
              <a:extLst>
                <a:ext uri="{FF2B5EF4-FFF2-40B4-BE49-F238E27FC236}">
                  <a16:creationId xmlns:a16="http://schemas.microsoft.com/office/drawing/2014/main" id="{EEB3DAF5-27B3-43E8-ADA8-2E8C894CF97B}"/>
                </a:ext>
              </a:extLst>
            </p:cNvPr>
            <p:cNvCxnSpPr>
              <a:cxnSpLocks/>
            </p:cNvCxnSpPr>
            <p:nvPr/>
          </p:nvCxnSpPr>
          <p:spPr>
            <a:xfrm flipH="1">
              <a:off x="4738258" y="1616169"/>
              <a:ext cx="7995" cy="6077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8105B314-113F-484F-B6FB-E9EE5F92AF47}"/>
                </a:ext>
              </a:extLst>
            </p:cNvPr>
            <p:cNvCxnSpPr>
              <a:cxnSpLocks/>
            </p:cNvCxnSpPr>
            <p:nvPr/>
          </p:nvCxnSpPr>
          <p:spPr>
            <a:xfrm>
              <a:off x="2184391" y="1348505"/>
              <a:ext cx="0" cy="870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3E260AA3-2758-4C3D-8C95-BF25CB42C6D3}"/>
                </a:ext>
              </a:extLst>
            </p:cNvPr>
            <p:cNvCxnSpPr>
              <a:cxnSpLocks/>
            </p:cNvCxnSpPr>
            <p:nvPr/>
          </p:nvCxnSpPr>
          <p:spPr>
            <a:xfrm>
              <a:off x="6137566" y="1299729"/>
              <a:ext cx="0" cy="9565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01A7B3BB-9CEA-4E11-BA2C-A1293824BA8A}"/>
                </a:ext>
              </a:extLst>
            </p:cNvPr>
            <p:cNvCxnSpPr>
              <a:cxnSpLocks/>
            </p:cNvCxnSpPr>
            <p:nvPr/>
          </p:nvCxnSpPr>
          <p:spPr>
            <a:xfrm>
              <a:off x="2184391" y="2228557"/>
              <a:ext cx="3953173"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Fußzeilenplatzhalter 5">
            <a:extLst>
              <a:ext uri="{FF2B5EF4-FFF2-40B4-BE49-F238E27FC236}">
                <a16:creationId xmlns:a16="http://schemas.microsoft.com/office/drawing/2014/main" id="{7B9785E8-A42B-4791-942E-4989152D291E}"/>
              </a:ext>
            </a:extLst>
          </p:cNvPr>
          <p:cNvSpPr>
            <a:spLocks noGrp="1"/>
          </p:cNvSpPr>
          <p:nvPr>
            <p:ph type="ftr" sz="quarter" idx="11"/>
          </p:nvPr>
        </p:nvSpPr>
        <p:spPr>
          <a:xfrm>
            <a:off x="2542570" y="6442075"/>
            <a:ext cx="7363429" cy="365125"/>
          </a:xfrm>
        </p:spPr>
        <p:txBody>
          <a:bodyPr/>
          <a:lstStyle/>
          <a:p>
            <a:r>
              <a:rPr lang="en-US" dirty="0"/>
              <a:t>GRVA Workshop EMB  (29th - 30th of March 2023,Brussels)  I Input Passenger Cars</a:t>
            </a:r>
          </a:p>
        </p:txBody>
      </p:sp>
      <p:cxnSp>
        <p:nvCxnSpPr>
          <p:cNvPr id="9" name="Gerader Verbinder 8">
            <a:extLst>
              <a:ext uri="{FF2B5EF4-FFF2-40B4-BE49-F238E27FC236}">
                <a16:creationId xmlns:a16="http://schemas.microsoft.com/office/drawing/2014/main" id="{265DA150-60AB-4E51-B4A3-F659EB6E1F8D}"/>
              </a:ext>
            </a:extLst>
          </p:cNvPr>
          <p:cNvCxnSpPr>
            <a:cxnSpLocks/>
          </p:cNvCxnSpPr>
          <p:nvPr/>
        </p:nvCxnSpPr>
        <p:spPr>
          <a:xfrm>
            <a:off x="6058474" y="2233174"/>
            <a:ext cx="0" cy="78163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C0D450D2-12BD-42C7-B4B9-989E442C589D}"/>
              </a:ext>
            </a:extLst>
          </p:cNvPr>
          <p:cNvCxnSpPr/>
          <p:nvPr/>
        </p:nvCxnSpPr>
        <p:spPr>
          <a:xfrm>
            <a:off x="2184391" y="1453492"/>
            <a:ext cx="395000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4FBD0B02-1C06-4234-8C6E-B6C2DA744EE2}"/>
              </a:ext>
            </a:extLst>
          </p:cNvPr>
          <p:cNvCxnSpPr>
            <a:cxnSpLocks/>
          </p:cNvCxnSpPr>
          <p:nvPr/>
        </p:nvCxnSpPr>
        <p:spPr>
          <a:xfrm>
            <a:off x="4755778" y="1910692"/>
            <a:ext cx="137861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feld 27">
            <a:extLst>
              <a:ext uri="{FF2B5EF4-FFF2-40B4-BE49-F238E27FC236}">
                <a16:creationId xmlns:a16="http://schemas.microsoft.com/office/drawing/2014/main" id="{F8DF36F4-EA6B-4D8E-9899-AADF45C4F6D8}"/>
              </a:ext>
            </a:extLst>
          </p:cNvPr>
          <p:cNvSpPr txBox="1"/>
          <p:nvPr/>
        </p:nvSpPr>
        <p:spPr>
          <a:xfrm>
            <a:off x="10120544" y="28575"/>
            <a:ext cx="1999876" cy="369332"/>
          </a:xfrm>
          <a:prstGeom prst="rect">
            <a:avLst/>
          </a:prstGeom>
          <a:solidFill>
            <a:srgbClr val="FFFF00"/>
          </a:solidFill>
        </p:spPr>
        <p:txBody>
          <a:bodyPr wrap="square" rtlCol="0">
            <a:spAutoFit/>
          </a:bodyPr>
          <a:lstStyle/>
          <a:p>
            <a:r>
              <a:rPr lang="de-DE" dirty="0"/>
              <a:t>Agenda item 1.(b)</a:t>
            </a:r>
          </a:p>
        </p:txBody>
      </p:sp>
    </p:spTree>
    <p:extLst>
      <p:ext uri="{BB962C8B-B14F-4D97-AF65-F5344CB8AC3E}">
        <p14:creationId xmlns:p14="http://schemas.microsoft.com/office/powerpoint/2010/main" val="1055008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AAAF43C0-BD18-455A-B67F-8909E51E7AEA}"/>
              </a:ext>
            </a:extLst>
          </p:cNvPr>
          <p:cNvSpPr>
            <a:spLocks noGrp="1"/>
          </p:cNvSpPr>
          <p:nvPr>
            <p:ph type="sldNum" sz="quarter" idx="12"/>
          </p:nvPr>
        </p:nvSpPr>
        <p:spPr>
          <a:prstGeom prst="rect">
            <a:avLst/>
          </a:prstGeom>
        </p:spPr>
        <p:txBody>
          <a:bodyPr vert="horz" lIns="91440" tIns="45720" rIns="91440" bIns="45720" rtlCol="0" anchor="ctr"/>
          <a:lstStyle>
            <a:defPPr>
              <a:defRPr lang="sv-SE"/>
            </a:defPPr>
            <a:lvl1pPr marL="0" algn="r" defTabSz="914400" rtl="0" eaLnBrk="1" latinLnBrk="0" hangingPunct="1">
              <a:defRPr sz="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333E58-081B-4835-BA47-73E0827DB444}" type="slidenum">
              <a:rPr lang="sv-SE" smtClean="0"/>
              <a:pPr/>
              <a:t>9</a:t>
            </a:fld>
            <a:endParaRPr lang="sv-SE" dirty="0"/>
          </a:p>
        </p:txBody>
      </p:sp>
      <p:sp>
        <p:nvSpPr>
          <p:cNvPr id="2" name="Rectangle 1">
            <a:extLst>
              <a:ext uri="{FF2B5EF4-FFF2-40B4-BE49-F238E27FC236}">
                <a16:creationId xmlns:a16="http://schemas.microsoft.com/office/drawing/2014/main" id="{41500F4C-DD41-4605-A2E6-2845AEA6EFA7}"/>
              </a:ext>
            </a:extLst>
          </p:cNvPr>
          <p:cNvSpPr/>
          <p:nvPr/>
        </p:nvSpPr>
        <p:spPr>
          <a:xfrm>
            <a:off x="1379988" y="2455543"/>
            <a:ext cx="8837804" cy="646331"/>
          </a:xfrm>
          <a:prstGeom prst="rect">
            <a:avLst/>
          </a:prstGeom>
        </p:spPr>
        <p:txBody>
          <a:bodyPr wrap="square">
            <a:spAutoFit/>
          </a:bodyPr>
          <a:lstStyle/>
          <a:p>
            <a:pPr algn="ctr"/>
            <a:r>
              <a:rPr lang="en-US" sz="3600" b="1" dirty="0">
                <a:latin typeface="+mj-lt"/>
                <a:ea typeface="+mj-ea"/>
                <a:cs typeface="+mj-cs"/>
              </a:rPr>
              <a:t>2. Traditional brakes and new concepts</a:t>
            </a:r>
            <a:endParaRPr lang="en-US" sz="3600" b="1" i="1" dirty="0">
              <a:latin typeface="+mj-lt"/>
              <a:ea typeface="+mj-ea"/>
              <a:cs typeface="+mj-cs"/>
            </a:endParaRPr>
          </a:p>
        </p:txBody>
      </p:sp>
      <p:pic>
        <p:nvPicPr>
          <p:cNvPr id="7" name="Picture 6" descr="A close up of a sign&#10;&#10;Description automatically generated">
            <a:extLst>
              <a:ext uri="{FF2B5EF4-FFF2-40B4-BE49-F238E27FC236}">
                <a16:creationId xmlns:a16="http://schemas.microsoft.com/office/drawing/2014/main" id="{84190D63-74B3-4C19-8F0F-5F47EA4E02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80537"/>
            <a:ext cx="2116148" cy="558428"/>
          </a:xfrm>
          <a:prstGeom prst="rect">
            <a:avLst/>
          </a:prstGeom>
        </p:spPr>
      </p:pic>
      <p:sp>
        <p:nvSpPr>
          <p:cNvPr id="4" name="TextBox 3">
            <a:extLst>
              <a:ext uri="{FF2B5EF4-FFF2-40B4-BE49-F238E27FC236}">
                <a16:creationId xmlns:a16="http://schemas.microsoft.com/office/drawing/2014/main" id="{6341A302-6747-F911-69DB-AC0B077B049E}"/>
              </a:ext>
            </a:extLst>
          </p:cNvPr>
          <p:cNvSpPr txBox="1"/>
          <p:nvPr/>
        </p:nvSpPr>
        <p:spPr>
          <a:xfrm>
            <a:off x="1379988" y="1362588"/>
            <a:ext cx="6094602" cy="369332"/>
          </a:xfrm>
          <a:prstGeom prst="rect">
            <a:avLst/>
          </a:prstGeom>
          <a:noFill/>
        </p:spPr>
        <p:txBody>
          <a:bodyPr wrap="square">
            <a:spAutoFit/>
          </a:bodyPr>
          <a:lstStyle/>
          <a:p>
            <a:r>
              <a:rPr lang="en-US" sz="1800" b="1" i="1" dirty="0">
                <a:latin typeface="+mj-lt"/>
                <a:ea typeface="+mj-ea"/>
                <a:cs typeface="+mj-cs"/>
              </a:rPr>
              <a:t>Day 1, 13:00 – 18:00</a:t>
            </a:r>
            <a:endParaRPr lang="en-US" dirty="0"/>
          </a:p>
        </p:txBody>
      </p:sp>
    </p:spTree>
    <p:extLst>
      <p:ext uri="{BB962C8B-B14F-4D97-AF65-F5344CB8AC3E}">
        <p14:creationId xmlns:p14="http://schemas.microsoft.com/office/powerpoint/2010/main" val="26355678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6eaf948-52d2-433f-8c4d-fbf9c1e2bc9a">
      <Terms xmlns="http://schemas.microsoft.com/office/infopath/2007/PartnerControls"/>
    </lcf76f155ced4ddcb4097134ff3c332f>
    <TaxCatchAll xmlns="728444ab-7c18-49b7-b7de-99df451f62a3" xsi:nil="true"/>
    <Hyperl_x00e4_nk xmlns="16eaf948-52d2-433f-8c4d-fbf9c1e2bc9a">
      <Url xsi:nil="true"/>
      <Description xsi:nil="true"/>
    </Hyperl_x00e4_nk>
    <L_x00e4_nk xmlns="16eaf948-52d2-433f-8c4d-fbf9c1e2bc9a">
      <Url xsi:nil="true"/>
      <Description xsi:nil="true"/>
    </L_x00e4_nk>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19CE970AFD18C4EAD63C6A47334C609" ma:contentTypeVersion="15" ma:contentTypeDescription="Create a new document." ma:contentTypeScope="" ma:versionID="1fa0ede1e12700662075e50f09c96089">
  <xsd:schema xmlns:xsd="http://www.w3.org/2001/XMLSchema" xmlns:xs="http://www.w3.org/2001/XMLSchema" xmlns:p="http://schemas.microsoft.com/office/2006/metadata/properties" xmlns:ns2="16eaf948-52d2-433f-8c4d-fbf9c1e2bc9a" xmlns:ns3="728444ab-7c18-49b7-b7de-99df451f62a3" targetNamespace="http://schemas.microsoft.com/office/2006/metadata/properties" ma:root="true" ma:fieldsID="30f3057f838a963dca13dd2397abaaa1" ns2:_="" ns3:_="">
    <xsd:import namespace="16eaf948-52d2-433f-8c4d-fbf9c1e2bc9a"/>
    <xsd:import namespace="728444ab-7c18-49b7-b7de-99df451f62a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L_x00e4_nk" minOccurs="0"/>
                <xsd:element ref="ns2:Hyperl_x00e4_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eaf948-52d2-433f-8c4d-fbf9c1e2bc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e6644d6-9201-40c6-8be7-93c194336be2"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L_x00e4_nk" ma:index="21" nillable="true" ma:displayName="Länk" ma:format="Hyperlink" ma:internalName="L_x00e4_nk">
      <xsd:complexType>
        <xsd:complexContent>
          <xsd:extension base="dms:URL">
            <xsd:sequence>
              <xsd:element name="Url" type="dms:ValidUrl" minOccurs="0" nillable="true"/>
              <xsd:element name="Description" type="xsd:string" nillable="true"/>
            </xsd:sequence>
          </xsd:extension>
        </xsd:complexContent>
      </xsd:complexType>
    </xsd:element>
    <xsd:element name="Hyperl_x00e4_nk" ma:index="22" nillable="true" ma:displayName="Hyperlänk" ma:format="Hyperlink" ma:internalName="Hyperl_x00e4_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28444ab-7c18-49b7-b7de-99df451f62a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16523e47-8395-4316-95a4-6d99d1274d58}" ma:internalName="TaxCatchAll" ma:showField="CatchAllData" ma:web="728444ab-7c18-49b7-b7de-99df451f62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868143-514B-45F7-B5DF-D0E8F4126A1E}">
  <ds:schemaRefs>
    <ds:schemaRef ds:uri="http://schemas.microsoft.com/sharepoint/v3/contenttype/forms"/>
  </ds:schemaRefs>
</ds:datastoreItem>
</file>

<file path=customXml/itemProps2.xml><?xml version="1.0" encoding="utf-8"?>
<ds:datastoreItem xmlns:ds="http://schemas.openxmlformats.org/officeDocument/2006/customXml" ds:itemID="{914B116C-CEEF-4987-894A-033820D2E9A8}">
  <ds:schemaRefs>
    <ds:schemaRef ds:uri="http://schemas.openxmlformats.org/package/2006/metadata/core-properties"/>
    <ds:schemaRef ds:uri="http://purl.org/dc/terms/"/>
    <ds:schemaRef ds:uri="16eaf948-52d2-433f-8c4d-fbf9c1e2bc9a"/>
    <ds:schemaRef ds:uri="http://schemas.microsoft.com/office/2006/documentManagement/types"/>
    <ds:schemaRef ds:uri="http://schemas.microsoft.com/office/2006/metadata/properties"/>
    <ds:schemaRef ds:uri="http://purl.org/dc/elements/1.1/"/>
    <ds:schemaRef ds:uri="http://schemas.microsoft.com/office/infopath/2007/PartnerControls"/>
    <ds:schemaRef ds:uri="728444ab-7c18-49b7-b7de-99df451f62a3"/>
    <ds:schemaRef ds:uri="http://www.w3.org/XML/1998/namespace"/>
    <ds:schemaRef ds:uri="http://purl.org/dc/dcmitype/"/>
  </ds:schemaRefs>
</ds:datastoreItem>
</file>

<file path=customXml/itemProps3.xml><?xml version="1.0" encoding="utf-8"?>
<ds:datastoreItem xmlns:ds="http://schemas.openxmlformats.org/officeDocument/2006/customXml" ds:itemID="{FB014D53-397F-4FE0-984D-EB9F840DBB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eaf948-52d2-433f-8c4d-fbf9c1e2bc9a"/>
    <ds:schemaRef ds:uri="728444ab-7c18-49b7-b7de-99df451f62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6006a9c5-d130-408c-bc8e-3b5ecdb17aa0}" enabled="1" method="Standard" siteId="{8d4b558f-7b2e-40ba-ad1f-e04d79e6265a}" contentBits="2" removed="0"/>
  <clbl:label id="{69405920-b673-4f7c-8845-e124e9d08af2}" enabled="0" method="" siteId="{69405920-b673-4f7c-8845-e124e9d08af2}" removed="1"/>
</clbl:labelList>
</file>

<file path=docProps/app.xml><?xml version="1.0" encoding="utf-8"?>
<Properties xmlns="http://schemas.openxmlformats.org/officeDocument/2006/extended-properties" xmlns:vt="http://schemas.openxmlformats.org/officeDocument/2006/docPropsVTypes">
  <TotalTime>563</TotalTime>
  <Words>3319</Words>
  <Application>Microsoft Office PowerPoint</Application>
  <PresentationFormat>Widescreen</PresentationFormat>
  <Paragraphs>668</Paragraphs>
  <Slides>37</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7" baseType="lpstr">
      <vt:lpstr>Imago Pro Book</vt:lpstr>
      <vt:lpstr>Arial</vt:lpstr>
      <vt:lpstr>Calibri</vt:lpstr>
      <vt:lpstr>Calibri Light</vt:lpstr>
      <vt:lpstr>Courier New</vt:lpstr>
      <vt:lpstr>Times New Roman</vt:lpstr>
      <vt:lpstr>Wingdings</vt:lpstr>
      <vt:lpstr>Office Theme</vt:lpstr>
      <vt:lpstr>think-cell Folie</vt:lpstr>
      <vt:lpstr>Document</vt:lpstr>
      <vt:lpstr>PowerPoint Presentation</vt:lpstr>
      <vt:lpstr>PowerPoint Presentation</vt:lpstr>
      <vt:lpstr>PowerPoint Presentation</vt:lpstr>
      <vt:lpstr>PowerPoint Presentation</vt:lpstr>
      <vt:lpstr>PowerPoint Presentation</vt:lpstr>
      <vt:lpstr>PowerPoint Presentation</vt:lpstr>
      <vt:lpstr>Motivation amending UN R13-H on Full Power Braking Systems </vt:lpstr>
      <vt:lpstr>Classification  Brake by Wire (BBW) versus Electro Mechanical Brake (EMB)</vt:lpstr>
      <vt:lpstr>PowerPoint Presentation</vt:lpstr>
      <vt:lpstr>Main challenges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5.2.1.2.7.2.  If the service braking force and transmission depend exclusively on the use, controlled by the driver, of an energy reserve, there shall be at least two completely independent energy reserves, each provided with its own transmission likewise independent; each of them may act on the brakes of only two or more wheels so selected as to be capable of ensuring by themselves the prescribed degree of secondary braking without endangering the stability of the vehicle during braking; in addition, each of the aforesaid energy reserves shall be equipped with a warning device as defined in paragraph 5.2.1.13. below. In each service braking circuit in at least one of the air reservoirs a device for draining and exhausting is required in an adequate and easily accessible position;</vt:lpstr>
      <vt:lpstr>PowerPoint Presentation</vt:lpstr>
      <vt:lpstr>PowerPoint Presentation</vt:lpstr>
      <vt:lpstr>5.2.1.5. Where use is made of energy other than the muscular energy of the driver, there need not be more than one source of such energy (hydraulic pump, air compressor, etc.), but the means by which the device constituting that source is driven shall be as safe as practicable.</vt:lpstr>
      <vt:lpstr>PowerPoint Presentation</vt:lpstr>
      <vt:lpstr>PowerPoint Presentation</vt:lpstr>
      <vt:lpstr>Proposed 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Proposed definitions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Teyssier Pierre</dc:creator>
  <cp:lastModifiedBy>Francois</cp:lastModifiedBy>
  <cp:revision>36</cp:revision>
  <dcterms:created xsi:type="dcterms:W3CDTF">2023-02-02T09:13:45Z</dcterms:created>
  <dcterms:modified xsi:type="dcterms:W3CDTF">2023-03-28T12:56:27Z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2023-02-02T09:13:45Z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a7a016e2-92a3-43bd-85fe-5629ee06b329</vt:lpwstr>
  </property>
  <property fmtid="{D5CDD505-2E9C-101B-9397-08002B2CF9AE}" pid="8" name="MSIP_Label_19540963-e559-4020-8a90-fe8a502c2801_ContentBits">
    <vt:lpwstr>0</vt:lpwstr>
  </property>
  <property fmtid="{D5CDD505-2E9C-101B-9397-08002B2CF9AE}" pid="9" name="MSIP_Label_b1c9b508-7c6e-42bd-bedf-808292653d6c_Enabled">
    <vt:lpwstr>true</vt:lpwstr>
  </property>
  <property fmtid="{D5CDD505-2E9C-101B-9397-08002B2CF9AE}" pid="10" name="MSIP_Label_b1c9b508-7c6e-42bd-bedf-808292653d6c_SetDate">
    <vt:lpwstr>2023-02-08T14:10:20Z</vt:lpwstr>
  </property>
  <property fmtid="{D5CDD505-2E9C-101B-9397-08002B2CF9AE}" pid="11" name="MSIP_Label_b1c9b508-7c6e-42bd-bedf-808292653d6c_Method">
    <vt:lpwstr>Standard</vt:lpwstr>
  </property>
  <property fmtid="{D5CDD505-2E9C-101B-9397-08002B2CF9AE}" pid="12" name="MSIP_Label_b1c9b508-7c6e-42bd-bedf-808292653d6c_Name">
    <vt:lpwstr>b1c9b508-7c6e-42bd-bedf-808292653d6c</vt:lpwstr>
  </property>
  <property fmtid="{D5CDD505-2E9C-101B-9397-08002B2CF9AE}" pid="13" name="MSIP_Label_b1c9b508-7c6e-42bd-bedf-808292653d6c_SiteId">
    <vt:lpwstr>2882be50-2012-4d88-ac86-544124e120c8</vt:lpwstr>
  </property>
  <property fmtid="{D5CDD505-2E9C-101B-9397-08002B2CF9AE}" pid="14" name="MSIP_Label_b1c9b508-7c6e-42bd-bedf-808292653d6c_ActionId">
    <vt:lpwstr>27e26037-10a9-46e9-b43e-f62127e76630</vt:lpwstr>
  </property>
  <property fmtid="{D5CDD505-2E9C-101B-9397-08002B2CF9AE}" pid="15" name="MSIP_Label_b1c9b508-7c6e-42bd-bedf-808292653d6c_ContentBits">
    <vt:lpwstr>3</vt:lpwstr>
  </property>
  <property fmtid="{D5CDD505-2E9C-101B-9397-08002B2CF9AE}" pid="16" name="_NewReviewCycle">
    <vt:lpwstr/>
  </property>
  <property fmtid="{D5CDD505-2E9C-101B-9397-08002B2CF9AE}" pid="17" name="ContentTypeId">
    <vt:lpwstr>0x010100119CE970AFD18C4EAD63C6A47334C609</vt:lpwstr>
  </property>
  <property fmtid="{D5CDD505-2E9C-101B-9397-08002B2CF9AE}" pid="18" name="MediaServiceImageTags">
    <vt:lpwstr/>
  </property>
  <property fmtid="{D5CDD505-2E9C-101B-9397-08002B2CF9AE}" pid="19" name="ClassificationContentMarkingFooterLocations">
    <vt:lpwstr>Office Theme:8</vt:lpwstr>
  </property>
  <property fmtid="{D5CDD505-2E9C-101B-9397-08002B2CF9AE}" pid="20" name="ClassificationContentMarkingFooterText">
    <vt:lpwstr>Internal</vt:lpwstr>
  </property>
</Properties>
</file>