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64" r:id="rId6"/>
    <p:sldId id="257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346" r:id="rId15"/>
    <p:sldId id="347" r:id="rId16"/>
    <p:sldId id="348" r:id="rId17"/>
    <p:sldId id="349" r:id="rId18"/>
    <p:sldId id="262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3685F-B7BC-4B41-B9A3-C2125B2B9AE1}" v="3" dt="2022-10-13T07:57:49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6A977-DBB0-4281-95C5-F64EE994602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3DCDF-4854-4261-9369-F2AECADF35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68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12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361114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13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1262799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14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3611145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04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8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760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FEC49A-96B3-4F4D-8D6C-79F53C0B57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68525"/>
            <a:ext cx="10515600" cy="4008437"/>
          </a:xfrm>
        </p:spPr>
        <p:txBody>
          <a:bodyPr/>
          <a:lstStyle/>
          <a:p>
            <a:pPr lvl="0"/>
            <a:r>
              <a:rPr lang="en-GB" noProof="0" dirty="0"/>
              <a:t>Click to change the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E14C6-4DF0-9E42-8380-AB7F6E61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8BA99C8-64F6-4D1F-AB8C-A08309D926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B6C479AA-18BA-4E79-AE88-56E81177A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A4B7F133-992D-4E17-A4C1-CF29F9097B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25476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77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0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23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5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9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89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64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1590-86DB-4370-BAFB-C873669718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64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pages/viewpage.action?pageId=18461515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660328" y="2698340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TF-AVRS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Update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March 2023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the expert of the Netherlands</a:t>
            </a:r>
            <a:endParaRPr lang="en-US" altLang="ja-JP" sz="1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775792" y="181835"/>
            <a:ext cx="3099376" cy="510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GRSG-125-34-Rev.1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 125</a:t>
            </a:r>
            <a:r>
              <a:rPr lang="en-US" sz="1200" b="0" strike="noStrike" spc="-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session, 27 – 31 March 2023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14</a:t>
            </a:r>
          </a:p>
        </p:txBody>
      </p:sp>
    </p:spTree>
    <p:extLst>
      <p:ext uri="{BB962C8B-B14F-4D97-AF65-F5344CB8AC3E}">
        <p14:creationId xmlns:p14="http://schemas.microsoft.com/office/powerpoint/2010/main" val="735717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905347" y="429067"/>
            <a:ext cx="995881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Way forward (</a:t>
            </a:r>
            <a:r>
              <a:rPr lang="nl-NL" sz="2800" b="1" dirty="0" err="1"/>
              <a:t>beyond</a:t>
            </a:r>
            <a:r>
              <a:rPr lang="nl-NL" sz="2800" b="1" dirty="0"/>
              <a:t> GRSG </a:t>
            </a:r>
            <a:r>
              <a:rPr lang="nl-NL" sz="2800" b="1" dirty="0" err="1"/>
              <a:t>responsibility</a:t>
            </a:r>
            <a:r>
              <a:rPr lang="nl-NL" sz="2800" b="1" dirty="0"/>
              <a:t>) :</a:t>
            </a:r>
          </a:p>
          <a:p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err="1"/>
              <a:t>Several</a:t>
            </a:r>
            <a:r>
              <a:rPr lang="nl-NL" sz="2800" dirty="0"/>
              <a:t> pre-</a:t>
            </a:r>
            <a:r>
              <a:rPr lang="nl-NL" sz="2800" dirty="0" err="1"/>
              <a:t>requisites</a:t>
            </a:r>
            <a:r>
              <a:rPr lang="nl-NL" sz="2800" dirty="0"/>
              <a:t> have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be</a:t>
            </a:r>
            <a:r>
              <a:rPr lang="nl-NL" sz="2800" dirty="0"/>
              <a:t> </a:t>
            </a:r>
            <a:r>
              <a:rPr lang="nl-NL" sz="2800" dirty="0" err="1"/>
              <a:t>defined</a:t>
            </a:r>
            <a:r>
              <a:rPr lang="nl-NL" sz="2800" dirty="0"/>
              <a:t> in order </a:t>
            </a:r>
            <a:r>
              <a:rPr lang="nl-NL" sz="2800" dirty="0" err="1"/>
              <a:t>to</a:t>
            </a:r>
            <a:r>
              <a:rPr lang="nl-NL" sz="2800" dirty="0"/>
              <a:t> start </a:t>
            </a:r>
            <a:r>
              <a:rPr lang="nl-NL" sz="2800" dirty="0" err="1"/>
              <a:t>the</a:t>
            </a:r>
            <a:r>
              <a:rPr lang="nl-NL" sz="2800" dirty="0"/>
              <a:t> next </a:t>
            </a:r>
            <a:r>
              <a:rPr lang="nl-NL" sz="2800" dirty="0" err="1"/>
              <a:t>phase</a:t>
            </a:r>
            <a:r>
              <a:rPr lang="nl-NL" sz="2800" dirty="0"/>
              <a:t>:</a:t>
            </a:r>
            <a:br>
              <a:rPr lang="nl-NL" sz="2800" dirty="0"/>
            </a:br>
            <a:r>
              <a:rPr lang="nl-NL" sz="2800" dirty="0"/>
              <a:t>- vehicle </a:t>
            </a:r>
            <a:r>
              <a:rPr lang="nl-NL" sz="2800" dirty="0" err="1"/>
              <a:t>categories</a:t>
            </a:r>
            <a:r>
              <a:rPr lang="nl-NL" sz="2800" dirty="0"/>
              <a:t>: new vehicle </a:t>
            </a:r>
            <a:r>
              <a:rPr lang="nl-NL" sz="2800" dirty="0" err="1"/>
              <a:t>categories</a:t>
            </a:r>
            <a:r>
              <a:rPr lang="nl-NL" sz="2800" dirty="0"/>
              <a:t> </a:t>
            </a:r>
            <a:r>
              <a:rPr lang="nl-NL" sz="2800" dirty="0" err="1"/>
              <a:t>for</a:t>
            </a:r>
            <a:br>
              <a:rPr lang="nl-NL" sz="2800" dirty="0"/>
            </a:br>
            <a:r>
              <a:rPr lang="nl-NL" sz="2800" dirty="0"/>
              <a:t>  </a:t>
            </a:r>
            <a:r>
              <a:rPr lang="nl-NL" sz="2800" dirty="0" err="1"/>
              <a:t>automated</a:t>
            </a:r>
            <a:r>
              <a:rPr lang="nl-NL" sz="2800" dirty="0"/>
              <a:t> </a:t>
            </a:r>
            <a:r>
              <a:rPr lang="nl-NL" sz="2800" dirty="0" err="1"/>
              <a:t>vehicles</a:t>
            </a:r>
            <a:r>
              <a:rPr lang="nl-NL" sz="2800" dirty="0"/>
              <a:t>, </a:t>
            </a:r>
            <a:r>
              <a:rPr lang="nl-NL" sz="2800" dirty="0" err="1"/>
              <a:t>dual</a:t>
            </a:r>
            <a:r>
              <a:rPr lang="nl-NL" sz="2800" dirty="0"/>
              <a:t> mode </a:t>
            </a:r>
            <a:r>
              <a:rPr lang="nl-NL" sz="2800" dirty="0" err="1"/>
              <a:t>vehicles</a:t>
            </a:r>
            <a:r>
              <a:rPr lang="nl-NL" sz="2800" dirty="0"/>
              <a:t>, </a:t>
            </a:r>
            <a:r>
              <a:rPr lang="nl-NL" sz="2800" dirty="0" err="1"/>
              <a:t>vehicles</a:t>
            </a:r>
            <a:r>
              <a:rPr lang="nl-NL" sz="2800" dirty="0"/>
              <a:t> w/o</a:t>
            </a:r>
            <a:br>
              <a:rPr lang="nl-NL" sz="2800" dirty="0"/>
            </a:br>
            <a:r>
              <a:rPr lang="nl-NL" sz="2800" dirty="0"/>
              <a:t>  </a:t>
            </a:r>
            <a:r>
              <a:rPr lang="nl-NL" sz="2800" dirty="0" err="1"/>
              <a:t>occupants</a:t>
            </a:r>
            <a:r>
              <a:rPr lang="nl-NL" sz="2800" dirty="0"/>
              <a:t> are </a:t>
            </a:r>
            <a:r>
              <a:rPr lang="nl-NL" sz="2800" dirty="0" err="1"/>
              <a:t>going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be</a:t>
            </a:r>
            <a:r>
              <a:rPr lang="nl-NL" sz="2800" dirty="0"/>
              <a:t> </a:t>
            </a:r>
            <a:r>
              <a:rPr lang="nl-NL" sz="2800" dirty="0" err="1"/>
              <a:t>defined</a:t>
            </a:r>
            <a:r>
              <a:rPr lang="nl-NL" sz="2800" dirty="0"/>
              <a:t> ?</a:t>
            </a:r>
            <a:br>
              <a:rPr lang="nl-NL" sz="2800" dirty="0"/>
            </a:br>
            <a:r>
              <a:rPr lang="nl-NL" sz="2800" i="1" dirty="0"/>
              <a:t>or</a:t>
            </a:r>
            <a:r>
              <a:rPr lang="nl-NL" sz="2800" dirty="0"/>
              <a:t> </a:t>
            </a:r>
            <a:br>
              <a:rPr lang="nl-NL" sz="2800" dirty="0"/>
            </a:br>
            <a:r>
              <a:rPr lang="nl-NL" sz="2800" dirty="0"/>
              <a:t>- </a:t>
            </a:r>
            <a:r>
              <a:rPr lang="nl-NL" sz="2800" dirty="0" err="1"/>
              <a:t>shall</a:t>
            </a:r>
            <a:r>
              <a:rPr lang="nl-NL" sz="2800" dirty="0"/>
              <a:t>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prescriptions</a:t>
            </a:r>
            <a:r>
              <a:rPr lang="nl-NL" sz="2800" dirty="0"/>
              <a:t> </a:t>
            </a:r>
            <a:r>
              <a:rPr lang="nl-NL" sz="2800" dirty="0" err="1"/>
              <a:t>be</a:t>
            </a:r>
            <a:r>
              <a:rPr lang="nl-NL" sz="2800" dirty="0"/>
              <a:t> </a:t>
            </a:r>
            <a:r>
              <a:rPr lang="nl-NL" sz="2800" dirty="0" err="1"/>
              <a:t>defined</a:t>
            </a:r>
            <a:r>
              <a:rPr lang="nl-NL" sz="2800" dirty="0"/>
              <a:t> such </a:t>
            </a:r>
            <a:r>
              <a:rPr lang="nl-NL" sz="2800" dirty="0" err="1"/>
              <a:t>that</a:t>
            </a:r>
            <a:r>
              <a:rPr lang="nl-NL" sz="2800" dirty="0"/>
              <a:t> different</a:t>
            </a:r>
            <a:br>
              <a:rPr lang="nl-NL" sz="2800" dirty="0"/>
            </a:br>
            <a:r>
              <a:rPr lang="nl-NL" sz="2800" dirty="0"/>
              <a:t>  </a:t>
            </a:r>
            <a:r>
              <a:rPr lang="nl-NL" sz="2800" dirty="0" err="1"/>
              <a:t>requirements</a:t>
            </a:r>
            <a:r>
              <a:rPr lang="nl-NL" sz="2800" dirty="0"/>
              <a:t> </a:t>
            </a:r>
            <a:r>
              <a:rPr lang="nl-NL" sz="2800" dirty="0" err="1"/>
              <a:t>may</a:t>
            </a:r>
            <a:r>
              <a:rPr lang="nl-NL" sz="2800" dirty="0"/>
              <a:t> apply </a:t>
            </a:r>
            <a:r>
              <a:rPr lang="nl-NL" sz="2800" dirty="0" err="1"/>
              <a:t>to</a:t>
            </a:r>
            <a:r>
              <a:rPr lang="nl-NL" sz="2800" dirty="0"/>
              <a:t> different </a:t>
            </a:r>
            <a:r>
              <a:rPr lang="nl-NL" sz="2800" dirty="0" err="1"/>
              <a:t>scenarios</a:t>
            </a:r>
            <a:r>
              <a:rPr lang="nl-NL" sz="2800" dirty="0"/>
              <a:t> </a:t>
            </a:r>
            <a:r>
              <a:rPr lang="nl-NL" sz="2800" dirty="0" err="1"/>
              <a:t>using</a:t>
            </a:r>
            <a:r>
              <a:rPr lang="nl-NL" sz="2800" dirty="0"/>
              <a:t> </a:t>
            </a:r>
            <a:r>
              <a:rPr lang="nl-NL" sz="2800" dirty="0" err="1"/>
              <a:t>the</a:t>
            </a:r>
            <a:br>
              <a:rPr lang="nl-NL" sz="2800" dirty="0"/>
            </a:br>
            <a:r>
              <a:rPr lang="nl-NL" sz="2800" dirty="0"/>
              <a:t>  </a:t>
            </a:r>
            <a:r>
              <a:rPr lang="nl-NL" sz="2800" dirty="0" err="1"/>
              <a:t>current</a:t>
            </a:r>
            <a:r>
              <a:rPr lang="nl-NL" sz="2800" dirty="0"/>
              <a:t> vehicle </a:t>
            </a:r>
            <a:r>
              <a:rPr lang="nl-NL" sz="2800" dirty="0" err="1"/>
              <a:t>categories</a:t>
            </a:r>
            <a:r>
              <a:rPr lang="nl-NL" sz="2800" dirty="0"/>
              <a:t>.</a:t>
            </a:r>
            <a:br>
              <a:rPr lang="nl-NL" sz="2800" dirty="0"/>
            </a:b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Next pages show </a:t>
            </a:r>
            <a:r>
              <a:rPr lang="nl-NL" sz="2800" dirty="0" err="1"/>
              <a:t>some</a:t>
            </a:r>
            <a:r>
              <a:rPr lang="nl-NL" sz="2800" dirty="0"/>
              <a:t> </a:t>
            </a:r>
            <a:r>
              <a:rPr lang="nl-NL" sz="2800" dirty="0" err="1"/>
              <a:t>examples</a:t>
            </a:r>
            <a:r>
              <a:rPr lang="nl-NL" sz="2800" dirty="0"/>
              <a:t> of </a:t>
            </a:r>
            <a:r>
              <a:rPr lang="nl-NL" sz="2800" dirty="0" err="1"/>
              <a:t>the</a:t>
            </a:r>
            <a:r>
              <a:rPr lang="nl-NL" sz="2800" dirty="0"/>
              <a:t> screening </a:t>
            </a:r>
            <a:r>
              <a:rPr lang="nl-NL" sz="2800" dirty="0" err="1"/>
              <a:t>performed</a:t>
            </a:r>
            <a:endParaRPr lang="nl-NL" sz="28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024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38044" y="1852983"/>
            <a:ext cx="11346588" cy="4816377"/>
            <a:chOff x="436282" y="1430439"/>
            <a:chExt cx="11227635" cy="5245280"/>
          </a:xfrm>
        </p:grpSpPr>
        <p:sp>
          <p:nvSpPr>
            <p:cNvPr id="19" name="Rectangle 18"/>
            <p:cNvSpPr/>
            <p:nvPr/>
          </p:nvSpPr>
          <p:spPr>
            <a:xfrm>
              <a:off x="436283" y="1430439"/>
              <a:ext cx="5591294" cy="21084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Summary (existing Regulation)</a:t>
              </a:r>
            </a:p>
            <a:p>
              <a:pPr marL="285750" indent="-285750">
                <a:buFontTx/>
                <a:buChar char="-"/>
              </a:pPr>
              <a:r>
                <a:rPr lang="en-GB" sz="1400" i="1" dirty="0" err="1">
                  <a:solidFill>
                    <a:schemeClr val="accent6"/>
                  </a:solidFill>
                </a:rPr>
                <a:t>GTR</a:t>
              </a:r>
              <a:r>
                <a:rPr lang="en-GB" sz="1400" i="1" dirty="0">
                  <a:solidFill>
                    <a:schemeClr val="accent6"/>
                  </a:solidFill>
                </a:rPr>
                <a:t> No. 6 specifies safety glazing requirements for windscreens and windows with regards to </a:t>
              </a:r>
              <a:r>
                <a:rPr lang="en-GB" sz="1400" b="1" i="1" dirty="0">
                  <a:solidFill>
                    <a:schemeClr val="accent6"/>
                  </a:solidFill>
                </a:rPr>
                <a:t>driver visibility</a:t>
              </a:r>
              <a:r>
                <a:rPr lang="en-GB" sz="1400" i="1" dirty="0">
                  <a:solidFill>
                    <a:schemeClr val="accent6"/>
                  </a:solidFill>
                </a:rPr>
                <a:t> and </a:t>
              </a:r>
              <a:r>
                <a:rPr lang="en-GB" sz="1400" b="1" i="1" dirty="0">
                  <a:solidFill>
                    <a:schemeClr val="accent6"/>
                  </a:solidFill>
                </a:rPr>
                <a:t>occupant safety.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6282" y="3657690"/>
              <a:ext cx="5591295" cy="21358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relevant for </a:t>
              </a:r>
              <a:r>
                <a:rPr lang="en-GB" sz="1400" i="1" dirty="0" err="1">
                  <a:solidFill>
                    <a:schemeClr val="tx1"/>
                  </a:solidFill>
                </a:rPr>
                <a:t>FAV‘s</a:t>
              </a:r>
              <a:r>
                <a:rPr lang="en-GB" sz="1400" i="1" dirty="0">
                  <a:solidFill>
                    <a:schemeClr val="tx1"/>
                  </a:solidFill>
                </a:rPr>
                <a:t> / driverless vehicles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i="1" dirty="0">
                  <a:solidFill>
                    <a:schemeClr val="accent6"/>
                  </a:solidFill>
                  <a:sym typeface="Wingdings" panose="05000000000000000000" pitchFamily="2" charset="2"/>
                </a:rPr>
                <a:t>If occupants are present: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GB" sz="1400" i="1" dirty="0">
                  <a:solidFill>
                    <a:schemeClr val="accent6"/>
                  </a:solidFill>
                  <a:sym typeface="Wingdings" panose="05000000000000000000" pitchFamily="2" charset="2"/>
                </a:rPr>
                <a:t>Impact requirements would be applicable.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GB" sz="1400" i="1" dirty="0">
                  <a:solidFill>
                    <a:schemeClr val="accent6"/>
                  </a:solidFill>
                  <a:sym typeface="Wingdings" panose="05000000000000000000" pitchFamily="2" charset="2"/>
                </a:rPr>
                <a:t>Optical requirements may not be relevant.</a:t>
              </a:r>
            </a:p>
            <a:p>
              <a:pPr lvl="1"/>
              <a:endParaRPr lang="en-GB" sz="1400" i="1" dirty="0">
                <a:solidFill>
                  <a:schemeClr val="accent6"/>
                </a:solidFill>
                <a:sym typeface="Wingdings" panose="05000000000000000000" pitchFamily="2" charset="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i="1" dirty="0">
                  <a:solidFill>
                    <a:schemeClr val="accent6"/>
                  </a:solidFill>
                  <a:sym typeface="Wingdings" panose="05000000000000000000" pitchFamily="2" charset="2"/>
                </a:rPr>
                <a:t>If occupants are </a:t>
              </a:r>
              <a:r>
                <a:rPr lang="en-GB" sz="1400" b="1" i="1" dirty="0">
                  <a:solidFill>
                    <a:schemeClr val="accent6"/>
                  </a:solidFill>
                  <a:sym typeface="Wingdings" panose="05000000000000000000" pitchFamily="2" charset="2"/>
                </a:rPr>
                <a:t>not</a:t>
              </a:r>
              <a:r>
                <a:rPr lang="en-GB" sz="1400" i="1" dirty="0">
                  <a:solidFill>
                    <a:schemeClr val="accent6"/>
                  </a:solidFill>
                  <a:sym typeface="Wingdings" panose="05000000000000000000" pitchFamily="2" charset="2"/>
                </a:rPr>
                <a:t> present, </a:t>
              </a:r>
              <a:r>
                <a:rPr lang="en-GB" sz="1400" i="1" dirty="0" err="1">
                  <a:solidFill>
                    <a:schemeClr val="accent6"/>
                  </a:solidFill>
                  <a:sym typeface="Wingdings" panose="05000000000000000000" pitchFamily="2" charset="2"/>
                </a:rPr>
                <a:t>GTR</a:t>
              </a:r>
              <a:r>
                <a:rPr lang="en-GB" sz="1400" i="1" dirty="0">
                  <a:solidFill>
                    <a:schemeClr val="accent6"/>
                  </a:solidFill>
                  <a:sym typeface="Wingdings" panose="05000000000000000000" pitchFamily="2" charset="2"/>
                </a:rPr>
                <a:t> No. 6 would not be applicable.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36282" y="5924861"/>
              <a:ext cx="11227634" cy="7508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to be covered by (potential) ADS Regulation</a:t>
              </a:r>
            </a:p>
            <a:p>
              <a:pPr marL="171450" lvl="2" indent="-171450">
                <a:buFont typeface="Arial" panose="020B0604020202020204" pitchFamily="34" charset="0"/>
                <a:buChar char="•"/>
              </a:pPr>
              <a:r>
                <a:rPr lang="en-GB" sz="1400" i="1" dirty="0">
                  <a:solidFill>
                    <a:schemeClr val="accent6"/>
                  </a:solidFill>
                </a:rPr>
                <a:t>Equivalent occupant safety requirements for HUD screens </a:t>
              </a:r>
              <a:r>
                <a:rPr lang="en-GB" sz="1400" i="1" dirty="0">
                  <a:solidFill>
                    <a:schemeClr val="accent6"/>
                  </a:solidFill>
                  <a:sym typeface="Wingdings" panose="05000000000000000000" pitchFamily="2" charset="2"/>
                </a:rPr>
                <a:t>or alternative windscreen solutions</a:t>
              </a:r>
              <a:r>
                <a:rPr lang="en-GB" sz="1400" i="1" dirty="0">
                  <a:solidFill>
                    <a:schemeClr val="accent6"/>
                  </a:solidFill>
                </a:rPr>
                <a:t>.</a:t>
              </a:r>
              <a:r>
                <a:rPr lang="en-GB" sz="1200" i="1" dirty="0">
                  <a:solidFill>
                    <a:schemeClr val="accent6"/>
                  </a:solidFill>
                </a:rPr>
                <a:t>	</a:t>
              </a:r>
            </a:p>
            <a:p>
              <a:pPr marL="0" lvl="2"/>
              <a:endParaRPr lang="en-GB" sz="1400" dirty="0">
                <a:solidFill>
                  <a:schemeClr val="accent6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01" y="3657691"/>
              <a:ext cx="5567916" cy="21358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sz="1400" i="1" dirty="0" err="1">
                  <a:solidFill>
                    <a:schemeClr val="tx1"/>
                  </a:solidFill>
                </a:rPr>
                <a:t>Specifics</a:t>
              </a:r>
              <a:r>
                <a:rPr lang="de-DE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>
                  <a:solidFill>
                    <a:schemeClr val="tx1"/>
                  </a:solidFill>
                </a:rPr>
                <a:t>for</a:t>
              </a:r>
              <a:r>
                <a:rPr lang="de-DE" sz="1400" i="1" dirty="0">
                  <a:solidFill>
                    <a:schemeClr val="tx1"/>
                  </a:solidFill>
                </a:rPr>
                <a:t> vehicles that can be driven manually and driverless: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GB" sz="1400" i="1" dirty="0">
                  <a:solidFill>
                    <a:schemeClr val="accent6"/>
                  </a:solidFill>
                  <a:sym typeface="Wingdings" panose="05000000000000000000" pitchFamily="2" charset="2"/>
                </a:rPr>
                <a:t>For dual-mode vehicles, all requirements in </a:t>
              </a:r>
              <a:r>
                <a:rPr lang="en-GB" sz="1400" i="1" dirty="0" err="1">
                  <a:solidFill>
                    <a:schemeClr val="accent6"/>
                  </a:solidFill>
                  <a:sym typeface="Wingdings" panose="05000000000000000000" pitchFamily="2" charset="2"/>
                </a:rPr>
                <a:t>GTR</a:t>
              </a:r>
              <a:r>
                <a:rPr lang="en-GB" sz="1400" i="1" dirty="0">
                  <a:solidFill>
                    <a:schemeClr val="accent6"/>
                  </a:solidFill>
                  <a:sym typeface="Wingdings" panose="05000000000000000000" pitchFamily="2" charset="2"/>
                </a:rPr>
                <a:t> No. 6 would be applicable.</a:t>
              </a:r>
              <a:endParaRPr lang="en-US" sz="1400" i="1" dirty="0">
                <a:solidFill>
                  <a:schemeClr val="accent6"/>
                </a:solidFill>
              </a:endParaRPr>
            </a:p>
            <a:p>
              <a:endParaRPr lang="de-DE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1" y="1430439"/>
              <a:ext cx="5567916" cy="21084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Summary of required changes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i="1" dirty="0">
                  <a:solidFill>
                    <a:schemeClr val="accent6"/>
                  </a:solidFill>
                </a:rPr>
                <a:t>Modify definitions which reference the driver, the driver’s field of vision, or the steering wheel.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i="1">
                  <a:solidFill>
                    <a:schemeClr val="accent6"/>
                  </a:solidFill>
                </a:rPr>
                <a:t>Extend </a:t>
              </a:r>
              <a:r>
                <a:rPr lang="en-GB" sz="1400" i="1" dirty="0">
                  <a:solidFill>
                    <a:schemeClr val="accent6"/>
                  </a:solidFill>
                </a:rPr>
                <a:t>the applicability of the impact requirements to the rear windscreen for bi-directional vehicles.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i="1" dirty="0">
                  <a:solidFill>
                    <a:schemeClr val="accent6"/>
                  </a:solidFill>
                </a:rPr>
                <a:t>Modify the compliance tests to be performed without a driver seat or steering wheel.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6457801" y="1296057"/>
            <a:ext cx="5184577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Potential approach for application: 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strike="sngStrike" dirty="0">
                <a:solidFill>
                  <a:schemeClr val="accent6"/>
                </a:solidFill>
              </a:rPr>
              <a:t>no amendment required </a:t>
            </a:r>
            <a:r>
              <a:rPr lang="en-GB" sz="1600" dirty="0">
                <a:solidFill>
                  <a:schemeClr val="tx1"/>
                </a:solidFill>
              </a:rPr>
              <a:t>| </a:t>
            </a:r>
            <a:r>
              <a:rPr lang="en-GB" sz="1600" dirty="0">
                <a:solidFill>
                  <a:schemeClr val="accent6"/>
                </a:solidFill>
              </a:rPr>
              <a:t>amendment</a:t>
            </a:r>
            <a:r>
              <a:rPr lang="en-GB" sz="1600" dirty="0">
                <a:solidFill>
                  <a:schemeClr val="tx1"/>
                </a:solidFill>
              </a:rPr>
              <a:t> | </a:t>
            </a:r>
            <a:r>
              <a:rPr lang="en-GB" sz="1600" strike="sngStrike" dirty="0">
                <a:solidFill>
                  <a:schemeClr val="accent6"/>
                </a:solidFill>
              </a:rPr>
              <a:t>new Regulation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57800" y="614329"/>
            <a:ext cx="5184577" cy="596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Regulation applicable to Automated Vehicles/driverless vehicles: [</a:t>
            </a:r>
            <a:r>
              <a:rPr lang="en-GB" sz="1600" dirty="0">
                <a:solidFill>
                  <a:schemeClr val="accent6"/>
                </a:solidFill>
              </a:rPr>
              <a:t>X</a:t>
            </a:r>
            <a:r>
              <a:rPr lang="en-GB" sz="1600" dirty="0">
                <a:solidFill>
                  <a:schemeClr val="tx1"/>
                </a:solidFill>
              </a:rPr>
              <a:t>] yes  [</a:t>
            </a:r>
            <a:r>
              <a:rPr lang="en-GB" sz="1600" dirty="0">
                <a:solidFill>
                  <a:schemeClr val="accent6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] no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83832" y="1296057"/>
            <a:ext cx="1817136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UN Group: </a:t>
            </a:r>
            <a:r>
              <a:rPr lang="en-GB" sz="1600" dirty="0" err="1">
                <a:solidFill>
                  <a:schemeClr val="tx1"/>
                </a:solidFill>
              </a:rPr>
              <a:t>GR</a:t>
            </a:r>
            <a:r>
              <a:rPr lang="en-GB" sz="1600" dirty="0" err="1">
                <a:solidFill>
                  <a:schemeClr val="accent6"/>
                </a:solidFill>
              </a:rPr>
              <a:t>SG</a:t>
            </a:r>
            <a:endParaRPr lang="en-GB" sz="1600" dirty="0">
              <a:solidFill>
                <a:schemeClr val="accent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8045" y="1296057"/>
            <a:ext cx="4088953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</a:rPr>
              <a:t>UN </a:t>
            </a:r>
            <a:r>
              <a:rPr lang="en-GB" sz="1600" dirty="0" err="1">
                <a:solidFill>
                  <a:schemeClr val="accent6"/>
                </a:solidFill>
              </a:rPr>
              <a:t>GTR</a:t>
            </a:r>
            <a:r>
              <a:rPr lang="en-GB" sz="1600" dirty="0">
                <a:solidFill>
                  <a:schemeClr val="accent6"/>
                </a:solidFill>
              </a:rPr>
              <a:t> No. 6 Safety Glazing Materials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78236E-7F30-4295-A7BA-A24DD46D44EC}"/>
              </a:ext>
            </a:extLst>
          </p:cNvPr>
          <p:cNvSpPr txBox="1"/>
          <p:nvPr/>
        </p:nvSpPr>
        <p:spPr>
          <a:xfrm>
            <a:off x="438044" y="470550"/>
            <a:ext cx="55139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accent6"/>
                </a:solidFill>
              </a:rPr>
              <a:t>Special Resolution SR. 1 and referenced industry standards (e.g., ISO, SAE, etc.) were out of scope for this effort.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1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38044" y="1852983"/>
            <a:ext cx="11346588" cy="4816377"/>
            <a:chOff x="436282" y="1430439"/>
            <a:chExt cx="11227635" cy="5245280"/>
          </a:xfrm>
        </p:grpSpPr>
        <p:sp>
          <p:nvSpPr>
            <p:cNvPr id="19" name="Rectangle 18"/>
            <p:cNvSpPr/>
            <p:nvPr/>
          </p:nvSpPr>
          <p:spPr>
            <a:xfrm>
              <a:off x="436283" y="1430439"/>
              <a:ext cx="5591294" cy="21084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Summary (existing Regulation)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000" dirty="0">
                  <a:solidFill>
                    <a:schemeClr val="accent6"/>
                  </a:solidFill>
                </a:rPr>
                <a:t>Scope : M1 N1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000" dirty="0">
                  <a:solidFill>
                    <a:schemeClr val="accent6"/>
                  </a:solidFill>
                </a:rPr>
                <a:t>the approval of Accident Emergency Call Components (AECC) which are intended to be fitted as part of an Accident Emergency Call Device (AECD).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000" dirty="0">
                  <a:solidFill>
                    <a:schemeClr val="accent6"/>
                  </a:solidFill>
                </a:rPr>
                <a:t>The approval of AECDs which are intended to be fitted to vehicles of categories M1 and N1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000" dirty="0">
                  <a:solidFill>
                    <a:schemeClr val="accent6"/>
                  </a:solidFill>
                </a:rPr>
                <a:t>the approval of vehicles of categories M1 and N1 with regard to their Accident Emergency Call System (AECS) when equipped with an AECD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000" dirty="0">
                  <a:solidFill>
                    <a:schemeClr val="accent6"/>
                  </a:solidFill>
                </a:rPr>
                <a:t>the approval of vehicles of categories M1 and N1 with regard to their AECS when equipped with an AECD which has been separately approved or not according to Part </a:t>
              </a:r>
              <a:r>
                <a:rPr lang="en-US" altLang="ja-JP" sz="1000" dirty="0" err="1">
                  <a:solidFill>
                    <a:schemeClr val="accent6"/>
                  </a:solidFill>
                </a:rPr>
                <a:t>Ib</a:t>
              </a:r>
              <a:r>
                <a:rPr lang="en-US" altLang="ja-JP" sz="1000" dirty="0">
                  <a:solidFill>
                    <a:schemeClr val="accent6"/>
                  </a:solidFill>
                </a:rPr>
                <a:t> of this Regulation.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000" dirty="0">
                  <a:solidFill>
                    <a:schemeClr val="accent6"/>
                  </a:solidFill>
                </a:rPr>
                <a:t>Optional scope : other vehicles categories.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6282" y="3649756"/>
              <a:ext cx="5591295" cy="21358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relevant for FAV‘s / driverless vehicles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All regulation R144 for vehicles with occupants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Some parts not relevant or to be adapted for vehicles without occupants</a:t>
              </a:r>
            </a:p>
            <a:p>
              <a:endParaRPr lang="en-US" altLang="ja-JP" sz="1200" dirty="0">
                <a:solidFill>
                  <a:schemeClr val="accent6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36282" y="5924861"/>
              <a:ext cx="11227634" cy="7508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to be covered by (potential) ADS Regulation</a:t>
              </a:r>
            </a:p>
            <a:p>
              <a:pPr marL="171450" lvl="2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None</a:t>
              </a:r>
              <a:endParaRPr lang="ja-JP" altLang="en-US" sz="1200" dirty="0">
                <a:solidFill>
                  <a:schemeClr val="accent6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01" y="3657691"/>
              <a:ext cx="5567916" cy="21358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sz="1400" i="1" dirty="0" err="1">
                  <a:solidFill>
                    <a:schemeClr val="tx1"/>
                  </a:solidFill>
                </a:rPr>
                <a:t>Specifics</a:t>
              </a:r>
              <a:r>
                <a:rPr lang="de-DE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>
                  <a:solidFill>
                    <a:schemeClr val="tx1"/>
                  </a:solidFill>
                </a:rPr>
                <a:t>for</a:t>
              </a:r>
              <a:r>
                <a:rPr lang="de-DE" sz="1400" i="1" dirty="0">
                  <a:solidFill>
                    <a:schemeClr val="tx1"/>
                  </a:solidFill>
                </a:rPr>
                <a:t> vehicles that can be driven manually and driverless: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Dual-mode vehicles must comply with current </a:t>
              </a:r>
              <a:r>
                <a:rPr lang="en-US" altLang="ja-JP" sz="1200">
                  <a:solidFill>
                    <a:schemeClr val="accent6"/>
                  </a:solidFill>
                </a:rPr>
                <a:t>standards + </a:t>
              </a:r>
              <a:r>
                <a:rPr lang="en-US" altLang="ja-JP" sz="1200" dirty="0">
                  <a:solidFill>
                    <a:schemeClr val="accent6"/>
                  </a:solidFill>
                </a:rPr>
                <a:t>specifications for driverless vehicles.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1" y="1430439"/>
              <a:ext cx="5567916" cy="21084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Summary of required changes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1) Manual function for transport of goods is not relevant (</a:t>
              </a:r>
              <a:r>
                <a:rPr lang="en-US" altLang="ja-JP" sz="1200" dirty="0" err="1">
                  <a:solidFill>
                    <a:schemeClr val="accent6"/>
                  </a:solidFill>
                </a:rPr>
                <a:t>e.g</a:t>
              </a:r>
              <a:r>
                <a:rPr lang="en-US" altLang="ja-JP" sz="1200" dirty="0">
                  <a:solidFill>
                    <a:schemeClr val="accent6"/>
                  </a:solidFill>
                </a:rPr>
                <a:t> control)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2) Extension of scope to M2 and M3 category ?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3) Information and warning signal could be </a:t>
              </a:r>
              <a:r>
                <a:rPr lang="en-US" altLang="ja-JP" sz="1200" dirty="0" err="1">
                  <a:solidFill>
                    <a:schemeClr val="accent6"/>
                  </a:solidFill>
                </a:rPr>
                <a:t>transfered</a:t>
              </a:r>
              <a:r>
                <a:rPr lang="en-US" altLang="ja-JP" sz="1200" dirty="0">
                  <a:solidFill>
                    <a:schemeClr val="accent6"/>
                  </a:solidFill>
                </a:rPr>
                <a:t> to a supervision center (for vehicles without occupants)  and/or duplicate (for vehicles with occupants depending the use cases : </a:t>
              </a:r>
              <a:r>
                <a:rPr lang="en-US" altLang="ja-JP" sz="1200" dirty="0" err="1">
                  <a:solidFill>
                    <a:schemeClr val="accent6"/>
                  </a:solidFill>
                </a:rPr>
                <a:t>robotaxi</a:t>
              </a:r>
              <a:r>
                <a:rPr lang="en-US" altLang="ja-JP" sz="1200" dirty="0">
                  <a:solidFill>
                    <a:schemeClr val="accent6"/>
                  </a:solidFill>
                </a:rPr>
                <a:t> or private vehicles) ?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4) Some requirements are not applicable to vehicles without occupants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6457801" y="1296057"/>
            <a:ext cx="5184577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Potential approach for application: 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strike="sngStrike" dirty="0">
                <a:solidFill>
                  <a:schemeClr val="accent6"/>
                </a:solidFill>
              </a:rPr>
              <a:t>no amendment required </a:t>
            </a:r>
            <a:r>
              <a:rPr lang="en-GB" sz="1600" dirty="0">
                <a:solidFill>
                  <a:schemeClr val="tx1"/>
                </a:solidFill>
              </a:rPr>
              <a:t>| </a:t>
            </a:r>
            <a:r>
              <a:rPr lang="en-GB" sz="1600" dirty="0">
                <a:solidFill>
                  <a:schemeClr val="accent6"/>
                </a:solidFill>
              </a:rPr>
              <a:t>amendment</a:t>
            </a:r>
            <a:r>
              <a:rPr lang="en-GB" sz="1600" dirty="0">
                <a:solidFill>
                  <a:schemeClr val="tx1"/>
                </a:solidFill>
              </a:rPr>
              <a:t> |</a:t>
            </a:r>
            <a:r>
              <a:rPr lang="en-GB" sz="1600" strike="sngStrike" dirty="0">
                <a:solidFill>
                  <a:schemeClr val="tx1"/>
                </a:solidFill>
              </a:rPr>
              <a:t> </a:t>
            </a:r>
            <a:r>
              <a:rPr lang="en-GB" sz="1600" strike="sngStrike" dirty="0">
                <a:solidFill>
                  <a:schemeClr val="accent6"/>
                </a:solidFill>
              </a:rPr>
              <a:t>new Regulation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57800" y="614329"/>
            <a:ext cx="5184577" cy="596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Regulation applicable to Automated Vehicles/driverless vehicles: [X] yes  [] no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83832" y="1296057"/>
            <a:ext cx="1817136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UN Group: GR</a:t>
            </a:r>
            <a:r>
              <a:rPr lang="en-GB" sz="1600" dirty="0">
                <a:solidFill>
                  <a:schemeClr val="accent6"/>
                </a:solidFill>
              </a:rPr>
              <a:t>SG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8045" y="1296057"/>
            <a:ext cx="4088953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</a:rPr>
              <a:t>UN Regulation No.</a:t>
            </a:r>
            <a:r>
              <a:rPr lang="en-US" sz="1600" dirty="0">
                <a:solidFill>
                  <a:schemeClr val="accent6"/>
                </a:solidFill>
              </a:rPr>
              <a:t>144 Accident Emergency Call Systems (AECS)</a:t>
            </a:r>
            <a:endParaRPr lang="en-GB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18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38044" y="1852983"/>
            <a:ext cx="11346588" cy="4816377"/>
            <a:chOff x="436282" y="1430439"/>
            <a:chExt cx="11227635" cy="5245280"/>
          </a:xfrm>
        </p:grpSpPr>
        <p:sp>
          <p:nvSpPr>
            <p:cNvPr id="19" name="Rectangle 18"/>
            <p:cNvSpPr/>
            <p:nvPr/>
          </p:nvSpPr>
          <p:spPr>
            <a:xfrm>
              <a:off x="436283" y="1430439"/>
              <a:ext cx="5591294" cy="21084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Summary (existing Regulation)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6"/>
                  </a:solidFill>
                </a:rPr>
                <a:t>Scope: </a:t>
              </a:r>
              <a:r>
                <a:rPr lang="en-US" sz="1200" b="1" dirty="0">
                  <a:solidFill>
                    <a:schemeClr val="accent6"/>
                  </a:solidFill>
                </a:rPr>
                <a:t>L1-L7</a:t>
              </a:r>
              <a:r>
                <a:rPr lang="en-US" sz="1200" dirty="0">
                  <a:solidFill>
                    <a:schemeClr val="accent6"/>
                  </a:solidFill>
                </a:rPr>
                <a:t>, if fitted </a:t>
              </a:r>
              <a:r>
                <a:rPr lang="en-US" sz="1200" b="1" dirty="0">
                  <a:solidFill>
                    <a:schemeClr val="accent6"/>
                  </a:solidFill>
                </a:rPr>
                <a:t>with</a:t>
              </a:r>
              <a:r>
                <a:rPr lang="en-US" sz="1200" dirty="0">
                  <a:solidFill>
                    <a:schemeClr val="accent6"/>
                  </a:solidFill>
                </a:rPr>
                <a:t> </a:t>
              </a:r>
              <a:r>
                <a:rPr lang="en-US" sz="1200" b="1" dirty="0">
                  <a:solidFill>
                    <a:schemeClr val="accent6"/>
                  </a:solidFill>
                </a:rPr>
                <a:t>handlebars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6"/>
                  </a:solidFill>
                </a:rPr>
                <a:t>Steering lock in a position where you cannot go straight or mission lock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6"/>
                  </a:solidFill>
                </a:rPr>
                <a:t>Variation of key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6"/>
                  </a:solidFill>
                </a:rPr>
                <a:t>Breaking torque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6"/>
                  </a:solidFill>
                </a:rPr>
                <a:t>Electromagnetic compatibility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6282" y="3657690"/>
              <a:ext cx="5591295" cy="21358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relevant for FAV‘s / driverless vehicles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Define such as digital keys are needed because physical keys (include FOB-keys) are useless when vehicles are self-parked by unmanned.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endParaRPr lang="en-US" altLang="ja-JP" sz="1200" dirty="0">
                <a:solidFill>
                  <a:schemeClr val="accent6"/>
                </a:solidFill>
              </a:endParaRP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If the FAV is not fitted with handlebars, it will be out of scope, so it is necessary to cover it with ADS regulations.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36282" y="5924861"/>
              <a:ext cx="11227634" cy="7508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to be covered by (potential) ADS Regulation</a:t>
              </a:r>
            </a:p>
            <a:p>
              <a:pPr marL="171450" lvl="2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FAVs without handlebars must be covered by ADS regulations.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01" y="3657691"/>
              <a:ext cx="5567916" cy="21358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sz="1400" i="1" dirty="0" err="1">
                  <a:solidFill>
                    <a:schemeClr val="tx1"/>
                  </a:solidFill>
                </a:rPr>
                <a:t>Specifics</a:t>
              </a:r>
              <a:r>
                <a:rPr lang="de-DE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>
                  <a:solidFill>
                    <a:schemeClr val="tx1"/>
                  </a:solidFill>
                </a:rPr>
                <a:t>for</a:t>
              </a:r>
              <a:r>
                <a:rPr lang="de-DE" sz="1400" i="1" dirty="0">
                  <a:solidFill>
                    <a:schemeClr val="tx1"/>
                  </a:solidFill>
                </a:rPr>
                <a:t> vehicles that can be driven manually and driverless: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Define such as digital keys are needed as physical keys (include FOB-keys) are useless when vehicles are parked by unmanned even if it is DMV.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1" y="1430439"/>
              <a:ext cx="5567916" cy="21084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Summary of required changes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Define such as digital keys need to be added, as mechanical keys are useless when vehicles are self-parked by unmanned.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6457801" y="1296057"/>
            <a:ext cx="5184577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Potential approach for application: 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strike="sngStrike" dirty="0">
                <a:solidFill>
                  <a:schemeClr val="accent6"/>
                </a:solidFill>
              </a:rPr>
              <a:t>no amendment required </a:t>
            </a:r>
            <a:r>
              <a:rPr lang="en-GB" sz="1600" dirty="0">
                <a:solidFill>
                  <a:schemeClr val="tx1"/>
                </a:solidFill>
              </a:rPr>
              <a:t>| </a:t>
            </a:r>
            <a:r>
              <a:rPr lang="en-GB" sz="1600" dirty="0">
                <a:solidFill>
                  <a:schemeClr val="accent6"/>
                </a:solidFill>
              </a:rPr>
              <a:t>amendment</a:t>
            </a:r>
            <a:r>
              <a:rPr lang="en-GB" sz="1600" dirty="0">
                <a:solidFill>
                  <a:schemeClr val="tx1"/>
                </a:solidFill>
              </a:rPr>
              <a:t> | </a:t>
            </a:r>
            <a:r>
              <a:rPr lang="en-GB" sz="1600" strike="sngStrike" dirty="0">
                <a:solidFill>
                  <a:schemeClr val="accent6"/>
                </a:solidFill>
              </a:rPr>
              <a:t>new Regulation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57800" y="614329"/>
            <a:ext cx="5184577" cy="596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Regulation applicable to Automated Vehicles/driverless vehicles: [</a:t>
            </a:r>
            <a:r>
              <a:rPr lang="en-US" altLang="ja-JP" sz="1600" dirty="0">
                <a:solidFill>
                  <a:schemeClr val="accent6"/>
                </a:solidFill>
              </a:rPr>
              <a:t>X</a:t>
            </a:r>
            <a:r>
              <a:rPr lang="en-GB" sz="1600" dirty="0">
                <a:solidFill>
                  <a:schemeClr val="tx1"/>
                </a:solidFill>
              </a:rPr>
              <a:t>] yes  [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] no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83832" y="1296057"/>
            <a:ext cx="1817136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UN Group: GR</a:t>
            </a:r>
            <a:r>
              <a:rPr lang="en-US" sz="1600" dirty="0">
                <a:solidFill>
                  <a:schemeClr val="accent6"/>
                </a:solidFill>
              </a:rPr>
              <a:t>SG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8045" y="1296057"/>
            <a:ext cx="4088953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</a:rPr>
              <a:t>UN Regulation No.</a:t>
            </a:r>
            <a:r>
              <a:rPr lang="en-US" altLang="ja-JP" sz="1600" dirty="0">
                <a:solidFill>
                  <a:schemeClr val="accent6"/>
                </a:solidFill>
              </a:rPr>
              <a:t>62 (PROTECTION AGAINST UNAUTHORIZED USE)</a:t>
            </a:r>
            <a:r>
              <a:rPr lang="ja-JP" altLang="en-US" sz="1600" dirty="0">
                <a:solidFill>
                  <a:schemeClr val="accent6"/>
                </a:solidFill>
              </a:rPr>
              <a:t> </a:t>
            </a:r>
            <a:r>
              <a:rPr lang="en-GB" sz="1600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808666F-3F20-47D0-9EEC-571FEB64B550}"/>
              </a:ext>
            </a:extLst>
          </p:cNvPr>
          <p:cNvSpPr txBox="1"/>
          <p:nvPr/>
        </p:nvSpPr>
        <p:spPr>
          <a:xfrm>
            <a:off x="119336" y="179054"/>
            <a:ext cx="562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accent6"/>
                </a:solidFill>
              </a:rPr>
              <a:t>Note: Japanese consideration does not include L6/L7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05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38044" y="1852983"/>
            <a:ext cx="11346588" cy="4816377"/>
            <a:chOff x="436282" y="1430439"/>
            <a:chExt cx="11227635" cy="5245280"/>
          </a:xfrm>
        </p:grpSpPr>
        <p:sp>
          <p:nvSpPr>
            <p:cNvPr id="19" name="Rectangle 18"/>
            <p:cNvSpPr/>
            <p:nvPr/>
          </p:nvSpPr>
          <p:spPr>
            <a:xfrm>
              <a:off x="436283" y="1430439"/>
              <a:ext cx="5591294" cy="21084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Summary (existing Regulation)</a:t>
              </a:r>
            </a:p>
            <a:p>
              <a:r>
                <a:rPr lang="en-US" sz="1200" dirty="0">
                  <a:solidFill>
                    <a:schemeClr val="accent6"/>
                  </a:solidFill>
                </a:rPr>
                <a:t>Scope: This Regulation applies to:</a:t>
              </a:r>
              <a:br>
                <a:rPr lang="en-US" sz="1200" dirty="0">
                  <a:solidFill>
                    <a:schemeClr val="accent6"/>
                  </a:solidFill>
                </a:rPr>
              </a:br>
              <a:r>
                <a:rPr lang="en-US" sz="1200" dirty="0">
                  <a:solidFill>
                    <a:schemeClr val="accent6"/>
                  </a:solidFill>
                </a:rPr>
                <a:t>Part II Approval of vehicles of category M and N fitted with specific equipment for the use of liquefied petroleum gases in their propulsion system with regard to the installation of such equipment.</a:t>
              </a:r>
              <a:br>
                <a:rPr lang="en-US" sz="1200" dirty="0">
                  <a:solidFill>
                    <a:schemeClr val="accent6"/>
                  </a:solidFill>
                </a:rPr>
              </a:br>
              <a:endParaRPr lang="en-US" altLang="ja-JP" sz="1200" dirty="0">
                <a:solidFill>
                  <a:schemeClr val="accent6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6282" y="3649756"/>
              <a:ext cx="5591295" cy="21358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relevant for FAV‘s / driverless vehicles</a:t>
              </a:r>
              <a:endParaRPr lang="en-GB" sz="1400" i="1" dirty="0">
                <a:solidFill>
                  <a:srgbClr val="0000CC"/>
                </a:solidFill>
                <a:highlight>
                  <a:srgbClr val="FFFF00"/>
                </a:highlight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100% relevant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36282" y="5924861"/>
              <a:ext cx="11227634" cy="7508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Content to be covered by (potential) ADS Regulation</a:t>
              </a:r>
            </a:p>
            <a:p>
              <a:pPr marL="171450" lvl="2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None</a:t>
              </a:r>
              <a:endParaRPr lang="ja-JP" altLang="en-US" sz="1200" dirty="0">
                <a:solidFill>
                  <a:schemeClr val="accent6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01" y="3657691"/>
              <a:ext cx="5567916" cy="21358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sz="1400" i="1" dirty="0" err="1">
                  <a:solidFill>
                    <a:schemeClr val="tx1"/>
                  </a:solidFill>
                </a:rPr>
                <a:t>Specifics</a:t>
              </a:r>
              <a:r>
                <a:rPr lang="de-DE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>
                  <a:solidFill>
                    <a:schemeClr val="tx1"/>
                  </a:solidFill>
                </a:rPr>
                <a:t>for</a:t>
              </a:r>
              <a:r>
                <a:rPr lang="de-DE" sz="1400" i="1" dirty="0">
                  <a:solidFill>
                    <a:schemeClr val="tx1"/>
                  </a:solidFill>
                </a:rPr>
                <a:t> vehicles that can be driven manually and driverless: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Not applicable</a:t>
              </a:r>
              <a:r>
                <a:rPr lang="en-US" altLang="ja-JP" sz="1600" dirty="0">
                  <a:solidFill>
                    <a:schemeClr val="accent6"/>
                  </a:solidFill>
                </a:rPr>
                <a:t>.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1" y="1430439"/>
              <a:ext cx="5567916" cy="21084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400" i="1" dirty="0">
                  <a:solidFill>
                    <a:schemeClr val="tx1"/>
                  </a:solidFill>
                </a:rPr>
                <a:t>Summary of required changes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1200" dirty="0">
                  <a:solidFill>
                    <a:schemeClr val="accent6"/>
                  </a:solidFill>
                </a:rPr>
                <a:t>For clarification purpose, “if fitted” could be added to the presence of a heating system to heat the passenger compartment. Even without this change, the current Regulation applies and can be used.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6457801" y="1296057"/>
            <a:ext cx="5184577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Potential approach for application: 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accent6"/>
                </a:solidFill>
              </a:rPr>
              <a:t>no amendment required </a:t>
            </a:r>
            <a:r>
              <a:rPr lang="en-GB" sz="1600" dirty="0">
                <a:solidFill>
                  <a:schemeClr val="tx1"/>
                </a:solidFill>
              </a:rPr>
              <a:t>| </a:t>
            </a:r>
            <a:r>
              <a:rPr lang="en-GB" sz="1600" strike="sngStrike" dirty="0">
                <a:solidFill>
                  <a:schemeClr val="accent6"/>
                </a:solidFill>
              </a:rPr>
              <a:t>amendment</a:t>
            </a:r>
            <a:r>
              <a:rPr lang="en-GB" sz="1600" dirty="0">
                <a:solidFill>
                  <a:schemeClr val="tx1"/>
                </a:solidFill>
              </a:rPr>
              <a:t> |</a:t>
            </a:r>
            <a:r>
              <a:rPr lang="en-GB" sz="1600" strike="sngStrike" dirty="0">
                <a:solidFill>
                  <a:schemeClr val="tx1"/>
                </a:solidFill>
              </a:rPr>
              <a:t> </a:t>
            </a:r>
            <a:r>
              <a:rPr lang="en-GB" sz="1600" strike="sngStrike" dirty="0">
                <a:solidFill>
                  <a:schemeClr val="accent6"/>
                </a:solidFill>
              </a:rPr>
              <a:t>new Regulation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57800" y="614329"/>
            <a:ext cx="5184577" cy="596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Regulation applicable to Automated Vehicles/driverless vehicles: [X] yes  [] no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83832" y="1296057"/>
            <a:ext cx="1817136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UN Group: GR</a:t>
            </a:r>
            <a:r>
              <a:rPr lang="en-GB" sz="1600" dirty="0">
                <a:solidFill>
                  <a:schemeClr val="accent6"/>
                </a:solidFill>
              </a:rPr>
              <a:t>SG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8045" y="1296057"/>
            <a:ext cx="4088953" cy="470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</a:rPr>
              <a:t>UN Regulation No.</a:t>
            </a:r>
            <a:r>
              <a:rPr lang="en-US" sz="1600" dirty="0">
                <a:solidFill>
                  <a:schemeClr val="accent6"/>
                </a:solidFill>
              </a:rPr>
              <a:t>67 </a:t>
            </a:r>
            <a:r>
              <a:rPr lang="en-US" sz="1500" dirty="0">
                <a:solidFill>
                  <a:schemeClr val="accent6"/>
                </a:solidFill>
              </a:rPr>
              <a:t>specific equipment for the use of LPG in their propulsion system</a:t>
            </a:r>
            <a:endParaRPr lang="en-GB" sz="15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512319" y="2999929"/>
            <a:ext cx="4705250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attention !</a:t>
            </a:r>
          </a:p>
        </p:txBody>
      </p:sp>
    </p:spTree>
    <p:extLst>
      <p:ext uri="{BB962C8B-B14F-4D97-AF65-F5344CB8AC3E}">
        <p14:creationId xmlns:p14="http://schemas.microsoft.com/office/powerpoint/2010/main" val="243912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Recapture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GRVA-14-54r1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75" y="990600"/>
            <a:ext cx="10925556" cy="74980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4445" y="1679261"/>
            <a:ext cx="11580876" cy="480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8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TF-AVRS </a:t>
            </a:r>
            <a:b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Regulatory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Screening)</a:t>
            </a:r>
          </a:p>
        </p:txBody>
      </p:sp>
      <p:sp>
        <p:nvSpPr>
          <p:cNvPr id="4" name="Tijdelijke aanduiding voor tekst 2"/>
          <p:cNvSpPr txBox="1">
            <a:spLocks/>
          </p:cNvSpPr>
          <p:nvPr/>
        </p:nvSpPr>
        <p:spPr>
          <a:xfrm>
            <a:off x="1003170" y="1396377"/>
            <a:ext cx="10440867" cy="4970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Since GRSG-124, 3 meetings took place (online):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14 December 2022, 6 February and 22 March 2023.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During the first meeting, tasks were assigned to CPs and NGOs.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During the second and third meeting, the outcome of the screening was discussed for each Regulation and the common criteria gathered.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NL as chair of this TF would like to thank the colleagues from USA, China, Germany, France, Japan, OICA, CLEPA for their participation and input.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9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65211"/>
            <a:ext cx="11402999" cy="67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46723"/>
            <a:ext cx="10332196" cy="67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11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E1AD4105-F410-F8FF-E0C5-6E22F11AA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1" y="52386"/>
            <a:ext cx="10226948" cy="67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4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ACBE3776-8845-98AA-0052-4E60C9A56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76200"/>
            <a:ext cx="10040625" cy="67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07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329191"/>
            <a:ext cx="10639425" cy="2886075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358020" y="3766242"/>
            <a:ext cx="467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documents</a:t>
            </a:r>
            <a:r>
              <a:rPr lang="nl-NL" dirty="0"/>
              <a:t> </a:t>
            </a:r>
            <a:r>
              <a:rPr lang="nl-NL" dirty="0" err="1"/>
              <a:t>available</a:t>
            </a:r>
            <a:r>
              <a:rPr lang="nl-NL" dirty="0"/>
              <a:t> at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>
                <a:hlinkClick r:id="rId3"/>
              </a:rPr>
              <a:t>UNECE Wiki page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0107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905347" y="429067"/>
            <a:ext cx="995881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General </a:t>
            </a:r>
            <a:r>
              <a:rPr lang="nl-NL" sz="2800" b="1" dirty="0" err="1"/>
              <a:t>findings</a:t>
            </a:r>
            <a:r>
              <a:rPr lang="nl-NL" sz="2800" b="1" dirty="0"/>
              <a:t>:</a:t>
            </a:r>
          </a:p>
          <a:p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 err="1"/>
              <a:t>Some</a:t>
            </a:r>
            <a:r>
              <a:rPr lang="nl-NL" sz="2000" dirty="0"/>
              <a:t> of </a:t>
            </a:r>
            <a:r>
              <a:rPr lang="nl-NL" sz="2000" dirty="0" err="1"/>
              <a:t>the</a:t>
            </a:r>
            <a:r>
              <a:rPr lang="nl-NL" sz="2000" dirty="0"/>
              <a:t> issues </a:t>
            </a:r>
            <a:r>
              <a:rPr lang="nl-NL" sz="2000" dirty="0" err="1"/>
              <a:t>can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easily</a:t>
            </a:r>
            <a:r>
              <a:rPr lang="nl-NL" sz="2000" dirty="0"/>
              <a:t> </a:t>
            </a:r>
            <a:r>
              <a:rPr lang="nl-NL" sz="2000" dirty="0" err="1"/>
              <a:t>fixed</a:t>
            </a:r>
            <a:r>
              <a:rPr lang="nl-NL" sz="2000" dirty="0"/>
              <a:t> </a:t>
            </a:r>
            <a:r>
              <a:rPr lang="nl-NL" sz="2000" dirty="0" err="1"/>
              <a:t>by</a:t>
            </a:r>
            <a:r>
              <a:rPr lang="nl-NL" sz="2000" dirty="0"/>
              <a:t> </a:t>
            </a:r>
            <a:r>
              <a:rPr lang="nl-NL" sz="2000" dirty="0" err="1"/>
              <a:t>rewording</a:t>
            </a:r>
            <a:r>
              <a:rPr lang="nl-NL" sz="2000" dirty="0"/>
              <a:t>; e.g. </a:t>
            </a:r>
            <a:r>
              <a:rPr lang="nl-NL" sz="2000" dirty="0" err="1"/>
              <a:t>references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“driver”, “steering control”, etc. </a:t>
            </a:r>
            <a:r>
              <a:rPr lang="nl-NL" sz="2000" dirty="0">
                <a:solidFill>
                  <a:srgbClr val="FF0000"/>
                </a:solidFill>
              </a:rPr>
              <a:t>=&gt; GRSG </a:t>
            </a:r>
            <a:r>
              <a:rPr lang="nl-NL" sz="2000" dirty="0" err="1">
                <a:solidFill>
                  <a:srgbClr val="FF0000"/>
                </a:solidFill>
              </a:rPr>
              <a:t>task</a:t>
            </a:r>
            <a:r>
              <a:rPr lang="nl-NL" sz="2000" dirty="0">
                <a:solidFill>
                  <a:srgbClr val="FF0000"/>
                </a:solidFill>
              </a:rPr>
              <a:t> in a next step</a:t>
            </a:r>
            <a:br>
              <a:rPr lang="nl-NL" sz="2000" dirty="0"/>
            </a:br>
            <a:endParaRPr lang="nl-NL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/>
              <a:t>For </a:t>
            </a:r>
            <a:r>
              <a:rPr lang="nl-NL" sz="2000" dirty="0" err="1"/>
              <a:t>some</a:t>
            </a:r>
            <a:r>
              <a:rPr lang="nl-NL" sz="2000" dirty="0"/>
              <a:t> </a:t>
            </a:r>
            <a:r>
              <a:rPr lang="nl-NL" sz="2000" dirty="0" err="1"/>
              <a:t>functions</a:t>
            </a:r>
            <a:r>
              <a:rPr lang="nl-NL" sz="2000" dirty="0"/>
              <a:t>, we </a:t>
            </a:r>
            <a:r>
              <a:rPr lang="nl-NL" sz="2000" dirty="0" err="1"/>
              <a:t>need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consider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 high-level </a:t>
            </a:r>
            <a:r>
              <a:rPr lang="nl-NL" sz="2000" dirty="0" err="1"/>
              <a:t>requirement</a:t>
            </a:r>
            <a:r>
              <a:rPr lang="nl-NL" sz="2000" dirty="0"/>
              <a:t>. </a:t>
            </a:r>
            <a:br>
              <a:rPr lang="nl-NL" sz="2000" dirty="0"/>
            </a:br>
            <a:r>
              <a:rPr lang="nl-NL" sz="2000" dirty="0"/>
              <a:t>For </a:t>
            </a:r>
            <a:r>
              <a:rPr lang="nl-NL" sz="2000" dirty="0" err="1"/>
              <a:t>example</a:t>
            </a:r>
            <a:r>
              <a:rPr lang="nl-NL" sz="2000" dirty="0"/>
              <a:t>: </a:t>
            </a:r>
            <a:br>
              <a:rPr lang="nl-NL" sz="2000" dirty="0"/>
            </a:br>
            <a:r>
              <a:rPr lang="nl-NL" sz="2000" dirty="0"/>
              <a:t>- Q: </a:t>
            </a:r>
            <a:r>
              <a:rPr lang="nl-NL" sz="2000" dirty="0" err="1"/>
              <a:t>what</a:t>
            </a:r>
            <a:r>
              <a:rPr lang="nl-NL" sz="2000" dirty="0"/>
              <a:t> is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reason</a:t>
            </a:r>
            <a:r>
              <a:rPr lang="nl-NL" sz="2000" dirty="0"/>
              <a:t> we have </a:t>
            </a:r>
            <a:r>
              <a:rPr lang="nl-NL" sz="2000" dirty="0" err="1"/>
              <a:t>tell-tales</a:t>
            </a:r>
            <a:r>
              <a:rPr lang="nl-NL" sz="2000" dirty="0"/>
              <a:t> in a vehicle ?</a:t>
            </a:r>
            <a:br>
              <a:rPr lang="nl-NL" sz="2000" dirty="0"/>
            </a:br>
            <a:r>
              <a:rPr lang="nl-NL" sz="2000" dirty="0"/>
              <a:t>- A: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inform</a:t>
            </a:r>
            <a:r>
              <a:rPr lang="nl-NL" sz="2000" dirty="0"/>
              <a:t> </a:t>
            </a:r>
            <a:r>
              <a:rPr lang="nl-NL" sz="2000" u="sng" dirty="0" err="1"/>
              <a:t>the</a:t>
            </a:r>
            <a:r>
              <a:rPr lang="nl-NL" sz="2000" u="sng" dirty="0"/>
              <a:t> driver</a:t>
            </a:r>
            <a:r>
              <a:rPr lang="nl-NL" sz="2000" dirty="0"/>
              <a:t> </a:t>
            </a:r>
            <a:r>
              <a:rPr lang="nl-NL" sz="2000" dirty="0" err="1"/>
              <a:t>about</a:t>
            </a:r>
            <a:r>
              <a:rPr lang="nl-NL" sz="2000" dirty="0"/>
              <a:t> a setting, a </a:t>
            </a:r>
            <a:r>
              <a:rPr lang="nl-NL" sz="2000" dirty="0" err="1"/>
              <a:t>potential</a:t>
            </a:r>
            <a:r>
              <a:rPr lang="nl-NL" sz="2000" dirty="0"/>
              <a:t> issue </a:t>
            </a:r>
            <a:r>
              <a:rPr lang="nl-NL" sz="2000" dirty="0" err="1"/>
              <a:t>with</a:t>
            </a:r>
            <a:br>
              <a:rPr lang="nl-NL" sz="2000" dirty="0"/>
            </a:br>
            <a:r>
              <a:rPr lang="nl-NL" sz="2000" dirty="0"/>
              <a:t> 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vehicle’s</a:t>
            </a:r>
            <a:r>
              <a:rPr lang="nl-NL" sz="2000" dirty="0"/>
              <a:t> hardware, as a </a:t>
            </a:r>
            <a:r>
              <a:rPr lang="nl-NL" sz="2000" dirty="0" err="1"/>
              <a:t>warning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a </a:t>
            </a:r>
            <a:r>
              <a:rPr lang="nl-NL" sz="2000" dirty="0" err="1"/>
              <a:t>dangerous</a:t>
            </a:r>
            <a:r>
              <a:rPr lang="nl-NL" sz="2000" dirty="0"/>
              <a:t> </a:t>
            </a:r>
            <a:r>
              <a:rPr lang="nl-NL" sz="2000" dirty="0" err="1"/>
              <a:t>situation</a:t>
            </a:r>
            <a:r>
              <a:rPr lang="nl-NL" sz="2000" dirty="0"/>
              <a:t>, etc.</a:t>
            </a:r>
            <a:br>
              <a:rPr lang="nl-NL" sz="2000" dirty="0"/>
            </a:br>
            <a:br>
              <a:rPr lang="nl-NL" sz="2000" dirty="0"/>
            </a:br>
            <a:r>
              <a:rPr lang="nl-NL" sz="2000" dirty="0"/>
              <a:t>- Q: </a:t>
            </a:r>
            <a:r>
              <a:rPr lang="nl-NL" sz="2000" dirty="0" err="1"/>
              <a:t>what</a:t>
            </a:r>
            <a:r>
              <a:rPr lang="nl-NL" sz="2000" dirty="0"/>
              <a:t> </a:t>
            </a:r>
            <a:r>
              <a:rPr lang="nl-NL" sz="2000" dirty="0" err="1"/>
              <a:t>if</a:t>
            </a:r>
            <a:r>
              <a:rPr lang="nl-NL" sz="2000" dirty="0"/>
              <a:t> </a:t>
            </a:r>
            <a:r>
              <a:rPr lang="nl-NL" sz="2000" dirty="0" err="1"/>
              <a:t>there</a:t>
            </a:r>
            <a:r>
              <a:rPr lang="nl-NL" sz="2000" dirty="0"/>
              <a:t> is no driver in </a:t>
            </a:r>
            <a:r>
              <a:rPr lang="nl-NL" sz="2000" dirty="0" err="1"/>
              <a:t>the</a:t>
            </a:r>
            <a:r>
              <a:rPr lang="nl-NL" sz="2000" dirty="0"/>
              <a:t> vehicle ? </a:t>
            </a:r>
            <a:r>
              <a:rPr lang="nl-NL" sz="2000" dirty="0" err="1"/>
              <a:t>Who</a:t>
            </a:r>
            <a:r>
              <a:rPr lang="nl-NL" sz="2000" dirty="0"/>
              <a:t> </a:t>
            </a:r>
            <a:r>
              <a:rPr lang="nl-NL" sz="2000" dirty="0" err="1"/>
              <a:t>needs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 informed, if </a:t>
            </a:r>
            <a:r>
              <a:rPr lang="nl-NL" sz="2000" dirty="0" err="1"/>
              <a:t>anyone</a:t>
            </a:r>
            <a:r>
              <a:rPr lang="nl-NL" sz="2000" dirty="0"/>
              <a:t> ? </a:t>
            </a:r>
            <a:br>
              <a:rPr lang="nl-NL" sz="2000" dirty="0"/>
            </a:br>
            <a:r>
              <a:rPr lang="nl-NL" sz="2000" dirty="0"/>
              <a:t>- A: An operator, a control center, </a:t>
            </a:r>
            <a:r>
              <a:rPr lang="nl-NL" sz="2000" dirty="0" err="1"/>
              <a:t>occupants</a:t>
            </a:r>
            <a:r>
              <a:rPr lang="nl-NL" sz="2000" dirty="0"/>
              <a:t> in </a:t>
            </a:r>
            <a:r>
              <a:rPr lang="nl-NL" sz="2000" dirty="0" err="1"/>
              <a:t>the</a:t>
            </a:r>
            <a:r>
              <a:rPr lang="nl-NL" sz="2000" dirty="0"/>
              <a:t> vehicle (</a:t>
            </a:r>
            <a:r>
              <a:rPr lang="nl-NL" sz="2000" dirty="0" err="1"/>
              <a:t>if</a:t>
            </a:r>
            <a:r>
              <a:rPr lang="nl-NL" sz="2000" dirty="0"/>
              <a:t> </a:t>
            </a:r>
            <a:r>
              <a:rPr lang="nl-NL" sz="2000" dirty="0" err="1"/>
              <a:t>any</a:t>
            </a:r>
            <a:r>
              <a:rPr lang="nl-NL" sz="2000" dirty="0"/>
              <a:t>), fellow </a:t>
            </a:r>
            <a:r>
              <a:rPr lang="nl-NL" sz="2000" dirty="0" err="1"/>
              <a:t>road</a:t>
            </a:r>
            <a:r>
              <a:rPr lang="nl-NL" sz="2000" dirty="0"/>
              <a:t> users ? </a:t>
            </a:r>
            <a:br>
              <a:rPr lang="nl-NL" sz="2000" dirty="0"/>
            </a:br>
            <a:r>
              <a:rPr lang="nl-NL" sz="2000" dirty="0"/>
              <a:t>  </a:t>
            </a:r>
            <a:r>
              <a:rPr lang="nl-NL" sz="2000" dirty="0">
                <a:solidFill>
                  <a:srgbClr val="FF0000"/>
                </a:solidFill>
              </a:rPr>
              <a:t>=&gt; </a:t>
            </a:r>
            <a:r>
              <a:rPr lang="nl-NL" sz="2000" dirty="0" err="1">
                <a:solidFill>
                  <a:srgbClr val="FF0000"/>
                </a:solidFill>
              </a:rPr>
              <a:t>discussion</a:t>
            </a: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err="1">
                <a:solidFill>
                  <a:srgbClr val="FF0000"/>
                </a:solidFill>
              </a:rPr>
              <a:t>for</a:t>
            </a:r>
            <a:r>
              <a:rPr lang="nl-NL" sz="2000" dirty="0">
                <a:solidFill>
                  <a:srgbClr val="FF0000"/>
                </a:solidFill>
              </a:rPr>
              <a:t> WP.29</a:t>
            </a:r>
            <a:br>
              <a:rPr lang="nl-NL" sz="2000" dirty="0">
                <a:solidFill>
                  <a:srgbClr val="FF0000"/>
                </a:solidFill>
              </a:rPr>
            </a:br>
            <a:endParaRPr lang="nl-NL" sz="20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/>
              <a:t>For </a:t>
            </a:r>
            <a:r>
              <a:rPr lang="nl-NL" sz="2000" dirty="0" err="1"/>
              <a:t>some</a:t>
            </a:r>
            <a:r>
              <a:rPr lang="nl-NL" sz="2000" dirty="0"/>
              <a:t> </a:t>
            </a:r>
            <a:r>
              <a:rPr lang="nl-NL" sz="2000" dirty="0" err="1"/>
              <a:t>situations</a:t>
            </a:r>
            <a:r>
              <a:rPr lang="nl-NL" sz="2000" dirty="0"/>
              <a:t>, we </a:t>
            </a:r>
            <a:r>
              <a:rPr lang="nl-NL" sz="2000" dirty="0" err="1"/>
              <a:t>need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consider</a:t>
            </a:r>
            <a:r>
              <a:rPr lang="nl-NL" sz="2000" dirty="0"/>
              <a:t> </a:t>
            </a:r>
            <a:r>
              <a:rPr lang="nl-NL" sz="2000" dirty="0" err="1"/>
              <a:t>if</a:t>
            </a:r>
            <a:r>
              <a:rPr lang="nl-NL" sz="2000" dirty="0"/>
              <a:t> </a:t>
            </a:r>
            <a:r>
              <a:rPr lang="nl-NL" sz="2000" dirty="0" err="1"/>
              <a:t>it</a:t>
            </a:r>
            <a:r>
              <a:rPr lang="nl-NL" sz="2000" dirty="0"/>
              <a:t> is </a:t>
            </a:r>
            <a:r>
              <a:rPr lang="nl-NL" sz="2000" dirty="0" err="1"/>
              <a:t>desirable</a:t>
            </a:r>
            <a:r>
              <a:rPr lang="nl-NL" sz="2000" dirty="0"/>
              <a:t> at </a:t>
            </a:r>
            <a:r>
              <a:rPr lang="nl-NL" sz="2000" dirty="0" err="1"/>
              <a:t>all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have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automated</a:t>
            </a:r>
            <a:r>
              <a:rPr lang="nl-NL" sz="2000" dirty="0"/>
              <a:t> vehicle w/o driver, e.g. in case of ADR </a:t>
            </a:r>
            <a:r>
              <a:rPr lang="nl-NL" sz="2000" dirty="0" err="1"/>
              <a:t>vehicles</a:t>
            </a:r>
            <a:r>
              <a:rPr lang="nl-NL" sz="2000" dirty="0"/>
              <a:t> (UN R105) or </a:t>
            </a:r>
            <a:r>
              <a:rPr lang="nl-NL" sz="2000" dirty="0" err="1"/>
              <a:t>buses</a:t>
            </a:r>
            <a:r>
              <a:rPr lang="nl-NL" sz="2000" dirty="0"/>
              <a:t> (UN R107) in case of transport of </a:t>
            </a:r>
            <a:r>
              <a:rPr lang="nl-NL" sz="2000" dirty="0" err="1"/>
              <a:t>children</a:t>
            </a:r>
            <a:r>
              <a:rPr lang="nl-NL" sz="2000" dirty="0"/>
              <a:t>.  </a:t>
            </a:r>
            <a:r>
              <a:rPr lang="nl-NL" sz="2000" dirty="0">
                <a:solidFill>
                  <a:srgbClr val="FF0000"/>
                </a:solidFill>
              </a:rPr>
              <a:t>=&gt; </a:t>
            </a:r>
            <a:r>
              <a:rPr lang="nl-NL" sz="2000" dirty="0" err="1">
                <a:solidFill>
                  <a:srgbClr val="FF0000"/>
                </a:solidFill>
              </a:rPr>
              <a:t>Discussion</a:t>
            </a: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err="1">
                <a:solidFill>
                  <a:srgbClr val="FF0000"/>
                </a:solidFill>
              </a:rPr>
              <a:t>for</a:t>
            </a:r>
            <a:r>
              <a:rPr lang="nl-NL" sz="2000" dirty="0">
                <a:solidFill>
                  <a:srgbClr val="FF0000"/>
                </a:solidFill>
              </a:rPr>
              <a:t> WP.29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369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2AB076-026C-408A-A114-C0C7859C5848}">
  <ds:schemaRefs>
    <ds:schemaRef ds:uri="http://schemas.microsoft.com/office/2006/documentManagement/types"/>
    <ds:schemaRef ds:uri="4b4a1c0d-4a69-4996-a84a-fc699b9f49de"/>
    <ds:schemaRef ds:uri="http://purl.org/dc/elements/1.1/"/>
    <ds:schemaRef ds:uri="acccb6d4-dbe5-46d2-b4d3-5733603d8cc6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985ec44e-1bab-4c0b-9df0-6ba128686fc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22A01C-DFFD-4DCE-8BDD-3EA071DD93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E14C1C-82E0-46B6-8557-DCD0E203C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1419</Words>
  <Application>Microsoft Office PowerPoint</Application>
  <PresentationFormat>Widescreen</PresentationFormat>
  <Paragraphs>106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Lammers, Hans</dc:creator>
  <cp:lastModifiedBy>EG</cp:lastModifiedBy>
  <cp:revision>40</cp:revision>
  <dcterms:created xsi:type="dcterms:W3CDTF">2022-03-28T11:23:14Z</dcterms:created>
  <dcterms:modified xsi:type="dcterms:W3CDTF">2023-03-30T11:07:54Z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