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3" r:id="rId10"/>
    <p:sldId id="266" r:id="rId11"/>
    <p:sldId id="262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29-3-2023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4046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29-3-2023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5877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29-3-2023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0760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29-3-2023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0779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29-3-2023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10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29-3-2023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123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29-3-2023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2568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29-3-2023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9912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29-3-2023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9896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29-3-2023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0646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29-3-2023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99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E1590-86DB-4370-BAFB-C873669718A9}" type="datetimeFigureOut">
              <a:rPr lang="nl-NL" smtClean="0"/>
              <a:t>29-3-2023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664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unece.org/display/trans/FVA+Informal+Working+Group+Meetings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nece.org/sites/default/files/2022-01/ECE_TRANS_WP.29_2022_24E.pdf" TargetMode="External"/><Relationship Id="rId2" Type="http://schemas.openxmlformats.org/officeDocument/2006/relationships/hyperlink" Target="https://unece.org/sites/default/files/2022-09/R125r2am3e.pd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nece.org/sites/default/files/2022-10/GRSG-124-09r1e.pdf" TargetMode="External"/><Relationship Id="rId2" Type="http://schemas.openxmlformats.org/officeDocument/2006/relationships/hyperlink" Target="https://unece.org/sites/default/files/2022-08/ECE-TRANS-WP.29-GRSG-2022-27e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unece.org/sites/default/files/2023-01/ECE_TRANS_WP.29_2023_22E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/>
          <p:cNvSpPr txBox="1"/>
          <p:nvPr/>
        </p:nvSpPr>
        <p:spPr>
          <a:xfrm>
            <a:off x="1660328" y="2698340"/>
            <a:ext cx="8423640" cy="187220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4000" b="1" spc="-1" dirty="0">
                <a:solidFill>
                  <a:srgbClr val="000000"/>
                </a:solidFill>
                <a:latin typeface="Calibri"/>
              </a:rPr>
              <a:t>IWG on FVA</a:t>
            </a:r>
          </a:p>
          <a:p>
            <a:pPr algn="ctr">
              <a:lnSpc>
                <a:spcPct val="100000"/>
              </a:lnSpc>
            </a:pPr>
            <a: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  <a:t>Status</a:t>
            </a:r>
            <a:r>
              <a:rPr lang="ja-JP" altLang="en-US" sz="40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  <a:t>Report</a:t>
            </a:r>
            <a:b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</a:br>
            <a:br>
              <a:rPr lang="en-US" altLang="ja-JP" sz="2000" b="1" strike="noStrike" spc="-1" dirty="0">
                <a:solidFill>
                  <a:srgbClr val="000000"/>
                </a:solidFill>
                <a:latin typeface="Calibri"/>
              </a:rPr>
            </a:br>
            <a:r>
              <a:rPr lang="en-US" altLang="ja-JP" sz="2000" b="1" strike="noStrike" spc="-1" dirty="0">
                <a:solidFill>
                  <a:srgbClr val="000000"/>
                </a:solidFill>
                <a:latin typeface="Calibri"/>
              </a:rPr>
              <a:t>March 2023</a:t>
            </a:r>
            <a:endParaRPr lang="nl-NL" sz="20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467544" y="181835"/>
            <a:ext cx="4265985" cy="79889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Transmitted by the Chair of the IWG on </a:t>
            </a:r>
            <a:r>
              <a:rPr lang="en-US" altLang="ja-JP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FVA</a:t>
            </a:r>
            <a:endParaRPr lang="en-US" altLang="ja-JP" sz="12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sz="12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GRSG-IWG-FVA</a:t>
            </a:r>
            <a:endParaRPr lang="en-US" sz="1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8775792" y="181835"/>
            <a:ext cx="3099376" cy="5108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en-US" sz="1200" b="1" u="sng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Informal document</a:t>
            </a:r>
            <a:r>
              <a:rPr lang="en-US" sz="1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GRSG-125-27-Rev.1</a:t>
            </a:r>
            <a:b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GRSG 125</a:t>
            </a:r>
            <a:r>
              <a:rPr lang="en-US" sz="1200" b="0" strike="noStrike" spc="-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session, 27 – 31 March 2023</a:t>
            </a:r>
            <a:b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 Item 9</a:t>
            </a:r>
          </a:p>
        </p:txBody>
      </p:sp>
    </p:spTree>
    <p:extLst>
      <p:ext uri="{BB962C8B-B14F-4D97-AF65-F5344CB8AC3E}">
        <p14:creationId xmlns:p14="http://schemas.microsoft.com/office/powerpoint/2010/main" val="735717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0484" y="581581"/>
            <a:ext cx="7801665" cy="68866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Status Update IWG-FVA (</a:t>
            </a:r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Cont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</p:txBody>
      </p:sp>
      <p:sp>
        <p:nvSpPr>
          <p:cNvPr id="3" name="Tijdelijke aanduiding voor tekst 3">
            <a:extLst>
              <a:ext uri="{FF2B5EF4-FFF2-40B4-BE49-F238E27FC236}">
                <a16:creationId xmlns:a16="http://schemas.microsoft.com/office/drawing/2014/main" id="{B81253A6-82B2-7844-A458-F011AAFB863C}"/>
              </a:ext>
            </a:extLst>
          </p:cNvPr>
          <p:cNvSpPr txBox="1">
            <a:spLocks/>
          </p:cNvSpPr>
          <p:nvPr/>
        </p:nvSpPr>
        <p:spPr>
          <a:xfrm>
            <a:off x="9486900" y="480059"/>
            <a:ext cx="1827083" cy="510541"/>
          </a:xfrm>
          <a:prstGeom prst="rect">
            <a:avLst/>
          </a:prstGeom>
        </p:spPr>
        <p:txBody>
          <a:bodyPr/>
          <a:lstStyle>
            <a:lvl1pPr marL="271463" indent="-2714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90000"/>
              <a:buFont typeface="Zapf Dingbats"/>
              <a:buChar char="❯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90538" indent="-2190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DB6216"/>
              </a:buClr>
              <a:buSzPct val="100000"/>
              <a:buFont typeface="Systeemlettertype"/>
              <a:buChar char="›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Systeemlettertype"/>
              <a:buChar char="​"/>
              <a:tabLst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Systeemlettertype"/>
              <a:buChar char="​"/>
              <a:tabLst/>
              <a:defRPr sz="20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Tx/>
              <a:buFont typeface="Systeemlettertype"/>
              <a:buChar char="​"/>
              <a:tabLst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GRSG-125-27r1</a:t>
            </a:r>
          </a:p>
        </p:txBody>
      </p:sp>
      <p:sp>
        <p:nvSpPr>
          <p:cNvPr id="5" name="Tijdelijke aanduiding voor tekst 2"/>
          <p:cNvSpPr txBox="1">
            <a:spLocks/>
          </p:cNvSpPr>
          <p:nvPr/>
        </p:nvSpPr>
        <p:spPr>
          <a:xfrm>
            <a:off x="680484" y="1270242"/>
            <a:ext cx="10936167" cy="515771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u="sng" dirty="0"/>
              <a:t>Draft proposal: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See GRSG-125-28</a:t>
            </a:r>
          </a:p>
          <a:p>
            <a:pPr marL="0" indent="0">
              <a:buNone/>
            </a:pPr>
            <a:endParaRPr lang="en-US" sz="2400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sz="2400" u="sng" dirty="0"/>
              <a:t>Original terms of reference</a:t>
            </a:r>
          </a:p>
          <a:p>
            <a:pPr marL="0" indent="0">
              <a:buNone/>
            </a:pPr>
            <a:r>
              <a:rPr lang="en-US" sz="2400" dirty="0"/>
              <a:t>D) WORK PLAN AND TIME SCHEDULE </a:t>
            </a:r>
          </a:p>
          <a:p>
            <a:pPr marL="0" indent="0">
              <a:buNone/>
            </a:pPr>
            <a:r>
              <a:rPr lang="en-US" sz="2400" dirty="0"/>
              <a:t>- April 2021 Finalization of proposal for </a:t>
            </a:r>
            <a:r>
              <a:rPr lang="en-US" sz="2400" dirty="0" err="1"/>
              <a:t>ToR</a:t>
            </a:r>
            <a:r>
              <a:rPr lang="en-US" sz="2400" dirty="0"/>
              <a:t> during the 121st session of GRSG </a:t>
            </a:r>
          </a:p>
          <a:p>
            <a:pPr marL="0" indent="0">
              <a:buNone/>
            </a:pPr>
            <a:r>
              <a:rPr lang="en-US" sz="2400" dirty="0"/>
              <a:t>- June 2021 Ask for mandate to start IWG in WP.29 and AC.2 </a:t>
            </a:r>
          </a:p>
          <a:p>
            <a:pPr marL="0" indent="0">
              <a:buNone/>
            </a:pPr>
            <a:r>
              <a:rPr lang="en-US" sz="2400" dirty="0"/>
              <a:t>- </a:t>
            </a:r>
            <a:r>
              <a:rPr lang="en-US" sz="2400" dirty="0">
                <a:solidFill>
                  <a:srgbClr val="FF0000"/>
                </a:solidFill>
              </a:rPr>
              <a:t>December 2022 Finish the work of the IWG-FVA </a:t>
            </a:r>
          </a:p>
          <a:p>
            <a:pPr>
              <a:buFontTx/>
              <a:buChar char="-"/>
            </a:pPr>
            <a:r>
              <a:rPr lang="en-US" sz="2400" dirty="0">
                <a:solidFill>
                  <a:srgbClr val="FF0000"/>
                </a:solidFill>
              </a:rPr>
              <a:t>April 2023 Submit proposal for a new Regulation (and/or an amendment of the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  existing UN Regulation 125) to GRSG</a:t>
            </a:r>
            <a:br>
              <a:rPr lang="en-US" sz="2400" dirty="0">
                <a:solidFill>
                  <a:srgbClr val="FF0000"/>
                </a:solidFill>
              </a:rPr>
            </a:b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b="1" dirty="0"/>
              <a:t>The IWG-FVA kindly requests to WP.29, to extend its mandate to </a:t>
            </a:r>
            <a:r>
              <a:rPr lang="en-US" sz="2400" b="1" u="sng" dirty="0"/>
              <a:t>April 2024</a:t>
            </a:r>
          </a:p>
          <a:p>
            <a:pPr marL="0" indent="0">
              <a:buNone/>
            </a:pPr>
            <a:br>
              <a:rPr lang="en-US" sz="2400" b="1" dirty="0"/>
            </a:b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38992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3512319" y="2999929"/>
            <a:ext cx="4705250" cy="68866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Thank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 attention !</a:t>
            </a:r>
          </a:p>
        </p:txBody>
      </p:sp>
      <p:sp>
        <p:nvSpPr>
          <p:cNvPr id="3" name="Tijdelijke aanduiding voor tekst 3">
            <a:extLst>
              <a:ext uri="{FF2B5EF4-FFF2-40B4-BE49-F238E27FC236}">
                <a16:creationId xmlns:a16="http://schemas.microsoft.com/office/drawing/2014/main" id="{B81253A6-82B2-7844-A458-F011AAFB863C}"/>
              </a:ext>
            </a:extLst>
          </p:cNvPr>
          <p:cNvSpPr txBox="1">
            <a:spLocks/>
          </p:cNvSpPr>
          <p:nvPr/>
        </p:nvSpPr>
        <p:spPr>
          <a:xfrm>
            <a:off x="9486900" y="480059"/>
            <a:ext cx="1827083" cy="510541"/>
          </a:xfrm>
          <a:prstGeom prst="rect">
            <a:avLst/>
          </a:prstGeom>
        </p:spPr>
        <p:txBody>
          <a:bodyPr/>
          <a:lstStyle>
            <a:lvl1pPr marL="271463" indent="-2714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90000"/>
              <a:buFont typeface="Zapf Dingbats"/>
              <a:buChar char="❯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90538" indent="-2190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DB6216"/>
              </a:buClr>
              <a:buSzPct val="100000"/>
              <a:buFont typeface="Systeemlettertype"/>
              <a:buChar char="›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Systeemlettertype"/>
              <a:buChar char="​"/>
              <a:tabLst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Systeemlettertype"/>
              <a:buChar char="​"/>
              <a:tabLst/>
              <a:defRPr sz="20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Tx/>
              <a:buFont typeface="Systeemlettertype"/>
              <a:buChar char="​"/>
              <a:tabLst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GRSG-125-27r1</a:t>
            </a:r>
          </a:p>
        </p:txBody>
      </p:sp>
    </p:spTree>
    <p:extLst>
      <p:ext uri="{BB962C8B-B14F-4D97-AF65-F5344CB8AC3E}">
        <p14:creationId xmlns:p14="http://schemas.microsoft.com/office/powerpoint/2010/main" val="2439126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0484" y="581581"/>
            <a:ext cx="7801665" cy="68866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Status Update IWG-FVA</a:t>
            </a:r>
          </a:p>
        </p:txBody>
      </p:sp>
      <p:sp>
        <p:nvSpPr>
          <p:cNvPr id="3" name="Tijdelijke aanduiding voor tekst 3">
            <a:extLst>
              <a:ext uri="{FF2B5EF4-FFF2-40B4-BE49-F238E27FC236}">
                <a16:creationId xmlns:a16="http://schemas.microsoft.com/office/drawing/2014/main" id="{B81253A6-82B2-7844-A458-F011AAFB863C}"/>
              </a:ext>
            </a:extLst>
          </p:cNvPr>
          <p:cNvSpPr txBox="1">
            <a:spLocks/>
          </p:cNvSpPr>
          <p:nvPr/>
        </p:nvSpPr>
        <p:spPr>
          <a:xfrm>
            <a:off x="9486900" y="480059"/>
            <a:ext cx="1827083" cy="510541"/>
          </a:xfrm>
          <a:prstGeom prst="rect">
            <a:avLst/>
          </a:prstGeom>
        </p:spPr>
        <p:txBody>
          <a:bodyPr/>
          <a:lstStyle>
            <a:lvl1pPr marL="271463" indent="-2714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90000"/>
              <a:buFont typeface="Zapf Dingbats"/>
              <a:buChar char="❯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90538" indent="-2190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DB6216"/>
              </a:buClr>
              <a:buSzPct val="100000"/>
              <a:buFont typeface="Systeemlettertype"/>
              <a:buChar char="›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Systeemlettertype"/>
              <a:buChar char="​"/>
              <a:tabLst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Systeemlettertype"/>
              <a:buChar char="​"/>
              <a:tabLst/>
              <a:defRPr sz="20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Tx/>
              <a:buFont typeface="Systeemlettertype"/>
              <a:buChar char="​"/>
              <a:tabLst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GRSG-125-27r1</a:t>
            </a:r>
          </a:p>
        </p:txBody>
      </p:sp>
      <p:sp>
        <p:nvSpPr>
          <p:cNvPr id="4" name="Tijdelijke aanduiding voor tekst 2"/>
          <p:cNvSpPr txBox="1">
            <a:spLocks/>
          </p:cNvSpPr>
          <p:nvPr/>
        </p:nvSpPr>
        <p:spPr>
          <a:xfrm>
            <a:off x="1003170" y="1396377"/>
            <a:ext cx="10440867" cy="497035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Workshop + hybrid meeting took place on November 9</a:t>
            </a:r>
            <a:r>
              <a:rPr 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2021 </a:t>
            </a:r>
            <a:b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 the Netherlands</a:t>
            </a:r>
            <a:b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Manufacturers brought 3 vehicles with FVA systems, available for </a:t>
            </a:r>
            <a:b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test drives on public roads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7 more meetings: 18 January, 8 March, 28 June and 21 September, </a:t>
            </a:r>
            <a:b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15 November, 19 December 2022 and 15, 16 March 2023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3 expert groups have been defined:</a:t>
            </a:r>
            <a:b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 Technical Requirements</a:t>
            </a:r>
            <a:b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 Administrative Provisions</a:t>
            </a:r>
            <a:b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 Literature Study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All information available on the UN-ECE webpage: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https://wiki.unece.org/display/trans/FVA+Informal+Working+Group+Meetings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096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0484" y="581581"/>
            <a:ext cx="7801665" cy="68866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Status Update IWG-FVA (</a:t>
            </a:r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Cont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</p:txBody>
      </p:sp>
      <p:sp>
        <p:nvSpPr>
          <p:cNvPr id="3" name="Tijdelijke aanduiding voor tekst 3">
            <a:extLst>
              <a:ext uri="{FF2B5EF4-FFF2-40B4-BE49-F238E27FC236}">
                <a16:creationId xmlns:a16="http://schemas.microsoft.com/office/drawing/2014/main" id="{B81253A6-82B2-7844-A458-F011AAFB863C}"/>
              </a:ext>
            </a:extLst>
          </p:cNvPr>
          <p:cNvSpPr txBox="1">
            <a:spLocks/>
          </p:cNvSpPr>
          <p:nvPr/>
        </p:nvSpPr>
        <p:spPr>
          <a:xfrm>
            <a:off x="9486900" y="480059"/>
            <a:ext cx="1827083" cy="510541"/>
          </a:xfrm>
          <a:prstGeom prst="rect">
            <a:avLst/>
          </a:prstGeom>
        </p:spPr>
        <p:txBody>
          <a:bodyPr/>
          <a:lstStyle>
            <a:lvl1pPr marL="271463" indent="-2714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90000"/>
              <a:buFont typeface="Zapf Dingbats"/>
              <a:buChar char="❯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90538" indent="-2190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DB6216"/>
              </a:buClr>
              <a:buSzPct val="100000"/>
              <a:buFont typeface="Systeemlettertype"/>
              <a:buChar char="›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Systeemlettertype"/>
              <a:buChar char="​"/>
              <a:tabLst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Systeemlettertype"/>
              <a:buChar char="​"/>
              <a:tabLst/>
              <a:defRPr sz="20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Tx/>
              <a:buFont typeface="Systeemlettertype"/>
              <a:buChar char="​"/>
              <a:tabLst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GRSG-125-27r1</a:t>
            </a:r>
          </a:p>
        </p:txBody>
      </p:sp>
      <p:sp>
        <p:nvSpPr>
          <p:cNvPr id="4" name="Tijdelijke aanduiding voor tekst 2"/>
          <p:cNvSpPr txBox="1">
            <a:spLocks/>
          </p:cNvSpPr>
          <p:nvPr/>
        </p:nvSpPr>
        <p:spPr>
          <a:xfrm>
            <a:off x="680484" y="1205974"/>
            <a:ext cx="10936167" cy="497035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5"/>
            </a:pPr>
            <a:r>
              <a:rPr lang="en-US" sz="2400" u="sng" dirty="0"/>
              <a:t>Current state of play (phase 1, covered by TF-FVA)</a:t>
            </a:r>
            <a:r>
              <a:rPr lang="en-US" sz="2400" dirty="0"/>
              <a:t>: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- 02 series of amendments to UN R125: based upon</a:t>
            </a:r>
            <a:br>
              <a:rPr lang="en-US" sz="2400" dirty="0"/>
            </a:br>
            <a:r>
              <a:rPr lang="en-US" sz="2400" dirty="0"/>
              <a:t>  ECE/TRANS/WP.29/2021/100; date of entry into force 22.06.2022</a:t>
            </a:r>
            <a:br>
              <a:rPr lang="en-US" sz="2400" dirty="0"/>
            </a:br>
            <a:r>
              <a:rPr lang="en-US" sz="2400" dirty="0"/>
              <a:t>(</a:t>
            </a:r>
            <a:r>
              <a:rPr lang="en-US" sz="2400" dirty="0">
                <a:hlinkClick r:id="rId2"/>
              </a:rPr>
              <a:t>https://unece.org/sites/default/files/2022-09/R125r2am3e.pdf</a:t>
            </a:r>
            <a:r>
              <a:rPr lang="en-US" sz="2400" dirty="0"/>
              <a:t>)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- suppl. 1 to 02 series of amendments: based upon</a:t>
            </a:r>
            <a:br>
              <a:rPr lang="en-US" sz="2400" dirty="0"/>
            </a:br>
            <a:r>
              <a:rPr lang="en-US" sz="2400" dirty="0"/>
              <a:t>  </a:t>
            </a:r>
            <a:r>
              <a:rPr lang="en-US" sz="2400" dirty="0">
                <a:hlinkClick r:id="rId3"/>
              </a:rPr>
              <a:t>ECE/TRANS/WP.29/2022/24</a:t>
            </a:r>
            <a:r>
              <a:rPr lang="en-US" sz="2400" dirty="0"/>
              <a:t>: adopted during the March 2022 session of</a:t>
            </a:r>
            <a:br>
              <a:rPr lang="en-US" sz="2400" dirty="0"/>
            </a:br>
            <a:r>
              <a:rPr lang="en-US" sz="2400" dirty="0"/>
              <a:t>  WP.29; date of entry into force 08.10.2022</a:t>
            </a:r>
            <a:br>
              <a:rPr lang="en-US" sz="2400" dirty="0"/>
            </a:br>
            <a:endParaRPr lang="en-US" sz="2400" dirty="0"/>
          </a:p>
          <a:p>
            <a:pPr marL="457200" indent="-457200">
              <a:buFont typeface="+mj-lt"/>
              <a:buAutoNum type="arabicPeriod" startAt="5"/>
            </a:pPr>
            <a:r>
              <a:rPr lang="en-US" sz="2400" u="sng" dirty="0"/>
              <a:t>Next phase 2</a:t>
            </a:r>
            <a:r>
              <a:rPr lang="en-US" sz="2400" dirty="0"/>
              <a:t>: 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- new amendments to UN R125.02 to keep up with technical progress</a:t>
            </a:r>
            <a:br>
              <a:rPr lang="en-US" sz="2400" dirty="0"/>
            </a:br>
            <a:r>
              <a:rPr lang="en-US" sz="2400" dirty="0"/>
              <a:t>- draft new Regulation on FVA for vehicle categories M1/M2/M3, N1/N2/N3</a:t>
            </a:r>
            <a:br>
              <a:rPr lang="en-US" sz="2400" dirty="0"/>
            </a:br>
            <a:r>
              <a:rPr lang="en-US" sz="2400" dirty="0"/>
              <a:t>- update of UN R125, split off FVA section</a:t>
            </a:r>
          </a:p>
        </p:txBody>
      </p:sp>
    </p:spTree>
    <p:extLst>
      <p:ext uri="{BB962C8B-B14F-4D97-AF65-F5344CB8AC3E}">
        <p14:creationId xmlns:p14="http://schemas.microsoft.com/office/powerpoint/2010/main" val="828690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0484" y="581581"/>
            <a:ext cx="7801665" cy="68866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Status Update IWG-FVA (</a:t>
            </a:r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Cont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</p:txBody>
      </p:sp>
      <p:sp>
        <p:nvSpPr>
          <p:cNvPr id="3" name="Tijdelijke aanduiding voor tekst 3">
            <a:extLst>
              <a:ext uri="{FF2B5EF4-FFF2-40B4-BE49-F238E27FC236}">
                <a16:creationId xmlns:a16="http://schemas.microsoft.com/office/drawing/2014/main" id="{B81253A6-82B2-7844-A458-F011AAFB863C}"/>
              </a:ext>
            </a:extLst>
          </p:cNvPr>
          <p:cNvSpPr txBox="1">
            <a:spLocks/>
          </p:cNvSpPr>
          <p:nvPr/>
        </p:nvSpPr>
        <p:spPr>
          <a:xfrm>
            <a:off x="9486900" y="480059"/>
            <a:ext cx="1827083" cy="510541"/>
          </a:xfrm>
          <a:prstGeom prst="rect">
            <a:avLst/>
          </a:prstGeom>
        </p:spPr>
        <p:txBody>
          <a:bodyPr/>
          <a:lstStyle>
            <a:lvl1pPr marL="271463" indent="-2714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90000"/>
              <a:buFont typeface="Zapf Dingbats"/>
              <a:buChar char="❯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90538" indent="-2190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DB6216"/>
              </a:buClr>
              <a:buSzPct val="100000"/>
              <a:buFont typeface="Systeemlettertype"/>
              <a:buChar char="›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Systeemlettertype"/>
              <a:buChar char="​"/>
              <a:tabLst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Systeemlettertype"/>
              <a:buChar char="​"/>
              <a:tabLst/>
              <a:defRPr sz="20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Tx/>
              <a:buFont typeface="Systeemlettertype"/>
              <a:buChar char="​"/>
              <a:tabLst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GRSG-125-27r1</a:t>
            </a:r>
          </a:p>
        </p:txBody>
      </p:sp>
      <p:sp>
        <p:nvSpPr>
          <p:cNvPr id="5" name="Tijdelijke aanduiding voor tekst 2"/>
          <p:cNvSpPr txBox="1">
            <a:spLocks/>
          </p:cNvSpPr>
          <p:nvPr/>
        </p:nvSpPr>
        <p:spPr>
          <a:xfrm>
            <a:off x="570033" y="1114926"/>
            <a:ext cx="10936167" cy="5511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7"/>
            </a:pPr>
            <a:r>
              <a:rPr lang="en-US" sz="2400" u="sng" dirty="0"/>
              <a:t>Future phase 3</a:t>
            </a:r>
            <a:r>
              <a:rPr lang="en-US" sz="2400" dirty="0"/>
              <a:t>: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- to include vehicle category L and possibly update UN R22 (helmets)</a:t>
            </a:r>
            <a:br>
              <a:rPr lang="en-US" sz="2400" dirty="0"/>
            </a:br>
            <a:endParaRPr lang="en-US" sz="2400" dirty="0"/>
          </a:p>
          <a:p>
            <a:pPr marL="457200" indent="-457200">
              <a:buFont typeface="+mj-lt"/>
              <a:buAutoNum type="arabicPeriod" startAt="7"/>
            </a:pPr>
            <a:r>
              <a:rPr lang="en-US" sz="2400" u="sng" dirty="0"/>
              <a:t>Order of things</a:t>
            </a:r>
            <a:r>
              <a:rPr lang="en-US" sz="2400" dirty="0"/>
              <a:t>: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- looking into literature and information available through automotive</a:t>
            </a:r>
            <a:br>
              <a:rPr lang="en-US" sz="2400" dirty="0"/>
            </a:br>
            <a:r>
              <a:rPr lang="en-US" sz="2400" dirty="0"/>
              <a:t>  conferences and presentations</a:t>
            </a:r>
            <a:br>
              <a:rPr lang="en-US" sz="2400" dirty="0"/>
            </a:br>
            <a:br>
              <a:rPr lang="nl-NL" dirty="0"/>
            </a:br>
            <a:r>
              <a:rPr lang="nl-NL" sz="2400" dirty="0"/>
              <a:t>- </a:t>
            </a:r>
            <a:r>
              <a:rPr lang="nl-NL" sz="2400" dirty="0" err="1"/>
              <a:t>working</a:t>
            </a:r>
            <a:r>
              <a:rPr lang="nl-NL" sz="2400" dirty="0"/>
              <a:t> on </a:t>
            </a:r>
            <a:r>
              <a:rPr lang="nl-NL" sz="2400" dirty="0" err="1"/>
              <a:t>technical</a:t>
            </a:r>
            <a:r>
              <a:rPr lang="nl-NL" sz="2400" dirty="0"/>
              <a:t> </a:t>
            </a:r>
            <a:r>
              <a:rPr lang="nl-NL" sz="2400" dirty="0" err="1"/>
              <a:t>requirements</a:t>
            </a:r>
            <a:br>
              <a:rPr lang="nl-NL" sz="2400" dirty="0"/>
            </a:br>
            <a:br>
              <a:rPr lang="nl-NL" sz="2400" dirty="0"/>
            </a:br>
            <a:r>
              <a:rPr lang="nl-NL" sz="2400" dirty="0"/>
              <a:t>- </a:t>
            </a:r>
            <a:r>
              <a:rPr lang="nl-NL" sz="2400" dirty="0" err="1"/>
              <a:t>working</a:t>
            </a:r>
            <a:r>
              <a:rPr lang="nl-NL" sz="2400" dirty="0"/>
              <a:t> on </a:t>
            </a:r>
            <a:r>
              <a:rPr lang="nl-NL" sz="2400" dirty="0" err="1"/>
              <a:t>administrative</a:t>
            </a:r>
            <a:r>
              <a:rPr lang="nl-NL" sz="2400" dirty="0"/>
              <a:t> </a:t>
            </a:r>
            <a:r>
              <a:rPr lang="nl-NL" sz="2400" dirty="0" err="1"/>
              <a:t>provisions</a:t>
            </a:r>
            <a:br>
              <a:rPr lang="nl-NL" dirty="0"/>
            </a:br>
            <a:r>
              <a:rPr lang="en-US" sz="2400" dirty="0"/>
              <a:t> </a:t>
            </a:r>
          </a:p>
          <a:p>
            <a:pPr marL="457200" indent="-457200">
              <a:buFont typeface="+mj-lt"/>
              <a:buAutoNum type="arabicPeriod" startAt="7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8137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0484" y="581581"/>
            <a:ext cx="7801665" cy="68866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Status Update IWG-FVA (</a:t>
            </a:r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Cont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</p:txBody>
      </p:sp>
      <p:sp>
        <p:nvSpPr>
          <p:cNvPr id="3" name="Tijdelijke aanduiding voor tekst 3">
            <a:extLst>
              <a:ext uri="{FF2B5EF4-FFF2-40B4-BE49-F238E27FC236}">
                <a16:creationId xmlns:a16="http://schemas.microsoft.com/office/drawing/2014/main" id="{B81253A6-82B2-7844-A458-F011AAFB863C}"/>
              </a:ext>
            </a:extLst>
          </p:cNvPr>
          <p:cNvSpPr txBox="1">
            <a:spLocks/>
          </p:cNvSpPr>
          <p:nvPr/>
        </p:nvSpPr>
        <p:spPr>
          <a:xfrm>
            <a:off x="9486900" y="480059"/>
            <a:ext cx="1827083" cy="510541"/>
          </a:xfrm>
          <a:prstGeom prst="rect">
            <a:avLst/>
          </a:prstGeom>
        </p:spPr>
        <p:txBody>
          <a:bodyPr/>
          <a:lstStyle>
            <a:lvl1pPr marL="271463" indent="-2714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90000"/>
              <a:buFont typeface="Zapf Dingbats"/>
              <a:buChar char="❯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90538" indent="-2190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DB6216"/>
              </a:buClr>
              <a:buSzPct val="100000"/>
              <a:buFont typeface="Systeemlettertype"/>
              <a:buChar char="›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Systeemlettertype"/>
              <a:buChar char="​"/>
              <a:tabLst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Systeemlettertype"/>
              <a:buChar char="​"/>
              <a:tabLst/>
              <a:defRPr sz="20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Tx/>
              <a:buFont typeface="Systeemlettertype"/>
              <a:buChar char="​"/>
              <a:tabLst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GRSG-125-27r1</a:t>
            </a:r>
          </a:p>
        </p:txBody>
      </p:sp>
      <p:sp>
        <p:nvSpPr>
          <p:cNvPr id="6" name="Tijdelijke aanduiding voor tekst 2"/>
          <p:cNvSpPr txBox="1">
            <a:spLocks/>
          </p:cNvSpPr>
          <p:nvPr/>
        </p:nvSpPr>
        <p:spPr>
          <a:xfrm>
            <a:off x="680484" y="1397411"/>
            <a:ext cx="10936167" cy="444207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9"/>
            </a:pPr>
            <a:r>
              <a:rPr lang="en-US" sz="2400" u="sng" dirty="0"/>
              <a:t>Keeping up with technical progress</a:t>
            </a:r>
            <a:r>
              <a:rPr lang="en-US" sz="2400" dirty="0"/>
              <a:t>: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- proposal for supplement </a:t>
            </a:r>
            <a:r>
              <a:rPr lang="en-US" sz="2400" u="sng" dirty="0"/>
              <a:t>3</a:t>
            </a:r>
            <a:r>
              <a:rPr lang="en-US" sz="2400" dirty="0"/>
              <a:t> to UN R125.02:</a:t>
            </a:r>
            <a:br>
              <a:rPr lang="en-US" sz="2400" dirty="0"/>
            </a:br>
            <a:r>
              <a:rPr lang="en-US" sz="2400" dirty="0"/>
              <a:t>  </a:t>
            </a:r>
            <a:r>
              <a:rPr lang="en-US" sz="2400" dirty="0">
                <a:hlinkClick r:id="rId2"/>
              </a:rPr>
              <a:t>GRSG/2022/27</a:t>
            </a:r>
            <a:r>
              <a:rPr lang="en-US" sz="2400" dirty="0"/>
              <a:t> as amended by informal document: </a:t>
            </a:r>
            <a:r>
              <a:rPr lang="en-US" sz="2400" dirty="0">
                <a:hlinkClick r:id="rId3"/>
              </a:rPr>
              <a:t>GRSG-124-09rev.1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/>
              <a:t>  Document </a:t>
            </a:r>
            <a:r>
              <a:rPr lang="en-US" sz="2400" dirty="0">
                <a:hlinkClick r:id="rId4"/>
              </a:rPr>
              <a:t>ECE/TRANS/WP.29/2023/22</a:t>
            </a:r>
            <a:r>
              <a:rPr lang="en-US" sz="2400" dirty="0"/>
              <a:t> as adopted at the March 2023 session of</a:t>
            </a:r>
            <a:br>
              <a:rPr lang="en-US" sz="2400" dirty="0"/>
            </a:br>
            <a:r>
              <a:rPr lang="en-US" sz="2400" dirty="0"/>
              <a:t>  WP.29; date of entry into force: [….10.2023]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  - switching off relaxation provision in case of backing event according to UN R158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  - update of Annex 5 with more examples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  - introduction of new paragraph to explain FVA to be used for optional or </a:t>
            </a:r>
            <a:br>
              <a:rPr lang="en-US" sz="2400" dirty="0"/>
            </a:br>
            <a:r>
              <a:rPr lang="en-US" sz="2400" dirty="0"/>
              <a:t>    mirrored information only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0396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0484" y="581581"/>
            <a:ext cx="7801665" cy="68866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Status Update IWG-FVA (</a:t>
            </a:r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Cont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</p:txBody>
      </p:sp>
      <p:sp>
        <p:nvSpPr>
          <p:cNvPr id="3" name="Tijdelijke aanduiding voor tekst 3">
            <a:extLst>
              <a:ext uri="{FF2B5EF4-FFF2-40B4-BE49-F238E27FC236}">
                <a16:creationId xmlns:a16="http://schemas.microsoft.com/office/drawing/2014/main" id="{B81253A6-82B2-7844-A458-F011AAFB863C}"/>
              </a:ext>
            </a:extLst>
          </p:cNvPr>
          <p:cNvSpPr txBox="1">
            <a:spLocks/>
          </p:cNvSpPr>
          <p:nvPr/>
        </p:nvSpPr>
        <p:spPr>
          <a:xfrm>
            <a:off x="9486900" y="480059"/>
            <a:ext cx="1827083" cy="510541"/>
          </a:xfrm>
          <a:prstGeom prst="rect">
            <a:avLst/>
          </a:prstGeom>
        </p:spPr>
        <p:txBody>
          <a:bodyPr/>
          <a:lstStyle>
            <a:lvl1pPr marL="271463" indent="-2714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90000"/>
              <a:buFont typeface="Zapf Dingbats"/>
              <a:buChar char="❯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90538" indent="-2190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DB6216"/>
              </a:buClr>
              <a:buSzPct val="100000"/>
              <a:buFont typeface="Systeemlettertype"/>
              <a:buChar char="›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Systeemlettertype"/>
              <a:buChar char="​"/>
              <a:tabLst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Systeemlettertype"/>
              <a:buChar char="​"/>
              <a:tabLst/>
              <a:defRPr sz="20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Tx/>
              <a:buFont typeface="Systeemlettertype"/>
              <a:buChar char="​"/>
              <a:tabLst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GRSG-125-27r1</a:t>
            </a:r>
          </a:p>
        </p:txBody>
      </p:sp>
      <p:sp>
        <p:nvSpPr>
          <p:cNvPr id="5" name="Tijdelijke aanduiding voor tekst 2"/>
          <p:cNvSpPr txBox="1">
            <a:spLocks/>
          </p:cNvSpPr>
          <p:nvPr/>
        </p:nvSpPr>
        <p:spPr>
          <a:xfrm>
            <a:off x="625983" y="1270242"/>
            <a:ext cx="10936167" cy="49009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10"/>
            </a:pPr>
            <a:r>
              <a:rPr lang="en-US" sz="2400" u="sng" dirty="0"/>
              <a:t>Items currently under discussion where consensus is reached</a:t>
            </a:r>
            <a:r>
              <a:rPr lang="en-US" sz="2400" dirty="0"/>
              <a:t>: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- </a:t>
            </a:r>
            <a:r>
              <a:rPr lang="en-US" sz="2400" b="1" dirty="0"/>
              <a:t>brightness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00B050"/>
                </a:solidFill>
              </a:rPr>
              <a:t>provision not needed (not primary source). 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  JAMA guideline exists.</a:t>
            </a:r>
            <a:br>
              <a:rPr lang="en-US" sz="2400" dirty="0">
                <a:solidFill>
                  <a:srgbClr val="00B050"/>
                </a:solidFill>
              </a:rPr>
            </a:br>
            <a:br>
              <a:rPr lang="en-US" sz="2400" dirty="0"/>
            </a:br>
            <a:r>
              <a:rPr lang="en-US" sz="2400" dirty="0"/>
              <a:t>- </a:t>
            </a:r>
            <a:r>
              <a:rPr lang="en-US" sz="2400" b="1" dirty="0"/>
              <a:t>obstruction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00B050"/>
                </a:solidFill>
              </a:rPr>
              <a:t>JAMA guideline to be used as the starting point</a:t>
            </a:r>
            <a:br>
              <a:rPr lang="en-US" sz="2400" dirty="0">
                <a:solidFill>
                  <a:srgbClr val="00B050"/>
                </a:solidFill>
              </a:rPr>
            </a:br>
            <a:br>
              <a:rPr lang="en-US" sz="2400" dirty="0"/>
            </a:br>
            <a:r>
              <a:rPr lang="en-US" sz="2400" dirty="0"/>
              <a:t>- </a:t>
            </a:r>
            <a:r>
              <a:rPr lang="en-US" sz="2400" b="1" dirty="0"/>
              <a:t>distraction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00B050"/>
                </a:solidFill>
              </a:rPr>
              <a:t>has to be covered by the safety concept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- </a:t>
            </a:r>
            <a:r>
              <a:rPr lang="en-US" sz="2400" b="1" dirty="0"/>
              <a:t>readability, optical quality, latency, </a:t>
            </a:r>
            <a:r>
              <a:rPr lang="en-US" sz="2400" b="1" dirty="0" err="1"/>
              <a:t>eyebox</a:t>
            </a:r>
            <a:r>
              <a:rPr lang="en-US" sz="2400" b="1" dirty="0"/>
              <a:t> size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00B050"/>
                </a:solidFill>
              </a:rPr>
              <a:t>as FVA is not primary source of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  information, no need to define provisions at this stage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- </a:t>
            </a:r>
            <a:r>
              <a:rPr lang="en-US" sz="2400" b="1" dirty="0"/>
              <a:t>visibility from outside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00B050"/>
                </a:solidFill>
              </a:rPr>
              <a:t>no issue with current systems. 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  If it becomes an issue in the future, it will have to be addressed</a:t>
            </a:r>
            <a:br>
              <a:rPr lang="en-US" sz="2400" dirty="0">
                <a:solidFill>
                  <a:srgbClr val="00B050"/>
                </a:solidFill>
              </a:rPr>
            </a:b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268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0484" y="581581"/>
            <a:ext cx="7801665" cy="68866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Status Update IWG-FVA (</a:t>
            </a:r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Cont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</p:txBody>
      </p:sp>
      <p:sp>
        <p:nvSpPr>
          <p:cNvPr id="3" name="Tijdelijke aanduiding voor tekst 3">
            <a:extLst>
              <a:ext uri="{FF2B5EF4-FFF2-40B4-BE49-F238E27FC236}">
                <a16:creationId xmlns:a16="http://schemas.microsoft.com/office/drawing/2014/main" id="{B81253A6-82B2-7844-A458-F011AAFB863C}"/>
              </a:ext>
            </a:extLst>
          </p:cNvPr>
          <p:cNvSpPr txBox="1">
            <a:spLocks/>
          </p:cNvSpPr>
          <p:nvPr/>
        </p:nvSpPr>
        <p:spPr>
          <a:xfrm>
            <a:off x="9486900" y="480059"/>
            <a:ext cx="1827083" cy="510541"/>
          </a:xfrm>
          <a:prstGeom prst="rect">
            <a:avLst/>
          </a:prstGeom>
        </p:spPr>
        <p:txBody>
          <a:bodyPr/>
          <a:lstStyle>
            <a:lvl1pPr marL="271463" indent="-2714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90000"/>
              <a:buFont typeface="Zapf Dingbats"/>
              <a:buChar char="❯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90538" indent="-2190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DB6216"/>
              </a:buClr>
              <a:buSzPct val="100000"/>
              <a:buFont typeface="Systeemlettertype"/>
              <a:buChar char="›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Systeemlettertype"/>
              <a:buChar char="​"/>
              <a:tabLst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Systeemlettertype"/>
              <a:buChar char="​"/>
              <a:tabLst/>
              <a:defRPr sz="20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Tx/>
              <a:buFont typeface="Systeemlettertype"/>
              <a:buChar char="​"/>
              <a:tabLst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GRSG-125-27r1</a:t>
            </a:r>
          </a:p>
        </p:txBody>
      </p:sp>
      <p:sp>
        <p:nvSpPr>
          <p:cNvPr id="5" name="Tijdelijke aanduiding voor tekst 2"/>
          <p:cNvSpPr txBox="1">
            <a:spLocks/>
          </p:cNvSpPr>
          <p:nvPr/>
        </p:nvSpPr>
        <p:spPr>
          <a:xfrm>
            <a:off x="619928" y="1336365"/>
            <a:ext cx="10936167" cy="493768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10"/>
            </a:pPr>
            <a:r>
              <a:rPr lang="en-US" sz="2400" u="sng" dirty="0"/>
              <a:t>Items currently under discussion where consensus is reached (cont.)</a:t>
            </a:r>
            <a:r>
              <a:rPr lang="en-US" sz="2400" dirty="0"/>
              <a:t>: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1" dirty="0"/>
              <a:t>HMI:</a:t>
            </a:r>
            <a:br>
              <a:rPr lang="en-US" sz="2400" b="1" dirty="0"/>
            </a:br>
            <a:br>
              <a:rPr lang="en-US" sz="2400" dirty="0"/>
            </a:br>
            <a:r>
              <a:rPr lang="en-US" sz="2400" dirty="0">
                <a:solidFill>
                  <a:srgbClr val="00B050"/>
                </a:solidFill>
              </a:rPr>
              <a:t>- </a:t>
            </a:r>
            <a:r>
              <a:rPr lang="en-US" sz="2400" u="sng" dirty="0">
                <a:solidFill>
                  <a:srgbClr val="00B050"/>
                </a:solidFill>
              </a:rPr>
              <a:t>symbols used: UN R121 alt. ISO 2575</a:t>
            </a:r>
            <a:r>
              <a:rPr lang="en-US" sz="2400" dirty="0">
                <a:solidFill>
                  <a:srgbClr val="00B050"/>
                </a:solidFill>
              </a:rPr>
              <a:t>; mirrored from cluster</a:t>
            </a:r>
            <a:br>
              <a:rPr lang="en-US" sz="2400" dirty="0">
                <a:solidFill>
                  <a:srgbClr val="00B050"/>
                </a:solidFill>
              </a:rPr>
            </a:b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- </a:t>
            </a:r>
            <a:r>
              <a:rPr lang="en-US" sz="2400" u="sng" dirty="0" err="1">
                <a:solidFill>
                  <a:srgbClr val="00B050"/>
                </a:solidFill>
              </a:rPr>
              <a:t>colour</a:t>
            </a:r>
            <a:r>
              <a:rPr lang="en-US" sz="2400" u="sng" dirty="0">
                <a:solidFill>
                  <a:srgbClr val="00B050"/>
                </a:solidFill>
              </a:rPr>
              <a:t> codes</a:t>
            </a:r>
            <a:r>
              <a:rPr lang="en-US" sz="2400" dirty="0">
                <a:solidFill>
                  <a:srgbClr val="00B050"/>
                </a:solidFill>
              </a:rPr>
              <a:t>: follow UN R121</a:t>
            </a:r>
            <a:br>
              <a:rPr lang="en-US" sz="2400" dirty="0">
                <a:solidFill>
                  <a:srgbClr val="00B050"/>
                </a:solidFill>
              </a:rPr>
            </a:b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- </a:t>
            </a:r>
            <a:r>
              <a:rPr lang="en-US" sz="2400" u="sng" dirty="0">
                <a:solidFill>
                  <a:srgbClr val="00B050"/>
                </a:solidFill>
              </a:rPr>
              <a:t>information not covered by UN R121 or ISO 2575</a:t>
            </a:r>
            <a:r>
              <a:rPr lang="en-US" sz="2400" dirty="0">
                <a:solidFill>
                  <a:srgbClr val="00B050"/>
                </a:solidFill>
              </a:rPr>
              <a:t>: 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  follow the logic provided for in UN R121</a:t>
            </a:r>
            <a:br>
              <a:rPr lang="en-US" sz="2400" dirty="0">
                <a:solidFill>
                  <a:srgbClr val="00B050"/>
                </a:solidFill>
              </a:rPr>
            </a:b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- </a:t>
            </a:r>
            <a:r>
              <a:rPr lang="en-US" sz="2400" u="sng" dirty="0">
                <a:solidFill>
                  <a:srgbClr val="00B050"/>
                </a:solidFill>
              </a:rPr>
              <a:t>virtual image distance and eye point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  literature study shows that it helps to define a good virtual image distance that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  prevents drivers having to refocus between the projected images and the real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  view. This is not further defined but assumed to be covered in the safety concept.</a:t>
            </a:r>
            <a:br>
              <a:rPr lang="en-US" sz="2400" dirty="0">
                <a:solidFill>
                  <a:srgbClr val="00B050"/>
                </a:solidFill>
              </a:rPr>
            </a:b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82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0484" y="581581"/>
            <a:ext cx="7801665" cy="68866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Status Update IWG-FVA (</a:t>
            </a:r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Cont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</p:txBody>
      </p:sp>
      <p:sp>
        <p:nvSpPr>
          <p:cNvPr id="3" name="Tijdelijke aanduiding voor tekst 3">
            <a:extLst>
              <a:ext uri="{FF2B5EF4-FFF2-40B4-BE49-F238E27FC236}">
                <a16:creationId xmlns:a16="http://schemas.microsoft.com/office/drawing/2014/main" id="{B81253A6-82B2-7844-A458-F011AAFB863C}"/>
              </a:ext>
            </a:extLst>
          </p:cNvPr>
          <p:cNvSpPr txBox="1">
            <a:spLocks/>
          </p:cNvSpPr>
          <p:nvPr/>
        </p:nvSpPr>
        <p:spPr>
          <a:xfrm>
            <a:off x="9486900" y="480059"/>
            <a:ext cx="1827083" cy="510541"/>
          </a:xfrm>
          <a:prstGeom prst="rect">
            <a:avLst/>
          </a:prstGeom>
        </p:spPr>
        <p:txBody>
          <a:bodyPr/>
          <a:lstStyle>
            <a:lvl1pPr marL="271463" indent="-2714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90000"/>
              <a:buFont typeface="Zapf Dingbats"/>
              <a:buChar char="❯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90538" indent="-2190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DB6216"/>
              </a:buClr>
              <a:buSzPct val="100000"/>
              <a:buFont typeface="Systeemlettertype"/>
              <a:buChar char="›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Systeemlettertype"/>
              <a:buChar char="​"/>
              <a:tabLst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Systeemlettertype"/>
              <a:buChar char="​"/>
              <a:tabLst/>
              <a:defRPr sz="20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Tx/>
              <a:buFont typeface="Systeemlettertype"/>
              <a:buChar char="​"/>
              <a:tabLst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GRSG-125-27r1</a:t>
            </a:r>
          </a:p>
        </p:txBody>
      </p:sp>
      <p:sp>
        <p:nvSpPr>
          <p:cNvPr id="5" name="Tijdelijke aanduiding voor tekst 2"/>
          <p:cNvSpPr txBox="1">
            <a:spLocks/>
          </p:cNvSpPr>
          <p:nvPr/>
        </p:nvSpPr>
        <p:spPr>
          <a:xfrm>
            <a:off x="619928" y="1336365"/>
            <a:ext cx="10936167" cy="493768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10"/>
            </a:pPr>
            <a:r>
              <a:rPr lang="en-US" sz="2400" u="sng" dirty="0"/>
              <a:t>Items currently under discussion where consensus is reached (cont.)</a:t>
            </a:r>
            <a:r>
              <a:rPr lang="en-US" sz="2400" dirty="0"/>
              <a:t>: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>
                <a:solidFill>
                  <a:srgbClr val="00B050"/>
                </a:solidFill>
              </a:rPr>
              <a:t>- </a:t>
            </a:r>
            <a:r>
              <a:rPr lang="en-US" sz="2400" u="sng" dirty="0">
                <a:solidFill>
                  <a:srgbClr val="00B050"/>
                </a:solidFill>
              </a:rPr>
              <a:t>provisions for standstill and during parking while engine running (trucks</a:t>
            </a:r>
            <a:r>
              <a:rPr lang="en-US" sz="2400" dirty="0">
                <a:solidFill>
                  <a:srgbClr val="00B050"/>
                </a:solidFill>
              </a:rPr>
              <a:t>)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  “The information displayed by the FVA shall be driving related only and submitted 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  to the provisions of paragraph 5.3.1 to 5.3.7, except: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- as long as the vehicle is parked or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- if the vehicle is performing the dynamic driving task (DDT) as described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  e.g. in UN Regulation 157.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In the latter case, non-driving related information shall disappear within 500ms 	upon initiation of a transition demand.”</a:t>
            </a:r>
          </a:p>
          <a:p>
            <a:pPr marL="457200" indent="-457200">
              <a:buFont typeface="+mj-lt"/>
              <a:buAutoNum type="arabicPeriod" startAt="10"/>
            </a:pP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883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0484" y="581581"/>
            <a:ext cx="7801665" cy="68866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Status Update IWG-FVA (</a:t>
            </a:r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Cont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</p:txBody>
      </p:sp>
      <p:sp>
        <p:nvSpPr>
          <p:cNvPr id="3" name="Tijdelijke aanduiding voor tekst 3">
            <a:extLst>
              <a:ext uri="{FF2B5EF4-FFF2-40B4-BE49-F238E27FC236}">
                <a16:creationId xmlns:a16="http://schemas.microsoft.com/office/drawing/2014/main" id="{B81253A6-82B2-7844-A458-F011AAFB863C}"/>
              </a:ext>
            </a:extLst>
          </p:cNvPr>
          <p:cNvSpPr txBox="1">
            <a:spLocks/>
          </p:cNvSpPr>
          <p:nvPr/>
        </p:nvSpPr>
        <p:spPr>
          <a:xfrm>
            <a:off x="9486900" y="480059"/>
            <a:ext cx="1827083" cy="510541"/>
          </a:xfrm>
          <a:prstGeom prst="rect">
            <a:avLst/>
          </a:prstGeom>
        </p:spPr>
        <p:txBody>
          <a:bodyPr/>
          <a:lstStyle>
            <a:lvl1pPr marL="271463" indent="-2714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90000"/>
              <a:buFont typeface="Zapf Dingbats"/>
              <a:buChar char="❯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90538" indent="-2190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DB6216"/>
              </a:buClr>
              <a:buSzPct val="100000"/>
              <a:buFont typeface="Systeemlettertype"/>
              <a:buChar char="›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Systeemlettertype"/>
              <a:buChar char="​"/>
              <a:tabLst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Systeemlettertype"/>
              <a:buChar char="​"/>
              <a:tabLst/>
              <a:defRPr sz="20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Tx/>
              <a:buFont typeface="Systeemlettertype"/>
              <a:buChar char="​"/>
              <a:tabLst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GRSG-125-27r1</a:t>
            </a:r>
          </a:p>
        </p:txBody>
      </p:sp>
      <p:sp>
        <p:nvSpPr>
          <p:cNvPr id="5" name="Tijdelijke aanduiding voor tekst 2"/>
          <p:cNvSpPr txBox="1">
            <a:spLocks/>
          </p:cNvSpPr>
          <p:nvPr/>
        </p:nvSpPr>
        <p:spPr>
          <a:xfrm>
            <a:off x="680484" y="1396922"/>
            <a:ext cx="10936167" cy="497671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11"/>
            </a:pPr>
            <a:r>
              <a:rPr lang="en-US" sz="2400" u="sng" dirty="0"/>
              <a:t>Items to be further discussed in the TWG</a:t>
            </a:r>
            <a:r>
              <a:rPr lang="en-US" sz="2400" dirty="0"/>
              <a:t>:</a:t>
            </a:r>
            <a:br>
              <a:rPr lang="en-US" sz="2400" dirty="0"/>
            </a:br>
            <a:br>
              <a:rPr lang="en-US" sz="2400" dirty="0">
                <a:solidFill>
                  <a:schemeClr val="accent4"/>
                </a:solidFill>
              </a:rPr>
            </a:br>
            <a:r>
              <a:rPr lang="en-US" sz="2400" dirty="0">
                <a:solidFill>
                  <a:schemeClr val="accent4"/>
                </a:solidFill>
              </a:rPr>
              <a:t>- </a:t>
            </a:r>
            <a:r>
              <a:rPr lang="en-US" sz="2400" u="sng" dirty="0">
                <a:solidFill>
                  <a:schemeClr val="accent4"/>
                </a:solidFill>
              </a:rPr>
              <a:t>definition of FVA area for heavy duty vehicles</a:t>
            </a:r>
            <a:br>
              <a:rPr lang="en-US" sz="2400" dirty="0">
                <a:solidFill>
                  <a:schemeClr val="accent4"/>
                </a:solidFill>
              </a:rPr>
            </a:br>
            <a:r>
              <a:rPr lang="en-US" sz="2400" dirty="0">
                <a:solidFill>
                  <a:schemeClr val="accent4"/>
                </a:solidFill>
              </a:rPr>
              <a:t>  two general areas have been defined; area 1 and 2, independent of the vehicle</a:t>
            </a:r>
            <a:br>
              <a:rPr lang="en-US" sz="2400" dirty="0">
                <a:solidFill>
                  <a:schemeClr val="accent4"/>
                </a:solidFill>
              </a:rPr>
            </a:br>
            <a:r>
              <a:rPr lang="en-US" sz="2400" dirty="0">
                <a:solidFill>
                  <a:schemeClr val="accent4"/>
                </a:solidFill>
              </a:rPr>
              <a:t>  category. The positions of lines “X” and “Y” need some further consideration.</a:t>
            </a:r>
            <a:br>
              <a:rPr lang="en-US" sz="2400" dirty="0">
                <a:solidFill>
                  <a:schemeClr val="accent4"/>
                </a:solidFill>
              </a:rPr>
            </a:br>
            <a:br>
              <a:rPr lang="en-US" sz="2400" dirty="0">
                <a:solidFill>
                  <a:schemeClr val="accent4"/>
                </a:solidFill>
              </a:rPr>
            </a:br>
            <a:r>
              <a:rPr lang="en-US" sz="2400" dirty="0">
                <a:solidFill>
                  <a:schemeClr val="accent4"/>
                </a:solidFill>
              </a:rPr>
              <a:t>- </a:t>
            </a:r>
            <a:r>
              <a:rPr lang="en-US" sz="2400" u="sng" dirty="0">
                <a:solidFill>
                  <a:schemeClr val="accent4"/>
                </a:solidFill>
              </a:rPr>
              <a:t>interaction with other Regulations: R10, 46, 48, 121, 151, …</a:t>
            </a:r>
            <a:br>
              <a:rPr lang="en-US" sz="2400" u="sng" dirty="0">
                <a:solidFill>
                  <a:schemeClr val="accent4"/>
                </a:solidFill>
              </a:rPr>
            </a:br>
            <a:br>
              <a:rPr lang="en-US" sz="2400" dirty="0">
                <a:solidFill>
                  <a:schemeClr val="accent4"/>
                </a:solidFill>
              </a:rPr>
            </a:br>
            <a:r>
              <a:rPr lang="en-US" sz="2400" dirty="0">
                <a:solidFill>
                  <a:schemeClr val="accent4"/>
                </a:solidFill>
              </a:rPr>
              <a:t>- </a:t>
            </a:r>
            <a:r>
              <a:rPr lang="en-US" sz="2400" u="sng" dirty="0">
                <a:solidFill>
                  <a:schemeClr val="accent4"/>
                </a:solidFill>
              </a:rPr>
              <a:t>allowing non-driving related information to be displayed in area 2</a:t>
            </a:r>
            <a:r>
              <a:rPr lang="en-US" sz="2400" dirty="0">
                <a:solidFill>
                  <a:schemeClr val="accent4"/>
                </a:solidFill>
              </a:rPr>
              <a:t> ?</a:t>
            </a:r>
            <a:br>
              <a:rPr lang="en-US" sz="2400" dirty="0">
                <a:solidFill>
                  <a:schemeClr val="accent4"/>
                </a:solidFill>
              </a:rPr>
            </a:br>
            <a:r>
              <a:rPr lang="en-US" sz="2400" dirty="0">
                <a:solidFill>
                  <a:schemeClr val="accent4"/>
                </a:solidFill>
              </a:rPr>
              <a:t>  Discussion within the IWG about the difference between “safer” versus </a:t>
            </a:r>
            <a:br>
              <a:rPr lang="en-US" sz="2400" dirty="0">
                <a:solidFill>
                  <a:schemeClr val="accent4"/>
                </a:solidFill>
              </a:rPr>
            </a:br>
            <a:r>
              <a:rPr lang="en-US" sz="2400" dirty="0">
                <a:solidFill>
                  <a:schemeClr val="accent4"/>
                </a:solidFill>
              </a:rPr>
              <a:t>  “maybe less dangerous but still dangerous”. Showing e.g. incoming phone call </a:t>
            </a:r>
            <a:br>
              <a:rPr lang="en-US" sz="2400" dirty="0">
                <a:solidFill>
                  <a:schemeClr val="accent4"/>
                </a:solidFill>
              </a:rPr>
            </a:br>
            <a:r>
              <a:rPr lang="en-US" sz="2400" dirty="0">
                <a:solidFill>
                  <a:schemeClr val="accent4"/>
                </a:solidFill>
              </a:rPr>
              <a:t>  may be acceptable but what about showing the list of contacts in order to scroll</a:t>
            </a:r>
            <a:br>
              <a:rPr lang="en-US" sz="2400" dirty="0">
                <a:solidFill>
                  <a:schemeClr val="accent4"/>
                </a:solidFill>
              </a:rPr>
            </a:br>
            <a:r>
              <a:rPr lang="en-US" sz="2400" dirty="0">
                <a:solidFill>
                  <a:schemeClr val="accent4"/>
                </a:solidFill>
              </a:rPr>
              <a:t>  through and make a call ?</a:t>
            </a:r>
            <a:br>
              <a:rPr lang="en-US" sz="2400" dirty="0">
                <a:solidFill>
                  <a:schemeClr val="accent4"/>
                </a:solidFill>
              </a:rPr>
            </a:br>
            <a:br>
              <a:rPr lang="en-US" sz="2400" dirty="0">
                <a:solidFill>
                  <a:schemeClr val="accent4"/>
                </a:solidFill>
              </a:rPr>
            </a:br>
            <a:r>
              <a:rPr lang="en-US" sz="2400" b="1" dirty="0"/>
              <a:t>Guidance from GRSG is welcome.</a:t>
            </a:r>
            <a:br>
              <a:rPr lang="en-US" sz="2400" b="1" dirty="0"/>
            </a:b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7516908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1150</Words>
  <Application>Microsoft Office PowerPoint</Application>
  <PresentationFormat>Widescreen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Zapf Dingbats</vt:lpstr>
      <vt:lpstr>Arial</vt:lpstr>
      <vt:lpstr>Calibri</vt:lpstr>
      <vt:lpstr>Calibri Light</vt:lpstr>
      <vt:lpstr>Times New Roman</vt:lpstr>
      <vt:lpstr>Kantoorthema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RDW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Lammers, Hans</dc:creator>
  <cp:lastModifiedBy>EG</cp:lastModifiedBy>
  <cp:revision>29</cp:revision>
  <dcterms:created xsi:type="dcterms:W3CDTF">2022-03-28T11:23:14Z</dcterms:created>
  <dcterms:modified xsi:type="dcterms:W3CDTF">2023-03-29T11:48:44Z</dcterms:modified>
</cp:coreProperties>
</file>