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0" r:id="rId6"/>
    <p:sldId id="311" r:id="rId7"/>
    <p:sldId id="307" r:id="rId8"/>
    <p:sldId id="301" r:id="rId9"/>
    <p:sldId id="312" r:id="rId10"/>
    <p:sldId id="313" r:id="rId11"/>
    <p:sldId id="302" r:id="rId12"/>
    <p:sldId id="314" r:id="rId13"/>
    <p:sldId id="315" r:id="rId14"/>
    <p:sldId id="304" r:id="rId15"/>
    <p:sldId id="309" r:id="rId16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A394B9-C257-425B-98AE-0550A5141DC7}" v="4" dt="2022-10-09T20:29:55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5" autoAdjust="0"/>
    <p:restoredTop sz="91078" autoAdjust="0"/>
  </p:normalViewPr>
  <p:slideViewPr>
    <p:cSldViewPr>
      <p:cViewPr varScale="1">
        <p:scale>
          <a:sx n="101" d="100"/>
          <a:sy n="101" d="100"/>
        </p:scale>
        <p:origin x="22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26B1654-7C7E-402A-BF59-943532405532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183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3B516FA-8A56-4E4B-B58B-1BD33AB322E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787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4550" y="882650"/>
            <a:ext cx="5813425" cy="4360863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0227" y="5522892"/>
            <a:ext cx="6001443" cy="523200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1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46275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1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46275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0562" y="4723448"/>
            <a:ext cx="5444133" cy="4474453"/>
          </a:xfrm>
          <a:prstGeom prst="rect">
            <a:avLst/>
          </a:prstGeom>
        </p:spPr>
        <p:txBody>
          <a:bodyPr/>
          <a:lstStyle/>
          <a:p>
            <a:endParaRPr lang="en-US" sz="2000" spc="-1" dirty="0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55086" y="9445331"/>
            <a:ext cx="2948741" cy="496813"/>
          </a:xfrm>
          <a:prstGeom prst="rect">
            <a:avLst/>
          </a:prstGeom>
          <a:noFill/>
          <a:ln>
            <a:noFill/>
          </a:ln>
        </p:spPr>
        <p:txBody>
          <a:bodyPr lIns="92246" tIns="46123" rIns="92246" bIns="46123"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spc="-1">
                <a:solidFill>
                  <a:srgbClr val="000000"/>
                </a:solidFill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10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0301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11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2772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952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3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0271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4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8773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nl-NL" altLang="ja-JP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5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3803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nl-NL" altLang="ja-JP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6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2756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7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7110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8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756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9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402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3/24/2023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24824" y="2132856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EDR/DSSAD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March 2023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868144" y="181835"/>
            <a:ext cx="2880320" cy="65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 document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GRSG-125-25</a:t>
            </a:r>
            <a:b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GRSG 125th session, 27-31 March 2023</a:t>
            </a:r>
            <a:b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Item 10(a)</a:t>
            </a:r>
          </a:p>
        </p:txBody>
      </p:sp>
      <p:sp>
        <p:nvSpPr>
          <p:cNvPr id="91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Transmitted by the Co-Chairs of the IWG on </a:t>
            </a:r>
            <a:r>
              <a:rPr lang="en-US" altLang="ja-JP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EDR/DSSAD</a:t>
            </a:r>
            <a:endParaRPr lang="en-US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Step 2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86293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already identified some issues that may need to be part of the ‘Step 2’ future and advanced requirements.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These were related to additional data elements, new triggering criteria (e.g. ‘jerk’), durability provisions and test procedures in particular reinforcing data survivability requirements including fire resistance and water penetration.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Soon, the IWG will do an up-to-date inventory of all items to be considered part of EDR Step 2 for which new requirements may need to be developed.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result of this inventory will be submitted to GRSG in October for consideration and commentary.</a:t>
            </a:r>
          </a:p>
        </p:txBody>
      </p:sp>
    </p:spTree>
    <p:extLst>
      <p:ext uri="{BB962C8B-B14F-4D97-AF65-F5344CB8AC3E}">
        <p14:creationId xmlns:p14="http://schemas.microsoft.com/office/powerpoint/2010/main" val="257022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on EDR/DDSAD deliverables/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timelines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84D41E5B-3B56-4F8C-B2A7-D34E5F514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613006"/>
              </p:ext>
            </p:extLst>
          </p:nvPr>
        </p:nvGraphicFramePr>
        <p:xfrm>
          <a:off x="1102939" y="2239483"/>
          <a:ext cx="6965504" cy="2780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162">
                  <a:extLst>
                    <a:ext uri="{9D8B030D-6E8A-4147-A177-3AD203B41FA5}">
                      <a16:colId xmlns:a16="http://schemas.microsoft.com/office/drawing/2014/main" val="2265832402"/>
                    </a:ext>
                  </a:extLst>
                </a:gridCol>
                <a:gridCol w="3091463">
                  <a:extLst>
                    <a:ext uri="{9D8B030D-6E8A-4147-A177-3AD203B41FA5}">
                      <a16:colId xmlns:a16="http://schemas.microsoft.com/office/drawing/2014/main" val="1686393239"/>
                    </a:ext>
                  </a:extLst>
                </a:gridCol>
                <a:gridCol w="1615992">
                  <a:extLst>
                    <a:ext uri="{9D8B030D-6E8A-4147-A177-3AD203B41FA5}">
                      <a16:colId xmlns:a16="http://schemas.microsoft.com/office/drawing/2014/main" val="1861016902"/>
                    </a:ext>
                  </a:extLst>
                </a:gridCol>
                <a:gridCol w="928791">
                  <a:extLst>
                    <a:ext uri="{9D8B030D-6E8A-4147-A177-3AD203B41FA5}">
                      <a16:colId xmlns:a16="http://schemas.microsoft.com/office/drawing/2014/main" val="95310477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526539590"/>
                    </a:ext>
                  </a:extLst>
                </a:gridCol>
              </a:tblGrid>
              <a:tr h="623448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 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Tasks / Deliverables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References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(GRSG adoption)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(WP.29 adoption)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3768377"/>
                  </a:ext>
                </a:extLst>
              </a:tr>
              <a:tr h="67292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performance elements for ADS 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2023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2024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5900236"/>
                  </a:ext>
                </a:extLst>
              </a:tr>
              <a:tr h="67292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technical elements document for creation of a UN regulation on EDR for heavy duty vehicles (trucks and busses)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sng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GRSG-125-07</a:t>
                      </a:r>
                      <a:br>
                        <a:rPr lang="en-GB" sz="1400" u="non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(UN Regulation)</a:t>
                      </a: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br>
                        <a:rPr lang="en-GB" sz="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GRSG-125-08</a:t>
                      </a:r>
                      <a:br>
                        <a:rPr lang="en-GB" sz="1400" b="1" u="sng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(guidance document)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[Mar 2023]</a:t>
                      </a:r>
                      <a:b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[Oct 2023]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[Nov 2023]</a:t>
                      </a:r>
                      <a:b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[Mar 2024]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88808776"/>
                  </a:ext>
                </a:extLst>
              </a:tr>
              <a:tr h="48225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Step#2 - consideration of amendments to Step#1 requirements</a:t>
                      </a:r>
                      <a:endParaRPr lang="ja-JP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2023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2024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4213058"/>
                  </a:ext>
                </a:extLst>
              </a:tr>
            </a:tbl>
          </a:graphicData>
        </a:graphic>
      </p:graphicFrame>
      <p:sp>
        <p:nvSpPr>
          <p:cNvPr id="11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198784" y="845096"/>
            <a:ext cx="8909720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</a:t>
            </a:r>
            <a:r>
              <a:rPr lang="en-US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Programme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Work, on EDR: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(ECE/TRANS/WP.29/2023/1/Rev.1 – WP.29-189-15)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1200" b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1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Table 6 Subjects under consideration by the Working Party on General Safety Provisions (GRSG)</a:t>
            </a:r>
          </a:p>
        </p:txBody>
      </p:sp>
    </p:spTree>
    <p:extLst>
      <p:ext uri="{BB962C8B-B14F-4D97-AF65-F5344CB8AC3E}">
        <p14:creationId xmlns:p14="http://schemas.microsoft.com/office/powerpoint/2010/main" val="40227836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Thank you for your attention!</a:t>
            </a:r>
            <a:endParaRPr lang="en-US" altLang="ja-JP" sz="3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468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712967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accordance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‘Framework Document on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autonomous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(WP.29-178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2019):</a:t>
            </a: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altLang="ja-JP" sz="22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altLang="ja-JP" sz="22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altLang="ja-JP" sz="22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IWG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shall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draft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Event Data Recorder (EDR)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conventional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autonomous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Storage System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Driving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(DSSAD).</a:t>
            </a: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sz="22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sz="22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en-US" altLang="ja-JP" sz="2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en-US" altLang="ja-JP" sz="2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2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Broad participation (CPs to the 1958 and 1998 Agreements, industry, accident </a:t>
            </a:r>
            <a:r>
              <a:rPr lang="en-US" altLang="ja-JP" sz="22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reconstructionists</a:t>
            </a:r>
            <a:r>
              <a:rPr lang="en-US" altLang="ja-JP" sz="22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etc.)</a:t>
            </a:r>
            <a:endParaRPr lang="nl-NL" altLang="ja-JP" sz="22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grpSp>
        <p:nvGrpSpPr>
          <p:cNvPr id="5" name="グループ化 28">
            <a:extLst>
              <a:ext uri="{FF2B5EF4-FFF2-40B4-BE49-F238E27FC236}">
                <a16:creationId xmlns:a16="http://schemas.microsoft.com/office/drawing/2014/main" id="{DC02C103-FE49-47DC-985F-72C243CC3F7F}"/>
              </a:ext>
            </a:extLst>
          </p:cNvPr>
          <p:cNvGrpSpPr>
            <a:grpSpLocks noChangeAspect="1"/>
          </p:cNvGrpSpPr>
          <p:nvPr/>
        </p:nvGrpSpPr>
        <p:grpSpPr>
          <a:xfrm>
            <a:off x="251520" y="1412776"/>
            <a:ext cx="5456293" cy="936104"/>
            <a:chOff x="6660232" y="3680535"/>
            <a:chExt cx="4392488" cy="945799"/>
          </a:xfrm>
        </p:grpSpPr>
        <p:sp>
          <p:nvSpPr>
            <p:cNvPr id="6" name="四角形: 角を丸くする 27">
              <a:extLst>
                <a:ext uri="{FF2B5EF4-FFF2-40B4-BE49-F238E27FC236}">
                  <a16:creationId xmlns:a16="http://schemas.microsoft.com/office/drawing/2014/main" id="{9A630B6C-5F49-498D-972E-2B36EED18368}"/>
                </a:ext>
              </a:extLst>
            </p:cNvPr>
            <p:cNvSpPr/>
            <p:nvPr/>
          </p:nvSpPr>
          <p:spPr>
            <a:xfrm>
              <a:off x="6660232" y="3680535"/>
              <a:ext cx="4392488" cy="9457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DejaVu Sans"/>
              </a:endParaRPr>
            </a:p>
          </p:txBody>
        </p:sp>
        <p:cxnSp>
          <p:nvCxnSpPr>
            <p:cNvPr id="7" name="カギ線コネクタ 13">
              <a:extLst>
                <a:ext uri="{FF2B5EF4-FFF2-40B4-BE49-F238E27FC236}">
                  <a16:creationId xmlns:a16="http://schemas.microsoft.com/office/drawing/2014/main" id="{D1A6B654-6B4D-4F4D-9C2C-2508805DFDF1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rot="10800000">
              <a:off x="7285910" y="4048799"/>
              <a:ext cx="1548549" cy="2827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カギ線コネクタ 14">
              <a:extLst>
                <a:ext uri="{FF2B5EF4-FFF2-40B4-BE49-F238E27FC236}">
                  <a16:creationId xmlns:a16="http://schemas.microsoft.com/office/drawing/2014/main" id="{C51AC91E-CE30-4E39-8EE3-BE8A95756383}"/>
                </a:ext>
              </a:extLst>
            </p:cNvPr>
            <p:cNvCxnSpPr>
              <a:cxnSpLocks/>
              <a:stCxn id="12" idx="3"/>
              <a:endCxn id="11" idx="2"/>
            </p:cNvCxnSpPr>
            <p:nvPr/>
          </p:nvCxnSpPr>
          <p:spPr>
            <a:xfrm flipV="1">
              <a:off x="9816044" y="4048798"/>
              <a:ext cx="576946" cy="27722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角丸四角形 21">
              <a:extLst>
                <a:ext uri="{FF2B5EF4-FFF2-40B4-BE49-F238E27FC236}">
                  <a16:creationId xmlns:a16="http://schemas.microsoft.com/office/drawing/2014/main" id="{CB1A1031-E909-4577-A3B7-7D7BE27CFA54}"/>
                </a:ext>
              </a:extLst>
            </p:cNvPr>
            <p:cNvSpPr/>
            <p:nvPr/>
          </p:nvSpPr>
          <p:spPr>
            <a:xfrm>
              <a:off x="6768434" y="3753290"/>
              <a:ext cx="1034952" cy="295509"/>
            </a:xfrm>
            <a:prstGeom prst="roundRect">
              <a:avLst/>
            </a:prstGeom>
            <a:solidFill>
              <a:schemeClr val="tx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GRSG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1" name="角丸四角形 22">
              <a:extLst>
                <a:ext uri="{FF2B5EF4-FFF2-40B4-BE49-F238E27FC236}">
                  <a16:creationId xmlns:a16="http://schemas.microsoft.com/office/drawing/2014/main" id="{B58B6B4B-16FD-4892-952E-2DFFD10F94EB}"/>
                </a:ext>
              </a:extLst>
            </p:cNvPr>
            <p:cNvSpPr/>
            <p:nvPr/>
          </p:nvSpPr>
          <p:spPr>
            <a:xfrm>
              <a:off x="9875514" y="3753290"/>
              <a:ext cx="1034952" cy="295508"/>
            </a:xfrm>
            <a:prstGeom prst="roundRect">
              <a:avLst/>
            </a:prstGeom>
            <a:solidFill>
              <a:schemeClr val="tx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GRVA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2" name="角丸四角形 10">
              <a:extLst>
                <a:ext uri="{FF2B5EF4-FFF2-40B4-BE49-F238E27FC236}">
                  <a16:creationId xmlns:a16="http://schemas.microsoft.com/office/drawing/2014/main" id="{38A90407-01B8-489C-8BE4-37F23367E6C4}"/>
                </a:ext>
              </a:extLst>
            </p:cNvPr>
            <p:cNvSpPr/>
            <p:nvPr/>
          </p:nvSpPr>
          <p:spPr>
            <a:xfrm>
              <a:off x="7896906" y="4171211"/>
              <a:ext cx="1919138" cy="30961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IWG on EDR/DSSAD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</p:grp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Background IWG on EDR/DSSAD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17" y="4151672"/>
            <a:ext cx="5098879" cy="93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904597"/>
              </p:ext>
            </p:extLst>
          </p:nvPr>
        </p:nvGraphicFramePr>
        <p:xfrm>
          <a:off x="323525" y="599400"/>
          <a:ext cx="8496948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4">
                  <a:extLst>
                    <a:ext uri="{9D8B030D-6E8A-4147-A177-3AD203B41FA5}">
                      <a16:colId xmlns:a16="http://schemas.microsoft.com/office/drawing/2014/main" val="1246571996"/>
                    </a:ext>
                  </a:extLst>
                </a:gridCol>
                <a:gridCol w="4248474">
                  <a:extLst>
                    <a:ext uri="{9D8B030D-6E8A-4147-A177-3AD203B41FA5}">
                      <a16:colId xmlns:a16="http://schemas.microsoft.com/office/drawing/2014/main" val="361253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21956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Tx/>
                        <a:buNone/>
                      </a:pPr>
                      <a:r>
                        <a:rPr lang="en-US" altLang="ja-JP" sz="1800" b="1" u="sng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Completed</a:t>
                      </a:r>
                      <a:r>
                        <a:rPr lang="en-US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altLang="ja-JP" sz="1800" b="1" spc="-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Noto Sans CJK SC Regular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27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Performance Elements appropriate for Adoption in 1958 and 1998 Agreement Resolutions or Regulations.</a:t>
                      </a:r>
                      <a:b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</a:br>
                      <a: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UN Regulation 160.00/.01 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on EDR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requirements within UNR157 on ALKS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099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Supplement 1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UN R160.00/.01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</a:t>
                      </a:r>
                      <a:r>
                        <a:rPr lang="nl-NL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Objectives</a:t>
                      </a:r>
                      <a:r>
                        <a:rPr lang="nl-N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nl-NL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Functions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5416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Tx/>
                        <a:buNone/>
                      </a:pPr>
                      <a:r>
                        <a:rPr lang="nl-NL" altLang="ja-JP" sz="1800" b="1" u="sng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Current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910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Acceleration data Accuracy verification procedures </a:t>
                      </a:r>
                      <a:r>
                        <a:rPr lang="nl-NL" altLang="ja-JP" sz="1800" b="1" spc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(.../GRSG/2023/11 </a:t>
                      </a:r>
                      <a:r>
                        <a:rPr lang="nl-NL" altLang="ja-JP" sz="1800" b="1" spc="0" baseline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nl-NL" altLang="ja-JP" sz="1800" b="1" spc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/12)</a:t>
                      </a:r>
                      <a:endParaRPr lang="nl-NL" altLang="ja-JP" sz="1800" b="1" spc="-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Noto Sans CJK SC Regular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performance elements for ADS (d</a:t>
                      </a:r>
                      <a:r>
                        <a:rPr kumimoji="1" lang="en-US" altLang="ja-JP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evelopment of DSSAD functional, triggering and data element specs)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0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</a:t>
                      </a:r>
                      <a:r>
                        <a:rPr lang="nl-NL" altLang="ja-JP" sz="1800" b="1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Heavy </a:t>
                      </a:r>
                      <a:r>
                        <a:rPr lang="nl-NL" altLang="ja-JP" sz="1800" b="1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Duty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b="1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Vehicles</a:t>
                      </a:r>
                      <a:br>
                        <a:rPr lang="nl-NL" altLang="ja-JP" sz="1800" b="1" spc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nl-NL" altLang="ja-JP" sz="1800" b="1" spc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GRSG-125-07</a:t>
                      </a:r>
                      <a:r>
                        <a:rPr lang="nl-NL" altLang="ja-JP" sz="1800" b="1" spc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b="1" spc="0" baseline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nl-NL" altLang="ja-JP" sz="1800" b="1" spc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-08)</a:t>
                      </a:r>
                      <a:endParaRPr lang="nl-NL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Review of DSSAD requirements for the extension of the lane change function in UNR157 on ALKS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117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 indent="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nl-NL" altLang="ja-JP" sz="1800" b="1" u="sng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9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performance elements for ADS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11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performance elements for ADS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55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Step 2,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advanced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req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.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36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18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since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GRSG-124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October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2022 –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March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2023: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1 3-day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hybrid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IWG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10 virtual IWG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including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Sub Groups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DSSAD,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Sub Groups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EDR,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Task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Force on Data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Elements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2 expert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groups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‘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accelerometer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accuracy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’.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DSSAD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and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ADS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Related to DSSAD the IWG: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updated the review of national activities (“Inventory of best ADS storage practices” WP.29-188-06);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working on a common ADS performance elements guidance document for both EDRs and DSSAD systems;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close collaboration with FRAV/VMAD and SG3.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Related to EDR for ADS: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Discussions within SG-DSSAD on data collection for ADS in a broader perspective. Later judge what particular elements are to be included in the DSSAD or in the EDR.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360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en-US" sz="3600" b="1" u="sng" dirty="0">
                <a:latin typeface="Calibri" panose="020F0502020204030204" pitchFamily="34" charset="0"/>
                <a:cs typeface="Calibri" panose="020F0502020204030204" pitchFamily="34" charset="0"/>
              </a:rPr>
              <a:t>Acceleration Data Accuracy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558301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current EDR documents include the data elements “lateral acceleration” and “longitudinal acceleration” with a </a:t>
            </a:r>
            <a:r>
              <a:rPr lang="en-US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+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10% accuracy.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It is unclear how to apply this accuracy tolerance.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Proposals </a:t>
            </a: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ECE/TRANS/WP.29/GRSG/2023/11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and </a:t>
            </a:r>
            <a:r>
              <a:rPr lang="en-US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…</a:t>
            </a: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/12</a:t>
            </a:r>
            <a:r>
              <a:rPr lang="en-US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supplement the current EDR documents by: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clarifying the accuracy tolerance by specifying that the </a:t>
            </a:r>
            <a:r>
              <a:rPr lang="en-US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+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10% relates to the full range of the accelerometer, and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 addition introducing a component test to verify the acceleration sensor accuracy.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is invited to consider these proposals</a:t>
            </a: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85508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HDVs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developed proposals on EDR for Heavy Duty Vehicles (trucks and busses):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‘UN Regulation on EDR for HDV’.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GRSG-125-07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amending, correcting and supplementing official document ECE/TRANS/WP29/GRSG/2023/13.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‘Guidance document on EDR for HDV appropriate for adoption in 1958 and 1998 Agreement Resolutions or Regulations’.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GRSG-125-08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amending, correcting and supplementing official document ECE/TRANS/WP29/GRSG/2023/14.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More consideration by the IWG on this document is necessary.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b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GRSG-125-07:	GRSG is invited to consider this proposal </a:t>
            </a:r>
            <a:b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and the timeline for forwarding to WP.29</a:t>
            </a: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569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HDVs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Brief explanation of the proposal: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Heavy duty vehicle requirements based on: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EDR for light duty vehicles,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SAE J2728,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data, analyses, research from IWG delegates.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Unique is triggering, how to trigger a crash event: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acceleration trigger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 but, usually low delta-v (due to large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weight disparity between HDV and LDV/VRU);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safety system trigger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 but, HDVs often not equipped with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SRS, etc.;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last stop trigger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 captures an event when the vehicle has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come to a complete stop for a period of time, but, data is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collected of many non-crash related events.</a:t>
            </a:r>
          </a:p>
        </p:txBody>
      </p:sp>
    </p:spTree>
    <p:extLst>
      <p:ext uri="{BB962C8B-B14F-4D97-AF65-F5344CB8AC3E}">
        <p14:creationId xmlns:p14="http://schemas.microsoft.com/office/powerpoint/2010/main" val="1323341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HDVs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630309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Brief explanation of the proposal, yet undecided: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Alternatively to the EDR-HDV requirements, manufacturers may comply with the EDR-LDV requirements for vehicles with GWV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up to </a:t>
            </a: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[12t]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Inclusion of [last stop trigger].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Annex on data elements and format, including considerations on: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for privacy reasons, data elements related to location and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data/time are excluded, it is difficult to tie a captured data set: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- to the vehicle. National level requirements on VIN possible,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- to the actual event. Elements like engine hours and ignition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  cycle may (partly) compensate this.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associated definitions.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Further details / fine tuning.</a:t>
            </a: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will continue to work on EDR for HDVs and prepare an informal for GRSG in October resolving all these open issues</a:t>
            </a: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452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C2011C-48E3-4D27-9651-875300B8B0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56E207-CB26-4E42-91CA-3C05047CEFE4}">
  <ds:schemaRefs>
    <ds:schemaRef ds:uri="4b4a1c0d-4a69-4996-a84a-fc699b9f49de"/>
    <ds:schemaRef ds:uri="http://purl.org/dc/elements/1.1/"/>
    <ds:schemaRef ds:uri="acccb6d4-dbe5-46d2-b4d3-5733603d8cc6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985ec44e-1bab-4c0b-9df0-6ba128686fc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6FD20D8-2B73-4E29-8358-56662A25BD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5039</TotalTime>
  <Words>1206</Words>
  <Application>Microsoft Office PowerPoint</Application>
  <PresentationFormat>On-screen Show (4:3)</PresentationFormat>
  <Paragraphs>126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lastModifiedBy>EG</cp:lastModifiedBy>
  <cp:revision>398</cp:revision>
  <cp:lastPrinted>2022-10-06T15:27:22Z</cp:lastPrinted>
  <dcterms:created xsi:type="dcterms:W3CDTF">2019-01-14T05:13:36Z</dcterms:created>
  <dcterms:modified xsi:type="dcterms:W3CDTF">2023-03-24T09:03:53Z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  <property fmtid="{D5CDD505-2E9C-101B-9397-08002B2CF9AE}" pid="13" name="ContentTypeId">
    <vt:lpwstr>0x0101003B8422D08C252547BB1CFA7F78E2CB83</vt:lpwstr>
  </property>
  <property fmtid="{D5CDD505-2E9C-101B-9397-08002B2CF9AE}" pid="14" name="Office_x0020_of_x0020_Origin">
    <vt:lpwstr/>
  </property>
  <property fmtid="{D5CDD505-2E9C-101B-9397-08002B2CF9AE}" pid="15" name="MediaServiceImageTags">
    <vt:lpwstr/>
  </property>
  <property fmtid="{D5CDD505-2E9C-101B-9397-08002B2CF9AE}" pid="16" name="gba66df640194346a5267c50f24d4797">
    <vt:lpwstr/>
  </property>
  <property fmtid="{D5CDD505-2E9C-101B-9397-08002B2CF9AE}" pid="17" name="Office of Origin">
    <vt:lpwstr/>
  </property>
</Properties>
</file>