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BE00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756" autoAdjust="0"/>
  </p:normalViewPr>
  <p:slideViewPr>
    <p:cSldViewPr snapToGrid="0">
      <p:cViewPr varScale="1">
        <p:scale>
          <a:sx n="100" d="100"/>
          <a:sy n="100" d="100"/>
        </p:scale>
        <p:origin x="9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E8F5-453D-410A-829C-233B9B6D6E3B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6E30-01E4-4D0F-8211-F0093B8D4E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597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E8F5-453D-410A-829C-233B9B6D6E3B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6E30-01E4-4D0F-8211-F0093B8D4E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60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E8F5-453D-410A-829C-233B9B6D6E3B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6E30-01E4-4D0F-8211-F0093B8D4E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112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E8F5-453D-410A-829C-233B9B6D6E3B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6E30-01E4-4D0F-8211-F0093B8D4E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033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E8F5-453D-410A-829C-233B9B6D6E3B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6E30-01E4-4D0F-8211-F0093B8D4E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57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E8F5-453D-410A-829C-233B9B6D6E3B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6E30-01E4-4D0F-8211-F0093B8D4E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884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E8F5-453D-410A-829C-233B9B6D6E3B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6E30-01E4-4D0F-8211-F0093B8D4E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565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E8F5-453D-410A-829C-233B9B6D6E3B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6E30-01E4-4D0F-8211-F0093B8D4E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805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E8F5-453D-410A-829C-233B9B6D6E3B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6E30-01E4-4D0F-8211-F0093B8D4E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75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E8F5-453D-410A-829C-233B9B6D6E3B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6E30-01E4-4D0F-8211-F0093B8D4E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878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E8F5-453D-410A-829C-233B9B6D6E3B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6E30-01E4-4D0F-8211-F0093B8D4E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065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7E8F5-453D-410A-829C-233B9B6D6E3B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E6E30-01E4-4D0F-8211-F0093B8D4E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0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6529" y="489583"/>
            <a:ext cx="8626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UN</a:t>
            </a:r>
            <a:r>
              <a:rPr lang="ko-KR" altLang="en-US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R 46 impact test rig</a:t>
            </a:r>
            <a:endParaRPr lang="ko-KR" altLang="en-US" sz="2400" b="1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217993" y="6412615"/>
            <a:ext cx="71776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1200" b="1" i="1" dirty="0">
                <a:solidFill>
                  <a:srgbClr val="000000"/>
                </a:solidFill>
                <a:cs typeface="Arial" panose="020B0604020202020204" pitchFamily="34" charset="0"/>
              </a:rPr>
              <a:t>- </a:t>
            </a:r>
            <a:fld id="{F19E385F-C7F2-46D9-BD09-5164641CAB1E}" type="slidenum">
              <a:rPr lang="ko-KR" altLang="en-US" sz="1200" b="1" i="1" smtClean="0">
                <a:solidFill>
                  <a:srgbClr val="000000"/>
                </a:solidFill>
                <a:cs typeface="Arial" panose="020B0604020202020204" pitchFamily="34" charset="0"/>
              </a:rPr>
              <a:pPr algn="ctr" eaLnBrk="1" hangingPunct="1">
                <a:lnSpc>
                  <a:spcPct val="150000"/>
                </a:lnSpc>
                <a:buFont typeface="Wingdings" panose="05000000000000000000" pitchFamily="2" charset="2"/>
                <a:buNone/>
              </a:pPr>
              <a:t>1</a:t>
            </a:fld>
            <a:r>
              <a:rPr lang="en-US" altLang="ko-KR" sz="1200" b="1" i="1" dirty="0">
                <a:solidFill>
                  <a:srgbClr val="000000"/>
                </a:solidFill>
                <a:cs typeface="Arial" panose="020B0604020202020204" pitchFamily="34" charset="0"/>
              </a:rPr>
              <a:t>p -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83" y="10226"/>
            <a:ext cx="2967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" panose="020B0604020202020204" pitchFamily="34" charset="0"/>
                <a:ea typeface="나눔스퀘어 Bold" panose="020B0600000101010101" pitchFamily="50" charset="-127"/>
                <a:cs typeface="Arial" panose="020B0604020202020204" pitchFamily="34" charset="0"/>
              </a:rPr>
              <a:t>UN Regulation 46</a:t>
            </a:r>
            <a:endParaRPr lang="ko-KR" altLang="en-US" sz="1400" dirty="0">
              <a:latin typeface="Arial" panose="020B0604020202020204" pitchFamily="34" charset="0"/>
              <a:ea typeface="나눔스퀘어 Bold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06529" y="951248"/>
            <a:ext cx="1078228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endParaRPr lang="en-US" altLang="ko-KR" b="1" dirty="0">
              <a:latin typeface="+mn-ea"/>
              <a:cs typeface="Arial Unicode MS" pitchFamily="50" charset="-127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altLang="ko-KR" b="1" dirty="0">
              <a:latin typeface="+mn-ea"/>
              <a:cs typeface="Arial Unicode MS" pitchFamily="50" charset="-127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altLang="ko-KR" b="1" dirty="0">
              <a:latin typeface="+mn-ea"/>
              <a:cs typeface="Arial Unicode MS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b="1" dirty="0">
              <a:latin typeface="+mn-ea"/>
              <a:cs typeface="Arial Unicode MS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  <a:cs typeface="Arial Unicode MS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6528" y="963394"/>
            <a:ext cx="4880087" cy="2531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b="1" dirty="0">
                <a:latin typeface="+mn-ea"/>
                <a:cs typeface="Arial Unicode MS" pitchFamily="50" charset="-127"/>
              </a:rPr>
              <a:t>Background                                     The regard of UN R 46, two different interpretations of the diameter of sphere have occurred.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300" b="1" dirty="0">
              <a:latin typeface="+mn-ea"/>
              <a:cs typeface="Arial Unicode MS" pitchFamily="50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b="1" dirty="0">
                <a:latin typeface="+mn-ea"/>
              </a:rPr>
              <a:t>Argue</a:t>
            </a:r>
            <a:endParaRPr lang="ko-KR" altLang="en-US" dirty="0"/>
          </a:p>
        </p:txBody>
      </p:sp>
      <p:sp>
        <p:nvSpPr>
          <p:cNvPr id="17" name="타원 16"/>
          <p:cNvSpPr/>
          <p:nvPr/>
        </p:nvSpPr>
        <p:spPr>
          <a:xfrm>
            <a:off x="2257158" y="3149103"/>
            <a:ext cx="2520000" cy="2520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2476431" y="3362229"/>
            <a:ext cx="2081455" cy="20814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28" name="직선 화살표 연결선 27"/>
          <p:cNvCxnSpPr>
            <a:stCxn id="18" idx="2"/>
            <a:endCxn id="18" idx="6"/>
          </p:cNvCxnSpPr>
          <p:nvPr/>
        </p:nvCxnSpPr>
        <p:spPr>
          <a:xfrm>
            <a:off x="2476431" y="4402957"/>
            <a:ext cx="2081455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19657" y="4434848"/>
            <a:ext cx="8418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dirty="0"/>
              <a:t>165mm</a:t>
            </a:r>
            <a:endParaRPr lang="ko-KR" altLang="en-US" sz="1500" dirty="0"/>
          </a:p>
        </p:txBody>
      </p:sp>
      <p:cxnSp>
        <p:nvCxnSpPr>
          <p:cNvPr id="37" name="직선 화살표 연결선 36"/>
          <p:cNvCxnSpPr/>
          <p:nvPr/>
        </p:nvCxnSpPr>
        <p:spPr>
          <a:xfrm>
            <a:off x="2248202" y="5739668"/>
            <a:ext cx="2535055" cy="11034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01205" y="5737525"/>
            <a:ext cx="8418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dirty="0"/>
              <a:t>175mm</a:t>
            </a:r>
            <a:endParaRPr lang="ko-KR" altLang="en-US" sz="1500" dirty="0"/>
          </a:p>
        </p:txBody>
      </p:sp>
      <p:sp>
        <p:nvSpPr>
          <p:cNvPr id="50" name="타원 49"/>
          <p:cNvSpPr/>
          <p:nvPr/>
        </p:nvSpPr>
        <p:spPr>
          <a:xfrm>
            <a:off x="7499828" y="3263649"/>
            <a:ext cx="2290909" cy="229090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타원 50"/>
          <p:cNvSpPr/>
          <p:nvPr/>
        </p:nvSpPr>
        <p:spPr>
          <a:xfrm>
            <a:off x="7699166" y="3456840"/>
            <a:ext cx="1892232" cy="18922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2" name="직선 화살표 연결선 51"/>
          <p:cNvCxnSpPr>
            <a:stCxn id="51" idx="2"/>
            <a:endCxn id="51" idx="6"/>
          </p:cNvCxnSpPr>
          <p:nvPr/>
        </p:nvCxnSpPr>
        <p:spPr>
          <a:xfrm>
            <a:off x="7699166" y="4402956"/>
            <a:ext cx="1892232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297218" y="4416319"/>
            <a:ext cx="8418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dirty="0"/>
              <a:t>155mm</a:t>
            </a:r>
            <a:endParaRPr lang="ko-KR" altLang="en-US" sz="1500" dirty="0"/>
          </a:p>
        </p:txBody>
      </p:sp>
      <p:cxnSp>
        <p:nvCxnSpPr>
          <p:cNvPr id="54" name="직선 연결선 53"/>
          <p:cNvCxnSpPr/>
          <p:nvPr/>
        </p:nvCxnSpPr>
        <p:spPr>
          <a:xfrm>
            <a:off x="7505927" y="4443751"/>
            <a:ext cx="0" cy="1484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9790737" y="4434848"/>
            <a:ext cx="0" cy="148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/>
          <p:nvPr/>
        </p:nvCxnSpPr>
        <p:spPr>
          <a:xfrm>
            <a:off x="7491556" y="5740170"/>
            <a:ext cx="2304595" cy="10031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018416" y="5737284"/>
            <a:ext cx="148951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dirty="0"/>
              <a:t>165mm </a:t>
            </a:r>
            <a:r>
              <a:rPr lang="en-US" altLang="ko-KR" sz="15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±1mm</a:t>
            </a:r>
            <a:endParaRPr lang="ko-KR" altLang="en-US" sz="1500" dirty="0"/>
          </a:p>
        </p:txBody>
      </p:sp>
      <p:cxnSp>
        <p:nvCxnSpPr>
          <p:cNvPr id="60" name="직선 연결선 59"/>
          <p:cNvCxnSpPr/>
          <p:nvPr/>
        </p:nvCxnSpPr>
        <p:spPr>
          <a:xfrm>
            <a:off x="4777158" y="4471472"/>
            <a:ext cx="0" cy="1484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2257158" y="4481213"/>
            <a:ext cx="0" cy="1484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873704" y="4271417"/>
            <a:ext cx="49084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dirty="0"/>
              <a:t>or</a:t>
            </a:r>
            <a:endParaRPr lang="ko-KR" altLang="en-US" sz="2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830" y="789055"/>
            <a:ext cx="6449499" cy="2237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709A61-ADDD-CB15-3670-B56859A7995B}"/>
              </a:ext>
            </a:extLst>
          </p:cNvPr>
          <p:cNvSpPr txBox="1"/>
          <p:nvPr/>
        </p:nvSpPr>
        <p:spPr>
          <a:xfrm>
            <a:off x="8504134" y="120957"/>
            <a:ext cx="343161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Informal document 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GRSG-125-24</a:t>
            </a:r>
            <a:endParaRPr lang="en-GB" sz="1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(125th GRSG, 27 - 31 March 2023 </a:t>
            </a:r>
            <a:br>
              <a: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Agenda item 4(a))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4092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6529" y="489583"/>
            <a:ext cx="8626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UN</a:t>
            </a:r>
            <a:r>
              <a:rPr lang="ko-KR" altLang="en-US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R 46 impact test rig</a:t>
            </a:r>
            <a:endParaRPr lang="ko-KR" altLang="en-US" sz="2400" b="1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217993" y="6412615"/>
            <a:ext cx="71776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1200" b="1" i="1" dirty="0">
                <a:solidFill>
                  <a:srgbClr val="000000"/>
                </a:solidFill>
                <a:cs typeface="Arial" panose="020B0604020202020204" pitchFamily="34" charset="0"/>
              </a:rPr>
              <a:t>- </a:t>
            </a:r>
            <a:fld id="{F19E385F-C7F2-46D9-BD09-5164641CAB1E}" type="slidenum">
              <a:rPr lang="ko-KR" altLang="en-US" sz="1200" b="1" i="1" smtClean="0">
                <a:solidFill>
                  <a:srgbClr val="000000"/>
                </a:solidFill>
                <a:cs typeface="Arial" panose="020B0604020202020204" pitchFamily="34" charset="0"/>
              </a:rPr>
              <a:pPr algn="ctr" eaLnBrk="1" hangingPunct="1">
                <a:lnSpc>
                  <a:spcPct val="150000"/>
                </a:lnSpc>
                <a:buFont typeface="Wingdings" panose="05000000000000000000" pitchFamily="2" charset="2"/>
                <a:buNone/>
              </a:pPr>
              <a:t>2</a:t>
            </a:fld>
            <a:r>
              <a:rPr lang="en-US" altLang="ko-KR" sz="1200" b="1" i="1" dirty="0">
                <a:solidFill>
                  <a:srgbClr val="000000"/>
                </a:solidFill>
                <a:cs typeface="Arial" panose="020B0604020202020204" pitchFamily="34" charset="0"/>
              </a:rPr>
              <a:t>p -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83" y="10226"/>
            <a:ext cx="2967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" panose="020B0604020202020204" pitchFamily="34" charset="0"/>
                <a:ea typeface="나눔스퀘어 Bold" panose="020B0600000101010101" pitchFamily="50" charset="-127"/>
                <a:cs typeface="Arial" panose="020B0604020202020204" pitchFamily="34" charset="0"/>
              </a:rPr>
              <a:t>UN Regulation 46</a:t>
            </a:r>
            <a:endParaRPr lang="ko-KR" altLang="en-US" sz="1400" dirty="0">
              <a:latin typeface="Arial" panose="020B0604020202020204" pitchFamily="34" charset="0"/>
              <a:ea typeface="나눔스퀘어 Bold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06529" y="951248"/>
            <a:ext cx="1132922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b="1" dirty="0">
                <a:latin typeface="+mn-ea"/>
                <a:cs typeface="Arial Unicode MS" pitchFamily="50" charset="-127"/>
              </a:rPr>
              <a:t>Relevant Regulations</a:t>
            </a:r>
          </a:p>
          <a:p>
            <a:pPr>
              <a:lnSpc>
                <a:spcPct val="150000"/>
              </a:lnSpc>
            </a:pPr>
            <a:endParaRPr lang="en-US" altLang="ko-KR" b="1" dirty="0">
              <a:latin typeface="+mn-ea"/>
              <a:cs typeface="Arial Unicode MS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b="1" dirty="0">
              <a:latin typeface="+mn-ea"/>
              <a:cs typeface="Arial Unicode MS" pitchFamily="50" charset="-127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altLang="ko-KR" b="1" dirty="0">
              <a:latin typeface="+mn-ea"/>
              <a:cs typeface="Arial Unicode MS" pitchFamily="50" charset="-127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altLang="ko-KR" b="1" dirty="0">
              <a:latin typeface="+mn-ea"/>
              <a:cs typeface="Arial Unicode MS" pitchFamily="50" charset="-127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altLang="ko-KR" b="1" dirty="0">
              <a:latin typeface="+mn-ea"/>
              <a:cs typeface="Arial Unicode MS" pitchFamily="50" charset="-127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altLang="ko-KR" b="1" dirty="0">
              <a:latin typeface="+mn-ea"/>
              <a:cs typeface="Arial Unicode MS" pitchFamily="50" charset="-127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altLang="ko-KR" b="1" dirty="0">
              <a:latin typeface="+mn-ea"/>
              <a:cs typeface="Arial Unicode MS" pitchFamily="50" charset="-127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altLang="ko-KR" b="1" dirty="0">
              <a:latin typeface="+mn-ea"/>
              <a:cs typeface="Arial Unicode MS" pitchFamily="50" charset="-127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altLang="ko-KR" b="1" dirty="0">
              <a:latin typeface="+mn-ea"/>
              <a:cs typeface="Arial Unicode MS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latin typeface="+mn-ea"/>
                <a:cs typeface="Arial Unicode MS" pitchFamily="50" charset="-127"/>
              </a:rPr>
              <a:t>                                                      Other relevant regulations including an </a:t>
            </a:r>
            <a:r>
              <a:rPr lang="en-US" altLang="ko-KR" sz="1600" b="1" dirty="0" err="1">
                <a:latin typeface="+mn-ea"/>
                <a:cs typeface="Arial Unicode MS" pitchFamily="50" charset="-127"/>
              </a:rPr>
              <a:t>impactor</a:t>
            </a:r>
            <a:r>
              <a:rPr lang="en-US" altLang="ko-KR" sz="1600" b="1" dirty="0">
                <a:latin typeface="+mn-ea"/>
                <a:cs typeface="Arial Unicode MS" pitchFamily="50" charset="-127"/>
              </a:rPr>
              <a:t>, which are      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latin typeface="+mn-ea"/>
                <a:cs typeface="Arial Unicode MS" pitchFamily="50" charset="-127"/>
              </a:rPr>
              <a:t>                                                      representing a head, are defining the geometric diameter value as 165mm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28" y="1590125"/>
            <a:ext cx="4046547" cy="31621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4146" y="4485069"/>
            <a:ext cx="13896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dirty="0"/>
              <a:t>FMVSS TP.111</a:t>
            </a:r>
            <a:endParaRPr lang="ko-KR" altLang="en-US" sz="15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527" y="1504609"/>
            <a:ext cx="3571445" cy="308605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14945" y="4503731"/>
            <a:ext cx="7652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GTR 9</a:t>
            </a:r>
            <a:endParaRPr lang="ko-KR" altLang="en-US" sz="15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3553" y="2351313"/>
            <a:ext cx="4688447" cy="151155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620776" y="4475737"/>
            <a:ext cx="93006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dirty="0"/>
              <a:t>UN R 21</a:t>
            </a:r>
            <a:endParaRPr lang="ko-KR" altLang="en-US" sz="1500" dirty="0"/>
          </a:p>
        </p:txBody>
      </p:sp>
      <p:cxnSp>
        <p:nvCxnSpPr>
          <p:cNvPr id="10" name="직선 연결선 9"/>
          <p:cNvCxnSpPr/>
          <p:nvPr/>
        </p:nvCxnSpPr>
        <p:spPr>
          <a:xfrm>
            <a:off x="8257592" y="3517641"/>
            <a:ext cx="151155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2127143" y="4071257"/>
            <a:ext cx="6410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606528" y="4867547"/>
            <a:ext cx="36892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200" b="1" dirty="0">
                <a:solidFill>
                  <a:srgbClr val="0070C0"/>
                </a:solidFill>
                <a:latin typeface="맑은 고딕" panose="020B0503020000020004" pitchFamily="50" charset="-127"/>
                <a:cs typeface="Arial Unicode MS" pitchFamily="50" charset="-127"/>
              </a:rPr>
              <a:t>GTR No 9. Para. 6.3.2.2</a:t>
            </a:r>
          </a:p>
          <a:p>
            <a:pPr lvl="0"/>
            <a:r>
              <a:rPr lang="en-US" altLang="ko-KR" sz="1200" b="1" dirty="0">
                <a:solidFill>
                  <a:srgbClr val="0070C0"/>
                </a:solidFill>
                <a:latin typeface="맑은 고딕" panose="020B0503020000020004" pitchFamily="50" charset="-127"/>
                <a:cs typeface="Arial Unicode MS" pitchFamily="50" charset="-127"/>
              </a:rPr>
              <a:t>The adult </a:t>
            </a:r>
            <a:r>
              <a:rPr lang="en-US" altLang="ko-KR" sz="1200" b="1" dirty="0" err="1">
                <a:solidFill>
                  <a:srgbClr val="0070C0"/>
                </a:solidFill>
                <a:latin typeface="맑은 고딕" panose="020B0503020000020004" pitchFamily="50" charset="-127"/>
                <a:cs typeface="Arial Unicode MS" pitchFamily="50" charset="-127"/>
              </a:rPr>
              <a:t>headform</a:t>
            </a:r>
            <a:r>
              <a:rPr lang="en-US" altLang="ko-KR" sz="1200" b="1" dirty="0">
                <a:solidFill>
                  <a:srgbClr val="0070C0"/>
                </a:solidFill>
                <a:latin typeface="맑은 고딕" panose="020B0503020000020004" pitchFamily="50" charset="-127"/>
                <a:cs typeface="Arial Unicode MS" pitchFamily="50" charset="-127"/>
              </a:rPr>
              <a:t> impactor shall be made of </a:t>
            </a:r>
            <a:r>
              <a:rPr lang="en-US" altLang="ko-KR" sz="1200" b="1" dirty="0" err="1">
                <a:solidFill>
                  <a:srgbClr val="0070C0"/>
                </a:solidFill>
                <a:latin typeface="맑은 고딕" panose="020B0503020000020004" pitchFamily="50" charset="-127"/>
                <a:cs typeface="Arial Unicode MS" pitchFamily="50" charset="-127"/>
              </a:rPr>
              <a:t>aluminium</a:t>
            </a:r>
            <a:r>
              <a:rPr lang="en-US" altLang="ko-KR" sz="1200" b="1" dirty="0">
                <a:solidFill>
                  <a:srgbClr val="0070C0"/>
                </a:solidFill>
                <a:latin typeface="맑은 고딕" panose="020B0503020000020004" pitchFamily="50" charset="-127"/>
                <a:cs typeface="Arial Unicode MS" pitchFamily="50" charset="-127"/>
              </a:rPr>
              <a:t>, be of homogenous construction and be of spherical shape. </a:t>
            </a:r>
            <a:r>
              <a:rPr lang="en-US" altLang="ko-KR" sz="1200" b="1" u="sng" dirty="0">
                <a:solidFill>
                  <a:srgbClr val="0070C0"/>
                </a:solidFill>
                <a:latin typeface="맑은 고딕" panose="020B0503020000020004" pitchFamily="50" charset="-127"/>
                <a:cs typeface="Arial Unicode MS" pitchFamily="50" charset="-127"/>
              </a:rPr>
              <a:t>The overall diameter is 165 ± 1 mm </a:t>
            </a:r>
            <a:r>
              <a:rPr lang="en-US" altLang="ko-KR" sz="1200" b="1" dirty="0">
                <a:solidFill>
                  <a:srgbClr val="0070C0"/>
                </a:solidFill>
                <a:latin typeface="맑은 고딕" panose="020B0503020000020004" pitchFamily="50" charset="-127"/>
                <a:cs typeface="Arial Unicode MS" pitchFamily="50" charset="-127"/>
              </a:rPr>
              <a:t>as shown in Figure 15.</a:t>
            </a:r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9654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06AD4E69-5D56-49B3-BEBA-6CA946498E42}"/>
</file>

<file path=customXml/itemProps2.xml><?xml version="1.0" encoding="utf-8"?>
<ds:datastoreItem xmlns:ds="http://schemas.openxmlformats.org/officeDocument/2006/customXml" ds:itemID="{197D2558-BE67-4B87-86C1-A51C960D373C}"/>
</file>

<file path=customXml/itemProps3.xml><?xml version="1.0" encoding="utf-8"?>
<ds:datastoreItem xmlns:ds="http://schemas.openxmlformats.org/officeDocument/2006/customXml" ds:itemID="{4E0C9756-1C2B-4CED-9F55-9AD1B082A374}"/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147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맑은 고딕</vt:lpstr>
      <vt:lpstr>나눔스퀘어 Bold</vt:lpstr>
      <vt:lpstr>Arial</vt:lpstr>
      <vt:lpstr>Times New Roman</vt:lpstr>
      <vt:lpstr>Wingdings</vt:lpstr>
      <vt:lpstr>Office 테마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KOTSA</dc:creator>
  <cp:lastModifiedBy>EG</cp:lastModifiedBy>
  <cp:revision>94</cp:revision>
  <cp:lastPrinted>2023-03-20T08:26:43Z</cp:lastPrinted>
  <dcterms:created xsi:type="dcterms:W3CDTF">2020-03-30T07:05:49Z</dcterms:created>
  <dcterms:modified xsi:type="dcterms:W3CDTF">2023-03-24T09:00:08Z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