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sldIdLst>
    <p:sldId id="256" r:id="rId2"/>
    <p:sldId id="257" r:id="rId3"/>
    <p:sldId id="258" r:id="rId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957"/>
    <a:srgbClr val="1861CC"/>
    <a:srgbClr val="F1F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72210" autoAdjust="0"/>
  </p:normalViewPr>
  <p:slideViewPr>
    <p:cSldViewPr snapToGrid="0">
      <p:cViewPr varScale="1">
        <p:scale>
          <a:sx n="82" d="100"/>
          <a:sy n="82" d="100"/>
        </p:scale>
        <p:origin x="14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B4EE1F5-8ECE-4FA2-B3EE-AFA467B273D3}"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3151CD6-2B71-4788-A1B1-1D41C1A8C6B3}" type="slidenum">
              <a:rPr kumimoji="1" lang="ja-JP" altLang="en-US" smtClean="0"/>
              <a:t>‹#›</a:t>
            </a:fld>
            <a:endParaRPr kumimoji="1" lang="ja-JP" altLang="en-US"/>
          </a:p>
        </p:txBody>
      </p:sp>
    </p:spTree>
    <p:extLst>
      <p:ext uri="{BB962C8B-B14F-4D97-AF65-F5344CB8AC3E}">
        <p14:creationId xmlns:p14="http://schemas.microsoft.com/office/powerpoint/2010/main" val="36686780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3151CD6-2B71-4788-A1B1-1D41C1A8C6B3}" type="slidenum">
              <a:rPr kumimoji="1" lang="ja-JP" altLang="en-US" smtClean="0"/>
              <a:t>1</a:t>
            </a:fld>
            <a:endParaRPr kumimoji="1" lang="ja-JP" altLang="en-US"/>
          </a:p>
        </p:txBody>
      </p:sp>
    </p:spTree>
    <p:extLst>
      <p:ext uri="{BB962C8B-B14F-4D97-AF65-F5344CB8AC3E}">
        <p14:creationId xmlns:p14="http://schemas.microsoft.com/office/powerpoint/2010/main" val="171015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151CD6-2B71-4788-A1B1-1D41C1A8C6B3}" type="slidenum">
              <a:rPr kumimoji="1" lang="ja-JP" altLang="en-US" smtClean="0"/>
              <a:t>2</a:t>
            </a:fld>
            <a:endParaRPr kumimoji="1" lang="ja-JP" altLang="en-US"/>
          </a:p>
        </p:txBody>
      </p:sp>
    </p:spTree>
    <p:extLst>
      <p:ext uri="{BB962C8B-B14F-4D97-AF65-F5344CB8AC3E}">
        <p14:creationId xmlns:p14="http://schemas.microsoft.com/office/powerpoint/2010/main" val="382099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151CD6-2B71-4788-A1B1-1D41C1A8C6B3}" type="slidenum">
              <a:rPr kumimoji="1" lang="ja-JP" altLang="en-US" smtClean="0"/>
              <a:t>3</a:t>
            </a:fld>
            <a:endParaRPr kumimoji="1" lang="ja-JP" altLang="en-US"/>
          </a:p>
        </p:txBody>
      </p:sp>
    </p:spTree>
    <p:extLst>
      <p:ext uri="{BB962C8B-B14F-4D97-AF65-F5344CB8AC3E}">
        <p14:creationId xmlns:p14="http://schemas.microsoft.com/office/powerpoint/2010/main" val="103906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305069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376556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221084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359990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282884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100796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297588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312273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72750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197355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0B1B7F-560A-43A0-8BA4-CA7EBFC6BE26}"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122977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B1B7F-560A-43A0-8BA4-CA7EBFC6BE26}" type="datetimeFigureOut">
              <a:rPr kumimoji="1" lang="ja-JP" altLang="en-US" smtClean="0"/>
              <a:t>2023/3/24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BAEA5-B506-4EB9-8384-709CB2699DAF}" type="slidenum">
              <a:rPr kumimoji="1" lang="ja-JP" altLang="en-US" smtClean="0"/>
              <a:t>‹#›</a:t>
            </a:fld>
            <a:endParaRPr kumimoji="1" lang="ja-JP" altLang="en-US"/>
          </a:p>
        </p:txBody>
      </p:sp>
    </p:spTree>
    <p:extLst>
      <p:ext uri="{BB962C8B-B14F-4D97-AF65-F5344CB8AC3E}">
        <p14:creationId xmlns:p14="http://schemas.microsoft.com/office/powerpoint/2010/main" val="3889573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r/qF9nKLmrA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83676" y="2635966"/>
            <a:ext cx="7772400" cy="1216392"/>
          </a:xfrm>
        </p:spPr>
        <p:txBody>
          <a:bodyPr>
            <a:normAutofit/>
          </a:bodyPr>
          <a:lstStyle/>
          <a:p>
            <a:r>
              <a:rPr lang="en-US" altLang="ja-JP" sz="4000" b="1" dirty="0">
                <a:latin typeface="Meiryo UI" panose="020B0604030504040204" pitchFamily="50" charset="-128"/>
                <a:ea typeface="Meiryo UI" panose="020B0604030504040204" pitchFamily="50" charset="-128"/>
              </a:rPr>
              <a:t>Windscreen Tint</a:t>
            </a:r>
            <a:endParaRPr lang="ja-JP" altLang="en-US" sz="4000" b="1" dirty="0">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6376121" y="54545"/>
            <a:ext cx="57404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spcBef>
                <a:spcPts val="0"/>
              </a:spcBef>
            </a:pPr>
            <a:r>
              <a:rPr lang="en-US" altLang="ja-JP" sz="1600" dirty="0">
                <a:latin typeface="Meiryo UI" panose="020B0604030504040204" pitchFamily="50" charset="-128"/>
                <a:ea typeface="Meiryo UI" panose="020B0604030504040204" pitchFamily="50" charset="-128"/>
              </a:rPr>
              <a:t>Informal document GRSG-125-23</a:t>
            </a:r>
          </a:p>
          <a:p>
            <a:pPr algn="r">
              <a:spcBef>
                <a:spcPts val="0"/>
              </a:spcBef>
            </a:pPr>
            <a:r>
              <a:rPr lang="en-US" altLang="ja-JP" sz="1600" dirty="0">
                <a:latin typeface="Meiryo UI" panose="020B0604030504040204" pitchFamily="50" charset="-128"/>
                <a:ea typeface="Meiryo UI" panose="020B0604030504040204" pitchFamily="50" charset="-128"/>
              </a:rPr>
              <a:t>GRSG 125</a:t>
            </a:r>
            <a:r>
              <a:rPr lang="en-US" altLang="ja-JP" sz="1600" baseline="30000" dirty="0">
                <a:latin typeface="Meiryo UI" panose="020B0604030504040204" pitchFamily="50" charset="-128"/>
                <a:ea typeface="Meiryo UI" panose="020B0604030504040204" pitchFamily="50" charset="-128"/>
              </a:rPr>
              <a:t>th</a:t>
            </a:r>
            <a:r>
              <a:rPr lang="en-US" altLang="ja-JP" sz="1600" dirty="0">
                <a:latin typeface="Meiryo UI" panose="020B0604030504040204" pitchFamily="50" charset="-128"/>
                <a:ea typeface="Meiryo UI" panose="020B0604030504040204" pitchFamily="50" charset="-128"/>
              </a:rPr>
              <a:t> session, 27-31 March 2023</a:t>
            </a:r>
          </a:p>
          <a:p>
            <a:pPr algn="r">
              <a:spcBef>
                <a:spcPts val="0"/>
              </a:spcBef>
            </a:pPr>
            <a:r>
              <a:rPr lang="en-US" altLang="ja-JP" sz="1600" dirty="0">
                <a:latin typeface="Meiryo UI" panose="020B0604030504040204" pitchFamily="50" charset="-128"/>
                <a:ea typeface="Meiryo UI" panose="020B0604030504040204" pitchFamily="50" charset="-128"/>
              </a:rPr>
              <a:t>Agenda item 15(e)</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7" name="サブタイトル 2"/>
          <p:cNvSpPr txBox="1">
            <a:spLocks/>
          </p:cNvSpPr>
          <p:nvPr/>
        </p:nvSpPr>
        <p:spPr>
          <a:xfrm>
            <a:off x="38100" y="54545"/>
            <a:ext cx="57404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en-US" altLang="ja-JP" sz="1600" dirty="0">
                <a:latin typeface="Meiryo UI" panose="020B0604030504040204" pitchFamily="50" charset="-128"/>
                <a:ea typeface="Meiryo UI" panose="020B0604030504040204" pitchFamily="50" charset="-128"/>
              </a:rPr>
              <a:t>Submitted by the expert of Japan</a:t>
            </a:r>
            <a:endParaRPr lang="en-US" altLang="ja-JP"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872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1" y="2991770"/>
            <a:ext cx="11830038" cy="3618580"/>
          </a:xfrm>
        </p:spPr>
        <p:txBody>
          <a:bodyPr>
            <a:noAutofit/>
          </a:bodyPr>
          <a:lstStyle/>
          <a:p>
            <a:pPr algn="just">
              <a:lnSpc>
                <a:spcPct val="120000"/>
              </a:lnSpc>
              <a:buFont typeface="Calibri" panose="020F0502020204030204" pitchFamily="34" charset="0"/>
              <a:buChar char="‐"/>
            </a:pPr>
            <a:r>
              <a:rPr lang="en-US" altLang="ja-JP" sz="1600" dirty="0">
                <a:latin typeface="Meiryo UI" panose="020B0604030504040204" pitchFamily="50" charset="-128"/>
                <a:ea typeface="Meiryo UI" panose="020B0604030504040204" pitchFamily="50" charset="-128"/>
              </a:rPr>
              <a:t>While Japan is gathering information on this kind of the windscreen tint, it is said that the luminance transmittance of some of them is over 70% (described in the UNR43</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and GTR6).</a:t>
            </a:r>
          </a:p>
          <a:p>
            <a:pPr marL="0" indent="0" algn="just">
              <a:lnSpc>
                <a:spcPct val="120000"/>
              </a:lnSpc>
              <a:spcBef>
                <a:spcPts val="0"/>
              </a:spcBef>
              <a:buNone/>
            </a:pPr>
            <a:endParaRPr lang="en-US" altLang="ja-JP" sz="1600" dirty="0">
              <a:latin typeface="Meiryo UI" panose="020B0604030504040204" pitchFamily="50" charset="-128"/>
              <a:ea typeface="Meiryo UI" panose="020B0604030504040204" pitchFamily="50" charset="-128"/>
            </a:endParaRPr>
          </a:p>
          <a:p>
            <a:pPr algn="just">
              <a:lnSpc>
                <a:spcPct val="120000"/>
              </a:lnSpc>
              <a:buFont typeface="Calibri" panose="020F0502020204030204" pitchFamily="34" charset="0"/>
              <a:buChar char="‐"/>
            </a:pPr>
            <a:r>
              <a:rPr lang="en-US" altLang="ja-JP" sz="1600" dirty="0">
                <a:latin typeface="Meiryo UI" panose="020B0604030504040204" pitchFamily="50" charset="-128"/>
                <a:ea typeface="Meiryo UI" panose="020B0604030504040204" pitchFamily="50" charset="-128"/>
              </a:rPr>
              <a:t>If there are concerns on the visibility through such colored tint (e.g., depending on ambient lightness including night time, angle of the windscreen, and the </a:t>
            </a:r>
            <a:r>
              <a:rPr lang="en-US" altLang="ja-JP" sz="1600" dirty="0" err="1">
                <a:latin typeface="Meiryo UI" panose="020B0604030504040204" pitchFamily="50" charset="-128"/>
                <a:ea typeface="Meiryo UI" panose="020B0604030504040204" pitchFamily="50" charset="-128"/>
              </a:rPr>
              <a:t>colour</a:t>
            </a:r>
            <a:r>
              <a:rPr lang="en-US" altLang="ja-JP" sz="1600" dirty="0">
                <a:latin typeface="Meiryo UI" panose="020B0604030504040204" pitchFamily="50" charset="-128"/>
                <a:ea typeface="Meiryo UI" panose="020B0604030504040204" pitchFamily="50" charset="-128"/>
              </a:rPr>
              <a:t> of the traffic signals and signs) </a:t>
            </a:r>
            <a:r>
              <a:rPr lang="en-US" altLang="ja-JP" sz="1600" b="1" dirty="0">
                <a:solidFill>
                  <a:srgbClr val="FF0000"/>
                </a:solidFill>
                <a:latin typeface="Meiryo UI" panose="020B0604030504040204" pitchFamily="50" charset="-128"/>
                <a:ea typeface="Meiryo UI" panose="020B0604030504040204" pitchFamily="50" charset="-128"/>
              </a:rPr>
              <a:t>even though its luminance transmittance is over 70%</a:t>
            </a:r>
            <a:r>
              <a:rPr lang="en-US" altLang="ja-JP" sz="1600" dirty="0">
                <a:latin typeface="Meiryo UI" panose="020B0604030504040204" pitchFamily="50" charset="-128"/>
                <a:ea typeface="Meiryo UI" panose="020B0604030504040204" pitchFamily="50" charset="-128"/>
              </a:rPr>
              <a:t>, we will need to consider how to address this issue, including voluntary approach, PTI, or developing new technical requirements and/or test methods. </a:t>
            </a:r>
          </a:p>
          <a:p>
            <a:pPr marL="0" indent="0" algn="just">
              <a:lnSpc>
                <a:spcPct val="120000"/>
              </a:lnSpc>
              <a:spcBef>
                <a:spcPts val="0"/>
              </a:spcBef>
              <a:buNone/>
            </a:pPr>
            <a:endParaRPr lang="en-US" altLang="ja-JP" sz="1600" dirty="0">
              <a:latin typeface="Meiryo UI" panose="020B0604030504040204" pitchFamily="50" charset="-128"/>
              <a:ea typeface="Meiryo UI" panose="020B0604030504040204" pitchFamily="50" charset="-128"/>
            </a:endParaRPr>
          </a:p>
          <a:p>
            <a:pPr algn="just">
              <a:lnSpc>
                <a:spcPct val="120000"/>
              </a:lnSpc>
              <a:buFont typeface="Calibri" panose="020F0502020204030204" pitchFamily="34" charset="0"/>
              <a:buChar char="‐"/>
            </a:pPr>
            <a:r>
              <a:rPr lang="en-US" altLang="ja-JP" sz="1600" dirty="0">
                <a:latin typeface="Meiryo UI" panose="020B0604030504040204" pitchFamily="50" charset="-128"/>
                <a:ea typeface="Meiryo UI" panose="020B0604030504040204" pitchFamily="50" charset="-128"/>
              </a:rPr>
              <a:t>We acknowledge that Police agency, other than through PTI, could also check the luminance transmittance not only in Japan but also in other countries. In Japan it is not allowed to drive using mobile phone by Road Traffic Act. </a:t>
            </a:r>
          </a:p>
          <a:p>
            <a:pPr marL="0" indent="0" algn="just">
              <a:lnSpc>
                <a:spcPct val="120000"/>
              </a:lnSpc>
              <a:buNone/>
            </a:pP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srcRect b="47612"/>
          <a:stretch/>
        </p:blipFill>
        <p:spPr>
          <a:xfrm>
            <a:off x="1254733" y="320979"/>
            <a:ext cx="3748089" cy="2396431"/>
          </a:xfrm>
          <a:prstGeom prst="rect">
            <a:avLst/>
          </a:prstGeom>
        </p:spPr>
      </p:pic>
      <p:pic>
        <p:nvPicPr>
          <p:cNvPr id="5" name="図 4"/>
          <p:cNvPicPr>
            <a:picLocks noChangeAspect="1"/>
          </p:cNvPicPr>
          <p:nvPr/>
        </p:nvPicPr>
        <p:blipFill rotWithShape="1">
          <a:blip r:embed="rId3"/>
          <a:srcRect t="52682"/>
          <a:stretch/>
        </p:blipFill>
        <p:spPr>
          <a:xfrm>
            <a:off x="6912786" y="320979"/>
            <a:ext cx="4149736" cy="2396431"/>
          </a:xfrm>
          <a:prstGeom prst="rect">
            <a:avLst/>
          </a:prstGeom>
        </p:spPr>
      </p:pic>
      <p:sp>
        <p:nvSpPr>
          <p:cNvPr id="6" name="平行四辺形 5"/>
          <p:cNvSpPr/>
          <p:nvPr/>
        </p:nvSpPr>
        <p:spPr>
          <a:xfrm rot="1860000">
            <a:off x="7391916" y="972466"/>
            <a:ext cx="281426" cy="811075"/>
          </a:xfrm>
          <a:prstGeom prst="parallelogram">
            <a:avLst>
              <a:gd name="adj" fmla="val 45343"/>
            </a:avLst>
          </a:prstGeom>
          <a:gradFill>
            <a:gsLst>
              <a:gs pos="5000">
                <a:srgbClr val="92D050"/>
              </a:gs>
              <a:gs pos="100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endParaRPr>
          </a:p>
        </p:txBody>
      </p:sp>
      <p:sp>
        <p:nvSpPr>
          <p:cNvPr id="7" name="正方形/長方形 6"/>
          <p:cNvSpPr/>
          <p:nvPr/>
        </p:nvSpPr>
        <p:spPr>
          <a:xfrm>
            <a:off x="10680717" y="640901"/>
            <a:ext cx="190500" cy="78581"/>
          </a:xfrm>
          <a:prstGeom prst="rect">
            <a:avLst/>
          </a:prstGeom>
          <a:solidFill>
            <a:srgbClr val="1861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endParaRPr>
          </a:p>
        </p:txBody>
      </p:sp>
      <p:sp>
        <p:nvSpPr>
          <p:cNvPr id="8" name="正方形/長方形 7"/>
          <p:cNvSpPr/>
          <p:nvPr/>
        </p:nvSpPr>
        <p:spPr>
          <a:xfrm>
            <a:off x="1947677" y="320976"/>
            <a:ext cx="85725" cy="2175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1304740" y="320976"/>
            <a:ext cx="85725" cy="2175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956203" y="369575"/>
            <a:ext cx="936000"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1500" dirty="0">
                <a:solidFill>
                  <a:srgbClr val="0070C0"/>
                </a:solidFill>
                <a:latin typeface="Meiryo UI" panose="020B0604030504040204" pitchFamily="50" charset="-128"/>
                <a:ea typeface="Meiryo UI" panose="020B0604030504040204" pitchFamily="50" charset="-128"/>
              </a:rPr>
              <a:t>before</a:t>
            </a:r>
            <a:endParaRPr kumimoji="1" lang="ja-JP" altLang="en-US" sz="1500" dirty="0">
              <a:solidFill>
                <a:srgbClr val="0070C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0011586" y="366541"/>
            <a:ext cx="936000" cy="323165"/>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1500" dirty="0">
                <a:solidFill>
                  <a:srgbClr val="FF0000"/>
                </a:solidFill>
                <a:latin typeface="Meiryo UI" panose="020B0604030504040204" pitchFamily="50" charset="-128"/>
                <a:ea typeface="Meiryo UI" panose="020B0604030504040204" pitchFamily="50" charset="-128"/>
              </a:rPr>
              <a:t>after</a:t>
            </a:r>
            <a:endParaRPr kumimoji="1" lang="ja-JP" altLang="en-US" sz="1500" dirty="0">
              <a:solidFill>
                <a:srgbClr val="FF0000"/>
              </a:solidFill>
              <a:latin typeface="Meiryo UI" panose="020B0604030504040204" pitchFamily="50" charset="-128"/>
              <a:ea typeface="Meiryo UI" panose="020B0604030504040204" pitchFamily="50" charset="-128"/>
            </a:endParaRPr>
          </a:p>
        </p:txBody>
      </p:sp>
      <p:sp>
        <p:nvSpPr>
          <p:cNvPr id="12" name="右矢印 11"/>
          <p:cNvSpPr/>
          <p:nvPr/>
        </p:nvSpPr>
        <p:spPr>
          <a:xfrm>
            <a:off x="5515352" y="1304371"/>
            <a:ext cx="884903" cy="6045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333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8000" y="2851603"/>
            <a:ext cx="11277599" cy="1466850"/>
          </a:xfrm>
        </p:spPr>
        <p:txBody>
          <a:bodyPr>
            <a:normAutofit/>
          </a:bodyPr>
          <a:lstStyle/>
          <a:p>
            <a:pPr marL="0" indent="0">
              <a:buNone/>
            </a:pPr>
            <a:r>
              <a:rPr lang="en-US" altLang="ja-JP" sz="1600" b="1" i="1" dirty="0">
                <a:latin typeface="Meiryo UI" panose="020B0604030504040204" pitchFamily="50" charset="-128"/>
                <a:ea typeface="Meiryo UI" panose="020B0604030504040204" pitchFamily="50" charset="-128"/>
              </a:rPr>
              <a:t>If you have similar concerns and/or any information on this issue including on the researches in the past for this kind of tint, and </a:t>
            </a:r>
            <a:r>
              <a:rPr lang="en-US" altLang="ja-JP" sz="1600" b="1" i="1" dirty="0">
                <a:solidFill>
                  <a:srgbClr val="FF0000"/>
                </a:solidFill>
                <a:latin typeface="Meiryo UI" panose="020B0604030504040204" pitchFamily="50" charset="-128"/>
                <a:ea typeface="Meiryo UI" panose="020B0604030504040204" pitchFamily="50" charset="-128"/>
              </a:rPr>
              <a:t>if you already have any national requirement for such windscreen tint, </a:t>
            </a:r>
            <a:r>
              <a:rPr lang="en-US" altLang="ja-JP" sz="1600" b="1" i="1" dirty="0">
                <a:latin typeface="Meiryo UI" panose="020B0604030504040204" pitchFamily="50" charset="-128"/>
                <a:ea typeface="Meiryo UI" panose="020B0604030504040204" pitchFamily="50" charset="-128"/>
              </a:rPr>
              <a:t>please let us know through following web format</a:t>
            </a:r>
            <a:r>
              <a:rPr lang="ja-JP" altLang="en-US" sz="1600" b="1" i="1" dirty="0">
                <a:latin typeface="Meiryo UI" panose="020B0604030504040204" pitchFamily="50" charset="-128"/>
                <a:ea typeface="Meiryo UI" panose="020B0604030504040204" pitchFamily="50" charset="-128"/>
              </a:rPr>
              <a:t> </a:t>
            </a:r>
            <a:r>
              <a:rPr lang="en-US" altLang="ja-JP" sz="1600" b="1" i="1" dirty="0">
                <a:latin typeface="Meiryo UI" panose="020B0604030504040204" pitchFamily="50" charset="-128"/>
                <a:ea typeface="Meiryo UI" panose="020B0604030504040204" pitchFamily="50" charset="-128"/>
              </a:rPr>
              <a:t>by 30</a:t>
            </a:r>
            <a:r>
              <a:rPr lang="en-US" altLang="ja-JP" sz="1600" b="1" i="1" baseline="30000" dirty="0">
                <a:latin typeface="Meiryo UI" panose="020B0604030504040204" pitchFamily="50" charset="-128"/>
                <a:ea typeface="Meiryo UI" panose="020B0604030504040204" pitchFamily="50" charset="-128"/>
              </a:rPr>
              <a:t>th</a:t>
            </a:r>
            <a:r>
              <a:rPr lang="en-US" altLang="ja-JP" sz="1600" b="1" i="1" dirty="0">
                <a:latin typeface="Meiryo UI" panose="020B0604030504040204" pitchFamily="50" charset="-128"/>
                <a:ea typeface="Meiryo UI" panose="020B0604030504040204" pitchFamily="50" charset="-128"/>
              </a:rPr>
              <a:t> April 2023;</a:t>
            </a:r>
          </a:p>
          <a:p>
            <a:pPr marL="0" indent="0">
              <a:buNone/>
            </a:pPr>
            <a:endParaRPr lang="en-US" altLang="ja-JP" sz="1600" b="1" dirty="0">
              <a:latin typeface="Meiryo UI" panose="020B0604030504040204" pitchFamily="50" charset="-128"/>
              <a:ea typeface="Meiryo UI" panose="020B0604030504040204" pitchFamily="50" charset="-128"/>
            </a:endParaRPr>
          </a:p>
          <a:p>
            <a:pPr marL="0" indent="0" algn="ctr">
              <a:buNone/>
            </a:pPr>
            <a:r>
              <a:rPr lang="en-US" altLang="ja-JP" sz="1600" b="1" dirty="0">
                <a:latin typeface="Meiryo UI" panose="020B0604030504040204" pitchFamily="50" charset="-128"/>
                <a:ea typeface="Meiryo UI" panose="020B0604030504040204" pitchFamily="50" charset="-128"/>
                <a:hlinkClick r:id="rId3"/>
              </a:rPr>
              <a:t>https://forms.office.com/r/qF9nKLmrAC</a:t>
            </a:r>
            <a:endParaRPr lang="en-US" altLang="ja-JP" sz="1600" b="1" dirty="0">
              <a:latin typeface="Meiryo UI" panose="020B0604030504040204" pitchFamily="50" charset="-128"/>
              <a:ea typeface="Meiryo UI" panose="020B0604030504040204" pitchFamily="50" charset="-128"/>
            </a:endParaRPr>
          </a:p>
        </p:txBody>
      </p:sp>
      <p:sp>
        <p:nvSpPr>
          <p:cNvPr id="4" name="コンテンツ プレースホルダー 2"/>
          <p:cNvSpPr txBox="1">
            <a:spLocks/>
          </p:cNvSpPr>
          <p:nvPr/>
        </p:nvSpPr>
        <p:spPr>
          <a:xfrm>
            <a:off x="342901" y="776060"/>
            <a:ext cx="11442698" cy="2075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20000"/>
              </a:lnSpc>
              <a:buNone/>
            </a:pPr>
            <a:r>
              <a:rPr lang="en-US" altLang="ja-JP" sz="1600" dirty="0">
                <a:latin typeface="Meiryo UI" panose="020B0604030504040204" pitchFamily="50" charset="-128"/>
                <a:ea typeface="Meiryo UI" panose="020B0604030504040204" pitchFamily="50" charset="-128"/>
              </a:rPr>
              <a:t>(Cont’d)</a:t>
            </a:r>
          </a:p>
          <a:p>
            <a:pPr algn="just">
              <a:lnSpc>
                <a:spcPct val="120000"/>
              </a:lnSpc>
              <a:buFont typeface="Calibri" panose="020F0502020204030204" pitchFamily="34" charset="0"/>
              <a:buChar char="‐"/>
            </a:pPr>
            <a:r>
              <a:rPr lang="en-US" altLang="ja-JP" sz="1600" dirty="0">
                <a:latin typeface="Meiryo UI" panose="020B0604030504040204" pitchFamily="50" charset="-128"/>
                <a:ea typeface="Meiryo UI" panose="020B0604030504040204" pitchFamily="50" charset="-128"/>
              </a:rPr>
              <a:t>In the future front windscreen glazing might not be necessary for autonomous vehicle in SAE level 5, but in some mode (e.g., dual-mode and emergency situation) the glazing might still work in addition to external HMI.      </a:t>
            </a:r>
          </a:p>
        </p:txBody>
      </p:sp>
      <p:pic>
        <p:nvPicPr>
          <p:cNvPr id="2" name="図 1"/>
          <p:cNvPicPr>
            <a:picLocks noChangeAspect="1"/>
          </p:cNvPicPr>
          <p:nvPr/>
        </p:nvPicPr>
        <p:blipFill rotWithShape="1">
          <a:blip r:embed="rId4"/>
          <a:srcRect l="15359" t="26144" r="13641" b="4112"/>
          <a:stretch/>
        </p:blipFill>
        <p:spPr>
          <a:xfrm>
            <a:off x="5346387" y="4810317"/>
            <a:ext cx="1341912" cy="1318161"/>
          </a:xfrm>
          <a:prstGeom prst="rect">
            <a:avLst/>
          </a:prstGeom>
        </p:spPr>
      </p:pic>
    </p:spTree>
    <p:extLst>
      <p:ext uri="{BB962C8B-B14F-4D97-AF65-F5344CB8AC3E}">
        <p14:creationId xmlns:p14="http://schemas.microsoft.com/office/powerpoint/2010/main" val="20356153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E8FB9260-98D7-4C13-8D92-C23A62FE9CCE}"/>
</file>

<file path=customXml/itemProps2.xml><?xml version="1.0" encoding="utf-8"?>
<ds:datastoreItem xmlns:ds="http://schemas.openxmlformats.org/officeDocument/2006/customXml" ds:itemID="{7ACF650C-A03E-4295-853B-9D0029E5E74C}"/>
</file>

<file path=customXml/itemProps3.xml><?xml version="1.0" encoding="utf-8"?>
<ds:datastoreItem xmlns:ds="http://schemas.openxmlformats.org/officeDocument/2006/customXml" ds:itemID="{9D31BCD9-A6BE-459F-9FB3-79A83765953B}"/>
</file>

<file path=docProps/app.xml><?xml version="1.0" encoding="utf-8"?>
<Properties xmlns="http://schemas.openxmlformats.org/officeDocument/2006/extended-properties" xmlns:vt="http://schemas.openxmlformats.org/officeDocument/2006/docPropsVTypes">
  <Template>Office Theme</Template>
  <TotalTime>14572</TotalTime>
  <Words>293</Words>
  <Application>Microsoft Office PowerPoint</Application>
  <PresentationFormat>Widescreen</PresentationFormat>
  <Paragraphs>20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Meiryo UI</vt:lpstr>
      <vt:lpstr>游ゴシック</vt:lpstr>
      <vt:lpstr>Arial</vt:lpstr>
      <vt:lpstr>Calibri</vt:lpstr>
      <vt:lpstr>Calibri Light</vt:lpstr>
      <vt:lpstr>Office テーマ</vt:lpstr>
      <vt:lpstr>Windscreen Tint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MLIT_JPN</dc:creator>
  <cp:lastModifiedBy>EG</cp:lastModifiedBy>
  <cp:revision>55</cp:revision>
  <cp:lastPrinted>2023-03-14T11:46:55Z</cp:lastPrinted>
  <dcterms:created xsi:type="dcterms:W3CDTF">2023-03-13T02:08:35Z</dcterms:created>
  <dcterms:modified xsi:type="dcterms:W3CDTF">2023-03-24T08:52:23Z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