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7" r:id="rId7"/>
    <p:sldId id="268" r:id="rId8"/>
    <p:sldId id="270" r:id="rId9"/>
    <p:sldId id="272" r:id="rId10"/>
    <p:sldId id="273" r:id="rId11"/>
    <p:sldId id="271" r:id="rId12"/>
  </p:sldIdLst>
  <p:sldSz cx="11879263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4020" userDrawn="1">
          <p15:clr>
            <a:srgbClr val="A4A3A4"/>
          </p15:clr>
        </p15:guide>
        <p15:guide id="3" pos="37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BD1F65-6BA5-498E-B514-66C9E24FAAD8}" v="3" dt="2023-03-23T13:56:36.1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0" autoAdjust="0"/>
    <p:restoredTop sz="94660"/>
  </p:normalViewPr>
  <p:slideViewPr>
    <p:cSldViewPr>
      <p:cViewPr varScale="1">
        <p:scale>
          <a:sx n="106" d="100"/>
          <a:sy n="106" d="100"/>
        </p:scale>
        <p:origin x="78" y="114"/>
      </p:cViewPr>
      <p:guideLst>
        <p:guide orient="horz" pos="2160"/>
        <p:guide orient="horz" pos="4020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oardo Gianotti" userId="4490dee7-4f30-4172-b5ed-357d35e2ab2b" providerId="ADAL" clId="{DEBD1F65-6BA5-498E-B514-66C9E24FAAD8}"/>
    <pc:docChg chg="modSld">
      <pc:chgData name="Edoardo Gianotti" userId="4490dee7-4f30-4172-b5ed-357d35e2ab2b" providerId="ADAL" clId="{DEBD1F65-6BA5-498E-B514-66C9E24FAAD8}" dt="2023-03-23T13:56:43.707" v="3" actId="20577"/>
      <pc:docMkLst>
        <pc:docMk/>
      </pc:docMkLst>
      <pc:sldChg chg="modSp mod">
        <pc:chgData name="Edoardo Gianotti" userId="4490dee7-4f30-4172-b5ed-357d35e2ab2b" providerId="ADAL" clId="{DEBD1F65-6BA5-498E-B514-66C9E24FAAD8}" dt="2023-03-23T13:56:43.707" v="3" actId="20577"/>
        <pc:sldMkLst>
          <pc:docMk/>
          <pc:sldMk cId="334516485" sldId="256"/>
        </pc:sldMkLst>
        <pc:spChg chg="mod">
          <ac:chgData name="Edoardo Gianotti" userId="4490dee7-4f30-4172-b5ed-357d35e2ab2b" providerId="ADAL" clId="{DEBD1F65-6BA5-498E-B514-66C9E24FAAD8}" dt="2023-03-23T13:56:43.707" v="3" actId="20577"/>
          <ac:spMkLst>
            <pc:docMk/>
            <pc:sldMk cId="334516485" sldId="256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90945" y="2130426"/>
            <a:ext cx="10097374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81890" y="3886200"/>
            <a:ext cx="831548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970B-EFF1-4C3B-B77D-D7785813EEBF}" type="datetimeFigureOut">
              <a:rPr lang="ko-KR" altLang="en-US" smtClean="0"/>
              <a:t>2023-03-23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66B8-95AD-4F43-937E-A38FF74770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873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970B-EFF1-4C3B-B77D-D7785813EEBF}" type="datetimeFigureOut">
              <a:rPr lang="ko-KR" altLang="en-US" smtClean="0"/>
              <a:t>2023-03-23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66B8-95AD-4F43-937E-A38FF74770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28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12466" y="274639"/>
            <a:ext cx="2672834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3963" y="274639"/>
            <a:ext cx="7820515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970B-EFF1-4C3B-B77D-D7785813EEBF}" type="datetimeFigureOut">
              <a:rPr lang="ko-KR" altLang="en-US" smtClean="0"/>
              <a:t>2023-03-23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66B8-95AD-4F43-937E-A38FF74770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258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970B-EFF1-4C3B-B77D-D7785813EEBF}" type="datetimeFigureOut">
              <a:rPr lang="ko-KR" altLang="en-US" smtClean="0"/>
              <a:t>2023-03-23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66B8-95AD-4F43-937E-A38FF74770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93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8380" y="4406901"/>
            <a:ext cx="1009737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38380" y="2906713"/>
            <a:ext cx="1009737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970B-EFF1-4C3B-B77D-D7785813EEBF}" type="datetimeFigureOut">
              <a:rPr lang="ko-KR" altLang="en-US" smtClean="0"/>
              <a:t>2023-03-23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66B8-95AD-4F43-937E-A38FF74770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569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93963" y="1600201"/>
            <a:ext cx="524667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38626" y="1600201"/>
            <a:ext cx="524667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970B-EFF1-4C3B-B77D-D7785813EEBF}" type="datetimeFigureOut">
              <a:rPr lang="ko-KR" altLang="en-US" smtClean="0"/>
              <a:t>2023-03-23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66B8-95AD-4F43-937E-A38FF74770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998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93963" y="1535113"/>
            <a:ext cx="5248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93963" y="2174875"/>
            <a:ext cx="5248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034501" y="1535113"/>
            <a:ext cx="52507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034501" y="2174875"/>
            <a:ext cx="52507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970B-EFF1-4C3B-B77D-D7785813EEBF}" type="datetimeFigureOut">
              <a:rPr lang="ko-KR" altLang="en-US" smtClean="0"/>
              <a:t>2023-03-23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66B8-95AD-4F43-937E-A38FF74770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702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970B-EFF1-4C3B-B77D-D7785813EEBF}" type="datetimeFigureOut">
              <a:rPr lang="ko-KR" altLang="en-US" smtClean="0"/>
              <a:t>2023-03-23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66B8-95AD-4F43-937E-A38FF74770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66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970B-EFF1-4C3B-B77D-D7785813EEBF}" type="datetimeFigureOut">
              <a:rPr lang="ko-KR" altLang="en-US" smtClean="0"/>
              <a:t>2023-03-23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66B8-95AD-4F43-937E-A38FF74770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86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3964" y="273050"/>
            <a:ext cx="390819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44462" y="273051"/>
            <a:ext cx="66408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93964" y="1435101"/>
            <a:ext cx="390819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970B-EFF1-4C3B-B77D-D7785813EEBF}" type="datetimeFigureOut">
              <a:rPr lang="ko-KR" altLang="en-US" smtClean="0"/>
              <a:t>2023-03-23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66B8-95AD-4F43-937E-A38FF74770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281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28419" y="4800600"/>
            <a:ext cx="712755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28419" y="612775"/>
            <a:ext cx="712755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28419" y="5367338"/>
            <a:ext cx="712755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970B-EFF1-4C3B-B77D-D7785813EEBF}" type="datetimeFigureOut">
              <a:rPr lang="ko-KR" altLang="en-US" smtClean="0"/>
              <a:t>2023-03-23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66B8-95AD-4F43-937E-A38FF74770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555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93963" y="274638"/>
            <a:ext cx="106913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93963" y="1600201"/>
            <a:ext cx="106913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93963" y="6356351"/>
            <a:ext cx="2771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C970B-EFF1-4C3B-B77D-D7785813EEBF}" type="datetimeFigureOut">
              <a:rPr lang="ko-KR" altLang="en-US" smtClean="0"/>
              <a:t>2023-03-23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58748" y="6356351"/>
            <a:ext cx="376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513472" y="6356351"/>
            <a:ext cx="2771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066B8-95AD-4F43-937E-A38FF74770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61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06" y="48639"/>
            <a:ext cx="3664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Calibri" pitchFamily="34" charset="0"/>
                <a:cs typeface="Arial" pitchFamily="34" charset="0"/>
              </a:rPr>
              <a:t>Submitted by the expert from Republic of Korea</a:t>
            </a:r>
            <a:endParaRPr lang="ko-KR" altLang="en-US" sz="14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Textfeld 128"/>
          <p:cNvSpPr txBox="1">
            <a:spLocks noChangeArrowheads="1"/>
          </p:cNvSpPr>
          <p:nvPr/>
        </p:nvSpPr>
        <p:spPr bwMode="auto">
          <a:xfrm>
            <a:off x="8794216" y="43542"/>
            <a:ext cx="30243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400" u="sng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Informal </a:t>
            </a:r>
            <a:r>
              <a:rPr lang="en-US" altLang="ko-KR" sz="1400" u="sng">
                <a:latin typeface="Calibri" pitchFamily="34" charset="0"/>
                <a:ea typeface="Arial Unicode MS" pitchFamily="50" charset="-127"/>
                <a:cs typeface="Arial" pitchFamily="34" charset="0"/>
              </a:rPr>
              <a:t>document </a:t>
            </a:r>
            <a:r>
              <a:rPr lang="en-US" altLang="ko-KR" sz="1400" b="1">
                <a:latin typeface="Calibri" pitchFamily="34" charset="0"/>
                <a:ea typeface="Arial Unicode MS" pitchFamily="50" charset="-127"/>
                <a:cs typeface="Arial" pitchFamily="34" charset="0"/>
              </a:rPr>
              <a:t>GRSG-125-16</a:t>
            </a:r>
            <a:endParaRPr lang="en-US" altLang="ko-KR" sz="1400" b="1" dirty="0">
              <a:latin typeface="Calibri" pitchFamily="34" charset="0"/>
              <a:ea typeface="Arial Unicode MS" pitchFamily="50" charset="-127"/>
              <a:cs typeface="Arial" pitchFamily="34" charset="0"/>
            </a:endParaRPr>
          </a:p>
          <a:p>
            <a:pPr algn="r"/>
            <a:r>
              <a:rPr lang="en-US" altLang="ko-KR" sz="14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(125th </a:t>
            </a:r>
            <a:r>
              <a:rPr lang="en-US" altLang="ko-KR" sz="1400" b="1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GRSG, 27-31 March 2023,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altLang="ko-KR" sz="14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Agenda item 8)</a:t>
            </a:r>
            <a:r>
              <a:rPr lang="en-AU" altLang="ko-KR" sz="14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" y="1885420"/>
            <a:ext cx="11879262" cy="20161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Calibri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" name="_x145219488" descr="EMB0000096415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762" y="6303475"/>
            <a:ext cx="3789741" cy="44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293352-D631-49DE-AD2B-958342CF7F98}"/>
              </a:ext>
            </a:extLst>
          </p:cNvPr>
          <p:cNvSpPr txBox="1"/>
          <p:nvPr/>
        </p:nvSpPr>
        <p:spPr>
          <a:xfrm>
            <a:off x="1546698" y="2158081"/>
            <a:ext cx="96595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The summary report </a:t>
            </a:r>
          </a:p>
          <a:p>
            <a:r>
              <a:rPr lang="en-US" altLang="ko-KR" sz="40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of the Tech Seminar for the Radiant Warmer</a:t>
            </a:r>
          </a:p>
          <a:p>
            <a:endParaRPr lang="ko-KR" altLang="en-US" sz="40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1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1115472" y="945208"/>
            <a:ext cx="6672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sz="2200" b="1" dirty="0">
                <a:latin typeface="Calibri" pitchFamily="34" charset="0"/>
                <a:ea typeface="Ebrima" pitchFamily="2" charset="0"/>
                <a:cs typeface="Arial" pitchFamily="34" charset="0"/>
              </a:rPr>
              <a:t>History</a:t>
            </a:r>
            <a:endParaRPr lang="ko-KR" altLang="en-US" sz="2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1264567" y="6450119"/>
            <a:ext cx="620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6" y="-4270"/>
            <a:ext cx="11895136" cy="62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 rot="10800000" flipH="1" flipV="1">
            <a:off x="334528" y="77377"/>
            <a:ext cx="6672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ea typeface="Ebrima" pitchFamily="2" charset="0"/>
                <a:cs typeface="Arial" pitchFamily="34" charset="0"/>
              </a:rPr>
              <a:t>Background of the Tech Seminar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H="1" flipV="1">
            <a:off x="1395742" y="1414607"/>
            <a:ext cx="974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dirty="0">
                <a:latin typeface="Calibri" pitchFamily="34" charset="0"/>
                <a:cs typeface="Arial" pitchFamily="34" charset="0"/>
              </a:rPr>
              <a:t>The Republic of Korea introduced two informal documents in the 124</a:t>
            </a:r>
            <a:r>
              <a:rPr lang="en-US" altLang="ko-KR" baseline="30000" dirty="0">
                <a:latin typeface="Calibri" pitchFamily="34" charset="0"/>
                <a:cs typeface="Arial" pitchFamily="34" charset="0"/>
              </a:rPr>
              <a:t>th</a:t>
            </a:r>
            <a:r>
              <a:rPr lang="en-US" altLang="ko-KR" dirty="0">
                <a:latin typeface="Calibri" pitchFamily="34" charset="0"/>
                <a:cs typeface="Arial" pitchFamily="34" charset="0"/>
              </a:rPr>
              <a:t> GRSG Session(October 2022).</a:t>
            </a:r>
            <a:endParaRPr lang="ko-KR" altLang="en-US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5" name="_x145219488" descr="EMB0000096415dc">
            <a:extLst>
              <a:ext uri="{FF2B5EF4-FFF2-40B4-BE49-F238E27FC236}">
                <a16:creationId xmlns:a16="http://schemas.microsoft.com/office/drawing/2014/main" id="{3C6E4C16-E849-453C-BE79-347D897DB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" y="6370508"/>
            <a:ext cx="3222813" cy="3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B5E97C0-E005-4563-9112-A2563071F6AF}"/>
              </a:ext>
            </a:extLst>
          </p:cNvPr>
          <p:cNvSpPr txBox="1"/>
          <p:nvPr/>
        </p:nvSpPr>
        <p:spPr>
          <a:xfrm rot="10800000" flipH="1" flipV="1">
            <a:off x="1307109" y="1700821"/>
            <a:ext cx="10189566" cy="73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179388" fontAlgn="base">
              <a:lnSpc>
                <a:spcPts val="2600"/>
              </a:lnSpc>
              <a:buFont typeface="Arial" pitchFamily="34" charset="0"/>
              <a:buChar char="•"/>
            </a:pPr>
            <a:r>
              <a:rPr lang="en-US" altLang="ko-KR" sz="1600" dirty="0">
                <a:latin typeface="Calibri" pitchFamily="34" charset="0"/>
              </a:rPr>
              <a:t>GRSG-124-04 : Proposal to amend UN/ECE Regulation No. 122 (Heating Systems)</a:t>
            </a:r>
          </a:p>
          <a:p>
            <a:pPr marL="444500" indent="-179388" fontAlgn="base">
              <a:lnSpc>
                <a:spcPts val="2600"/>
              </a:lnSpc>
              <a:buFont typeface="Arial" pitchFamily="34" charset="0"/>
              <a:buChar char="•"/>
            </a:pPr>
            <a:r>
              <a:rPr lang="en-US" altLang="ko-KR" sz="1600" dirty="0">
                <a:latin typeface="Calibri" pitchFamily="34" charset="0"/>
              </a:rPr>
              <a:t>GRSG-124-05 : The introduction of the Radiant Warmer’s technical importance and advantage for EV</a:t>
            </a:r>
            <a:endParaRPr lang="ko-KR" altLang="en-US" sz="1600" dirty="0">
              <a:latin typeface="Calibr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787A1C-0018-4021-8511-4A8D067178C9}"/>
              </a:ext>
            </a:extLst>
          </p:cNvPr>
          <p:cNvSpPr txBox="1"/>
          <p:nvPr/>
        </p:nvSpPr>
        <p:spPr>
          <a:xfrm rot="10800000" flipH="1" flipV="1">
            <a:off x="1395742" y="2447683"/>
            <a:ext cx="9748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dirty="0">
                <a:latin typeface="Calibri" pitchFamily="34" charset="0"/>
                <a:cs typeface="Arial" pitchFamily="34" charset="0"/>
              </a:rPr>
              <a:t>There were requests for the technical demonstration to help understanding the Radiant Warmer from some CPs.</a:t>
            </a:r>
            <a:endParaRPr lang="ko-KR" alt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95D4C1-1BE9-42F3-BD21-080C69F0F311}"/>
              </a:ext>
            </a:extLst>
          </p:cNvPr>
          <p:cNvSpPr txBox="1"/>
          <p:nvPr/>
        </p:nvSpPr>
        <p:spPr>
          <a:xfrm rot="10800000" flipH="1" flipV="1">
            <a:off x="1395742" y="3133483"/>
            <a:ext cx="9748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dirty="0">
                <a:latin typeface="Calibri" pitchFamily="34" charset="0"/>
                <a:cs typeface="Arial" pitchFamily="34" charset="0"/>
              </a:rPr>
              <a:t>The Republic of Korea planned the Tech Seminar and informed all CP members through the GRSG </a:t>
            </a:r>
          </a:p>
          <a:p>
            <a:pPr fontAlgn="base"/>
            <a:r>
              <a:rPr lang="en-US" altLang="ko-KR" dirty="0">
                <a:latin typeface="Calibri" pitchFamily="34" charset="0"/>
                <a:cs typeface="Arial" pitchFamily="34" charset="0"/>
              </a:rPr>
              <a:t>     Secretariat. </a:t>
            </a:r>
            <a:endParaRPr lang="ko-KR" alt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072247-1A67-4B04-B465-F222A482A324}"/>
              </a:ext>
            </a:extLst>
          </p:cNvPr>
          <p:cNvSpPr txBox="1"/>
          <p:nvPr/>
        </p:nvSpPr>
        <p:spPr>
          <a:xfrm rot="10800000" flipH="1" flipV="1">
            <a:off x="1115472" y="3974158"/>
            <a:ext cx="6672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sz="2200" b="1" dirty="0">
                <a:latin typeface="Calibri" pitchFamily="34" charset="0"/>
                <a:ea typeface="Ebrima" pitchFamily="2" charset="0"/>
                <a:cs typeface="Arial" pitchFamily="34" charset="0"/>
              </a:rPr>
              <a:t>Purpose</a:t>
            </a:r>
            <a:endParaRPr lang="ko-KR" altLang="en-US" sz="2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6D48F6-329D-4E06-AEFC-8F1FAD145007}"/>
              </a:ext>
            </a:extLst>
          </p:cNvPr>
          <p:cNvSpPr txBox="1"/>
          <p:nvPr/>
        </p:nvSpPr>
        <p:spPr>
          <a:xfrm rot="10800000" flipH="1" flipV="1">
            <a:off x="1395742" y="4438408"/>
            <a:ext cx="986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dirty="0">
                <a:latin typeface="Calibri" pitchFamily="34" charset="0"/>
                <a:cs typeface="Arial" pitchFamily="34" charset="0"/>
              </a:rPr>
              <a:t>Introducing the Radiant Warmer which is being developed by several component makers around the world</a:t>
            </a:r>
            <a:endParaRPr lang="ko-KR" alt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D1CC2F-0CA1-4F18-8E0A-81DCAAA1CB10}"/>
              </a:ext>
            </a:extLst>
          </p:cNvPr>
          <p:cNvSpPr txBox="1"/>
          <p:nvPr/>
        </p:nvSpPr>
        <p:spPr>
          <a:xfrm rot="10800000" flipH="1" flipV="1">
            <a:off x="1395742" y="5091257"/>
            <a:ext cx="986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dirty="0">
                <a:latin typeface="Calibri" pitchFamily="34" charset="0"/>
                <a:cs typeface="Arial" pitchFamily="34" charset="0"/>
              </a:rPr>
              <a:t>Discussion of the predictable safety aspects of the Radiant Warmer</a:t>
            </a:r>
            <a:endParaRPr lang="ko-KR" alt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AC4213-9C11-467B-9CE0-51610C15B2F3}"/>
              </a:ext>
            </a:extLst>
          </p:cNvPr>
          <p:cNvSpPr txBox="1"/>
          <p:nvPr/>
        </p:nvSpPr>
        <p:spPr>
          <a:xfrm rot="10800000" flipH="1" flipV="1">
            <a:off x="1395742" y="5510357"/>
            <a:ext cx="986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dirty="0">
                <a:latin typeface="Calibri" pitchFamily="34" charset="0"/>
                <a:cs typeface="Arial" pitchFamily="34" charset="0"/>
              </a:rPr>
              <a:t>Discussion of future plans for how to deal with the proposal of R.122</a:t>
            </a:r>
            <a:endParaRPr lang="ko-KR" alt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Textfeld 128">
            <a:extLst>
              <a:ext uri="{FF2B5EF4-FFF2-40B4-BE49-F238E27FC236}">
                <a16:creationId xmlns:a16="http://schemas.microsoft.com/office/drawing/2014/main" id="{A486129D-6BE9-4890-A694-BD829ED98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216" y="43542"/>
            <a:ext cx="30243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400" u="sng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Informal document </a:t>
            </a:r>
            <a:r>
              <a:rPr lang="en-US" altLang="ko-KR" sz="1400" b="1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GRSG-125-</a:t>
            </a:r>
            <a:r>
              <a:rPr lang="en-US" altLang="ko-KR" sz="1400" b="1" dirty="0">
                <a:solidFill>
                  <a:srgbClr val="FF0000"/>
                </a:solidFill>
                <a:latin typeface="Calibri" pitchFamily="34" charset="0"/>
                <a:ea typeface="Arial Unicode MS" pitchFamily="50" charset="-127"/>
                <a:cs typeface="Arial" pitchFamily="34" charset="0"/>
              </a:rPr>
              <a:t>xx</a:t>
            </a:r>
          </a:p>
          <a:p>
            <a:pPr algn="r"/>
            <a:r>
              <a:rPr lang="en-US" altLang="ko-KR" sz="14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(125th </a:t>
            </a:r>
            <a:r>
              <a:rPr lang="en-US" altLang="ko-KR" sz="1400" b="1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GRSG, 27-31 March 2023,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altLang="ko-KR" sz="14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Agenda item 8)</a:t>
            </a:r>
            <a:r>
              <a:rPr lang="en-AU" altLang="ko-KR" sz="14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909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1115472" y="945208"/>
            <a:ext cx="6672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sz="2200" b="1" dirty="0">
                <a:latin typeface="Calibri" pitchFamily="34" charset="0"/>
                <a:ea typeface="Ebrima" pitchFamily="2" charset="0"/>
                <a:cs typeface="Arial" pitchFamily="34" charset="0"/>
              </a:rPr>
              <a:t>Date and Venue</a:t>
            </a:r>
            <a:endParaRPr lang="ko-KR" altLang="en-US" sz="2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1264567" y="6450119"/>
            <a:ext cx="620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6" y="-4270"/>
            <a:ext cx="11895136" cy="62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 rot="10800000" flipH="1" flipV="1">
            <a:off x="334528" y="77377"/>
            <a:ext cx="6672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ea typeface="Ebrima" pitchFamily="2" charset="0"/>
                <a:cs typeface="Arial" pitchFamily="34" charset="0"/>
              </a:rPr>
              <a:t>Tech Seminar of Radiant Warmer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H="1" flipV="1">
            <a:off x="1395742" y="1414607"/>
            <a:ext cx="974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dirty="0">
                <a:latin typeface="Calibri" pitchFamily="34" charset="0"/>
                <a:cs typeface="Arial" pitchFamily="34" charset="0"/>
              </a:rPr>
              <a:t>Date : March 8, 2023</a:t>
            </a:r>
            <a:endParaRPr lang="ko-KR" altLang="en-US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5" name="_x145219488" descr="EMB0000096415dc">
            <a:extLst>
              <a:ext uri="{FF2B5EF4-FFF2-40B4-BE49-F238E27FC236}">
                <a16:creationId xmlns:a16="http://schemas.microsoft.com/office/drawing/2014/main" id="{3C6E4C16-E849-453C-BE79-347D897DB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" y="6370508"/>
            <a:ext cx="3222813" cy="3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AF771C4-40C2-41F4-9387-20BBFA619390}"/>
              </a:ext>
            </a:extLst>
          </p:cNvPr>
          <p:cNvSpPr txBox="1"/>
          <p:nvPr/>
        </p:nvSpPr>
        <p:spPr>
          <a:xfrm rot="10800000" flipH="1" flipV="1">
            <a:off x="1395742" y="1833707"/>
            <a:ext cx="974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dirty="0">
                <a:latin typeface="Calibri" pitchFamily="34" charset="0"/>
                <a:cs typeface="Arial" pitchFamily="34" charset="0"/>
              </a:rPr>
              <a:t>Venue : </a:t>
            </a:r>
            <a:r>
              <a:rPr lang="en-US" altLang="ko-KR" dirty="0">
                <a:latin typeface="Calibri" pitchFamily="34" charset="0"/>
              </a:rPr>
              <a:t>Frankfurt, Germany (The </a:t>
            </a:r>
            <a:r>
              <a:rPr lang="en-US" altLang="ko-KR" dirty="0" err="1">
                <a:latin typeface="Calibri" pitchFamily="34" charset="0"/>
              </a:rPr>
              <a:t>Squaire</a:t>
            </a:r>
            <a:r>
              <a:rPr lang="en-US" altLang="ko-KR" dirty="0">
                <a:latin typeface="Calibri" pitchFamily="34" charset="0"/>
              </a:rPr>
              <a:t> : https://www.thesquaire.com)</a:t>
            </a:r>
            <a:r>
              <a:rPr lang="en-US" altLang="ko-KR" dirty="0">
                <a:latin typeface="Calibri" pitchFamily="34" charset="0"/>
                <a:cs typeface="Arial" pitchFamily="34" charset="0"/>
              </a:rPr>
              <a:t> </a:t>
            </a:r>
            <a:endParaRPr lang="ko-KR" alt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9AC0CA-170A-4689-95FA-1EE57782FDCE}"/>
              </a:ext>
            </a:extLst>
          </p:cNvPr>
          <p:cNvSpPr txBox="1"/>
          <p:nvPr/>
        </p:nvSpPr>
        <p:spPr>
          <a:xfrm rot="10800000" flipH="1" flipV="1">
            <a:off x="1115472" y="2534914"/>
            <a:ext cx="667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b="1" dirty="0">
                <a:latin typeface="+mj-ea"/>
                <a:ea typeface="+mj-ea"/>
                <a:cs typeface="Arial" pitchFamily="34" charset="0"/>
              </a:rPr>
              <a:t>Main Activity</a:t>
            </a:r>
            <a:endParaRPr lang="ko-KR" altLang="en-US" sz="2200" b="1" dirty="0">
              <a:latin typeface="+mj-ea"/>
              <a:ea typeface="+mj-ea"/>
              <a:cs typeface="Arial" pitchFamily="34" charset="0"/>
            </a:endParaRPr>
          </a:p>
        </p:txBody>
      </p:sp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301A9A55-A50C-4F68-BABE-231E21512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861630"/>
              </p:ext>
            </p:extLst>
          </p:nvPr>
        </p:nvGraphicFramePr>
        <p:xfrm>
          <a:off x="1501030" y="2936185"/>
          <a:ext cx="9967069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062">
                  <a:extLst>
                    <a:ext uri="{9D8B030D-6E8A-4147-A177-3AD203B41FA5}">
                      <a16:colId xmlns:a16="http://schemas.microsoft.com/office/drawing/2014/main" val="1366554737"/>
                    </a:ext>
                  </a:extLst>
                </a:gridCol>
                <a:gridCol w="2368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8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448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800" b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Participant</a:t>
                      </a:r>
                      <a:endParaRPr lang="ko-KR" altLang="en-US" sz="18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Demonstration</a:t>
                      </a:r>
                      <a:endParaRPr lang="ko-KR" altLang="en-US" sz="18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Presentation</a:t>
                      </a:r>
                      <a:endParaRPr lang="ko-KR" altLang="en-US" sz="18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27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Government, etc.</a:t>
                      </a:r>
                      <a:endParaRPr lang="ko-KR" altLang="en-US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GERMANY</a:t>
                      </a:r>
                      <a:endParaRPr lang="ko-KR" altLang="en-US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32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NETHERLAND</a:t>
                      </a:r>
                      <a:endParaRPr lang="ko-KR" altLang="en-US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32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SOUTH KOREA (Gov./Univ.)</a:t>
                      </a:r>
                      <a:endParaRPr lang="ko-KR" altLang="en-US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367449"/>
                  </a:ext>
                </a:extLst>
              </a:tr>
              <a:tr h="32032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Vehicle Manufacturer</a:t>
                      </a:r>
                      <a:endParaRPr lang="ko-KR" altLang="en-US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HYUNDAI (Korea)</a:t>
                      </a:r>
                      <a:endParaRPr lang="ko-KR" altLang="en-US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857645"/>
                  </a:ext>
                </a:extLst>
              </a:tr>
              <a:tr h="32032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ISUZU (Turkey)</a:t>
                      </a:r>
                      <a:endParaRPr lang="ko-KR" altLang="en-US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117494"/>
                  </a:ext>
                </a:extLst>
              </a:tr>
              <a:tr h="320327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Component </a:t>
                      </a:r>
                    </a:p>
                    <a:p>
                      <a:pPr algn="ctr" latinLnBrk="1"/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Manufacturer</a:t>
                      </a:r>
                      <a:endParaRPr lang="ko-KR" altLang="en-US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SEOYON E-HWA (Korea)</a:t>
                      </a:r>
                      <a:endParaRPr lang="ko-KR" altLang="en-US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737973"/>
                  </a:ext>
                </a:extLst>
              </a:tr>
              <a:tr h="32032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GENTHERM (Korea/Germany)</a:t>
                      </a:r>
                      <a:endParaRPr lang="ko-KR" altLang="en-US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884160"/>
                  </a:ext>
                </a:extLst>
              </a:tr>
              <a:tr h="32032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VALEO (Korea/France)</a:t>
                      </a:r>
                      <a:endParaRPr lang="ko-KR" altLang="en-US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912460"/>
                  </a:ext>
                </a:extLst>
              </a:tr>
              <a:tr h="32032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CLEPA (Japan Denso)</a:t>
                      </a:r>
                      <a:endParaRPr lang="ko-KR" altLang="en-US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944723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CC9FA4E5-010E-459B-B0A5-5D493B1D3C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829" r="2099" b="9345"/>
          <a:stretch/>
        </p:blipFill>
        <p:spPr>
          <a:xfrm>
            <a:off x="8696256" y="1265897"/>
            <a:ext cx="2914720" cy="1226999"/>
          </a:xfrm>
          <a:prstGeom prst="rect">
            <a:avLst/>
          </a:prstGeom>
        </p:spPr>
      </p:pic>
      <p:sp>
        <p:nvSpPr>
          <p:cNvPr id="12" name="Textfeld 128">
            <a:extLst>
              <a:ext uri="{FF2B5EF4-FFF2-40B4-BE49-F238E27FC236}">
                <a16:creationId xmlns:a16="http://schemas.microsoft.com/office/drawing/2014/main" id="{0FE3EBB5-AE3E-46A6-A68E-8D50C8537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216" y="43542"/>
            <a:ext cx="30243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400" u="sng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Informal document </a:t>
            </a:r>
            <a:r>
              <a:rPr lang="en-US" altLang="ko-KR" sz="1400" b="1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GRSG-125-</a:t>
            </a:r>
            <a:r>
              <a:rPr lang="en-US" altLang="ko-KR" sz="1400" b="1" dirty="0">
                <a:solidFill>
                  <a:srgbClr val="FF0000"/>
                </a:solidFill>
                <a:latin typeface="Calibri" pitchFamily="34" charset="0"/>
                <a:ea typeface="Arial Unicode MS" pitchFamily="50" charset="-127"/>
                <a:cs typeface="Arial" pitchFamily="34" charset="0"/>
              </a:rPr>
              <a:t>xx</a:t>
            </a:r>
          </a:p>
          <a:p>
            <a:pPr algn="r"/>
            <a:r>
              <a:rPr lang="en-US" altLang="ko-KR" sz="14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(125th </a:t>
            </a:r>
            <a:r>
              <a:rPr lang="en-US" altLang="ko-KR" sz="1400" b="1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GRSG, 27-31 March 2023,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altLang="ko-KR" sz="14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Agenda item 8)</a:t>
            </a:r>
            <a:r>
              <a:rPr lang="en-AU" altLang="ko-KR" sz="14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278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1115472" y="945208"/>
            <a:ext cx="6672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sz="2200" b="1" dirty="0">
                <a:latin typeface="Calibri" pitchFamily="34" charset="0"/>
                <a:ea typeface="Ebrima" pitchFamily="2" charset="0"/>
                <a:cs typeface="Arial" pitchFamily="34" charset="0"/>
              </a:rPr>
              <a:t>Discussion point</a:t>
            </a:r>
            <a:endParaRPr lang="ko-KR" altLang="en-US" sz="2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1264567" y="6450119"/>
            <a:ext cx="620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6" y="-4270"/>
            <a:ext cx="11895136" cy="62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 rot="10800000" flipH="1" flipV="1">
            <a:off x="334528" y="77377"/>
            <a:ext cx="6672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ea typeface="Ebrima" pitchFamily="2" charset="0"/>
                <a:cs typeface="Arial" pitchFamily="34" charset="0"/>
              </a:rPr>
              <a:t>The</a:t>
            </a:r>
            <a:r>
              <a:rPr lang="ko-KR" altLang="en-US" sz="2400" b="1" dirty="0">
                <a:solidFill>
                  <a:schemeClr val="bg1"/>
                </a:solidFill>
                <a:latin typeface="Calibri" pitchFamily="34" charset="0"/>
                <a:ea typeface="Ebrima" pitchFamily="2" charset="0"/>
                <a:cs typeface="Arial" pitchFamily="34" charset="0"/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ea typeface="Ebrima" pitchFamily="2" charset="0"/>
                <a:cs typeface="Arial" pitchFamily="34" charset="0"/>
              </a:rPr>
              <a:t>result (1)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5" name="_x145219488" descr="EMB0000096415dc">
            <a:extLst>
              <a:ext uri="{FF2B5EF4-FFF2-40B4-BE49-F238E27FC236}">
                <a16:creationId xmlns:a16="http://schemas.microsoft.com/office/drawing/2014/main" id="{3C6E4C16-E849-453C-BE79-347D897DB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" y="6370508"/>
            <a:ext cx="3222813" cy="3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27902D-5D42-4C78-ACD6-4574EAF5C214}"/>
              </a:ext>
            </a:extLst>
          </p:cNvPr>
          <p:cNvSpPr txBox="1"/>
          <p:nvPr/>
        </p:nvSpPr>
        <p:spPr>
          <a:xfrm rot="10800000" flipH="1" flipV="1">
            <a:off x="1395742" y="1469148"/>
            <a:ext cx="1016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dirty="0">
                <a:latin typeface="Calibri" pitchFamily="34" charset="0"/>
                <a:cs typeface="Arial" pitchFamily="34" charset="0"/>
              </a:rPr>
              <a:t>The Radiant Warmer is generally covered by the various textile materials and the surface temperature exceeds 80℃ that is legal limitation. However it is to maximize the efficiency of the Radiant Warmer.</a:t>
            </a:r>
            <a:endParaRPr lang="ko-KR" alt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53D1D-DFFC-4F71-9E50-8EC1F86923F3}"/>
              </a:ext>
            </a:extLst>
          </p:cNvPr>
          <p:cNvSpPr txBox="1"/>
          <p:nvPr/>
        </p:nvSpPr>
        <p:spPr>
          <a:xfrm rot="10800000" flipH="1" flipV="1">
            <a:off x="1395742" y="2633807"/>
            <a:ext cx="1016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dirty="0">
                <a:latin typeface="Calibri" pitchFamily="34" charset="0"/>
                <a:cs typeface="Arial" pitchFamily="34" charset="0"/>
              </a:rPr>
              <a:t>Because of this fact, the proposal of R.122 was introduced in the last GRSG session(2022. Oct.).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47D99C-7221-4EE4-A360-3E5AFC1BD798}"/>
              </a:ext>
            </a:extLst>
          </p:cNvPr>
          <p:cNvSpPr txBox="1"/>
          <p:nvPr/>
        </p:nvSpPr>
        <p:spPr>
          <a:xfrm rot="10800000" flipH="1" flipV="1">
            <a:off x="1395742" y="3166957"/>
            <a:ext cx="10166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dirty="0">
                <a:latin typeface="Calibri" pitchFamily="34" charset="0"/>
                <a:cs typeface="Arial" pitchFamily="34" charset="0"/>
              </a:rPr>
              <a:t>According to the results of a study conducted separately, we confirmed that the surface temperature of a cloth material at an equivalent level to 70℃, which is the legal limit temperature of the metal surface, is around 160℃.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8CE78-3A64-43CA-A88A-D05B8843CB3B}"/>
              </a:ext>
            </a:extLst>
          </p:cNvPr>
          <p:cNvSpPr txBox="1"/>
          <p:nvPr/>
        </p:nvSpPr>
        <p:spPr>
          <a:xfrm rot="10800000" flipH="1" flipV="1">
            <a:off x="1307109" y="2054805"/>
            <a:ext cx="10189566" cy="39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179388" fontAlgn="base">
              <a:lnSpc>
                <a:spcPts val="2600"/>
              </a:lnSpc>
              <a:buFont typeface="Arial" pitchFamily="34" charset="0"/>
              <a:buChar char="•"/>
            </a:pPr>
            <a:r>
              <a:rPr lang="en-US" altLang="ko-KR" sz="1600" dirty="0">
                <a:latin typeface="Calibri" pitchFamily="34" charset="0"/>
              </a:rPr>
              <a:t>The surface temperature of the radiant warmer currently being considered is approximately 90</a:t>
            </a:r>
            <a:r>
              <a:rPr lang="en-US" altLang="ko-KR" sz="1600" dirty="0">
                <a:latin typeface="Calibri" pitchFamily="34" charset="0"/>
                <a:cs typeface="Arial" pitchFamily="34" charset="0"/>
              </a:rPr>
              <a:t>℃</a:t>
            </a:r>
            <a:r>
              <a:rPr lang="en-US" altLang="ko-KR" sz="1600" dirty="0">
                <a:latin typeface="Calibri" pitchFamily="34" charset="0"/>
              </a:rPr>
              <a:t> to 130</a:t>
            </a:r>
            <a:r>
              <a:rPr lang="en-US" altLang="ko-KR" sz="1600" dirty="0">
                <a:latin typeface="Calibri" pitchFamily="34" charset="0"/>
                <a:cs typeface="Arial" pitchFamily="34" charset="0"/>
              </a:rPr>
              <a:t>℃</a:t>
            </a:r>
            <a:r>
              <a:rPr lang="en-US" altLang="ko-KR" sz="1600" dirty="0">
                <a:latin typeface="Calibri" pitchFamily="34" charset="0"/>
              </a:rPr>
              <a:t>.</a:t>
            </a:r>
            <a:endParaRPr lang="ko-KR" altLang="en-US" sz="1600" dirty="0">
              <a:latin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512F92-AB35-4467-891C-89C5C7F036DE}"/>
              </a:ext>
            </a:extLst>
          </p:cNvPr>
          <p:cNvSpPr txBox="1"/>
          <p:nvPr/>
        </p:nvSpPr>
        <p:spPr>
          <a:xfrm rot="10800000" flipH="1" flipV="1">
            <a:off x="1395742" y="4270657"/>
            <a:ext cx="1016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dirty="0">
                <a:latin typeface="Calibri" pitchFamily="34" charset="0"/>
                <a:cs typeface="Arial" pitchFamily="34" charset="0"/>
              </a:rPr>
              <a:t>On the other hand, another safety concern is expected that the radiant heat warmer may be easily contacted by the occupant.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FA0C87-924E-4D54-8EE8-63FE01AD5312}"/>
              </a:ext>
            </a:extLst>
          </p:cNvPr>
          <p:cNvSpPr txBox="1"/>
          <p:nvPr/>
        </p:nvSpPr>
        <p:spPr>
          <a:xfrm rot="10800000" flipH="1" flipV="1">
            <a:off x="1395742" y="5150836"/>
            <a:ext cx="1016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dirty="0">
                <a:latin typeface="Calibri" pitchFamily="34" charset="0"/>
                <a:cs typeface="Arial" pitchFamily="34" charset="0"/>
              </a:rPr>
              <a:t>In conclusion, R.122 needs to be revised in consideration of new aspects of safety measures.</a:t>
            </a:r>
          </a:p>
        </p:txBody>
      </p:sp>
      <p:sp>
        <p:nvSpPr>
          <p:cNvPr id="14" name="Textfeld 128">
            <a:extLst>
              <a:ext uri="{FF2B5EF4-FFF2-40B4-BE49-F238E27FC236}">
                <a16:creationId xmlns:a16="http://schemas.microsoft.com/office/drawing/2014/main" id="{7364342D-D763-42DD-86C8-356B49639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216" y="43542"/>
            <a:ext cx="30243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400" u="sng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Informal document </a:t>
            </a:r>
            <a:r>
              <a:rPr lang="en-US" altLang="ko-KR" sz="1400" b="1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GRSG-125-</a:t>
            </a:r>
            <a:r>
              <a:rPr lang="en-US" altLang="ko-KR" sz="1400" b="1" dirty="0">
                <a:solidFill>
                  <a:srgbClr val="FF0000"/>
                </a:solidFill>
                <a:latin typeface="Calibri" pitchFamily="34" charset="0"/>
                <a:ea typeface="Arial Unicode MS" pitchFamily="50" charset="-127"/>
                <a:cs typeface="Arial" pitchFamily="34" charset="0"/>
              </a:rPr>
              <a:t>xx</a:t>
            </a:r>
          </a:p>
          <a:p>
            <a:pPr algn="r"/>
            <a:r>
              <a:rPr lang="en-US" altLang="ko-KR" sz="14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(125th </a:t>
            </a:r>
            <a:r>
              <a:rPr lang="en-US" altLang="ko-KR" sz="1400" b="1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GRSG, 27-31 March 2023,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altLang="ko-KR" sz="14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Agenda item 8)</a:t>
            </a:r>
            <a:r>
              <a:rPr lang="en-AU" altLang="ko-KR" sz="14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1776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1115472" y="945208"/>
            <a:ext cx="6672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sz="2200" b="1" dirty="0">
                <a:latin typeface="Calibri" pitchFamily="34" charset="0"/>
                <a:ea typeface="Ebrima" pitchFamily="2" charset="0"/>
                <a:cs typeface="Arial" pitchFamily="34" charset="0"/>
              </a:rPr>
              <a:t>Safety</a:t>
            </a:r>
            <a:r>
              <a:rPr lang="ko-KR" altLang="en-US" sz="2200" b="1" dirty="0">
                <a:latin typeface="Calibri" pitchFamily="34" charset="0"/>
                <a:ea typeface="Ebrima" pitchFamily="2" charset="0"/>
                <a:cs typeface="Arial" pitchFamily="34" charset="0"/>
              </a:rPr>
              <a:t> </a:t>
            </a:r>
            <a:r>
              <a:rPr lang="en-US" altLang="ko-KR" sz="2200" b="1" dirty="0">
                <a:latin typeface="Calibri" pitchFamily="34" charset="0"/>
                <a:ea typeface="Ebrima" pitchFamily="2" charset="0"/>
                <a:cs typeface="Arial" pitchFamily="34" charset="0"/>
              </a:rPr>
              <a:t>measures under consideration (Examples)</a:t>
            </a:r>
            <a:endParaRPr lang="ko-KR" altLang="en-US" sz="2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1264567" y="6450119"/>
            <a:ext cx="620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6" y="-4270"/>
            <a:ext cx="11895136" cy="62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 rot="10800000" flipH="1" flipV="1">
            <a:off x="334528" y="77377"/>
            <a:ext cx="6672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ea typeface="Ebrima" pitchFamily="2" charset="0"/>
                <a:cs typeface="Arial" pitchFamily="34" charset="0"/>
              </a:rPr>
              <a:t>The</a:t>
            </a:r>
            <a:r>
              <a:rPr lang="ko-KR" altLang="en-US" sz="2400" b="1" dirty="0">
                <a:solidFill>
                  <a:schemeClr val="bg1"/>
                </a:solidFill>
                <a:latin typeface="Calibri" pitchFamily="34" charset="0"/>
                <a:ea typeface="Ebrima" pitchFamily="2" charset="0"/>
                <a:cs typeface="Arial" pitchFamily="34" charset="0"/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ea typeface="Ebrima" pitchFamily="2" charset="0"/>
                <a:cs typeface="Arial" pitchFamily="34" charset="0"/>
              </a:rPr>
              <a:t>result (2)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5" name="_x145219488" descr="EMB0000096415dc">
            <a:extLst>
              <a:ext uri="{FF2B5EF4-FFF2-40B4-BE49-F238E27FC236}">
                <a16:creationId xmlns:a16="http://schemas.microsoft.com/office/drawing/2014/main" id="{3C6E4C16-E849-453C-BE79-347D897DB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" y="6370508"/>
            <a:ext cx="3222813" cy="3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27902D-5D42-4C78-ACD6-4574EAF5C214}"/>
              </a:ext>
            </a:extLst>
          </p:cNvPr>
          <p:cNvSpPr txBox="1"/>
          <p:nvPr/>
        </p:nvSpPr>
        <p:spPr>
          <a:xfrm rot="10800000" flipH="1" flipV="1">
            <a:off x="1395742" y="1607648"/>
            <a:ext cx="1016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dirty="0">
                <a:latin typeface="Calibri" pitchFamily="34" charset="0"/>
                <a:cs typeface="Arial" pitchFamily="34" charset="0"/>
              </a:rPr>
              <a:t>Detection and Temperature control</a:t>
            </a:r>
            <a:endParaRPr lang="ko-KR" alt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53D1D-DFFC-4F71-9E50-8EC1F86923F3}"/>
              </a:ext>
            </a:extLst>
          </p:cNvPr>
          <p:cNvSpPr txBox="1"/>
          <p:nvPr/>
        </p:nvSpPr>
        <p:spPr>
          <a:xfrm rot="10800000" flipH="1" flipV="1">
            <a:off x="1395742" y="2186767"/>
            <a:ext cx="1016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dirty="0">
                <a:latin typeface="Calibri" pitchFamily="34" charset="0"/>
                <a:cs typeface="Arial" pitchFamily="34" charset="0"/>
              </a:rPr>
              <a:t>Step-by-step temperature drop by operating 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027B0-8E8A-4EB4-A9F2-7B7EF178D81C}"/>
              </a:ext>
            </a:extLst>
          </p:cNvPr>
          <p:cNvSpPr txBox="1"/>
          <p:nvPr/>
        </p:nvSpPr>
        <p:spPr>
          <a:xfrm rot="10800000" flipH="1" flipV="1">
            <a:off x="1395742" y="2786207"/>
            <a:ext cx="1016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dirty="0">
                <a:latin typeface="Calibri" pitchFamily="34" charset="0"/>
                <a:cs typeface="Arial" pitchFamily="34" charset="0"/>
              </a:rPr>
              <a:t>Auto stop after a certain period of 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90F762-FB4B-456C-82C4-90D9F363A790}"/>
              </a:ext>
            </a:extLst>
          </p:cNvPr>
          <p:cNvSpPr txBox="1"/>
          <p:nvPr/>
        </p:nvSpPr>
        <p:spPr>
          <a:xfrm rot="10800000" flipH="1" flipV="1">
            <a:off x="1395742" y="3416127"/>
            <a:ext cx="1016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dirty="0">
                <a:latin typeface="Calibri" pitchFamily="34" charset="0"/>
                <a:cs typeface="Arial" pitchFamily="34" charset="0"/>
              </a:rPr>
              <a:t>Temperature setting function by location by occupants, etc.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074EA4-1143-4A6E-9F53-13EC99BB9B6D}"/>
              </a:ext>
            </a:extLst>
          </p:cNvPr>
          <p:cNvSpPr txBox="1"/>
          <p:nvPr/>
        </p:nvSpPr>
        <p:spPr>
          <a:xfrm rot="10800000" flipH="1" flipV="1">
            <a:off x="1115472" y="4135448"/>
            <a:ext cx="6672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sz="2200" b="1" dirty="0">
                <a:latin typeface="Calibri" pitchFamily="34" charset="0"/>
                <a:ea typeface="Ebrima" pitchFamily="2" charset="0"/>
                <a:cs typeface="Arial" pitchFamily="34" charset="0"/>
              </a:rPr>
              <a:t>Future plan (suggested proposal)</a:t>
            </a:r>
            <a:endParaRPr lang="ko-KR" altLang="en-US" sz="2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D4DF77-F41D-4BB5-9849-C9ADFA0F19A2}"/>
              </a:ext>
            </a:extLst>
          </p:cNvPr>
          <p:cNvSpPr txBox="1"/>
          <p:nvPr/>
        </p:nvSpPr>
        <p:spPr>
          <a:xfrm rot="10800000" flipH="1" flipV="1">
            <a:off x="1395741" y="4646606"/>
            <a:ext cx="10511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dirty="0">
                <a:latin typeface="Calibri" pitchFamily="34" charset="0"/>
                <a:cs typeface="Arial" pitchFamily="34" charset="0"/>
              </a:rPr>
              <a:t>Based on the discussion points and safety measures,</a:t>
            </a:r>
          </a:p>
          <a:p>
            <a:pPr fontAlgn="base"/>
            <a:r>
              <a:rPr lang="en-US" altLang="ko-KR" dirty="0">
                <a:latin typeface="Calibri" pitchFamily="34" charset="0"/>
                <a:cs typeface="Arial" pitchFamily="34" charset="0"/>
              </a:rPr>
              <a:t>      the new informal document will be submitted by Republic of Korea in coming GRSG session (March, 2023)</a:t>
            </a:r>
          </a:p>
        </p:txBody>
      </p:sp>
      <p:sp>
        <p:nvSpPr>
          <p:cNvPr id="20" name="Textfeld 128">
            <a:extLst>
              <a:ext uri="{FF2B5EF4-FFF2-40B4-BE49-F238E27FC236}">
                <a16:creationId xmlns:a16="http://schemas.microsoft.com/office/drawing/2014/main" id="{AE8AB005-3021-4951-8F8A-FD2030488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216" y="43542"/>
            <a:ext cx="30243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400" u="sng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Informal document </a:t>
            </a:r>
            <a:r>
              <a:rPr lang="en-US" altLang="ko-KR" sz="1400" b="1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GRSG-125-</a:t>
            </a:r>
            <a:r>
              <a:rPr lang="en-US" altLang="ko-KR" sz="1400" b="1" dirty="0">
                <a:solidFill>
                  <a:srgbClr val="FF0000"/>
                </a:solidFill>
                <a:latin typeface="Calibri" pitchFamily="34" charset="0"/>
                <a:ea typeface="Arial Unicode MS" pitchFamily="50" charset="-127"/>
                <a:cs typeface="Arial" pitchFamily="34" charset="0"/>
              </a:rPr>
              <a:t>xx</a:t>
            </a:r>
          </a:p>
          <a:p>
            <a:pPr algn="r"/>
            <a:r>
              <a:rPr lang="en-US" altLang="ko-KR" sz="14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(125th </a:t>
            </a:r>
            <a:r>
              <a:rPr lang="en-US" altLang="ko-KR" sz="1400" b="1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GRSG, 27-31 March 2023,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altLang="ko-KR" sz="14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Agenda item 8)</a:t>
            </a:r>
            <a:r>
              <a:rPr lang="en-AU" altLang="ko-KR" sz="14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3885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1264567" y="6450119"/>
            <a:ext cx="620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6" y="-4270"/>
            <a:ext cx="11895136" cy="62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 rot="10800000" flipH="1" flipV="1">
            <a:off x="334528" y="77377"/>
            <a:ext cx="6672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ea typeface="Ebrima" pitchFamily="2" charset="0"/>
                <a:cs typeface="Arial" pitchFamily="34" charset="0"/>
              </a:rPr>
              <a:t>Appendix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5" name="_x145219488" descr="EMB0000096415dc">
            <a:extLst>
              <a:ext uri="{FF2B5EF4-FFF2-40B4-BE49-F238E27FC236}">
                <a16:creationId xmlns:a16="http://schemas.microsoft.com/office/drawing/2014/main" id="{3C6E4C16-E849-453C-BE79-347D897DB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" y="6370508"/>
            <a:ext cx="3222813" cy="3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128">
            <a:extLst>
              <a:ext uri="{FF2B5EF4-FFF2-40B4-BE49-F238E27FC236}">
                <a16:creationId xmlns:a16="http://schemas.microsoft.com/office/drawing/2014/main" id="{DD566AC9-DF12-40D2-A69C-A0C374056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216" y="43542"/>
            <a:ext cx="30243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400" u="sng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Informal document </a:t>
            </a:r>
            <a:r>
              <a:rPr lang="en-US" altLang="ko-KR" sz="1400" b="1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GRSG-125-</a:t>
            </a:r>
            <a:r>
              <a:rPr lang="en-US" altLang="ko-KR" sz="1400" b="1" dirty="0">
                <a:solidFill>
                  <a:srgbClr val="FF0000"/>
                </a:solidFill>
                <a:latin typeface="Calibri" pitchFamily="34" charset="0"/>
                <a:ea typeface="Arial Unicode MS" pitchFamily="50" charset="-127"/>
                <a:cs typeface="Arial" pitchFamily="34" charset="0"/>
              </a:rPr>
              <a:t>xx</a:t>
            </a:r>
          </a:p>
          <a:p>
            <a:pPr algn="r"/>
            <a:r>
              <a:rPr lang="en-US" altLang="ko-KR" sz="14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(125th </a:t>
            </a:r>
            <a:r>
              <a:rPr lang="en-US" altLang="ko-KR" sz="1400" b="1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GRSG, 27-31 March 2023,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altLang="ko-KR" sz="14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Agenda item 8)</a:t>
            </a:r>
            <a:r>
              <a:rPr lang="en-AU" altLang="ko-KR" sz="14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 </a:t>
            </a:r>
          </a:p>
        </p:txBody>
      </p:sp>
      <p:pic>
        <p:nvPicPr>
          <p:cNvPr id="5" name="그림 4" descr="텍스트, 바닥, 실내, 의자이(가) 표시된 사진&#10;&#10;자동 생성된 설명">
            <a:extLst>
              <a:ext uri="{FF2B5EF4-FFF2-40B4-BE49-F238E27FC236}">
                <a16:creationId xmlns:a16="http://schemas.microsoft.com/office/drawing/2014/main" id="{30072B8A-EEFA-48B5-B45F-98AFC1599B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1" y="3779346"/>
            <a:ext cx="4320480" cy="2880320"/>
          </a:xfrm>
          <a:prstGeom prst="rect">
            <a:avLst/>
          </a:prstGeom>
        </p:spPr>
      </p:pic>
      <p:pic>
        <p:nvPicPr>
          <p:cNvPr id="10" name="그림 9" descr="실내, 천장, 테이블, 사람이(가) 표시된 사진&#10;&#10;자동 생성된 설명">
            <a:extLst>
              <a:ext uri="{FF2B5EF4-FFF2-40B4-BE49-F238E27FC236}">
                <a16:creationId xmlns:a16="http://schemas.microsoft.com/office/drawing/2014/main" id="{70647790-FC35-4CFC-B5A3-FFC27D5804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1" y="756334"/>
            <a:ext cx="4320480" cy="2880320"/>
          </a:xfrm>
          <a:prstGeom prst="rect">
            <a:avLst/>
          </a:prstGeom>
        </p:spPr>
      </p:pic>
      <p:pic>
        <p:nvPicPr>
          <p:cNvPr id="12" name="그림 11" descr="바닥, 실내, 사람이(가) 표시된 사진&#10;&#10;자동 생성된 설명">
            <a:extLst>
              <a:ext uri="{FF2B5EF4-FFF2-40B4-BE49-F238E27FC236}">
                <a16:creationId xmlns:a16="http://schemas.microsoft.com/office/drawing/2014/main" id="{A68A5BE0-260A-4810-9E9E-60FBE1A731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44" y="3779346"/>
            <a:ext cx="4320480" cy="2880320"/>
          </a:xfrm>
          <a:prstGeom prst="rect">
            <a:avLst/>
          </a:prstGeom>
        </p:spPr>
      </p:pic>
      <p:pic>
        <p:nvPicPr>
          <p:cNvPr id="14" name="그림 13" descr="실내, 바닥, 천장, 방이(가) 표시된 사진&#10;&#10;자동 생성된 설명">
            <a:extLst>
              <a:ext uri="{FF2B5EF4-FFF2-40B4-BE49-F238E27FC236}">
                <a16:creationId xmlns:a16="http://schemas.microsoft.com/office/drawing/2014/main" id="{4728DFAB-E913-4D8A-A5E0-FC4D40F1E1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2" t="38263" r="17262"/>
          <a:stretch/>
        </p:blipFill>
        <p:spPr>
          <a:xfrm>
            <a:off x="6203388" y="755278"/>
            <a:ext cx="4320480" cy="288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05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1264567" y="6450119"/>
            <a:ext cx="620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6" y="-4270"/>
            <a:ext cx="11895136" cy="62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 rot="10800000" flipH="1" flipV="1">
            <a:off x="334528" y="77377"/>
            <a:ext cx="6672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ea typeface="Ebrima" pitchFamily="2" charset="0"/>
                <a:cs typeface="Arial" pitchFamily="34" charset="0"/>
              </a:rPr>
              <a:t>Appendix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5" name="_x145219488" descr="EMB0000096415dc">
            <a:extLst>
              <a:ext uri="{FF2B5EF4-FFF2-40B4-BE49-F238E27FC236}">
                <a16:creationId xmlns:a16="http://schemas.microsoft.com/office/drawing/2014/main" id="{3C6E4C16-E849-453C-BE79-347D897DB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" y="6370508"/>
            <a:ext cx="3222813" cy="3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128">
            <a:extLst>
              <a:ext uri="{FF2B5EF4-FFF2-40B4-BE49-F238E27FC236}">
                <a16:creationId xmlns:a16="http://schemas.microsoft.com/office/drawing/2014/main" id="{DD566AC9-DF12-40D2-A69C-A0C374056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216" y="43542"/>
            <a:ext cx="30243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400" u="sng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Informal document </a:t>
            </a:r>
            <a:r>
              <a:rPr lang="en-US" altLang="ko-KR" sz="1400" b="1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GRSG-125-</a:t>
            </a:r>
            <a:r>
              <a:rPr lang="en-US" altLang="ko-KR" sz="1400" b="1" dirty="0">
                <a:solidFill>
                  <a:srgbClr val="FF0000"/>
                </a:solidFill>
                <a:latin typeface="Calibri" pitchFamily="34" charset="0"/>
                <a:ea typeface="Arial Unicode MS" pitchFamily="50" charset="-127"/>
                <a:cs typeface="Arial" pitchFamily="34" charset="0"/>
              </a:rPr>
              <a:t>xx</a:t>
            </a:r>
          </a:p>
          <a:p>
            <a:pPr algn="r"/>
            <a:r>
              <a:rPr lang="en-US" altLang="ko-KR" sz="14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(125th </a:t>
            </a:r>
            <a:r>
              <a:rPr lang="en-US" altLang="ko-KR" sz="1400" b="1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GRSG, 27-31 March 2023,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altLang="ko-KR" sz="14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Agenda item 8)</a:t>
            </a:r>
            <a:r>
              <a:rPr lang="en-AU" altLang="ko-KR" sz="14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 </a:t>
            </a:r>
          </a:p>
        </p:txBody>
      </p:sp>
      <p:pic>
        <p:nvPicPr>
          <p:cNvPr id="13" name="그림 12" descr="텍스트, 바닥, 실내, 여러 가지이(가) 표시된 사진&#10;&#10;자동 생성된 설명">
            <a:extLst>
              <a:ext uri="{FF2B5EF4-FFF2-40B4-BE49-F238E27FC236}">
                <a16:creationId xmlns:a16="http://schemas.microsoft.com/office/drawing/2014/main" id="{02E1AE84-900F-498F-A801-4B1514B54E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7" y="782206"/>
            <a:ext cx="4249834" cy="2833223"/>
          </a:xfrm>
          <a:prstGeom prst="rect">
            <a:avLst/>
          </a:prstGeom>
        </p:spPr>
      </p:pic>
      <p:pic>
        <p:nvPicPr>
          <p:cNvPr id="17" name="그림 16" descr="바닥, 실내, 가구이(가) 표시된 사진&#10;&#10;자동 생성된 설명">
            <a:extLst>
              <a:ext uri="{FF2B5EF4-FFF2-40B4-BE49-F238E27FC236}">
                <a16:creationId xmlns:a16="http://schemas.microsoft.com/office/drawing/2014/main" id="{D2B3263E-1306-4696-B6A9-76098BF46B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44" y="782206"/>
            <a:ext cx="4249834" cy="283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3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1264567" y="6450119"/>
            <a:ext cx="620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6" y="-4270"/>
            <a:ext cx="11895136" cy="62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 rot="10800000" flipH="1" flipV="1">
            <a:off x="334528" y="77377"/>
            <a:ext cx="6672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ea typeface="Ebrima" pitchFamily="2" charset="0"/>
                <a:cs typeface="Arial" pitchFamily="34" charset="0"/>
              </a:rPr>
              <a:t>Appendix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5" name="_x145219488" descr="EMB0000096415dc">
            <a:extLst>
              <a:ext uri="{FF2B5EF4-FFF2-40B4-BE49-F238E27FC236}">
                <a16:creationId xmlns:a16="http://schemas.microsoft.com/office/drawing/2014/main" id="{3C6E4C16-E849-453C-BE79-347D897DB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" y="6370508"/>
            <a:ext cx="3222813" cy="3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128">
            <a:extLst>
              <a:ext uri="{FF2B5EF4-FFF2-40B4-BE49-F238E27FC236}">
                <a16:creationId xmlns:a16="http://schemas.microsoft.com/office/drawing/2014/main" id="{CD678F6E-F4D1-4BB2-870E-7217B3658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216" y="43542"/>
            <a:ext cx="30243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400" u="sng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Informal document </a:t>
            </a:r>
            <a:r>
              <a:rPr lang="en-US" altLang="ko-KR" sz="1400" b="1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GRSG-125-</a:t>
            </a:r>
            <a:r>
              <a:rPr lang="en-US" altLang="ko-KR" sz="1400" b="1" dirty="0">
                <a:solidFill>
                  <a:srgbClr val="FF0000"/>
                </a:solidFill>
                <a:latin typeface="Calibri" pitchFamily="34" charset="0"/>
                <a:ea typeface="Arial Unicode MS" pitchFamily="50" charset="-127"/>
                <a:cs typeface="Arial" pitchFamily="34" charset="0"/>
              </a:rPr>
              <a:t>xx</a:t>
            </a:r>
          </a:p>
          <a:p>
            <a:pPr algn="r"/>
            <a:r>
              <a:rPr lang="en-US" altLang="ko-KR" sz="14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(125th </a:t>
            </a:r>
            <a:r>
              <a:rPr lang="en-US" altLang="ko-KR" sz="1400" b="1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GRSG, 27-31 March 2023,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altLang="ko-KR" sz="14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Agenda item 8)</a:t>
            </a:r>
            <a:r>
              <a:rPr lang="en-AU" altLang="ko-KR" sz="14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1252B-BB76-4142-98D1-3F3AA1F0CA6F}"/>
              </a:ext>
            </a:extLst>
          </p:cNvPr>
          <p:cNvSpPr txBox="1"/>
          <p:nvPr/>
        </p:nvSpPr>
        <p:spPr>
          <a:xfrm rot="10800000" flipH="1" flipV="1">
            <a:off x="3059312" y="2638653"/>
            <a:ext cx="609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Calibri" pitchFamily="34" charset="0"/>
                <a:cs typeface="Arial" pitchFamily="34" charset="0"/>
              </a:rPr>
              <a:t>Thank you for your attention </a:t>
            </a:r>
            <a:endParaRPr lang="ko-KR" altLang="en-US" sz="3600" b="1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528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cb6d4-dbe5-46d2-b4d3-5733603d8cc6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3dda9090b5883dd13a17919601bc933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386BE5-15CA-40B4-9EA0-6FDA39ACFE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14372D-4FAF-475A-857D-15E50CC3F59A}">
  <ds:schemaRefs>
    <ds:schemaRef ds:uri="http://schemas.microsoft.com/office/2006/metadata/properties"/>
    <ds:schemaRef ds:uri="http://schemas.microsoft.com/office/infopath/2007/PartnerControls"/>
    <ds:schemaRef ds:uri="acccb6d4-dbe5-46d2-b4d3-5733603d8cc6"/>
    <ds:schemaRef ds:uri="985ec44e-1bab-4c0b-9df0-6ba128686fc9"/>
  </ds:schemaRefs>
</ds:datastoreItem>
</file>

<file path=customXml/itemProps3.xml><?xml version="1.0" encoding="utf-8"?>
<ds:datastoreItem xmlns:ds="http://schemas.openxmlformats.org/officeDocument/2006/customXml" ds:itemID="{222A98A6-6D7B-441E-A3CA-66C2698401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630</Words>
  <Application>Microsoft Office PowerPoint</Application>
  <PresentationFormat>Custom</PresentationFormat>
  <Paragraphs>98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맑은 고딕</vt:lpstr>
      <vt:lpstr>Arial</vt:lpstr>
      <vt:lpstr>Calibri</vt:lpstr>
      <vt:lpstr>Wingdings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EG</cp:lastModifiedBy>
  <cp:revision>81</cp:revision>
  <cp:lastPrinted>2019-05-10T01:22:23Z</cp:lastPrinted>
  <dcterms:created xsi:type="dcterms:W3CDTF">2019-05-03T00:03:39Z</dcterms:created>
  <dcterms:modified xsi:type="dcterms:W3CDTF">2023-03-23T13:56:47Z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25c787f-039f-4287-bd0c-30008109edfc_Enabled">
    <vt:lpwstr>true</vt:lpwstr>
  </property>
  <property fmtid="{D5CDD505-2E9C-101B-9397-08002B2CF9AE}" pid="3" name="MSIP_Label_425c787f-039f-4287-bd0c-30008109edfc_SetDate">
    <vt:lpwstr>2023-03-15T04:36:53Z</vt:lpwstr>
  </property>
  <property fmtid="{D5CDD505-2E9C-101B-9397-08002B2CF9AE}" pid="4" name="MSIP_Label_425c787f-039f-4287-bd0c-30008109edfc_Method">
    <vt:lpwstr>Standard</vt:lpwstr>
  </property>
  <property fmtid="{D5CDD505-2E9C-101B-9397-08002B2CF9AE}" pid="5" name="MSIP_Label_425c787f-039f-4287-bd0c-30008109edfc_Name">
    <vt:lpwstr>사내한(평문)</vt:lpwstr>
  </property>
  <property fmtid="{D5CDD505-2E9C-101B-9397-08002B2CF9AE}" pid="6" name="MSIP_Label_425c787f-039f-4287-bd0c-30008109edfc_SiteId">
    <vt:lpwstr>f85ca5f1-aa23-4252-a83a-443d333b1fe7</vt:lpwstr>
  </property>
  <property fmtid="{D5CDD505-2E9C-101B-9397-08002B2CF9AE}" pid="7" name="MSIP_Label_425c787f-039f-4287-bd0c-30008109edfc_ActionId">
    <vt:lpwstr>f3814e62-411c-4e65-8006-8733cde7b14e</vt:lpwstr>
  </property>
  <property fmtid="{D5CDD505-2E9C-101B-9397-08002B2CF9AE}" pid="8" name="MSIP_Label_425c787f-039f-4287-bd0c-30008109edfc_ContentBits">
    <vt:lpwstr>0</vt:lpwstr>
  </property>
  <property fmtid="{D5CDD505-2E9C-101B-9397-08002B2CF9AE}" pid="9" name="ContentTypeId">
    <vt:lpwstr>0x0101003B8422D08C252547BB1CFA7F78E2CB83</vt:lpwstr>
  </property>
  <property fmtid="{D5CDD505-2E9C-101B-9397-08002B2CF9AE}" pid="11" name="MediaServiceImageTags">
    <vt:lpwstr/>
  </property>
  <property fmtid="{D5CDD505-2E9C-101B-9397-08002B2CF9AE}" pid="12" name="Office_x0020_of_x0020_Origin">
    <vt:lpwstr/>
  </property>
  <property fmtid="{D5CDD505-2E9C-101B-9397-08002B2CF9AE}" pid="13" name="gba66df640194346a5267c50f24d4797">
    <vt:lpwstr/>
  </property>
  <property fmtid="{D5CDD505-2E9C-101B-9397-08002B2CF9AE}" pid="14" name="Office of Origin">
    <vt:lpwstr/>
  </property>
</Properties>
</file>