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handoutMasterIdLst>
    <p:handoutMasterId r:id="rId10"/>
  </p:handoutMasterIdLst>
  <p:sldIdLst>
    <p:sldId id="287" r:id="rId5"/>
    <p:sldId id="290" r:id="rId6"/>
    <p:sldId id="296" r:id="rId7"/>
    <p:sldId id="295" r:id="rId8"/>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08FDEA-BA3D-406F-9E38-902E7F32EA51}" v="3" dt="2023-03-21T14:08:00.5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536" y="108"/>
      </p:cViewPr>
      <p:guideLst>
        <p:guide orient="horz" pos="2160"/>
        <p:guide pos="312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oardo Gianotti" userId="4490dee7-4f30-4172-b5ed-357d35e2ab2b" providerId="ADAL" clId="{DB08FDEA-BA3D-406F-9E38-902E7F32EA51}"/>
    <pc:docChg chg="undo redo custSel addSld modSld">
      <pc:chgData name="Edoardo Gianotti" userId="4490dee7-4f30-4172-b5ed-357d35e2ab2b" providerId="ADAL" clId="{DB08FDEA-BA3D-406F-9E38-902E7F32EA51}" dt="2023-03-21T15:29:57.825" v="1004" actId="20577"/>
      <pc:docMkLst>
        <pc:docMk/>
      </pc:docMkLst>
      <pc:sldChg chg="modSp mod">
        <pc:chgData name="Edoardo Gianotti" userId="4490dee7-4f30-4172-b5ed-357d35e2ab2b" providerId="ADAL" clId="{DB08FDEA-BA3D-406F-9E38-902E7F32EA51}" dt="2023-03-21T13:07:43.956" v="99" actId="20577"/>
        <pc:sldMkLst>
          <pc:docMk/>
          <pc:sldMk cId="2256515904" sldId="287"/>
        </pc:sldMkLst>
        <pc:spChg chg="mod">
          <ac:chgData name="Edoardo Gianotti" userId="4490dee7-4f30-4172-b5ed-357d35e2ab2b" providerId="ADAL" clId="{DB08FDEA-BA3D-406F-9E38-902E7F32EA51}" dt="2023-03-21T13:06:29.023" v="59" actId="20577"/>
          <ac:spMkLst>
            <pc:docMk/>
            <pc:sldMk cId="2256515904" sldId="287"/>
            <ac:spMk id="2" creationId="{00000000-0000-0000-0000-000000000000}"/>
          </ac:spMkLst>
        </pc:spChg>
        <pc:spChg chg="mod">
          <ac:chgData name="Edoardo Gianotti" userId="4490dee7-4f30-4172-b5ed-357d35e2ab2b" providerId="ADAL" clId="{DB08FDEA-BA3D-406F-9E38-902E7F32EA51}" dt="2023-03-21T13:06:04.909" v="31" actId="20577"/>
          <ac:spMkLst>
            <pc:docMk/>
            <pc:sldMk cId="2256515904" sldId="287"/>
            <ac:spMk id="4" creationId="{00000000-0000-0000-0000-000000000000}"/>
          </ac:spMkLst>
        </pc:spChg>
        <pc:spChg chg="mod">
          <ac:chgData name="Edoardo Gianotti" userId="4490dee7-4f30-4172-b5ed-357d35e2ab2b" providerId="ADAL" clId="{DB08FDEA-BA3D-406F-9E38-902E7F32EA51}" dt="2023-03-21T13:07:43.956" v="99" actId="20577"/>
          <ac:spMkLst>
            <pc:docMk/>
            <pc:sldMk cId="2256515904" sldId="287"/>
            <ac:spMk id="7" creationId="{00000000-0000-0000-0000-000000000000}"/>
          </ac:spMkLst>
        </pc:spChg>
      </pc:sldChg>
      <pc:sldChg chg="modSp mod">
        <pc:chgData name="Edoardo Gianotti" userId="4490dee7-4f30-4172-b5ed-357d35e2ab2b" providerId="ADAL" clId="{DB08FDEA-BA3D-406F-9E38-902E7F32EA51}" dt="2023-03-21T15:19:06.070" v="759" actId="20577"/>
        <pc:sldMkLst>
          <pc:docMk/>
          <pc:sldMk cId="599011087" sldId="290"/>
        </pc:sldMkLst>
        <pc:spChg chg="mod">
          <ac:chgData name="Edoardo Gianotti" userId="4490dee7-4f30-4172-b5ed-357d35e2ab2b" providerId="ADAL" clId="{DB08FDEA-BA3D-406F-9E38-902E7F32EA51}" dt="2023-03-21T15:19:06.070" v="759" actId="20577"/>
          <ac:spMkLst>
            <pc:docMk/>
            <pc:sldMk cId="599011087" sldId="290"/>
            <ac:spMk id="7" creationId="{00000000-0000-0000-0000-000000000000}"/>
          </ac:spMkLst>
        </pc:spChg>
        <pc:spChg chg="mod">
          <ac:chgData name="Edoardo Gianotti" userId="4490dee7-4f30-4172-b5ed-357d35e2ab2b" providerId="ADAL" clId="{DB08FDEA-BA3D-406F-9E38-902E7F32EA51}" dt="2023-03-21T13:10:05.984" v="114" actId="20577"/>
          <ac:spMkLst>
            <pc:docMk/>
            <pc:sldMk cId="599011087" sldId="290"/>
            <ac:spMk id="8" creationId="{8919244D-5883-4A81-9CC0-401183656F66}"/>
          </ac:spMkLst>
        </pc:spChg>
      </pc:sldChg>
      <pc:sldChg chg="modSp mod">
        <pc:chgData name="Edoardo Gianotti" userId="4490dee7-4f30-4172-b5ed-357d35e2ab2b" providerId="ADAL" clId="{DB08FDEA-BA3D-406F-9E38-902E7F32EA51}" dt="2023-03-21T15:22:28.314" v="821" actId="20577"/>
        <pc:sldMkLst>
          <pc:docMk/>
          <pc:sldMk cId="1190651987" sldId="295"/>
        </pc:sldMkLst>
        <pc:spChg chg="mod">
          <ac:chgData name="Edoardo Gianotti" userId="4490dee7-4f30-4172-b5ed-357d35e2ab2b" providerId="ADAL" clId="{DB08FDEA-BA3D-406F-9E38-902E7F32EA51}" dt="2023-03-21T15:22:28.314" v="821" actId="20577"/>
          <ac:spMkLst>
            <pc:docMk/>
            <pc:sldMk cId="1190651987" sldId="295"/>
            <ac:spMk id="7" creationId="{00000000-0000-0000-0000-000000000000}"/>
          </ac:spMkLst>
        </pc:spChg>
        <pc:spChg chg="mod">
          <ac:chgData name="Edoardo Gianotti" userId="4490dee7-4f30-4172-b5ed-357d35e2ab2b" providerId="ADAL" clId="{DB08FDEA-BA3D-406F-9E38-902E7F32EA51}" dt="2023-03-21T15:21:47.352" v="783" actId="20577"/>
          <ac:spMkLst>
            <pc:docMk/>
            <pc:sldMk cId="1190651987" sldId="295"/>
            <ac:spMk id="8" creationId="{8919244D-5883-4A81-9CC0-401183656F66}"/>
          </ac:spMkLst>
        </pc:spChg>
      </pc:sldChg>
      <pc:sldChg chg="modSp add mod">
        <pc:chgData name="Edoardo Gianotti" userId="4490dee7-4f30-4172-b5ed-357d35e2ab2b" providerId="ADAL" clId="{DB08FDEA-BA3D-406F-9E38-902E7F32EA51}" dt="2023-03-21T15:29:57.825" v="1004" actId="20577"/>
        <pc:sldMkLst>
          <pc:docMk/>
          <pc:sldMk cId="4200504858" sldId="296"/>
        </pc:sldMkLst>
        <pc:spChg chg="mod">
          <ac:chgData name="Edoardo Gianotti" userId="4490dee7-4f30-4172-b5ed-357d35e2ab2b" providerId="ADAL" clId="{DB08FDEA-BA3D-406F-9E38-902E7F32EA51}" dt="2023-03-21T15:29:57.825" v="1004" actId="20577"/>
          <ac:spMkLst>
            <pc:docMk/>
            <pc:sldMk cId="4200504858" sldId="296"/>
            <ac:spMk id="7" creationId="{00000000-0000-0000-0000-000000000000}"/>
          </ac:spMkLst>
        </pc:spChg>
        <pc:spChg chg="mod">
          <ac:chgData name="Edoardo Gianotti" userId="4490dee7-4f30-4172-b5ed-357d35e2ab2b" providerId="ADAL" clId="{DB08FDEA-BA3D-406F-9E38-902E7F32EA51}" dt="2023-03-21T14:08:16.787" v="531" actId="20577"/>
          <ac:spMkLst>
            <pc:docMk/>
            <pc:sldMk cId="4200504858" sldId="296"/>
            <ac:spMk id="8" creationId="{8919244D-5883-4A81-9CC0-401183656F6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3/21/2023</a:t>
            </a:fld>
            <a:endParaRPr lang="en-US"/>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21/03/2023</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Passive Safety (GRSG)</a:t>
            </a:r>
            <a:br>
              <a:rPr lang="en-GB" sz="2400" dirty="0">
                <a:solidFill>
                  <a:schemeClr val="bg1"/>
                </a:solidFill>
              </a:rPr>
            </a:br>
            <a:r>
              <a:rPr lang="en-GB" sz="1800" dirty="0">
                <a:solidFill>
                  <a:schemeClr val="bg1"/>
                </a:solidFill>
              </a:rPr>
              <a:t>Highlights of the November 2022 and March 2023 sessions of WP.29 </a:t>
            </a:r>
            <a:endParaRPr lang="en-GB" sz="1800" b="1" dirty="0">
              <a:solidFill>
                <a:schemeClr val="bg1"/>
              </a:solidFill>
            </a:endParaRPr>
          </a:p>
        </p:txBody>
      </p:sp>
      <p:sp>
        <p:nvSpPr>
          <p:cNvPr id="4" name="Textfeld 12"/>
          <p:cNvSpPr txBox="1">
            <a:spLocks noChangeArrowheads="1"/>
          </p:cNvSpPr>
          <p:nvPr/>
        </p:nvSpPr>
        <p:spPr bwMode="auto">
          <a:xfrm>
            <a:off x="6543675" y="62508"/>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en-US" sz="1200"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GRSG-125-11</a:t>
            </a:r>
            <a:endParaRPr lang="de-DE" sz="1200" dirty="0">
              <a:solidFill>
                <a:schemeClr val="bg1"/>
              </a:solidFill>
              <a:latin typeface="Times New Roman" pitchFamily="18" charset="0"/>
              <a:cs typeface="Times New Roman" pitchFamily="18" charset="0"/>
            </a:endParaRPr>
          </a:p>
          <a:p>
            <a:pPr algn="r"/>
            <a:r>
              <a:rPr lang="en-US" sz="1200" dirty="0">
                <a:solidFill>
                  <a:schemeClr val="bg1"/>
                </a:solidFill>
                <a:latin typeface="Times New Roman" pitchFamily="18" charset="0"/>
                <a:cs typeface="Times New Roman" pitchFamily="18" charset="0"/>
              </a:rPr>
              <a:t>125th GRSG, 27-31 March  2023</a:t>
            </a:r>
          </a:p>
          <a:p>
            <a:pPr algn="r" eaLnBrk="1" hangingPunct="1"/>
            <a:r>
              <a:rPr lang="en-US" sz="1200" dirty="0">
                <a:solidFill>
                  <a:schemeClr val="bg1"/>
                </a:solidFill>
                <a:latin typeface="Times New Roman" pitchFamily="18" charset="0"/>
                <a:cs typeface="Times New Roman" pitchFamily="18" charset="0"/>
              </a:rPr>
              <a:t>Agenda item 15(c)</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128464" y="1566056"/>
            <a:ext cx="9849544" cy="5229277"/>
          </a:xfrm>
        </p:spPr>
        <p:txBody>
          <a:bodyPr>
            <a:noAutofit/>
          </a:bodyPr>
          <a:lstStyle/>
          <a:p>
            <a:pPr>
              <a:spcBef>
                <a:spcPts val="0"/>
              </a:spcBef>
            </a:pPr>
            <a:r>
              <a:rPr lang="fr-FR" sz="2150" b="1" dirty="0"/>
              <a:t>Highlights of WP.29 </a:t>
            </a:r>
            <a:r>
              <a:rPr lang="fr-FR" sz="2150" b="1" dirty="0" err="1"/>
              <a:t>November</a:t>
            </a:r>
            <a:r>
              <a:rPr lang="fr-FR" sz="2150" b="1" dirty="0"/>
              <a:t> 2022 and March 2023 sessions</a:t>
            </a:r>
          </a:p>
          <a:p>
            <a:pPr>
              <a:spcBef>
                <a:spcPts val="0"/>
              </a:spcBef>
            </a:pPr>
            <a:endParaRPr lang="en-US" sz="2150" dirty="0"/>
          </a:p>
          <a:p>
            <a:pPr>
              <a:spcBef>
                <a:spcPts val="0"/>
              </a:spcBef>
            </a:pPr>
            <a:endParaRPr lang="en-GB" sz="2150" dirty="0"/>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88283"/>
            <a:ext cx="9849544" cy="5229277"/>
          </a:xfrm>
        </p:spPr>
        <p:txBody>
          <a:bodyPr>
            <a:noAutofit/>
          </a:bodyPr>
          <a:lstStyle/>
          <a:p>
            <a:pPr>
              <a:spcBef>
                <a:spcPts val="0"/>
              </a:spcBef>
            </a:pPr>
            <a:r>
              <a:rPr lang="fr-FR" sz="2150" b="1" dirty="0"/>
              <a:t>Highlights of WP.29 </a:t>
            </a:r>
            <a:r>
              <a:rPr lang="fr-FR" sz="2150" b="1" dirty="0" err="1"/>
              <a:t>November</a:t>
            </a:r>
            <a:r>
              <a:rPr lang="fr-FR" sz="2150" b="1" dirty="0"/>
              <a:t> 2022 session</a:t>
            </a:r>
          </a:p>
          <a:p>
            <a:pPr>
              <a:spcBef>
                <a:spcPts val="0"/>
              </a:spcBef>
            </a:pPr>
            <a:r>
              <a:rPr lang="en-US" sz="1200" dirty="0"/>
              <a:t>The 188th session of WP.29 was held as a hybrid meeting.</a:t>
            </a:r>
          </a:p>
          <a:p>
            <a:pPr>
              <a:spcBef>
                <a:spcPts val="0"/>
              </a:spcBef>
            </a:pPr>
            <a:endParaRPr lang="en-US" sz="1200" dirty="0"/>
          </a:p>
          <a:p>
            <a:pPr>
              <a:spcBef>
                <a:spcPts val="0"/>
              </a:spcBef>
            </a:pPr>
            <a:r>
              <a:rPr lang="en-US" sz="1200" dirty="0"/>
              <a:t>The World Forum approved the report of GRSG at its 123rd session (ECE/TRANS/WP.29/GRSG/102).</a:t>
            </a:r>
          </a:p>
          <a:p>
            <a:pPr>
              <a:spcBef>
                <a:spcPts val="0"/>
              </a:spcBef>
            </a:pPr>
            <a:endParaRPr lang="en-US" sz="1200" dirty="0"/>
          </a:p>
          <a:p>
            <a:pPr>
              <a:spcBef>
                <a:spcPts val="0"/>
              </a:spcBef>
            </a:pPr>
            <a:r>
              <a:rPr lang="en-US" sz="1200" dirty="0"/>
              <a:t>WP.29 agreed to have a clearer understanding of the direction of work related to the proposal before starting this activity under GRSG or GRVA on emergency braking at low speed (Urban Emergency Braking System (UEBS).</a:t>
            </a:r>
          </a:p>
          <a:p>
            <a:pPr>
              <a:spcBef>
                <a:spcPts val="0"/>
              </a:spcBef>
            </a:pPr>
            <a:endParaRPr lang="en-GB" sz="1200" dirty="0"/>
          </a:p>
          <a:p>
            <a:pPr>
              <a:spcBef>
                <a:spcPts val="0"/>
              </a:spcBef>
            </a:pPr>
            <a:r>
              <a:rPr lang="en-GB" sz="1200" dirty="0"/>
              <a:t>The representative of the European Union reminded WP.29 that EDRs were set to be mandatory for new types of heavy-duty vehicles under European Union General Safety Regulation and urged to focus on the deadlines March 2023 GRSG session and WP.29 November 2023 session  to trigger these provisions.  WP.29 took note of the needs expressed by the European Union, invited GRSG and its IWG to maintain their high pace and report on progress at coming WP.29 sessions.</a:t>
            </a:r>
          </a:p>
          <a:p>
            <a:pPr>
              <a:spcBef>
                <a:spcPts val="0"/>
              </a:spcBef>
            </a:pPr>
            <a:endParaRPr lang="en-US" sz="1200" dirty="0"/>
          </a:p>
          <a:p>
            <a:pPr>
              <a:spcBef>
                <a:spcPts val="0"/>
              </a:spcBef>
            </a:pPr>
            <a:r>
              <a:rPr lang="en-US" sz="1200" dirty="0"/>
              <a:t>The Chair of GRSG listed potential actions, discussed by GRSG, which would aim to solve inconsistencies between different UN Regulations and UN GTRs related to different versions of the Three-Dimensional H-point machine.</a:t>
            </a:r>
          </a:p>
          <a:p>
            <a:pPr>
              <a:spcBef>
                <a:spcPts val="0"/>
              </a:spcBef>
            </a:pPr>
            <a:r>
              <a:rPr lang="en-US" sz="1200" dirty="0"/>
              <a:t>WP.29 endorsed the solution of GRSG and requested the secretariat to coordinate in a consistent way the same approach in GRSP.</a:t>
            </a:r>
          </a:p>
          <a:p>
            <a:pPr>
              <a:spcBef>
                <a:spcPts val="0"/>
              </a:spcBef>
            </a:pPr>
            <a:endParaRPr lang="en-US" sz="1200" dirty="0"/>
          </a:p>
          <a:p>
            <a:pPr>
              <a:spcBef>
                <a:spcPts val="0"/>
              </a:spcBef>
            </a:pPr>
            <a:r>
              <a:rPr lang="en-US" sz="1200" dirty="0" err="1"/>
              <a:t>Mr</a:t>
            </a:r>
            <a:r>
              <a:rPr lang="en-US" sz="1200" dirty="0"/>
              <a:t> A. Erario (Italy) had been re-elected by acclamation as WP.29 Chair and that </a:t>
            </a:r>
            <a:r>
              <a:rPr lang="en-US" sz="1200" dirty="0" err="1"/>
              <a:t>Mr</a:t>
            </a:r>
            <a:r>
              <a:rPr lang="en-US" sz="1200" dirty="0"/>
              <a:t> T. </a:t>
            </a:r>
            <a:r>
              <a:rPr lang="en-US" sz="1200" dirty="0" err="1"/>
              <a:t>Naono</a:t>
            </a:r>
            <a:r>
              <a:rPr lang="en-US" sz="1200" dirty="0"/>
              <a:t> (Japan) had been elected by secret ballot as WP.29 Vice-Chair</a:t>
            </a:r>
          </a:p>
          <a:p>
            <a:pPr>
              <a:spcBef>
                <a:spcPts val="0"/>
              </a:spcBef>
            </a:pPr>
            <a:endParaRPr lang="en-US" sz="1200" dirty="0"/>
          </a:p>
          <a:p>
            <a:pPr>
              <a:spcBef>
                <a:spcPts val="0"/>
              </a:spcBef>
            </a:pPr>
            <a:r>
              <a:rPr lang="en-GB" sz="1200" dirty="0"/>
              <a:t>AC.1 adopted 1 new series of amendments 13 Supplements to UN Regulations</a:t>
            </a:r>
          </a:p>
          <a:p>
            <a:pPr>
              <a:spcBef>
                <a:spcPts val="0"/>
              </a:spcBef>
            </a:pPr>
            <a:r>
              <a:rPr lang="en-GB" sz="1200" dirty="0"/>
              <a:t>and 2 New UN Regulations under the responsibility of GRSG</a:t>
            </a:r>
          </a:p>
          <a:p>
            <a:pPr>
              <a:spcBef>
                <a:spcPts val="0"/>
              </a:spcBef>
            </a:pPr>
            <a:r>
              <a:rPr lang="en-GB" sz="1200" dirty="0"/>
              <a:t>[UN Regulation No. 166] VRU in Front and Side Close Proximity </a:t>
            </a:r>
          </a:p>
          <a:p>
            <a:pPr>
              <a:spcBef>
                <a:spcPts val="0"/>
              </a:spcBef>
            </a:pPr>
            <a:r>
              <a:rPr lang="en-GB" sz="1200" dirty="0"/>
              <a:t>[UN Regulation No. 167] VRU Direct Vision</a:t>
            </a:r>
          </a:p>
          <a:p>
            <a:pPr>
              <a:spcBef>
                <a:spcPts val="0"/>
              </a:spcBef>
            </a:pPr>
            <a:endParaRPr lang="en-GB" sz="1200" dirty="0"/>
          </a:p>
          <a:p>
            <a:pPr>
              <a:spcBef>
                <a:spcPts val="0"/>
              </a:spcBef>
            </a:pPr>
            <a:r>
              <a:rPr lang="en-US" sz="1200" dirty="0"/>
              <a:t>The complete report is available at the WP.29 website under the official symbol as ECE/TRANS/WP.29/1168.</a:t>
            </a:r>
            <a:endParaRPr lang="en-GB" sz="1200" dirty="0"/>
          </a:p>
          <a:p>
            <a:pPr>
              <a:spcBef>
                <a:spcPts val="0"/>
              </a:spcBef>
            </a:pPr>
            <a:endParaRPr lang="en-GB" sz="1500" dirty="0"/>
          </a:p>
          <a:p>
            <a:pPr>
              <a:spcBef>
                <a:spcPts val="0"/>
              </a:spcBef>
            </a:pPr>
            <a:endParaRPr lang="en-GB" sz="1500" dirty="0"/>
          </a:p>
          <a:p>
            <a:pPr>
              <a:spcBef>
                <a:spcPts val="0"/>
              </a:spcBef>
            </a:pPr>
            <a:endParaRPr lang="fr-FR" sz="2000" b="1" dirty="0"/>
          </a:p>
          <a:p>
            <a:pPr>
              <a:spcBef>
                <a:spcPts val="0"/>
              </a:spcBef>
            </a:pPr>
            <a:endParaRPr lang="en-US" sz="2000" b="1" dirty="0"/>
          </a:p>
          <a:p>
            <a:pPr>
              <a:spcBef>
                <a:spcPts val="0"/>
              </a:spcBef>
            </a:pPr>
            <a:endParaRPr lang="en-GB" sz="1500" dirty="0"/>
          </a:p>
          <a:p>
            <a:pPr>
              <a:spcBef>
                <a:spcPts val="0"/>
              </a:spcBef>
            </a:pPr>
            <a:endParaRPr lang="en-US" sz="2150" dirty="0">
              <a:solidFill>
                <a:srgbClr val="FF0000"/>
              </a:solidFill>
            </a:endParaRPr>
          </a:p>
          <a:p>
            <a:pPr>
              <a:spcBef>
                <a:spcPts val="0"/>
              </a:spcBef>
            </a:pP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a:xfrm>
            <a:off x="-447600" y="306821"/>
            <a:ext cx="9906000" cy="1143000"/>
          </a:xfrm>
        </p:spPr>
        <p:txBody>
          <a:bodyPr/>
          <a:lstStyle/>
          <a:p>
            <a:endParaRPr lang="en-GB"/>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General Safety Provisions (GRSG)</a:t>
            </a:r>
            <a:br>
              <a:rPr lang="en-GB" sz="2400" dirty="0">
                <a:solidFill>
                  <a:schemeClr val="bg1"/>
                </a:solidFill>
              </a:rPr>
            </a:br>
            <a:r>
              <a:rPr lang="en-GB" sz="1800" dirty="0">
                <a:solidFill>
                  <a:schemeClr val="bg1"/>
                </a:solidFill>
              </a:rPr>
              <a:t>Highlights of the November 2022 session of WP.29 </a:t>
            </a:r>
            <a:endParaRPr lang="en-GB" sz="1800" b="1" dirty="0">
              <a:solidFill>
                <a:schemeClr val="bg1"/>
              </a:solidFill>
            </a:endParaRPr>
          </a:p>
        </p:txBody>
      </p:sp>
    </p:spTree>
    <p:extLst>
      <p:ext uri="{BB962C8B-B14F-4D97-AF65-F5344CB8AC3E}">
        <p14:creationId xmlns:p14="http://schemas.microsoft.com/office/powerpoint/2010/main" val="599011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88283"/>
            <a:ext cx="9849544" cy="5229277"/>
          </a:xfrm>
        </p:spPr>
        <p:txBody>
          <a:bodyPr>
            <a:noAutofit/>
          </a:bodyPr>
          <a:lstStyle/>
          <a:p>
            <a:pPr>
              <a:spcBef>
                <a:spcPts val="0"/>
              </a:spcBef>
            </a:pPr>
            <a:r>
              <a:rPr lang="fr-FR" sz="2150" b="1" dirty="0"/>
              <a:t>Highlights of WP.29 March 2023 session</a:t>
            </a:r>
          </a:p>
          <a:p>
            <a:pPr>
              <a:spcBef>
                <a:spcPts val="0"/>
              </a:spcBef>
            </a:pPr>
            <a:r>
              <a:rPr lang="en-US" sz="1500" dirty="0"/>
              <a:t>The 189th session of WP.29 was held in-person only.</a:t>
            </a:r>
          </a:p>
          <a:p>
            <a:pPr>
              <a:spcBef>
                <a:spcPts val="0"/>
              </a:spcBef>
            </a:pPr>
            <a:endParaRPr lang="en-US" sz="1500" dirty="0"/>
          </a:p>
          <a:p>
            <a:pPr>
              <a:spcBef>
                <a:spcPts val="0"/>
              </a:spcBef>
            </a:pPr>
            <a:r>
              <a:rPr lang="en-US" sz="1500" dirty="0"/>
              <a:t>The World Forum approved the report of GRSG at its 124th session (ECE/TRANS/WP.29/GRSG/103).</a:t>
            </a:r>
          </a:p>
          <a:p>
            <a:pPr>
              <a:spcBef>
                <a:spcPts val="0"/>
              </a:spcBef>
            </a:pPr>
            <a:endParaRPr lang="en-US" sz="1500" dirty="0"/>
          </a:p>
          <a:p>
            <a:pPr>
              <a:spcBef>
                <a:spcPts val="0"/>
              </a:spcBef>
            </a:pPr>
            <a:r>
              <a:rPr lang="en-US" sz="1500" dirty="0"/>
              <a:t>WP.29 assigned UN Regulations Nos. 102 (Close-coupling device (CCD) and Vehicles with regard to the fitting of an approved type of CCD) and 147 (mechanical coupling components of combinations of agricultural vehicles) to GRSG. Therefore, screening concerning AVRS and UI shall cover also these 2 UN Regulations. </a:t>
            </a:r>
          </a:p>
          <a:p>
            <a:pPr>
              <a:spcBef>
                <a:spcPts val="0"/>
              </a:spcBef>
            </a:pPr>
            <a:endParaRPr lang="en-US" sz="1500" dirty="0"/>
          </a:p>
          <a:p>
            <a:pPr>
              <a:spcBef>
                <a:spcPts val="0"/>
              </a:spcBef>
            </a:pPr>
            <a:r>
              <a:rPr lang="en-US" sz="1500" dirty="0"/>
              <a:t>WP.29 adopted the </a:t>
            </a:r>
            <a:r>
              <a:rPr lang="en-US" sz="1500" dirty="0" err="1"/>
              <a:t>Programme</a:t>
            </a:r>
            <a:r>
              <a:rPr lang="en-US" sz="1500" dirty="0"/>
              <a:t> of Work for the year 2023, which would be issued under symbol ECE/TRANS/WP.29/2023/1/Rev.1. </a:t>
            </a:r>
          </a:p>
          <a:p>
            <a:pPr>
              <a:spcBef>
                <a:spcPts val="0"/>
              </a:spcBef>
            </a:pPr>
            <a:endParaRPr lang="en-US" sz="1500" dirty="0"/>
          </a:p>
          <a:p>
            <a:pPr>
              <a:spcBef>
                <a:spcPts val="0"/>
              </a:spcBef>
            </a:pPr>
            <a:r>
              <a:rPr lang="en-GB" sz="1500" dirty="0"/>
              <a:t>AC.1 adopted 7 Supplements to UN Regulations</a:t>
            </a:r>
          </a:p>
          <a:p>
            <a:pPr>
              <a:spcBef>
                <a:spcPts val="0"/>
              </a:spcBef>
            </a:pPr>
            <a:r>
              <a:rPr lang="en-GB" sz="1500" dirty="0"/>
              <a:t>under the responsibility of GRSG</a:t>
            </a:r>
          </a:p>
          <a:p>
            <a:pPr>
              <a:spcBef>
                <a:spcPts val="0"/>
              </a:spcBef>
            </a:pPr>
            <a:endParaRPr lang="en-GB" sz="1500" dirty="0"/>
          </a:p>
          <a:p>
            <a:pPr>
              <a:spcBef>
                <a:spcPts val="0"/>
              </a:spcBef>
            </a:pPr>
            <a:endParaRPr lang="en-GB" sz="1500" dirty="0"/>
          </a:p>
          <a:p>
            <a:pPr>
              <a:spcBef>
                <a:spcPts val="0"/>
              </a:spcBef>
            </a:pPr>
            <a:endParaRPr lang="en-GB" sz="1500" dirty="0"/>
          </a:p>
          <a:p>
            <a:pPr>
              <a:spcBef>
                <a:spcPts val="0"/>
              </a:spcBef>
            </a:pPr>
            <a:endParaRPr lang="fr-FR" sz="2000" b="1" dirty="0"/>
          </a:p>
          <a:p>
            <a:pPr>
              <a:spcBef>
                <a:spcPts val="0"/>
              </a:spcBef>
            </a:pPr>
            <a:endParaRPr lang="en-US" sz="2000" b="1" dirty="0"/>
          </a:p>
          <a:p>
            <a:pPr>
              <a:spcBef>
                <a:spcPts val="0"/>
              </a:spcBef>
            </a:pPr>
            <a:endParaRPr lang="en-GB" sz="1500" dirty="0"/>
          </a:p>
          <a:p>
            <a:pPr>
              <a:spcBef>
                <a:spcPts val="0"/>
              </a:spcBef>
            </a:pPr>
            <a:endParaRPr lang="en-US" sz="2150" dirty="0">
              <a:solidFill>
                <a:srgbClr val="FF0000"/>
              </a:solidFill>
            </a:endParaRPr>
          </a:p>
          <a:p>
            <a:pPr>
              <a:spcBef>
                <a:spcPts val="0"/>
              </a:spcBef>
            </a:pP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a:xfrm>
            <a:off x="-447600" y="306821"/>
            <a:ext cx="9906000" cy="1143000"/>
          </a:xfrm>
        </p:spPr>
        <p:txBody>
          <a:bodyPr/>
          <a:lstStyle/>
          <a:p>
            <a:endParaRPr lang="en-GB"/>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General Safety Provisions (GRSG)</a:t>
            </a:r>
            <a:br>
              <a:rPr lang="en-GB" sz="2400" dirty="0">
                <a:solidFill>
                  <a:schemeClr val="bg1"/>
                </a:solidFill>
              </a:rPr>
            </a:br>
            <a:r>
              <a:rPr lang="en-GB" sz="1800" dirty="0">
                <a:solidFill>
                  <a:schemeClr val="bg1"/>
                </a:solidFill>
              </a:rPr>
              <a:t>Highlights of the March 2023 session of WP.29 </a:t>
            </a:r>
            <a:endParaRPr lang="en-GB" sz="1800" b="1" dirty="0">
              <a:solidFill>
                <a:schemeClr val="bg1"/>
              </a:solidFill>
            </a:endParaRPr>
          </a:p>
        </p:txBody>
      </p:sp>
    </p:spTree>
    <p:extLst>
      <p:ext uri="{BB962C8B-B14F-4D97-AF65-F5344CB8AC3E}">
        <p14:creationId xmlns:p14="http://schemas.microsoft.com/office/powerpoint/2010/main" val="4200504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88283"/>
            <a:ext cx="9849544" cy="5229277"/>
          </a:xfrm>
        </p:spPr>
        <p:txBody>
          <a:bodyPr>
            <a:noAutofit/>
          </a:bodyPr>
          <a:lstStyle/>
          <a:p>
            <a:pPr>
              <a:spcBef>
                <a:spcPts val="0"/>
              </a:spcBef>
            </a:pPr>
            <a:r>
              <a:rPr lang="en-US" sz="2150" b="1" dirty="0"/>
              <a:t>Highlights of AC.3 March 2023 session</a:t>
            </a:r>
          </a:p>
          <a:p>
            <a:pPr>
              <a:spcBef>
                <a:spcPts val="0"/>
              </a:spcBef>
            </a:pPr>
            <a:endParaRPr lang="en-US" sz="2150" b="1" dirty="0"/>
          </a:p>
          <a:p>
            <a:pPr>
              <a:spcBef>
                <a:spcPts val="0"/>
              </a:spcBef>
            </a:pPr>
            <a:r>
              <a:rPr lang="en-US" sz="1600" b="1" dirty="0"/>
              <a:t>On Event data recorder </a:t>
            </a:r>
            <a:r>
              <a:rPr lang="en-US" sz="1600" dirty="0"/>
              <a:t>The representative of the United States of America informed AC.3 that the current activities of the IWG on Event Data Recorder (EDR) were involving contracting parties of both the 1958 and 1998 Agreements. However, she clarified that for the time being the work of the IWG was prioritizing the finalization of a UN Regulation dedicated to EDR for Heavy Duty Vehicles.</a:t>
            </a:r>
          </a:p>
          <a:p>
            <a:pPr>
              <a:spcBef>
                <a:spcPts val="0"/>
              </a:spcBef>
            </a:pPr>
            <a:endParaRPr lang="en-US" sz="1600" dirty="0"/>
          </a:p>
          <a:p>
            <a:pPr>
              <a:spcBef>
                <a:spcPts val="0"/>
              </a:spcBef>
            </a:pPr>
            <a:r>
              <a:rPr lang="en-US" sz="1600" dirty="0"/>
              <a:t>The complete report is available at WP.29 website under the official symbol ECE/TRANS/WP.29/1171.</a:t>
            </a:r>
          </a:p>
          <a:p>
            <a:pPr>
              <a:spcBef>
                <a:spcPts val="0"/>
              </a:spcBef>
            </a:pPr>
            <a:endParaRPr lang="en-US" sz="1600" dirty="0"/>
          </a:p>
          <a:p>
            <a:pPr>
              <a:spcBef>
                <a:spcPts val="0"/>
              </a:spcBef>
            </a:pPr>
            <a:r>
              <a:rPr lang="en-US" sz="1600" dirty="0"/>
              <a:t>GRSG 126th session will be held on 10-13 October 2023. </a:t>
            </a:r>
            <a:r>
              <a:rPr lang="en-US" sz="1600" b="1" dirty="0"/>
              <a:t>Deadline for submission of official documents on 18 July 2023</a:t>
            </a:r>
          </a:p>
          <a:p>
            <a:pPr>
              <a:spcBef>
                <a:spcPts val="0"/>
              </a:spcBef>
            </a:pPr>
            <a:endParaRPr lang="en-US" sz="2150" dirty="0">
              <a:solidFill>
                <a:srgbClr val="FF0000"/>
              </a:solidFill>
            </a:endParaRPr>
          </a:p>
          <a:p>
            <a:pPr>
              <a:spcBef>
                <a:spcPts val="0"/>
              </a:spcBef>
            </a:pP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a:xfrm>
            <a:off x="-447600" y="306821"/>
            <a:ext cx="9906000" cy="1143000"/>
          </a:xfrm>
        </p:spPr>
        <p:txBody>
          <a:bodyPr/>
          <a:lstStyle/>
          <a:p>
            <a:endParaRPr lang="en-GB"/>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General Safety Provisions (GRSG)</a:t>
            </a:r>
            <a:br>
              <a:rPr lang="en-GB" sz="2400" dirty="0">
                <a:solidFill>
                  <a:schemeClr val="bg1"/>
                </a:solidFill>
              </a:rPr>
            </a:br>
            <a:r>
              <a:rPr lang="en-GB" sz="1800" dirty="0">
                <a:solidFill>
                  <a:schemeClr val="bg1"/>
                </a:solidFill>
              </a:rPr>
              <a:t>Highlights of the March 2023 session of WP.29 </a:t>
            </a:r>
            <a:endParaRPr lang="en-GB" sz="1800" b="1" dirty="0">
              <a:solidFill>
                <a:schemeClr val="bg1"/>
              </a:solidFill>
            </a:endParaRPr>
          </a:p>
        </p:txBody>
      </p:sp>
    </p:spTree>
    <p:extLst>
      <p:ext uri="{BB962C8B-B14F-4D97-AF65-F5344CB8AC3E}">
        <p14:creationId xmlns:p14="http://schemas.microsoft.com/office/powerpoint/2010/main" val="1190651987"/>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2300EDA-4293-4D4E-BA40-C19A8AAC7B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F2357C-5529-460D-BFC4-2313D111B66A}">
  <ds:schemaRefs>
    <ds:schemaRef ds:uri="http://schemas.microsoft.com/sharepoint/v3/contenttype/forms"/>
  </ds:schemaRefs>
</ds:datastoreItem>
</file>

<file path=customXml/itemProps3.xml><?xml version="1.0" encoding="utf-8"?>
<ds:datastoreItem xmlns:ds="http://schemas.openxmlformats.org/officeDocument/2006/customXml" ds:itemID="{33DFD9D4-B669-441F-B2CB-A4C2667D7F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acccb6d4-dbe5-46d2-b4d3-5733603d8cc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552</TotalTime>
  <Words>738</Words>
  <Application>Microsoft Office PowerPoint</Application>
  <PresentationFormat>A4 Paper (210x297 mm)</PresentationFormat>
  <Paragraphs>76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Times New Roman</vt:lpstr>
      <vt:lpstr>Verdana</vt:lpstr>
      <vt:lpstr>Office Theme</vt:lpstr>
      <vt:lpstr>Working Party on Passive Safety (GRSG) Highlights of the November 2022 and March 2023 sessions of WP.29 </vt:lpstr>
      <vt:lpstr>PowerPoint Presentation</vt:lpstr>
      <vt:lpstr>PowerPoint Presentation</vt:lpstr>
      <vt:lpstr>PowerPoint Presentation</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EG</cp:lastModifiedBy>
  <cp:revision>8</cp:revision>
  <cp:lastPrinted>2019-05-20T06:59:44Z</cp:lastPrinted>
  <dcterms:created xsi:type="dcterms:W3CDTF">2014-05-01T14:51:01Z</dcterms:created>
  <dcterms:modified xsi:type="dcterms:W3CDTF">2023-03-21T15:30:07Z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