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4" r:id="rId4"/>
  </p:sldMasterIdLst>
  <p:notesMasterIdLst>
    <p:notesMasterId r:id="rId19"/>
  </p:notesMasterIdLst>
  <p:handoutMasterIdLst>
    <p:handoutMasterId r:id="rId20"/>
  </p:handoutMasterIdLst>
  <p:sldIdLst>
    <p:sldId id="379" r:id="rId5"/>
    <p:sldId id="480" r:id="rId6"/>
    <p:sldId id="492" r:id="rId7"/>
    <p:sldId id="464" r:id="rId8"/>
    <p:sldId id="482" r:id="rId9"/>
    <p:sldId id="459" r:id="rId10"/>
    <p:sldId id="494" r:id="rId11"/>
    <p:sldId id="485" r:id="rId12"/>
    <p:sldId id="493" r:id="rId13"/>
    <p:sldId id="468" r:id="rId14"/>
    <p:sldId id="473" r:id="rId15"/>
    <p:sldId id="470" r:id="rId16"/>
    <p:sldId id="264" r:id="rId17"/>
    <p:sldId id="394" r:id="rId1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D141CC1-EEF8-294E-A932-8A23B54DEB36}">
          <p14:sldIdLst>
            <p14:sldId id="379"/>
            <p14:sldId id="480"/>
            <p14:sldId id="492"/>
            <p14:sldId id="464"/>
            <p14:sldId id="482"/>
            <p14:sldId id="459"/>
            <p14:sldId id="494"/>
            <p14:sldId id="485"/>
            <p14:sldId id="493"/>
            <p14:sldId id="468"/>
            <p14:sldId id="473"/>
            <p14:sldId id="470"/>
            <p14:sldId id="264"/>
            <p14:sldId id="394"/>
          </p14:sldIdLst>
        </p14:section>
      </p14:sectionLst>
    </p:ext>
    <p:ext uri="{EFAFB233-063F-42B5-8137-9DF3F51BA10A}">
      <p15:sldGuideLst xmlns:p15="http://schemas.microsoft.com/office/powerpoint/2012/main">
        <p15:guide id="1" orient="horz" pos="2115">
          <p15:clr>
            <a:srgbClr val="A4A3A4"/>
          </p15:clr>
        </p15:guide>
        <p15:guide id="2" orient="horz" pos="4065">
          <p15:clr>
            <a:srgbClr val="A4A3A4"/>
          </p15:clr>
        </p15:guide>
        <p15:guide id="3" orient="horz" pos="436">
          <p15:clr>
            <a:srgbClr val="A4A3A4"/>
          </p15:clr>
        </p15:guide>
        <p15:guide id="4" orient="horz" pos="164">
          <p15:clr>
            <a:srgbClr val="A4A3A4"/>
          </p15:clr>
        </p15:guide>
        <p15:guide id="5" orient="horz" pos="3748">
          <p15:clr>
            <a:srgbClr val="A4A3A4"/>
          </p15:clr>
        </p15:guide>
        <p15:guide id="6" orient="horz" pos="4201">
          <p15:clr>
            <a:srgbClr val="A4A3A4"/>
          </p15:clr>
        </p15:guide>
        <p15:guide id="7" orient="horz" pos="482">
          <p15:clr>
            <a:srgbClr val="A4A3A4"/>
          </p15:clr>
        </p15:guide>
        <p15:guide id="8" pos="2880">
          <p15:clr>
            <a:srgbClr val="A4A3A4"/>
          </p15:clr>
        </p15:guide>
        <p15:guide id="9" pos="5602">
          <p15:clr>
            <a:srgbClr val="A4A3A4"/>
          </p15:clr>
        </p15:guide>
        <p15:guide id="10" pos="385">
          <p15:clr>
            <a:srgbClr val="A4A3A4"/>
          </p15:clr>
        </p15:guide>
        <p15:guide id="11" pos="113">
          <p15:clr>
            <a:srgbClr val="A4A3A4"/>
          </p15:clr>
        </p15:guide>
        <p15:guide id="12" pos="537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ra Milicevic Sperlic" initials="SMS" lastIdx="1" clrIdx="0">
    <p:extLst>
      <p:ext uri="{19B8F6BF-5375-455C-9EA6-DF929625EA0E}">
        <p15:presenceInfo xmlns:p15="http://schemas.microsoft.com/office/powerpoint/2012/main" userId="S-1-5-21-4119543390-1525491264-3948372228-38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202E"/>
    <a:srgbClr val="AD2213"/>
    <a:srgbClr val="EC2718"/>
    <a:srgbClr val="E6311E"/>
    <a:srgbClr val="F8C027"/>
    <a:srgbClr val="C89800"/>
    <a:srgbClr val="C404AD"/>
    <a:srgbClr val="B414A1"/>
    <a:srgbClr val="F83516"/>
    <a:srgbClr val="70AC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31" autoAdjust="0"/>
    <p:restoredTop sz="90364" autoAdjust="0"/>
  </p:normalViewPr>
  <p:slideViewPr>
    <p:cSldViewPr>
      <p:cViewPr varScale="1">
        <p:scale>
          <a:sx n="73" d="100"/>
          <a:sy n="73" d="100"/>
        </p:scale>
        <p:origin x="1224" y="72"/>
      </p:cViewPr>
      <p:guideLst>
        <p:guide orient="horz" pos="2115"/>
        <p:guide orient="horz" pos="4065"/>
        <p:guide orient="horz" pos="436"/>
        <p:guide orient="horz" pos="164"/>
        <p:guide orient="horz" pos="3748"/>
        <p:guide orient="horz" pos="4201"/>
        <p:guide orient="horz" pos="482"/>
        <p:guide pos="2880"/>
        <p:guide pos="5602"/>
        <p:guide pos="385"/>
        <p:guide pos="113"/>
        <p:guide pos="5375"/>
      </p:guideLst>
    </p:cSldViewPr>
  </p:slideViewPr>
  <p:notesTextViewPr>
    <p:cViewPr>
      <p:scale>
        <a:sx n="1" d="1"/>
        <a:sy n="1" d="1"/>
      </p:scale>
      <p:origin x="0" y="0"/>
    </p:cViewPr>
  </p:notesTextViewPr>
  <p:sorterViewPr>
    <p:cViewPr>
      <p:scale>
        <a:sx n="66" d="100"/>
        <a:sy n="66" d="100"/>
      </p:scale>
      <p:origin x="0" y="51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C8CE4F2-AAD6-3B42-9BC1-D462ECA15BEB}" type="datetimeFigureOut">
              <a:rPr lang="en-US" smtClean="0"/>
              <a:pPr/>
              <a:t>10/14/2022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D5B1348-3CED-1E4C-B61F-A3EE1663D068}" type="slidenum">
              <a:rPr lang="en-US" smtClean="0"/>
              <a:pPr/>
              <a:t>‹#›</a:t>
            </a:fld>
            <a:endParaRPr lang="en-US"/>
          </a:p>
        </p:txBody>
      </p:sp>
    </p:spTree>
    <p:extLst>
      <p:ext uri="{BB962C8B-B14F-4D97-AF65-F5344CB8AC3E}">
        <p14:creationId xmlns:p14="http://schemas.microsoft.com/office/powerpoint/2010/main" val="14770485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sv-SE"/>
          </a:p>
        </p:txBody>
      </p:sp>
      <p:sp>
        <p:nvSpPr>
          <p:cNvPr id="3" name="Platshållare för datum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5C1DA4F-C733-4485-BCAA-ED66A1937FEB}" type="datetimeFigureOut">
              <a:rPr lang="sv-SE" smtClean="0"/>
              <a:pPr/>
              <a:t>2022-10-14</a:t>
            </a:fld>
            <a:endParaRPr lang="sv-SE"/>
          </a:p>
        </p:txBody>
      </p:sp>
      <p:sp>
        <p:nvSpPr>
          <p:cNvPr id="4" name="Platshållare för bildobjekt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sv-SE"/>
          </a:p>
        </p:txBody>
      </p:sp>
      <p:sp>
        <p:nvSpPr>
          <p:cNvPr id="5" name="Platshållare för anteckninga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sv-SE"/>
          </a:p>
        </p:txBody>
      </p:sp>
      <p:sp>
        <p:nvSpPr>
          <p:cNvPr id="7" name="Platshållare för bildnumm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7AE7156-62F3-4CA3-9C03-D68BF7374B4F}" type="slidenum">
              <a:rPr lang="sv-SE" smtClean="0"/>
              <a:pPr/>
              <a:t>‹#›</a:t>
            </a:fld>
            <a:endParaRPr lang="sv-SE"/>
          </a:p>
        </p:txBody>
      </p:sp>
    </p:spTree>
    <p:extLst>
      <p:ext uri="{BB962C8B-B14F-4D97-AF65-F5344CB8AC3E}">
        <p14:creationId xmlns:p14="http://schemas.microsoft.com/office/powerpoint/2010/main" val="276727930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RS" dirty="0"/>
          </a:p>
        </p:txBody>
      </p:sp>
      <p:sp>
        <p:nvSpPr>
          <p:cNvPr id="4" name="Slide Number Placeholder 3"/>
          <p:cNvSpPr>
            <a:spLocks noGrp="1"/>
          </p:cNvSpPr>
          <p:nvPr>
            <p:ph type="sldNum" sz="quarter" idx="5"/>
          </p:nvPr>
        </p:nvSpPr>
        <p:spPr/>
        <p:txBody>
          <a:bodyPr/>
          <a:lstStyle/>
          <a:p>
            <a:fld id="{97AE7156-62F3-4CA3-9C03-D68BF7374B4F}" type="slidenum">
              <a:rPr lang="sv-SE" smtClean="0"/>
              <a:pPr/>
              <a:t>1</a:t>
            </a:fld>
            <a:endParaRPr lang="sv-SE"/>
          </a:p>
        </p:txBody>
      </p:sp>
    </p:spTree>
    <p:extLst>
      <p:ext uri="{BB962C8B-B14F-4D97-AF65-F5344CB8AC3E}">
        <p14:creationId xmlns:p14="http://schemas.microsoft.com/office/powerpoint/2010/main" val="195512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RS" dirty="0"/>
          </a:p>
        </p:txBody>
      </p:sp>
      <p:sp>
        <p:nvSpPr>
          <p:cNvPr id="4" name="Slide Number Placeholder 3"/>
          <p:cNvSpPr>
            <a:spLocks noGrp="1"/>
          </p:cNvSpPr>
          <p:nvPr>
            <p:ph type="sldNum" sz="quarter" idx="5"/>
          </p:nvPr>
        </p:nvSpPr>
        <p:spPr/>
        <p:txBody>
          <a:bodyPr/>
          <a:lstStyle/>
          <a:p>
            <a:fld id="{97AE7156-62F3-4CA3-9C03-D68BF7374B4F}" type="slidenum">
              <a:rPr lang="sv-SE" smtClean="0"/>
              <a:pPr/>
              <a:t>8</a:t>
            </a:fld>
            <a:endParaRPr lang="sv-SE"/>
          </a:p>
        </p:txBody>
      </p:sp>
    </p:spTree>
    <p:extLst>
      <p:ext uri="{BB962C8B-B14F-4D97-AF65-F5344CB8AC3E}">
        <p14:creationId xmlns:p14="http://schemas.microsoft.com/office/powerpoint/2010/main" val="4208321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475498-DCFA-844E-80C9-0AD487D66F7E}" type="datetime1">
              <a:rPr lang="en-US" smtClean="0">
                <a:solidFill>
                  <a:prstClr val="black"/>
                </a:solidFill>
              </a:rPr>
              <a:pPr/>
              <a:t>10/14/2022</a:t>
            </a:fld>
            <a:endParaRPr lang="sv-SE" dirty="0">
              <a:solidFill>
                <a:prstClr val="black"/>
              </a:solidFill>
            </a:endParaRPr>
          </a:p>
        </p:txBody>
      </p:sp>
      <p:sp>
        <p:nvSpPr>
          <p:cNvPr id="5" name="Footer Placeholder 4"/>
          <p:cNvSpPr>
            <a:spLocks noGrp="1"/>
          </p:cNvSpPr>
          <p:nvPr>
            <p:ph type="ftr" sz="quarter" idx="11"/>
          </p:nvPr>
        </p:nvSpPr>
        <p:spPr/>
        <p:txBody>
          <a:bodyPr/>
          <a:lstStyle/>
          <a:p>
            <a:pPr algn="l"/>
            <a:endParaRPr lang="sv-SE" dirty="0">
              <a:solidFill>
                <a:prstClr val="black"/>
              </a:solidFill>
            </a:endParaRPr>
          </a:p>
        </p:txBody>
      </p:sp>
      <p:sp>
        <p:nvSpPr>
          <p:cNvPr id="6" name="Slide Number Placeholder 5"/>
          <p:cNvSpPr>
            <a:spLocks noGrp="1"/>
          </p:cNvSpPr>
          <p:nvPr>
            <p:ph type="sldNum" sz="quarter" idx="12"/>
          </p:nvPr>
        </p:nvSpPr>
        <p:spPr/>
        <p:txBody>
          <a:bodyPr/>
          <a:lstStyle/>
          <a:p>
            <a:fld id="{1844E2AD-2CA4-4022-8F3B-D585D66E2E30}" type="slidenum">
              <a:rPr lang="sv-SE" smtClean="0">
                <a:solidFill>
                  <a:prstClr val="black"/>
                </a:solidFill>
              </a:rPr>
              <a:pPr/>
              <a:t>‹#›</a:t>
            </a:fld>
            <a:endParaRPr lang="sv-SE" dirty="0">
              <a:solidFill>
                <a:prstClr val="black"/>
              </a:solidFill>
            </a:endParaRPr>
          </a:p>
        </p:txBody>
      </p:sp>
    </p:spTree>
    <p:extLst>
      <p:ext uri="{BB962C8B-B14F-4D97-AF65-F5344CB8AC3E}">
        <p14:creationId xmlns:p14="http://schemas.microsoft.com/office/powerpoint/2010/main" val="409250391"/>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475498-DCFA-844E-80C9-0AD487D66F7E}" type="datetime1">
              <a:rPr lang="en-US" smtClean="0">
                <a:solidFill>
                  <a:prstClr val="black"/>
                </a:solidFill>
              </a:rPr>
              <a:pPr/>
              <a:t>10/14/2022</a:t>
            </a:fld>
            <a:endParaRPr lang="sv-SE" dirty="0">
              <a:solidFill>
                <a:prstClr val="black"/>
              </a:solidFill>
            </a:endParaRPr>
          </a:p>
        </p:txBody>
      </p:sp>
      <p:sp>
        <p:nvSpPr>
          <p:cNvPr id="5" name="Footer Placeholder 4"/>
          <p:cNvSpPr>
            <a:spLocks noGrp="1"/>
          </p:cNvSpPr>
          <p:nvPr>
            <p:ph type="ftr" sz="quarter" idx="11"/>
          </p:nvPr>
        </p:nvSpPr>
        <p:spPr/>
        <p:txBody>
          <a:bodyPr/>
          <a:lstStyle/>
          <a:p>
            <a:pPr algn="l"/>
            <a:endParaRPr lang="sv-SE" dirty="0">
              <a:solidFill>
                <a:prstClr val="black"/>
              </a:solidFill>
            </a:endParaRPr>
          </a:p>
        </p:txBody>
      </p:sp>
      <p:sp>
        <p:nvSpPr>
          <p:cNvPr id="6" name="Slide Number Placeholder 5"/>
          <p:cNvSpPr>
            <a:spLocks noGrp="1"/>
          </p:cNvSpPr>
          <p:nvPr>
            <p:ph type="sldNum" sz="quarter" idx="12"/>
          </p:nvPr>
        </p:nvSpPr>
        <p:spPr/>
        <p:txBody>
          <a:bodyPr/>
          <a:lstStyle/>
          <a:p>
            <a:fld id="{1844E2AD-2CA4-4022-8F3B-D585D66E2E30}" type="slidenum">
              <a:rPr lang="sv-SE" smtClean="0">
                <a:solidFill>
                  <a:prstClr val="black"/>
                </a:solidFill>
              </a:rPr>
              <a:pPr/>
              <a:t>‹#›</a:t>
            </a:fld>
            <a:endParaRPr lang="sv-SE" dirty="0">
              <a:solidFill>
                <a:prstClr val="black"/>
              </a:solidFill>
            </a:endParaRPr>
          </a:p>
        </p:txBody>
      </p:sp>
    </p:spTree>
    <p:extLst>
      <p:ext uri="{BB962C8B-B14F-4D97-AF65-F5344CB8AC3E}">
        <p14:creationId xmlns:p14="http://schemas.microsoft.com/office/powerpoint/2010/main" val="196959845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475498-DCFA-844E-80C9-0AD487D66F7E}" type="datetime1">
              <a:rPr lang="en-US" smtClean="0">
                <a:solidFill>
                  <a:prstClr val="black"/>
                </a:solidFill>
              </a:rPr>
              <a:pPr/>
              <a:t>10/14/2022</a:t>
            </a:fld>
            <a:endParaRPr lang="sv-SE" dirty="0">
              <a:solidFill>
                <a:prstClr val="black"/>
              </a:solidFill>
            </a:endParaRPr>
          </a:p>
        </p:txBody>
      </p:sp>
      <p:sp>
        <p:nvSpPr>
          <p:cNvPr id="5" name="Footer Placeholder 4"/>
          <p:cNvSpPr>
            <a:spLocks noGrp="1"/>
          </p:cNvSpPr>
          <p:nvPr>
            <p:ph type="ftr" sz="quarter" idx="11"/>
          </p:nvPr>
        </p:nvSpPr>
        <p:spPr/>
        <p:txBody>
          <a:bodyPr/>
          <a:lstStyle/>
          <a:p>
            <a:pPr algn="l"/>
            <a:endParaRPr lang="sv-SE" dirty="0">
              <a:solidFill>
                <a:prstClr val="black"/>
              </a:solidFill>
            </a:endParaRPr>
          </a:p>
        </p:txBody>
      </p:sp>
      <p:sp>
        <p:nvSpPr>
          <p:cNvPr id="6" name="Slide Number Placeholder 5"/>
          <p:cNvSpPr>
            <a:spLocks noGrp="1"/>
          </p:cNvSpPr>
          <p:nvPr>
            <p:ph type="sldNum" sz="quarter" idx="12"/>
          </p:nvPr>
        </p:nvSpPr>
        <p:spPr/>
        <p:txBody>
          <a:bodyPr/>
          <a:lstStyle/>
          <a:p>
            <a:fld id="{1844E2AD-2CA4-4022-8F3B-D585D66E2E30}" type="slidenum">
              <a:rPr lang="sv-SE" smtClean="0">
                <a:solidFill>
                  <a:prstClr val="black"/>
                </a:solidFill>
              </a:rPr>
              <a:pPr/>
              <a:t>‹#›</a:t>
            </a:fld>
            <a:endParaRPr lang="sv-SE" dirty="0">
              <a:solidFill>
                <a:prstClr val="black"/>
              </a:solidFill>
            </a:endParaRP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52377348"/>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475498-DCFA-844E-80C9-0AD487D66F7E}" type="datetime1">
              <a:rPr lang="en-US" smtClean="0">
                <a:solidFill>
                  <a:prstClr val="black"/>
                </a:solidFill>
              </a:rPr>
              <a:pPr/>
              <a:t>10/14/2022</a:t>
            </a:fld>
            <a:endParaRPr lang="sv-SE" dirty="0">
              <a:solidFill>
                <a:prstClr val="black"/>
              </a:solidFill>
            </a:endParaRPr>
          </a:p>
        </p:txBody>
      </p:sp>
      <p:sp>
        <p:nvSpPr>
          <p:cNvPr id="5" name="Footer Placeholder 4"/>
          <p:cNvSpPr>
            <a:spLocks noGrp="1"/>
          </p:cNvSpPr>
          <p:nvPr>
            <p:ph type="ftr" sz="quarter" idx="11"/>
          </p:nvPr>
        </p:nvSpPr>
        <p:spPr/>
        <p:txBody>
          <a:bodyPr/>
          <a:lstStyle/>
          <a:p>
            <a:pPr algn="l"/>
            <a:endParaRPr lang="sv-SE" dirty="0">
              <a:solidFill>
                <a:prstClr val="black"/>
              </a:solidFill>
            </a:endParaRPr>
          </a:p>
        </p:txBody>
      </p:sp>
      <p:sp>
        <p:nvSpPr>
          <p:cNvPr id="6" name="Slide Number Placeholder 5"/>
          <p:cNvSpPr>
            <a:spLocks noGrp="1"/>
          </p:cNvSpPr>
          <p:nvPr>
            <p:ph type="sldNum" sz="quarter" idx="12"/>
          </p:nvPr>
        </p:nvSpPr>
        <p:spPr/>
        <p:txBody>
          <a:bodyPr/>
          <a:lstStyle/>
          <a:p>
            <a:fld id="{1844E2AD-2CA4-4022-8F3B-D585D66E2E30}" type="slidenum">
              <a:rPr lang="sv-SE" smtClean="0">
                <a:solidFill>
                  <a:prstClr val="black"/>
                </a:solidFill>
              </a:rPr>
              <a:pPr/>
              <a:t>‹#›</a:t>
            </a:fld>
            <a:endParaRPr lang="sv-SE" dirty="0">
              <a:solidFill>
                <a:prstClr val="black"/>
              </a:solidFill>
            </a:endParaRPr>
          </a:p>
        </p:txBody>
      </p:sp>
    </p:spTree>
    <p:extLst>
      <p:ext uri="{BB962C8B-B14F-4D97-AF65-F5344CB8AC3E}">
        <p14:creationId xmlns:p14="http://schemas.microsoft.com/office/powerpoint/2010/main" val="1211076346"/>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475498-DCFA-844E-80C9-0AD487D66F7E}" type="datetime1">
              <a:rPr lang="en-US" smtClean="0">
                <a:solidFill>
                  <a:prstClr val="black"/>
                </a:solidFill>
              </a:rPr>
              <a:pPr/>
              <a:t>10/14/2022</a:t>
            </a:fld>
            <a:endParaRPr lang="sv-SE" dirty="0">
              <a:solidFill>
                <a:prstClr val="black"/>
              </a:solidFill>
            </a:endParaRPr>
          </a:p>
        </p:txBody>
      </p:sp>
      <p:sp>
        <p:nvSpPr>
          <p:cNvPr id="5" name="Footer Placeholder 4"/>
          <p:cNvSpPr>
            <a:spLocks noGrp="1"/>
          </p:cNvSpPr>
          <p:nvPr>
            <p:ph type="ftr" sz="quarter" idx="11"/>
          </p:nvPr>
        </p:nvSpPr>
        <p:spPr/>
        <p:txBody>
          <a:bodyPr/>
          <a:lstStyle/>
          <a:p>
            <a:pPr algn="l"/>
            <a:endParaRPr lang="sv-SE" dirty="0">
              <a:solidFill>
                <a:prstClr val="black"/>
              </a:solidFill>
            </a:endParaRPr>
          </a:p>
        </p:txBody>
      </p:sp>
      <p:sp>
        <p:nvSpPr>
          <p:cNvPr id="6" name="Slide Number Placeholder 5"/>
          <p:cNvSpPr>
            <a:spLocks noGrp="1"/>
          </p:cNvSpPr>
          <p:nvPr>
            <p:ph type="sldNum" sz="quarter" idx="12"/>
          </p:nvPr>
        </p:nvSpPr>
        <p:spPr/>
        <p:txBody>
          <a:bodyPr/>
          <a:lstStyle/>
          <a:p>
            <a:fld id="{1844E2AD-2CA4-4022-8F3B-D585D66E2E30}" type="slidenum">
              <a:rPr lang="sv-SE" smtClean="0">
                <a:solidFill>
                  <a:prstClr val="black"/>
                </a:solidFill>
              </a:rPr>
              <a:pPr/>
              <a:t>‹#›</a:t>
            </a:fld>
            <a:endParaRPr lang="sv-SE" dirty="0">
              <a:solidFill>
                <a:prstClr val="black"/>
              </a:solidFill>
            </a:endParaRP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5882131"/>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475498-DCFA-844E-80C9-0AD487D66F7E}" type="datetime1">
              <a:rPr lang="en-US" smtClean="0">
                <a:solidFill>
                  <a:prstClr val="black"/>
                </a:solidFill>
              </a:rPr>
              <a:pPr/>
              <a:t>10/14/2022</a:t>
            </a:fld>
            <a:endParaRPr lang="sv-SE" dirty="0">
              <a:solidFill>
                <a:prstClr val="black"/>
              </a:solidFill>
            </a:endParaRPr>
          </a:p>
        </p:txBody>
      </p:sp>
      <p:sp>
        <p:nvSpPr>
          <p:cNvPr id="5" name="Footer Placeholder 4"/>
          <p:cNvSpPr>
            <a:spLocks noGrp="1"/>
          </p:cNvSpPr>
          <p:nvPr>
            <p:ph type="ftr" sz="quarter" idx="11"/>
          </p:nvPr>
        </p:nvSpPr>
        <p:spPr/>
        <p:txBody>
          <a:bodyPr/>
          <a:lstStyle/>
          <a:p>
            <a:pPr algn="l"/>
            <a:endParaRPr lang="sv-SE" dirty="0">
              <a:solidFill>
                <a:prstClr val="black"/>
              </a:solidFill>
            </a:endParaRPr>
          </a:p>
        </p:txBody>
      </p:sp>
      <p:sp>
        <p:nvSpPr>
          <p:cNvPr id="6" name="Slide Number Placeholder 5"/>
          <p:cNvSpPr>
            <a:spLocks noGrp="1"/>
          </p:cNvSpPr>
          <p:nvPr>
            <p:ph type="sldNum" sz="quarter" idx="12"/>
          </p:nvPr>
        </p:nvSpPr>
        <p:spPr/>
        <p:txBody>
          <a:bodyPr/>
          <a:lstStyle/>
          <a:p>
            <a:fld id="{1844E2AD-2CA4-4022-8F3B-D585D66E2E30}" type="slidenum">
              <a:rPr lang="sv-SE" smtClean="0">
                <a:solidFill>
                  <a:prstClr val="black"/>
                </a:solidFill>
              </a:rPr>
              <a:pPr/>
              <a:t>‹#›</a:t>
            </a:fld>
            <a:endParaRPr lang="sv-SE" dirty="0">
              <a:solidFill>
                <a:prstClr val="black"/>
              </a:solidFill>
            </a:endParaRPr>
          </a:p>
        </p:txBody>
      </p:sp>
    </p:spTree>
    <p:extLst>
      <p:ext uri="{BB962C8B-B14F-4D97-AF65-F5344CB8AC3E}">
        <p14:creationId xmlns:p14="http://schemas.microsoft.com/office/powerpoint/2010/main" val="2692044697"/>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475498-DCFA-844E-80C9-0AD487D66F7E}" type="datetime1">
              <a:rPr lang="en-US" smtClean="0">
                <a:solidFill>
                  <a:prstClr val="black"/>
                </a:solidFill>
              </a:rPr>
              <a:pPr/>
              <a:t>10/14/2022</a:t>
            </a:fld>
            <a:endParaRPr lang="sv-SE" dirty="0">
              <a:solidFill>
                <a:prstClr val="black"/>
              </a:solidFill>
            </a:endParaRPr>
          </a:p>
        </p:txBody>
      </p:sp>
      <p:sp>
        <p:nvSpPr>
          <p:cNvPr id="5" name="Footer Placeholder 4"/>
          <p:cNvSpPr>
            <a:spLocks noGrp="1"/>
          </p:cNvSpPr>
          <p:nvPr>
            <p:ph type="ftr" sz="quarter" idx="11"/>
          </p:nvPr>
        </p:nvSpPr>
        <p:spPr/>
        <p:txBody>
          <a:bodyPr/>
          <a:lstStyle/>
          <a:p>
            <a:pPr algn="l"/>
            <a:endParaRPr lang="sv-SE" dirty="0">
              <a:solidFill>
                <a:prstClr val="black"/>
              </a:solidFill>
            </a:endParaRPr>
          </a:p>
        </p:txBody>
      </p:sp>
      <p:sp>
        <p:nvSpPr>
          <p:cNvPr id="6" name="Slide Number Placeholder 5"/>
          <p:cNvSpPr>
            <a:spLocks noGrp="1"/>
          </p:cNvSpPr>
          <p:nvPr>
            <p:ph type="sldNum" sz="quarter" idx="12"/>
          </p:nvPr>
        </p:nvSpPr>
        <p:spPr/>
        <p:txBody>
          <a:bodyPr/>
          <a:lstStyle/>
          <a:p>
            <a:fld id="{1844E2AD-2CA4-4022-8F3B-D585D66E2E30}" type="slidenum">
              <a:rPr lang="sv-SE" smtClean="0">
                <a:solidFill>
                  <a:prstClr val="black"/>
                </a:solidFill>
              </a:rPr>
              <a:pPr/>
              <a:t>‹#›</a:t>
            </a:fld>
            <a:endParaRPr lang="sv-SE" dirty="0">
              <a:solidFill>
                <a:prstClr val="black"/>
              </a:solidFill>
            </a:endParaRPr>
          </a:p>
        </p:txBody>
      </p:sp>
    </p:spTree>
    <p:extLst>
      <p:ext uri="{BB962C8B-B14F-4D97-AF65-F5344CB8AC3E}">
        <p14:creationId xmlns:p14="http://schemas.microsoft.com/office/powerpoint/2010/main" val="2295564395"/>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475498-DCFA-844E-80C9-0AD487D66F7E}" type="datetime1">
              <a:rPr lang="en-US" smtClean="0">
                <a:solidFill>
                  <a:prstClr val="black"/>
                </a:solidFill>
              </a:rPr>
              <a:pPr/>
              <a:t>10/14/2022</a:t>
            </a:fld>
            <a:endParaRPr lang="sv-SE" dirty="0">
              <a:solidFill>
                <a:prstClr val="black"/>
              </a:solidFill>
            </a:endParaRPr>
          </a:p>
        </p:txBody>
      </p:sp>
      <p:sp>
        <p:nvSpPr>
          <p:cNvPr id="5" name="Footer Placeholder 4"/>
          <p:cNvSpPr>
            <a:spLocks noGrp="1"/>
          </p:cNvSpPr>
          <p:nvPr>
            <p:ph type="ftr" sz="quarter" idx="11"/>
          </p:nvPr>
        </p:nvSpPr>
        <p:spPr/>
        <p:txBody>
          <a:bodyPr/>
          <a:lstStyle/>
          <a:p>
            <a:pPr algn="l"/>
            <a:endParaRPr lang="sv-SE" dirty="0">
              <a:solidFill>
                <a:prstClr val="black"/>
              </a:solidFill>
            </a:endParaRPr>
          </a:p>
        </p:txBody>
      </p:sp>
      <p:sp>
        <p:nvSpPr>
          <p:cNvPr id="6" name="Slide Number Placeholder 5"/>
          <p:cNvSpPr>
            <a:spLocks noGrp="1"/>
          </p:cNvSpPr>
          <p:nvPr>
            <p:ph type="sldNum" sz="quarter" idx="12"/>
          </p:nvPr>
        </p:nvSpPr>
        <p:spPr/>
        <p:txBody>
          <a:bodyPr/>
          <a:lstStyle/>
          <a:p>
            <a:fld id="{1844E2AD-2CA4-4022-8F3B-D585D66E2E30}" type="slidenum">
              <a:rPr lang="sv-SE" smtClean="0">
                <a:solidFill>
                  <a:prstClr val="black"/>
                </a:solidFill>
              </a:rPr>
              <a:pPr/>
              <a:t>‹#›</a:t>
            </a:fld>
            <a:endParaRPr lang="sv-SE" dirty="0">
              <a:solidFill>
                <a:prstClr val="black"/>
              </a:solidFill>
            </a:endParaRPr>
          </a:p>
        </p:txBody>
      </p:sp>
    </p:spTree>
    <p:extLst>
      <p:ext uri="{BB962C8B-B14F-4D97-AF65-F5344CB8AC3E}">
        <p14:creationId xmlns:p14="http://schemas.microsoft.com/office/powerpoint/2010/main" val="1785149762"/>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Slide (Large Image)">
    <p:spTree>
      <p:nvGrpSpPr>
        <p:cNvPr id="1" name=""/>
        <p:cNvGrpSpPr/>
        <p:nvPr/>
      </p:nvGrpSpPr>
      <p:grpSpPr>
        <a:xfrm>
          <a:off x="0" y="0"/>
          <a:ext cx="0" cy="0"/>
          <a:chOff x="0" y="0"/>
          <a:chExt cx="0" cy="0"/>
        </a:xfrm>
      </p:grpSpPr>
      <p:sp>
        <p:nvSpPr>
          <p:cNvPr id="14" name="Picture Placeholder 2"/>
          <p:cNvSpPr>
            <a:spLocks noGrp="1"/>
          </p:cNvSpPr>
          <p:nvPr>
            <p:ph type="pic" idx="12" hasCustomPrompt="1"/>
          </p:nvPr>
        </p:nvSpPr>
        <p:spPr>
          <a:xfrm>
            <a:off x="146304" y="1051902"/>
            <a:ext cx="8843963" cy="4865687"/>
          </a:xfrm>
          <a:solidFill>
            <a:srgbClr val="92D050"/>
          </a:solidFill>
          <a:ln>
            <a:noFill/>
          </a:ln>
        </p:spPr>
        <p:txBody>
          <a:bodyPr lIns="0"/>
          <a:lstStyle>
            <a:lvl1pPr marL="0" indent="0">
              <a:buNone/>
              <a:defRPr sz="1400" baseline="0"/>
            </a:lvl1pPr>
            <a:lvl2pPr marL="639849" indent="0">
              <a:buNone/>
              <a:defRPr sz="3900"/>
            </a:lvl2pPr>
            <a:lvl3pPr marL="1279698" indent="0">
              <a:buNone/>
              <a:defRPr sz="3400"/>
            </a:lvl3pPr>
            <a:lvl4pPr marL="1919547" indent="0">
              <a:buNone/>
              <a:defRPr sz="2800"/>
            </a:lvl4pPr>
            <a:lvl5pPr marL="2559397" indent="0">
              <a:buNone/>
              <a:defRPr sz="2800"/>
            </a:lvl5pPr>
            <a:lvl6pPr marL="3199246" indent="0">
              <a:buNone/>
              <a:defRPr sz="2800"/>
            </a:lvl6pPr>
            <a:lvl7pPr marL="3839098" indent="0">
              <a:buNone/>
              <a:defRPr sz="2800"/>
            </a:lvl7pPr>
            <a:lvl8pPr marL="4478947" indent="0">
              <a:buNone/>
              <a:defRPr sz="2800"/>
            </a:lvl8pPr>
            <a:lvl9pPr marL="5118796" indent="0">
              <a:buNone/>
              <a:defRPr sz="2800"/>
            </a:lvl9pPr>
          </a:lstStyle>
          <a:p>
            <a:pPr lvl="0"/>
            <a:r>
              <a:rPr lang="x-none" noProof="0" dirty="0"/>
              <a:t>Klikni na ikonicu da dodaš sliku</a:t>
            </a:r>
            <a:endParaRPr lang="en-US" noProof="0" dirty="0"/>
          </a:p>
        </p:txBody>
      </p:sp>
      <p:sp>
        <p:nvSpPr>
          <p:cNvPr id="5" name="Text Placeholder 2"/>
          <p:cNvSpPr>
            <a:spLocks noGrp="1"/>
          </p:cNvSpPr>
          <p:nvPr>
            <p:ph type="body" idx="1" hasCustomPrompt="1"/>
          </p:nvPr>
        </p:nvSpPr>
        <p:spPr>
          <a:xfrm>
            <a:off x="677490" y="3698201"/>
            <a:ext cx="2288868" cy="663335"/>
          </a:xfrm>
        </p:spPr>
        <p:txBody>
          <a:bodyPr wrap="none" lIns="0" anchor="ctr"/>
          <a:lstStyle>
            <a:lvl1pPr marL="0" indent="0">
              <a:lnSpc>
                <a:spcPct val="100000"/>
              </a:lnSpc>
              <a:buNone/>
              <a:defRPr sz="3500" b="0" i="0" baseline="0">
                <a:solidFill>
                  <a:schemeClr val="bg1"/>
                </a:solidFill>
                <a:latin typeface="Times New Roman" panose="02020603050405020304" pitchFamily="18" charset="0"/>
                <a:cs typeface="Times New Roman" panose="02020603050405020304" pitchFamily="18" charset="0"/>
              </a:defRPr>
            </a:lvl1pPr>
            <a:lvl2pPr marL="639849" indent="0">
              <a:buNone/>
              <a:defRPr sz="2500"/>
            </a:lvl2pPr>
            <a:lvl3pPr marL="1279698" indent="0">
              <a:buNone/>
              <a:defRPr sz="2200"/>
            </a:lvl3pPr>
            <a:lvl4pPr marL="1919547" indent="0">
              <a:buNone/>
              <a:defRPr sz="2000"/>
            </a:lvl4pPr>
            <a:lvl5pPr marL="2559397" indent="0">
              <a:buNone/>
              <a:defRPr sz="2000"/>
            </a:lvl5pPr>
            <a:lvl6pPr marL="3199246" indent="0">
              <a:buNone/>
              <a:defRPr sz="2000"/>
            </a:lvl6pPr>
            <a:lvl7pPr marL="3839098" indent="0">
              <a:buNone/>
              <a:defRPr sz="2000"/>
            </a:lvl7pPr>
            <a:lvl8pPr marL="4478947" indent="0">
              <a:buNone/>
              <a:defRPr sz="2000"/>
            </a:lvl8pPr>
            <a:lvl9pPr marL="5118796" indent="0">
              <a:buNone/>
              <a:defRPr sz="2000"/>
            </a:lvl9pPr>
          </a:lstStyle>
          <a:p>
            <a:pPr lvl="0"/>
            <a:r>
              <a:rPr lang="en-US" dirty="0"/>
              <a:t>K</a:t>
            </a:r>
            <a:r>
              <a:rPr lang="x-none" dirty="0"/>
              <a:t>likni da edituješ glavni tekstualni dokument</a:t>
            </a:r>
            <a:endParaRPr lang="en-US" dirty="0"/>
          </a:p>
        </p:txBody>
      </p:sp>
    </p:spTree>
    <p:extLst>
      <p:ext uri="{BB962C8B-B14F-4D97-AF65-F5344CB8AC3E}">
        <p14:creationId xmlns:p14="http://schemas.microsoft.com/office/powerpoint/2010/main" val="8816940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Headline Only">
    <p:spTree>
      <p:nvGrpSpPr>
        <p:cNvPr id="1" name=""/>
        <p:cNvGrpSpPr/>
        <p:nvPr/>
      </p:nvGrpSpPr>
      <p:grpSpPr>
        <a:xfrm>
          <a:off x="0" y="0"/>
          <a:ext cx="0" cy="0"/>
          <a:chOff x="0" y="0"/>
          <a:chExt cx="0" cy="0"/>
        </a:xfrm>
      </p:grpSpPr>
      <p:pic>
        <p:nvPicPr>
          <p:cNvPr id="2050" name="Picture 2" descr="C:\Users\Aca\Desktop\stranica.png"/>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r>
              <a:rPr lang="en-GB"/>
              <a:t>Click to edit Master title style</a:t>
            </a:r>
          </a:p>
        </p:txBody>
      </p:sp>
      <p:sp>
        <p:nvSpPr>
          <p:cNvPr id="4" name="Content Placeholder 3"/>
          <p:cNvSpPr>
            <a:spLocks noGrp="1"/>
          </p:cNvSpPr>
          <p:nvPr>
            <p:ph sz="quarter" idx="10"/>
          </p:nvPr>
        </p:nvSpPr>
        <p:spPr>
          <a:xfrm>
            <a:off x="457200" y="1821212"/>
            <a:ext cx="8229600" cy="46488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24466167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7_Headline Only">
    <p:spTree>
      <p:nvGrpSpPr>
        <p:cNvPr id="1" name=""/>
        <p:cNvGrpSpPr/>
        <p:nvPr/>
      </p:nvGrpSpPr>
      <p:grpSpPr>
        <a:xfrm>
          <a:off x="0" y="0"/>
          <a:ext cx="0" cy="0"/>
          <a:chOff x="0" y="0"/>
          <a:chExt cx="0" cy="0"/>
        </a:xfrm>
      </p:grpSpPr>
      <p:pic>
        <p:nvPicPr>
          <p:cNvPr id="2050" name="Picture 2" descr="C:\Users\Aca\Desktop\stranica.png"/>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r>
              <a:rPr lang="en-GB"/>
              <a:t>Click to edit Master title style</a:t>
            </a:r>
          </a:p>
        </p:txBody>
      </p:sp>
      <p:sp>
        <p:nvSpPr>
          <p:cNvPr id="4" name="Content Placeholder 3"/>
          <p:cNvSpPr>
            <a:spLocks noGrp="1"/>
          </p:cNvSpPr>
          <p:nvPr>
            <p:ph sz="quarter" idx="10"/>
          </p:nvPr>
        </p:nvSpPr>
        <p:spPr>
          <a:xfrm>
            <a:off x="457200" y="1821212"/>
            <a:ext cx="8229600" cy="46488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2064679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475498-DCFA-844E-80C9-0AD487D66F7E}" type="datetime1">
              <a:rPr lang="en-US" smtClean="0">
                <a:solidFill>
                  <a:prstClr val="black"/>
                </a:solidFill>
              </a:rPr>
              <a:pPr/>
              <a:t>10/14/2022</a:t>
            </a:fld>
            <a:endParaRPr lang="sv-SE" dirty="0">
              <a:solidFill>
                <a:prstClr val="black"/>
              </a:solidFill>
            </a:endParaRPr>
          </a:p>
        </p:txBody>
      </p:sp>
      <p:sp>
        <p:nvSpPr>
          <p:cNvPr id="5" name="Footer Placeholder 4"/>
          <p:cNvSpPr>
            <a:spLocks noGrp="1"/>
          </p:cNvSpPr>
          <p:nvPr>
            <p:ph type="ftr" sz="quarter" idx="11"/>
          </p:nvPr>
        </p:nvSpPr>
        <p:spPr/>
        <p:txBody>
          <a:bodyPr/>
          <a:lstStyle/>
          <a:p>
            <a:pPr algn="l"/>
            <a:endParaRPr lang="sv-SE" dirty="0">
              <a:solidFill>
                <a:prstClr val="black"/>
              </a:solidFill>
            </a:endParaRPr>
          </a:p>
        </p:txBody>
      </p:sp>
      <p:sp>
        <p:nvSpPr>
          <p:cNvPr id="6" name="Slide Number Placeholder 5"/>
          <p:cNvSpPr>
            <a:spLocks noGrp="1"/>
          </p:cNvSpPr>
          <p:nvPr>
            <p:ph type="sldNum" sz="quarter" idx="12"/>
          </p:nvPr>
        </p:nvSpPr>
        <p:spPr/>
        <p:txBody>
          <a:bodyPr/>
          <a:lstStyle/>
          <a:p>
            <a:fld id="{1844E2AD-2CA4-4022-8F3B-D585D66E2E30}" type="slidenum">
              <a:rPr lang="sv-SE" smtClean="0">
                <a:solidFill>
                  <a:prstClr val="black"/>
                </a:solidFill>
              </a:rPr>
              <a:pPr/>
              <a:t>‹#›</a:t>
            </a:fld>
            <a:endParaRPr lang="sv-SE" dirty="0">
              <a:solidFill>
                <a:prstClr val="black"/>
              </a:solidFill>
            </a:endParaRPr>
          </a:p>
        </p:txBody>
      </p:sp>
    </p:spTree>
    <p:extLst>
      <p:ext uri="{BB962C8B-B14F-4D97-AF65-F5344CB8AC3E}">
        <p14:creationId xmlns:p14="http://schemas.microsoft.com/office/powerpoint/2010/main" val="326723180"/>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561486"/>
            <a:ext cx="7810500" cy="4680000"/>
          </a:xfrm>
        </p:spPr>
        <p:txBody>
          <a:bodyPr anchor="t">
            <a:noAutofit/>
          </a:bodyPr>
          <a:lstStyle>
            <a:lvl1pPr algn="l">
              <a:lnSpc>
                <a:spcPct val="90000"/>
              </a:lnSpc>
              <a:defRPr sz="9000" b="0" cap="none" baseline="0">
                <a:solidFill>
                  <a:srgbClr val="969696"/>
                </a:solidFill>
              </a:defRPr>
            </a:lvl1p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fld id="{B22BD074-B9B6-334C-AF85-287D3F564762}" type="datetime1">
              <a:rPr lang="en-US" smtClean="0">
                <a:solidFill>
                  <a:prstClr val="black"/>
                </a:solidFill>
              </a:rPr>
              <a:pPr/>
              <a:t>10/14/2022</a:t>
            </a:fld>
            <a:endParaRPr lang="sv-SE">
              <a:solidFill>
                <a:prstClr val="black"/>
              </a:solidFill>
            </a:endParaRPr>
          </a:p>
        </p:txBody>
      </p:sp>
      <p:sp>
        <p:nvSpPr>
          <p:cNvPr id="5" name="Platshållare för sidfot 4"/>
          <p:cNvSpPr>
            <a:spLocks noGrp="1"/>
          </p:cNvSpPr>
          <p:nvPr>
            <p:ph type="ftr" sz="quarter" idx="11"/>
          </p:nvPr>
        </p:nvSpPr>
        <p:spPr/>
        <p:txBody>
          <a:bodyPr/>
          <a:lstStyle/>
          <a:p>
            <a:pPr algn="l"/>
            <a:r>
              <a:rPr lang="sv-SE">
                <a:solidFill>
                  <a:prstClr val="black"/>
                </a:solidFill>
              </a:rPr>
              <a:t>Naturvårdsverket | Swedish Environmental Protection Agency</a:t>
            </a:r>
            <a:endParaRPr lang="sv-SE" dirty="0">
              <a:solidFill>
                <a:prstClr val="black"/>
              </a:solidFill>
            </a:endParaRPr>
          </a:p>
        </p:txBody>
      </p:sp>
      <p:sp>
        <p:nvSpPr>
          <p:cNvPr id="6" name="Platshållare för bildnummer 5"/>
          <p:cNvSpPr>
            <a:spLocks noGrp="1"/>
          </p:cNvSpPr>
          <p:nvPr>
            <p:ph type="sldNum" sz="quarter" idx="12"/>
          </p:nvPr>
        </p:nvSpPr>
        <p:spPr/>
        <p:txBody>
          <a:bodyPr/>
          <a:lstStyle/>
          <a:p>
            <a:fld id="{1844E2AD-2CA4-4022-8F3B-D585D66E2E30}" type="slidenum">
              <a:rPr lang="sv-SE" smtClean="0">
                <a:solidFill>
                  <a:prstClr val="black"/>
                </a:solidFill>
              </a:rPr>
              <a:pPr/>
              <a:t>‹#›</a:t>
            </a:fld>
            <a:endParaRPr lang="sv-SE">
              <a:solidFill>
                <a:prstClr val="black"/>
              </a:solidFill>
            </a:endParaRPr>
          </a:p>
        </p:txBody>
      </p:sp>
    </p:spTree>
    <p:extLst>
      <p:ext uri="{BB962C8B-B14F-4D97-AF65-F5344CB8AC3E}">
        <p14:creationId xmlns:p14="http://schemas.microsoft.com/office/powerpoint/2010/main" val="29070961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Diagram och annat innehåll">
    <p:spTree>
      <p:nvGrpSpPr>
        <p:cNvPr id="1" name=""/>
        <p:cNvGrpSpPr/>
        <p:nvPr/>
      </p:nvGrpSpPr>
      <p:grpSpPr>
        <a:xfrm>
          <a:off x="0" y="0"/>
          <a:ext cx="0" cy="0"/>
          <a:chOff x="0" y="0"/>
          <a:chExt cx="0" cy="0"/>
        </a:xfrm>
      </p:grpSpPr>
      <p:sp>
        <p:nvSpPr>
          <p:cNvPr id="3" name="Platshållare för innehåll 2"/>
          <p:cNvSpPr>
            <a:spLocks noGrp="1"/>
          </p:cNvSpPr>
          <p:nvPr>
            <p:ph sz="quarter" idx="10"/>
          </p:nvPr>
        </p:nvSpPr>
        <p:spPr>
          <a:xfrm>
            <a:off x="360000" y="360000"/>
            <a:ext cx="8460000" cy="6138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581272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475498-DCFA-844E-80C9-0AD487D66F7E}" type="datetime1">
              <a:rPr lang="en-US" smtClean="0">
                <a:solidFill>
                  <a:prstClr val="black"/>
                </a:solidFill>
              </a:rPr>
              <a:pPr/>
              <a:t>10/14/2022</a:t>
            </a:fld>
            <a:endParaRPr lang="sv-SE" dirty="0">
              <a:solidFill>
                <a:prstClr val="black"/>
              </a:solidFill>
            </a:endParaRPr>
          </a:p>
        </p:txBody>
      </p:sp>
      <p:sp>
        <p:nvSpPr>
          <p:cNvPr id="5" name="Footer Placeholder 4"/>
          <p:cNvSpPr>
            <a:spLocks noGrp="1"/>
          </p:cNvSpPr>
          <p:nvPr>
            <p:ph type="ftr" sz="quarter" idx="11"/>
          </p:nvPr>
        </p:nvSpPr>
        <p:spPr/>
        <p:txBody>
          <a:bodyPr/>
          <a:lstStyle/>
          <a:p>
            <a:pPr algn="l"/>
            <a:endParaRPr lang="sv-SE" dirty="0">
              <a:solidFill>
                <a:prstClr val="black"/>
              </a:solidFill>
            </a:endParaRPr>
          </a:p>
        </p:txBody>
      </p:sp>
      <p:sp>
        <p:nvSpPr>
          <p:cNvPr id="6" name="Slide Number Placeholder 5"/>
          <p:cNvSpPr>
            <a:spLocks noGrp="1"/>
          </p:cNvSpPr>
          <p:nvPr>
            <p:ph type="sldNum" sz="quarter" idx="12"/>
          </p:nvPr>
        </p:nvSpPr>
        <p:spPr/>
        <p:txBody>
          <a:bodyPr/>
          <a:lstStyle/>
          <a:p>
            <a:fld id="{1844E2AD-2CA4-4022-8F3B-D585D66E2E30}" type="slidenum">
              <a:rPr lang="sv-SE" smtClean="0">
                <a:solidFill>
                  <a:prstClr val="black"/>
                </a:solidFill>
              </a:rPr>
              <a:pPr/>
              <a:t>‹#›</a:t>
            </a:fld>
            <a:endParaRPr lang="sv-SE" dirty="0">
              <a:solidFill>
                <a:prstClr val="black"/>
              </a:solidFill>
            </a:endParaRPr>
          </a:p>
        </p:txBody>
      </p:sp>
    </p:spTree>
    <p:extLst>
      <p:ext uri="{BB962C8B-B14F-4D97-AF65-F5344CB8AC3E}">
        <p14:creationId xmlns:p14="http://schemas.microsoft.com/office/powerpoint/2010/main" val="3181820664"/>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475498-DCFA-844E-80C9-0AD487D66F7E}" type="datetime1">
              <a:rPr lang="en-US" smtClean="0">
                <a:solidFill>
                  <a:prstClr val="black"/>
                </a:solidFill>
              </a:rPr>
              <a:pPr/>
              <a:t>10/14/2022</a:t>
            </a:fld>
            <a:endParaRPr lang="sv-SE" dirty="0">
              <a:solidFill>
                <a:prstClr val="black"/>
              </a:solidFill>
            </a:endParaRPr>
          </a:p>
        </p:txBody>
      </p:sp>
      <p:sp>
        <p:nvSpPr>
          <p:cNvPr id="6" name="Footer Placeholder 5"/>
          <p:cNvSpPr>
            <a:spLocks noGrp="1"/>
          </p:cNvSpPr>
          <p:nvPr>
            <p:ph type="ftr" sz="quarter" idx="11"/>
          </p:nvPr>
        </p:nvSpPr>
        <p:spPr/>
        <p:txBody>
          <a:bodyPr/>
          <a:lstStyle/>
          <a:p>
            <a:pPr algn="l"/>
            <a:endParaRPr lang="sv-SE" dirty="0">
              <a:solidFill>
                <a:prstClr val="black"/>
              </a:solidFill>
            </a:endParaRPr>
          </a:p>
        </p:txBody>
      </p:sp>
      <p:sp>
        <p:nvSpPr>
          <p:cNvPr id="7" name="Slide Number Placeholder 6"/>
          <p:cNvSpPr>
            <a:spLocks noGrp="1"/>
          </p:cNvSpPr>
          <p:nvPr>
            <p:ph type="sldNum" sz="quarter" idx="12"/>
          </p:nvPr>
        </p:nvSpPr>
        <p:spPr/>
        <p:txBody>
          <a:bodyPr/>
          <a:lstStyle/>
          <a:p>
            <a:fld id="{1844E2AD-2CA4-4022-8F3B-D585D66E2E30}" type="slidenum">
              <a:rPr lang="sv-SE" smtClean="0">
                <a:solidFill>
                  <a:prstClr val="black"/>
                </a:solidFill>
              </a:rPr>
              <a:pPr/>
              <a:t>‹#›</a:t>
            </a:fld>
            <a:endParaRPr lang="sv-SE" dirty="0">
              <a:solidFill>
                <a:prstClr val="black"/>
              </a:solidFill>
            </a:endParaRPr>
          </a:p>
        </p:txBody>
      </p:sp>
    </p:spTree>
    <p:extLst>
      <p:ext uri="{BB962C8B-B14F-4D97-AF65-F5344CB8AC3E}">
        <p14:creationId xmlns:p14="http://schemas.microsoft.com/office/powerpoint/2010/main" val="3405178356"/>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475498-DCFA-844E-80C9-0AD487D66F7E}" type="datetime1">
              <a:rPr lang="en-US" smtClean="0">
                <a:solidFill>
                  <a:prstClr val="black"/>
                </a:solidFill>
              </a:rPr>
              <a:pPr/>
              <a:t>10/14/2022</a:t>
            </a:fld>
            <a:endParaRPr lang="sv-SE" dirty="0">
              <a:solidFill>
                <a:prstClr val="black"/>
              </a:solidFill>
            </a:endParaRPr>
          </a:p>
        </p:txBody>
      </p:sp>
      <p:sp>
        <p:nvSpPr>
          <p:cNvPr id="8" name="Footer Placeholder 7"/>
          <p:cNvSpPr>
            <a:spLocks noGrp="1"/>
          </p:cNvSpPr>
          <p:nvPr>
            <p:ph type="ftr" sz="quarter" idx="11"/>
          </p:nvPr>
        </p:nvSpPr>
        <p:spPr/>
        <p:txBody>
          <a:bodyPr/>
          <a:lstStyle/>
          <a:p>
            <a:pPr algn="l"/>
            <a:endParaRPr lang="sv-SE" dirty="0">
              <a:solidFill>
                <a:prstClr val="black"/>
              </a:solidFill>
            </a:endParaRPr>
          </a:p>
        </p:txBody>
      </p:sp>
      <p:sp>
        <p:nvSpPr>
          <p:cNvPr id="9" name="Slide Number Placeholder 8"/>
          <p:cNvSpPr>
            <a:spLocks noGrp="1"/>
          </p:cNvSpPr>
          <p:nvPr>
            <p:ph type="sldNum" sz="quarter" idx="12"/>
          </p:nvPr>
        </p:nvSpPr>
        <p:spPr/>
        <p:txBody>
          <a:bodyPr/>
          <a:lstStyle/>
          <a:p>
            <a:fld id="{1844E2AD-2CA4-4022-8F3B-D585D66E2E30}" type="slidenum">
              <a:rPr lang="sv-SE" smtClean="0">
                <a:solidFill>
                  <a:prstClr val="black"/>
                </a:solidFill>
              </a:rPr>
              <a:pPr/>
              <a:t>‹#›</a:t>
            </a:fld>
            <a:endParaRPr lang="sv-SE" dirty="0">
              <a:solidFill>
                <a:prstClr val="black"/>
              </a:solidFill>
            </a:endParaRPr>
          </a:p>
        </p:txBody>
      </p:sp>
    </p:spTree>
    <p:extLst>
      <p:ext uri="{BB962C8B-B14F-4D97-AF65-F5344CB8AC3E}">
        <p14:creationId xmlns:p14="http://schemas.microsoft.com/office/powerpoint/2010/main" val="1247534634"/>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475498-DCFA-844E-80C9-0AD487D66F7E}" type="datetime1">
              <a:rPr lang="en-US" smtClean="0">
                <a:solidFill>
                  <a:prstClr val="black"/>
                </a:solidFill>
              </a:rPr>
              <a:pPr/>
              <a:t>10/14/2022</a:t>
            </a:fld>
            <a:endParaRPr lang="sv-SE" dirty="0">
              <a:solidFill>
                <a:prstClr val="black"/>
              </a:solidFill>
            </a:endParaRPr>
          </a:p>
        </p:txBody>
      </p:sp>
      <p:sp>
        <p:nvSpPr>
          <p:cNvPr id="4" name="Footer Placeholder 3"/>
          <p:cNvSpPr>
            <a:spLocks noGrp="1"/>
          </p:cNvSpPr>
          <p:nvPr>
            <p:ph type="ftr" sz="quarter" idx="11"/>
          </p:nvPr>
        </p:nvSpPr>
        <p:spPr/>
        <p:txBody>
          <a:bodyPr/>
          <a:lstStyle/>
          <a:p>
            <a:pPr algn="l"/>
            <a:endParaRPr lang="sv-SE" dirty="0">
              <a:solidFill>
                <a:prstClr val="black"/>
              </a:solidFill>
            </a:endParaRPr>
          </a:p>
        </p:txBody>
      </p:sp>
      <p:sp>
        <p:nvSpPr>
          <p:cNvPr id="5" name="Slide Number Placeholder 4"/>
          <p:cNvSpPr>
            <a:spLocks noGrp="1"/>
          </p:cNvSpPr>
          <p:nvPr>
            <p:ph type="sldNum" sz="quarter" idx="12"/>
          </p:nvPr>
        </p:nvSpPr>
        <p:spPr/>
        <p:txBody>
          <a:bodyPr/>
          <a:lstStyle/>
          <a:p>
            <a:fld id="{1844E2AD-2CA4-4022-8F3B-D585D66E2E30}" type="slidenum">
              <a:rPr lang="sv-SE" smtClean="0">
                <a:solidFill>
                  <a:prstClr val="black"/>
                </a:solidFill>
              </a:rPr>
              <a:pPr/>
              <a:t>‹#›</a:t>
            </a:fld>
            <a:endParaRPr lang="sv-SE" dirty="0">
              <a:solidFill>
                <a:prstClr val="black"/>
              </a:solidFill>
            </a:endParaRPr>
          </a:p>
        </p:txBody>
      </p:sp>
    </p:spTree>
    <p:extLst>
      <p:ext uri="{BB962C8B-B14F-4D97-AF65-F5344CB8AC3E}">
        <p14:creationId xmlns:p14="http://schemas.microsoft.com/office/powerpoint/2010/main" val="2548616672"/>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475498-DCFA-844E-80C9-0AD487D66F7E}" type="datetime1">
              <a:rPr lang="en-US" smtClean="0">
                <a:solidFill>
                  <a:prstClr val="black"/>
                </a:solidFill>
              </a:rPr>
              <a:pPr/>
              <a:t>10/14/2022</a:t>
            </a:fld>
            <a:endParaRPr lang="sv-SE" dirty="0">
              <a:solidFill>
                <a:prstClr val="black"/>
              </a:solidFill>
            </a:endParaRPr>
          </a:p>
        </p:txBody>
      </p:sp>
      <p:sp>
        <p:nvSpPr>
          <p:cNvPr id="3" name="Footer Placeholder 2"/>
          <p:cNvSpPr>
            <a:spLocks noGrp="1"/>
          </p:cNvSpPr>
          <p:nvPr>
            <p:ph type="ftr" sz="quarter" idx="11"/>
          </p:nvPr>
        </p:nvSpPr>
        <p:spPr/>
        <p:txBody>
          <a:bodyPr/>
          <a:lstStyle/>
          <a:p>
            <a:pPr algn="l"/>
            <a:endParaRPr lang="sv-SE" dirty="0">
              <a:solidFill>
                <a:prstClr val="black"/>
              </a:solidFill>
            </a:endParaRPr>
          </a:p>
        </p:txBody>
      </p:sp>
      <p:sp>
        <p:nvSpPr>
          <p:cNvPr id="4" name="Slide Number Placeholder 3"/>
          <p:cNvSpPr>
            <a:spLocks noGrp="1"/>
          </p:cNvSpPr>
          <p:nvPr>
            <p:ph type="sldNum" sz="quarter" idx="12"/>
          </p:nvPr>
        </p:nvSpPr>
        <p:spPr/>
        <p:txBody>
          <a:bodyPr/>
          <a:lstStyle/>
          <a:p>
            <a:fld id="{1844E2AD-2CA4-4022-8F3B-D585D66E2E30}" type="slidenum">
              <a:rPr lang="sv-SE" smtClean="0">
                <a:solidFill>
                  <a:prstClr val="black"/>
                </a:solidFill>
              </a:rPr>
              <a:pPr/>
              <a:t>‹#›</a:t>
            </a:fld>
            <a:endParaRPr lang="sv-SE" dirty="0">
              <a:solidFill>
                <a:prstClr val="black"/>
              </a:solidFill>
            </a:endParaRPr>
          </a:p>
        </p:txBody>
      </p:sp>
    </p:spTree>
    <p:extLst>
      <p:ext uri="{BB962C8B-B14F-4D97-AF65-F5344CB8AC3E}">
        <p14:creationId xmlns:p14="http://schemas.microsoft.com/office/powerpoint/2010/main" val="1487622815"/>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E475498-DCFA-844E-80C9-0AD487D66F7E}" type="datetime1">
              <a:rPr lang="en-US" smtClean="0">
                <a:solidFill>
                  <a:prstClr val="black"/>
                </a:solidFill>
              </a:rPr>
              <a:pPr/>
              <a:t>10/14/2022</a:t>
            </a:fld>
            <a:endParaRPr lang="sv-SE" dirty="0">
              <a:solidFill>
                <a:prstClr val="black"/>
              </a:solidFill>
            </a:endParaRPr>
          </a:p>
        </p:txBody>
      </p:sp>
      <p:sp>
        <p:nvSpPr>
          <p:cNvPr id="6" name="Footer Placeholder 5"/>
          <p:cNvSpPr>
            <a:spLocks noGrp="1"/>
          </p:cNvSpPr>
          <p:nvPr>
            <p:ph type="ftr" sz="quarter" idx="11"/>
          </p:nvPr>
        </p:nvSpPr>
        <p:spPr/>
        <p:txBody>
          <a:bodyPr/>
          <a:lstStyle/>
          <a:p>
            <a:pPr algn="l"/>
            <a:endParaRPr lang="sv-SE" dirty="0">
              <a:solidFill>
                <a:prstClr val="black"/>
              </a:solidFill>
            </a:endParaRPr>
          </a:p>
        </p:txBody>
      </p:sp>
      <p:sp>
        <p:nvSpPr>
          <p:cNvPr id="7" name="Slide Number Placeholder 6"/>
          <p:cNvSpPr>
            <a:spLocks noGrp="1"/>
          </p:cNvSpPr>
          <p:nvPr>
            <p:ph type="sldNum" sz="quarter" idx="12"/>
          </p:nvPr>
        </p:nvSpPr>
        <p:spPr/>
        <p:txBody>
          <a:bodyPr/>
          <a:lstStyle/>
          <a:p>
            <a:fld id="{1844E2AD-2CA4-4022-8F3B-D585D66E2E30}" type="slidenum">
              <a:rPr lang="sv-SE" smtClean="0">
                <a:solidFill>
                  <a:prstClr val="black"/>
                </a:solidFill>
              </a:rPr>
              <a:pPr/>
              <a:t>‹#›</a:t>
            </a:fld>
            <a:endParaRPr lang="sv-SE" dirty="0">
              <a:solidFill>
                <a:prstClr val="black"/>
              </a:solidFill>
            </a:endParaRPr>
          </a:p>
        </p:txBody>
      </p:sp>
    </p:spTree>
    <p:extLst>
      <p:ext uri="{BB962C8B-B14F-4D97-AF65-F5344CB8AC3E}">
        <p14:creationId xmlns:p14="http://schemas.microsoft.com/office/powerpoint/2010/main" val="3860916234"/>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475498-DCFA-844E-80C9-0AD487D66F7E}" type="datetime1">
              <a:rPr lang="en-US" smtClean="0">
                <a:solidFill>
                  <a:prstClr val="black"/>
                </a:solidFill>
              </a:rPr>
              <a:pPr/>
              <a:t>10/14/2022</a:t>
            </a:fld>
            <a:endParaRPr lang="sv-SE" dirty="0">
              <a:solidFill>
                <a:prstClr val="black"/>
              </a:solidFill>
            </a:endParaRPr>
          </a:p>
        </p:txBody>
      </p:sp>
      <p:sp>
        <p:nvSpPr>
          <p:cNvPr id="6" name="Footer Placeholder 5"/>
          <p:cNvSpPr>
            <a:spLocks noGrp="1"/>
          </p:cNvSpPr>
          <p:nvPr>
            <p:ph type="ftr" sz="quarter" idx="11"/>
          </p:nvPr>
        </p:nvSpPr>
        <p:spPr/>
        <p:txBody>
          <a:bodyPr/>
          <a:lstStyle/>
          <a:p>
            <a:pPr algn="l"/>
            <a:endParaRPr lang="sv-SE" dirty="0">
              <a:solidFill>
                <a:prstClr val="black"/>
              </a:solidFill>
            </a:endParaRPr>
          </a:p>
        </p:txBody>
      </p:sp>
      <p:sp>
        <p:nvSpPr>
          <p:cNvPr id="7" name="Slide Number Placeholder 6"/>
          <p:cNvSpPr>
            <a:spLocks noGrp="1"/>
          </p:cNvSpPr>
          <p:nvPr>
            <p:ph type="sldNum" sz="quarter" idx="12"/>
          </p:nvPr>
        </p:nvSpPr>
        <p:spPr/>
        <p:txBody>
          <a:bodyPr/>
          <a:lstStyle/>
          <a:p>
            <a:fld id="{1844E2AD-2CA4-4022-8F3B-D585D66E2E30}" type="slidenum">
              <a:rPr lang="sv-SE" smtClean="0">
                <a:solidFill>
                  <a:prstClr val="black"/>
                </a:solidFill>
              </a:rPr>
              <a:pPr/>
              <a:t>‹#›</a:t>
            </a:fld>
            <a:endParaRPr lang="sv-SE" dirty="0">
              <a:solidFill>
                <a:prstClr val="black"/>
              </a:solidFill>
            </a:endParaRPr>
          </a:p>
        </p:txBody>
      </p:sp>
    </p:spTree>
    <p:extLst>
      <p:ext uri="{BB962C8B-B14F-4D97-AF65-F5344CB8AC3E}">
        <p14:creationId xmlns:p14="http://schemas.microsoft.com/office/powerpoint/2010/main" val="349882851"/>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E475498-DCFA-844E-80C9-0AD487D66F7E}" type="datetime1">
              <a:rPr lang="en-US" smtClean="0">
                <a:solidFill>
                  <a:prstClr val="black"/>
                </a:solidFill>
              </a:rPr>
              <a:pPr/>
              <a:t>10/14/2022</a:t>
            </a:fld>
            <a:endParaRPr lang="sv-SE" dirty="0">
              <a:solidFill>
                <a:prstClr val="black"/>
              </a:solidFill>
            </a:endParaRP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lgn="l"/>
            <a:endParaRPr lang="sv-SE" dirty="0">
              <a:solidFill>
                <a:prstClr val="black"/>
              </a:solidFill>
            </a:endParaRP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1844E2AD-2CA4-4022-8F3B-D585D66E2E30}" type="slidenum">
              <a:rPr lang="sv-SE" smtClean="0">
                <a:solidFill>
                  <a:prstClr val="black"/>
                </a:solidFill>
              </a:rPr>
              <a:pPr/>
              <a:t>‹#›</a:t>
            </a:fld>
            <a:endParaRPr lang="sv-SE" dirty="0">
              <a:solidFill>
                <a:prstClr val="black"/>
              </a:solidFill>
            </a:endParaRPr>
          </a:p>
        </p:txBody>
      </p:sp>
    </p:spTree>
    <p:extLst>
      <p:ext uri="{BB962C8B-B14F-4D97-AF65-F5344CB8AC3E}">
        <p14:creationId xmlns:p14="http://schemas.microsoft.com/office/powerpoint/2010/main" val="291591720"/>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 id="2147483711" r:id="rId17"/>
    <p:sldLayoutId id="2147483712" r:id="rId18"/>
    <p:sldLayoutId id="2147483693" r:id="rId19"/>
    <p:sldLayoutId id="2147483660" r:id="rId20"/>
    <p:sldLayoutId id="2147483662" r:id="rId21"/>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7.xml"/><Relationship Id="rId6" Type="http://schemas.openxmlformats.org/officeDocument/2006/relationships/image" Target="../media/image5.jpeg"/><Relationship Id="rId5" Type="http://schemas.openxmlformats.org/officeDocument/2006/relationships/image" Target="../media/image4.jp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hyperlink" Target="https://inovacije.klimatskepromene.rs/wp-content/uploads/2020/08/Prirucnik-za-trening_Web_SRB.pdf" TargetMode="Externa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hyperlink" Target="https://www.klimatskepromene.rs/wp-content/uploads/2020/08/Gender-and-Climate-Change-monitoring-framework-DRAFT-18122019.pdf" TargetMode="Externa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hyperlink" Target="https://antidiskriminacija.rs/preporuka-mera-za-ostvarivanje-" TargetMode="External"/><Relationship Id="rId2" Type="http://schemas.openxmlformats.org/officeDocument/2006/relationships/image" Target="../media/image8.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hyperlink" Target="https://unece.org/environment-policy/publications/toolbox-how-mainstream-gender-environmental-policy" TargetMode="External"/><Relationship Id="rId2" Type="http://schemas.openxmlformats.org/officeDocument/2006/relationships/notesSlide" Target="../notesSlides/notesSlide2.xml"/><Relationship Id="rId1" Type="http://schemas.openxmlformats.org/officeDocument/2006/relationships/slideLayout" Target="../slideLayouts/slideLayout18.xml"/><Relationship Id="rId5" Type="http://schemas.openxmlformats.org/officeDocument/2006/relationships/image" Target="../media/image11.jpe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ca\Desktop\naslovna-ppt.png"/>
          <p:cNvPicPr>
            <a:picLocks noChangeAspect="1" noChangeArrowheads="1"/>
          </p:cNvPicPr>
          <p:nvPr/>
        </p:nvPicPr>
        <p:blipFill>
          <a:blip r:embed="rId3" cstate="print"/>
          <a:srcRect/>
          <a:stretch>
            <a:fillRect/>
          </a:stretch>
        </p:blipFill>
        <p:spPr bwMode="auto">
          <a:xfrm>
            <a:off x="0" y="0"/>
            <a:ext cx="9144000" cy="6974632"/>
          </a:xfrm>
          <a:prstGeom prst="rect">
            <a:avLst/>
          </a:prstGeom>
          <a:noFill/>
        </p:spPr>
      </p:pic>
      <p:sp>
        <p:nvSpPr>
          <p:cNvPr id="5" name="Text Placeholder 2"/>
          <p:cNvSpPr txBox="1">
            <a:spLocks/>
          </p:cNvSpPr>
          <p:nvPr/>
        </p:nvSpPr>
        <p:spPr bwMode="auto">
          <a:xfrm>
            <a:off x="323527" y="476672"/>
            <a:ext cx="8640961" cy="5112568"/>
          </a:xfrm>
          <a:prstGeom prst="rect">
            <a:avLst/>
          </a:prstGeom>
          <a:noFill/>
          <a:ln w="9525">
            <a:noFill/>
            <a:miter lim="800000"/>
            <a:headEnd/>
            <a:tailEnd/>
          </a:ln>
        </p:spPr>
        <p:txBody>
          <a:bodyPr vert="horz" wrap="none" lIns="0" tIns="45697" rIns="91395" bIns="45697" numCol="1" anchor="ctr" anchorCtr="0" compatLnSpc="1">
            <a:prstTxWarp prst="textNoShape">
              <a:avLst/>
            </a:prstTxWarp>
          </a:bodyPr>
          <a:lstStyle>
            <a:lvl1pPr marL="0" indent="0" algn="l" defTabSz="912813" rtl="0" eaLnBrk="1" fontAlgn="base" hangingPunct="1">
              <a:lnSpc>
                <a:spcPct val="100000"/>
              </a:lnSpc>
              <a:spcBef>
                <a:spcPts val="1200"/>
              </a:spcBef>
              <a:spcAft>
                <a:spcPct val="0"/>
              </a:spcAft>
              <a:buNone/>
              <a:defRPr sz="3500" b="0" i="0" baseline="0">
                <a:solidFill>
                  <a:schemeClr val="bg1"/>
                </a:solidFill>
                <a:latin typeface="Times New Roman" panose="02020603050405020304" pitchFamily="18" charset="0"/>
                <a:ea typeface="+mn-ea"/>
                <a:cs typeface="Times New Roman" panose="02020603050405020304" pitchFamily="18" charset="0"/>
              </a:defRPr>
            </a:lvl1pPr>
            <a:lvl2pPr marL="639849" indent="0" algn="l" defTabSz="912813" rtl="0" eaLnBrk="1" fontAlgn="base" hangingPunct="1">
              <a:lnSpc>
                <a:spcPct val="130000"/>
              </a:lnSpc>
              <a:spcBef>
                <a:spcPts val="1200"/>
              </a:spcBef>
              <a:spcAft>
                <a:spcPct val="0"/>
              </a:spcAft>
              <a:buNone/>
              <a:defRPr sz="2500" baseline="0">
                <a:solidFill>
                  <a:srgbClr val="7F7F7F"/>
                </a:solidFill>
                <a:latin typeface="Times New Roman" panose="02020603050405020304" pitchFamily="18" charset="0"/>
                <a:ea typeface="+mn-ea"/>
                <a:cs typeface="Times New Roman" panose="02020603050405020304" pitchFamily="18" charset="0"/>
              </a:defRPr>
            </a:lvl2pPr>
            <a:lvl3pPr marL="1279698" indent="0" algn="l" defTabSz="912813" rtl="0" eaLnBrk="1" fontAlgn="base" hangingPunct="1">
              <a:lnSpc>
                <a:spcPct val="130000"/>
              </a:lnSpc>
              <a:spcBef>
                <a:spcPts val="1200"/>
              </a:spcBef>
              <a:spcAft>
                <a:spcPct val="0"/>
              </a:spcAft>
              <a:buNone/>
              <a:defRPr sz="2200" baseline="0">
                <a:solidFill>
                  <a:srgbClr val="7F7F7F"/>
                </a:solidFill>
                <a:latin typeface="Times New Roman" panose="02020603050405020304" pitchFamily="18" charset="0"/>
                <a:ea typeface="+mn-ea"/>
                <a:cs typeface="Times New Roman" panose="02020603050405020304" pitchFamily="18" charset="0"/>
              </a:defRPr>
            </a:lvl3pPr>
            <a:lvl4pPr marL="1919547" indent="0" algn="l" defTabSz="912813" rtl="0" eaLnBrk="1" fontAlgn="base" hangingPunct="1">
              <a:lnSpc>
                <a:spcPct val="130000"/>
              </a:lnSpc>
              <a:spcBef>
                <a:spcPts val="1200"/>
              </a:spcBef>
              <a:spcAft>
                <a:spcPct val="0"/>
              </a:spcAft>
              <a:buNone/>
              <a:defRPr sz="2000" baseline="0">
                <a:solidFill>
                  <a:srgbClr val="7F7F7F"/>
                </a:solidFill>
                <a:latin typeface="Times New Roman" panose="02020603050405020304" pitchFamily="18" charset="0"/>
                <a:ea typeface="+mn-ea"/>
                <a:cs typeface="Times New Roman" panose="02020603050405020304" pitchFamily="18" charset="0"/>
              </a:defRPr>
            </a:lvl4pPr>
            <a:lvl5pPr marL="2559397" indent="0" algn="l" defTabSz="912813" rtl="0" eaLnBrk="1" fontAlgn="base" hangingPunct="1">
              <a:lnSpc>
                <a:spcPct val="130000"/>
              </a:lnSpc>
              <a:spcBef>
                <a:spcPts val="1200"/>
              </a:spcBef>
              <a:spcAft>
                <a:spcPct val="0"/>
              </a:spcAft>
              <a:buNone/>
              <a:defRPr sz="2000" baseline="0">
                <a:solidFill>
                  <a:srgbClr val="7F7F7F"/>
                </a:solidFill>
                <a:latin typeface="Times New Roman" panose="02020603050405020304" pitchFamily="18" charset="0"/>
                <a:ea typeface="+mn-ea"/>
                <a:cs typeface="Times New Roman" panose="02020603050405020304" pitchFamily="18" charset="0"/>
              </a:defRPr>
            </a:lvl5pPr>
            <a:lvl6pPr marL="3199246" indent="0" algn="l" defTabSz="913121" rtl="0" eaLnBrk="1" fontAlgn="base" hangingPunct="1">
              <a:spcBef>
                <a:spcPct val="20000"/>
              </a:spcBef>
              <a:spcAft>
                <a:spcPct val="0"/>
              </a:spcAft>
              <a:buNone/>
              <a:defRPr sz="2000">
                <a:solidFill>
                  <a:schemeClr val="tx1"/>
                </a:solidFill>
                <a:latin typeface="+mn-lt"/>
                <a:ea typeface="+mn-ea"/>
              </a:defRPr>
            </a:lvl6pPr>
            <a:lvl7pPr marL="3839098" indent="0" algn="l" defTabSz="913121" rtl="0" eaLnBrk="1" fontAlgn="base" hangingPunct="1">
              <a:spcBef>
                <a:spcPct val="20000"/>
              </a:spcBef>
              <a:spcAft>
                <a:spcPct val="0"/>
              </a:spcAft>
              <a:buNone/>
              <a:defRPr sz="2000">
                <a:solidFill>
                  <a:schemeClr val="tx1"/>
                </a:solidFill>
                <a:latin typeface="+mn-lt"/>
                <a:ea typeface="+mn-ea"/>
              </a:defRPr>
            </a:lvl7pPr>
            <a:lvl8pPr marL="4478947" indent="0" algn="l" defTabSz="913121" rtl="0" eaLnBrk="1" fontAlgn="base" hangingPunct="1">
              <a:spcBef>
                <a:spcPct val="20000"/>
              </a:spcBef>
              <a:spcAft>
                <a:spcPct val="0"/>
              </a:spcAft>
              <a:buNone/>
              <a:defRPr sz="2000">
                <a:solidFill>
                  <a:schemeClr val="tx1"/>
                </a:solidFill>
                <a:latin typeface="+mn-lt"/>
                <a:ea typeface="+mn-ea"/>
              </a:defRPr>
            </a:lvl8pPr>
            <a:lvl9pPr marL="5118796" indent="0" algn="l" defTabSz="913121" rtl="0" eaLnBrk="1" fontAlgn="base" hangingPunct="1">
              <a:spcBef>
                <a:spcPct val="20000"/>
              </a:spcBef>
              <a:spcAft>
                <a:spcPct val="0"/>
              </a:spcAft>
              <a:buNone/>
              <a:defRPr sz="2000">
                <a:solidFill>
                  <a:schemeClr val="tx1"/>
                </a:solidFill>
                <a:latin typeface="+mn-lt"/>
                <a:ea typeface="+mn-ea"/>
              </a:defRPr>
            </a:lvl9pPr>
          </a:lstStyle>
          <a:p>
            <a:pPr algn="ctr"/>
            <a:endParaRPr lang="sr-Cyrl-RS" sz="4000" kern="0" dirty="0">
              <a:latin typeface="+mj-lt"/>
            </a:endParaRPr>
          </a:p>
          <a:p>
            <a:pPr algn="ctr"/>
            <a:endParaRPr lang="sr-Cyrl-RS" sz="3200" kern="0" dirty="0">
              <a:latin typeface="+mj-lt"/>
            </a:endParaRPr>
          </a:p>
          <a:p>
            <a:pPr marL="0" indent="0" algn="ctr">
              <a:buNone/>
            </a:pPr>
            <a:endParaRPr lang="en-US" sz="2400" kern="0" dirty="0">
              <a:latin typeface="+mj-lt"/>
            </a:endParaRPr>
          </a:p>
          <a:p>
            <a:pPr marL="0" indent="0" algn="ctr">
              <a:buNone/>
            </a:pPr>
            <a:endParaRPr lang="en-US" sz="2400" kern="0" dirty="0">
              <a:latin typeface="+mj-lt"/>
            </a:endParaRPr>
          </a:p>
          <a:p>
            <a:pPr marL="0" indent="0" algn="ctr">
              <a:buNone/>
            </a:pPr>
            <a:endParaRPr lang="en-US" sz="2400" kern="0" dirty="0">
              <a:latin typeface="+mj-lt"/>
            </a:endParaRPr>
          </a:p>
          <a:p>
            <a:pPr marL="0" indent="0" algn="ctr">
              <a:buNone/>
            </a:pPr>
            <a:r>
              <a:rPr lang="en-US" sz="2400" kern="0" dirty="0">
                <a:latin typeface="+mj-lt"/>
              </a:rPr>
              <a:t> </a:t>
            </a:r>
          </a:p>
          <a:p>
            <a:pPr marL="0" indent="0" algn="ctr">
              <a:buNone/>
            </a:pPr>
            <a:r>
              <a:rPr lang="en-GB" sz="2400" b="1" i="1" kern="0" dirty="0">
                <a:solidFill>
                  <a:schemeClr val="tx1"/>
                </a:solidFill>
                <a:latin typeface="+mj-lt"/>
              </a:rPr>
              <a:t>Integration of Gender Aspects into Environmental Policies </a:t>
            </a:r>
            <a:endParaRPr lang="ru-RU" sz="2400" b="1" i="1" kern="0" dirty="0">
              <a:solidFill>
                <a:schemeClr val="tx1"/>
              </a:solidFill>
              <a:latin typeface="+mj-lt"/>
            </a:endParaRPr>
          </a:p>
          <a:p>
            <a:pPr marL="0" indent="0" algn="ctr">
              <a:buNone/>
            </a:pPr>
            <a:r>
              <a:rPr lang="ru-RU" sz="2400" b="1" dirty="0">
                <a:solidFill>
                  <a:srgbClr val="008000"/>
                </a:solidFill>
              </a:rPr>
              <a:t>- </a:t>
            </a:r>
          </a:p>
          <a:p>
            <a:pPr marL="0" indent="0" algn="ctr">
              <a:buNone/>
            </a:pPr>
            <a:endParaRPr lang="sr-Cyrl-RS" sz="2000" i="1" kern="0" dirty="0">
              <a:solidFill>
                <a:schemeClr val="tx1"/>
              </a:solidFill>
              <a:latin typeface="+mj-lt"/>
            </a:endParaRPr>
          </a:p>
          <a:p>
            <a:pPr algn="ctr"/>
            <a:endParaRPr lang="en-US" sz="2400" kern="0" dirty="0">
              <a:latin typeface="+mj-lt"/>
            </a:endParaRPr>
          </a:p>
          <a:p>
            <a:pPr algn="ctr"/>
            <a:endParaRPr lang="sr-Cyrl-RS" sz="2800" kern="0" dirty="0">
              <a:latin typeface="+mj-lt"/>
            </a:endParaRPr>
          </a:p>
          <a:p>
            <a:pPr algn="ctr"/>
            <a:r>
              <a:rPr lang="sr-Cyrl-RS" sz="2800" kern="0" dirty="0">
                <a:latin typeface="+mj-lt"/>
              </a:rPr>
              <a:t> </a:t>
            </a:r>
          </a:p>
          <a:p>
            <a:pPr algn="ctr"/>
            <a:endParaRPr lang="en-US" sz="2000" i="1" kern="0" dirty="0">
              <a:solidFill>
                <a:schemeClr val="tx1"/>
              </a:solidFill>
              <a:latin typeface="+mj-lt"/>
            </a:endParaRPr>
          </a:p>
          <a:p>
            <a:pPr algn="ctr"/>
            <a:endParaRPr lang="en-US" sz="1600" i="1" kern="0" dirty="0">
              <a:solidFill>
                <a:schemeClr val="tx1"/>
              </a:solidFill>
              <a:latin typeface="+mj-lt"/>
            </a:endParaRPr>
          </a:p>
          <a:p>
            <a:pPr algn="ctr"/>
            <a:r>
              <a:rPr lang="sr-Latn-RS" sz="1600" i="1" kern="0" dirty="0">
                <a:solidFill>
                  <a:schemeClr val="tx1"/>
                </a:solidFill>
                <a:latin typeface="+mj-lt"/>
              </a:rPr>
              <a:t>Biljana Filipović Đušić</a:t>
            </a:r>
            <a:r>
              <a:rPr lang="sr-Cyrl-RS" sz="1600" i="1" kern="0" dirty="0">
                <a:solidFill>
                  <a:schemeClr val="tx1"/>
                </a:solidFill>
                <a:latin typeface="+mj-lt"/>
              </a:rPr>
              <a:t>, </a:t>
            </a:r>
          </a:p>
          <a:p>
            <a:pPr algn="ctr"/>
            <a:r>
              <a:rPr lang="sr-Latn-RS" sz="1600" i="1" kern="0" dirty="0">
                <a:solidFill>
                  <a:schemeClr val="tx1"/>
                </a:solidFill>
                <a:latin typeface="+mj-lt"/>
              </a:rPr>
              <a:t>Ministry of Environmental Protection</a:t>
            </a:r>
            <a:r>
              <a:rPr lang="en-US" sz="1600" i="1" kern="0" dirty="0">
                <a:solidFill>
                  <a:schemeClr val="tx1"/>
                </a:solidFill>
                <a:latin typeface="+mj-lt"/>
              </a:rPr>
              <a:t> of the Republic of Serbia</a:t>
            </a:r>
            <a:endParaRPr lang="sr-Cyrl-RS" sz="1600" i="1" kern="0" dirty="0">
              <a:solidFill>
                <a:schemeClr val="tx1"/>
              </a:solidFill>
              <a:latin typeface="+mj-lt"/>
            </a:endParaRPr>
          </a:p>
          <a:p>
            <a:pPr algn="ctr"/>
            <a:endParaRPr lang="sr-Cyrl-RS" sz="2000" kern="0" dirty="0">
              <a:latin typeface="+mj-lt"/>
            </a:endParaRPr>
          </a:p>
          <a:p>
            <a:pPr algn="ctr"/>
            <a:endParaRPr lang="sr-Cyrl-RS" sz="2000" kern="0" dirty="0">
              <a:latin typeface="+mj-lt"/>
            </a:endParaRPr>
          </a:p>
        </p:txBody>
      </p:sp>
      <p:pic>
        <p:nvPicPr>
          <p:cNvPr id="2" name="Picture 2" descr="grb">
            <a:extLst>
              <a:ext uri="{FF2B5EF4-FFF2-40B4-BE49-F238E27FC236}">
                <a16:creationId xmlns:a16="http://schemas.microsoft.com/office/drawing/2014/main" id="{D8B37DA7-050F-4490-9998-509621073F2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4723" y="403768"/>
            <a:ext cx="2857500" cy="105727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Placeholder 3">
            <a:extLst>
              <a:ext uri="{FF2B5EF4-FFF2-40B4-BE49-F238E27FC236}">
                <a16:creationId xmlns:a16="http://schemas.microsoft.com/office/drawing/2014/main" id="{420B1B2D-A64D-DADE-27C0-FE356082412B}"/>
              </a:ext>
            </a:extLst>
          </p:cNvPr>
          <p:cNvPicPr>
            <a:picLocks noChangeAspect="1"/>
          </p:cNvPicPr>
          <p:nvPr/>
        </p:nvPicPr>
        <p:blipFill>
          <a:blip r:embed="rId5">
            <a:extLst>
              <a:ext uri="{28A0092B-C50C-407E-A947-70E740481C1C}">
                <a14:useLocalDpi xmlns:a14="http://schemas.microsoft.com/office/drawing/2010/main" val="0"/>
              </a:ext>
            </a:extLst>
          </a:blip>
          <a:srcRect l="1628" r="1628"/>
          <a:stretch>
            <a:fillRect/>
          </a:stretch>
        </p:blipFill>
        <p:spPr>
          <a:xfrm>
            <a:off x="2051720" y="2492896"/>
            <a:ext cx="4608512" cy="2880320"/>
          </a:xfrm>
          <a:prstGeom prst="rect">
            <a:avLst/>
          </a:prstGeom>
        </p:spPr>
      </p:pic>
      <p:pic>
        <p:nvPicPr>
          <p:cNvPr id="2050" name="Picture 2" descr="See related image detail">
            <a:extLst>
              <a:ext uri="{FF2B5EF4-FFF2-40B4-BE49-F238E27FC236}">
                <a16:creationId xmlns:a16="http://schemas.microsoft.com/office/drawing/2014/main" id="{9163D6A0-2847-4A54-A2AD-3C5A0D73F1D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84368" y="68309"/>
            <a:ext cx="1169876" cy="16324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0368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400" y="619200"/>
            <a:ext cx="7344000" cy="721568"/>
          </a:xfrm>
        </p:spPr>
        <p:txBody>
          <a:bodyPr>
            <a:normAutofit/>
          </a:bodyPr>
          <a:lstStyle/>
          <a:p>
            <a:r>
              <a:rPr lang="en-US" sz="2800" b="1" dirty="0"/>
              <a:t>Cooperation with municipalities and cities</a:t>
            </a:r>
            <a:endParaRPr lang="en-GB" sz="2800" b="1" dirty="0"/>
          </a:p>
        </p:txBody>
      </p:sp>
      <p:sp>
        <p:nvSpPr>
          <p:cNvPr id="3" name="Content Placeholder 2"/>
          <p:cNvSpPr>
            <a:spLocks noGrp="1"/>
          </p:cNvSpPr>
          <p:nvPr>
            <p:ph sz="quarter" idx="10"/>
          </p:nvPr>
        </p:nvSpPr>
        <p:spPr>
          <a:xfrm>
            <a:off x="457200" y="1484784"/>
            <a:ext cx="8229600" cy="4985310"/>
          </a:xfrm>
        </p:spPr>
        <p:txBody>
          <a:bodyPr/>
          <a:lstStyle/>
          <a:p>
            <a:r>
              <a:rPr lang="sr-Latn-RS" sz="2000" dirty="0"/>
              <a:t>B</a:t>
            </a:r>
            <a:r>
              <a:rPr lang="en-US" sz="2000" dirty="0"/>
              <a:t>y </a:t>
            </a:r>
            <a:r>
              <a:rPr lang="en-US" sz="2000" dirty="0" err="1"/>
              <a:t>organi</a:t>
            </a:r>
            <a:r>
              <a:rPr lang="sr-Latn-RS" sz="2000" dirty="0"/>
              <a:t>s</a:t>
            </a:r>
            <a:r>
              <a:rPr lang="en-US" sz="2000" dirty="0" err="1"/>
              <a:t>ing</a:t>
            </a:r>
            <a:r>
              <a:rPr lang="en-US" sz="2000" dirty="0"/>
              <a:t> this thematic workshop</a:t>
            </a:r>
            <a:r>
              <a:rPr lang="sr-Latn-RS" sz="2000" dirty="0"/>
              <a:t>, </a:t>
            </a:r>
            <a:r>
              <a:rPr lang="en-US" sz="2000" dirty="0"/>
              <a:t>we continued to work on gender </a:t>
            </a:r>
            <a:r>
              <a:rPr lang="sr-Latn-RS" sz="2000" dirty="0"/>
              <a:t>mainstreaming in</a:t>
            </a:r>
            <a:r>
              <a:rPr lang="en-US" sz="2000" dirty="0"/>
              <a:t>to</a:t>
            </a:r>
            <a:r>
              <a:rPr lang="sr-Latn-RS" sz="2000" dirty="0"/>
              <a:t> </a:t>
            </a:r>
            <a:r>
              <a:rPr lang="en-US" sz="2000" dirty="0"/>
              <a:t>environmental policies</a:t>
            </a:r>
            <a:r>
              <a:rPr lang="sr-Latn-RS" sz="2000" dirty="0"/>
              <a:t> </a:t>
            </a:r>
            <a:r>
              <a:rPr lang="sr-Latn-RS" sz="2000" dirty="0" err="1"/>
              <a:t>by</a:t>
            </a:r>
            <a:r>
              <a:rPr lang="sr-Latn-RS" sz="2000" dirty="0"/>
              <a:t> </a:t>
            </a:r>
            <a:r>
              <a:rPr lang="en-US" sz="2000" dirty="0"/>
              <a:t>initiating cooperation with </a:t>
            </a:r>
            <a:r>
              <a:rPr lang="sr-Latn-RS" sz="2000" dirty="0" err="1"/>
              <a:t>the</a:t>
            </a:r>
            <a:r>
              <a:rPr lang="sr-Latn-RS" sz="2000" dirty="0"/>
              <a:t> </a:t>
            </a:r>
            <a:r>
              <a:rPr lang="en-US" sz="2000" dirty="0"/>
              <a:t>representatives of cities and municipalities</a:t>
            </a:r>
            <a:r>
              <a:rPr lang="sr-Latn-RS" sz="2000" dirty="0"/>
              <a:t> and</a:t>
            </a:r>
            <a:r>
              <a:rPr lang="en-US" sz="2000" dirty="0"/>
              <a:t> Regional Development Agencies</a:t>
            </a:r>
            <a:r>
              <a:rPr lang="sr-Latn-RS" sz="2000" dirty="0"/>
              <a:t>,</a:t>
            </a:r>
            <a:endParaRPr lang="sr-Cyrl-RS" sz="2000" dirty="0"/>
          </a:p>
          <a:p>
            <a:r>
              <a:rPr lang="en-US" sz="2000" dirty="0"/>
              <a:t>Objective: </a:t>
            </a:r>
            <a:r>
              <a:rPr lang="sr-Latn-RS" sz="2000" dirty="0" err="1"/>
              <a:t>Providing</a:t>
            </a:r>
            <a:r>
              <a:rPr lang="en-US" sz="2000" dirty="0"/>
              <a:t> inform</a:t>
            </a:r>
            <a:r>
              <a:rPr lang="sr-Latn-RS" sz="2000" dirty="0" err="1"/>
              <a:t>ation</a:t>
            </a:r>
            <a:r>
              <a:rPr lang="en-US" sz="2000" dirty="0"/>
              <a:t> </a:t>
            </a:r>
            <a:r>
              <a:rPr lang="sr-Latn-RS" sz="2000" dirty="0"/>
              <a:t>on </a:t>
            </a:r>
            <a:r>
              <a:rPr lang="en-US" sz="2000" dirty="0"/>
              <a:t>basic knowledge </a:t>
            </a:r>
            <a:r>
              <a:rPr lang="sr-Latn-RS" sz="2000" dirty="0"/>
              <a:t>on</a:t>
            </a:r>
            <a:r>
              <a:rPr lang="en-US" sz="2000" dirty="0"/>
              <a:t> gender aspects in water, energy, circular economy, climate change, waste</a:t>
            </a:r>
            <a:r>
              <a:rPr lang="sr-Latn-RS" sz="2000" dirty="0"/>
              <a:t> </a:t>
            </a:r>
            <a:r>
              <a:rPr lang="sr-Latn-RS" sz="2000" dirty="0" err="1"/>
              <a:t>and</a:t>
            </a:r>
            <a:r>
              <a:rPr lang="en-US" sz="2000" dirty="0"/>
              <a:t> chemical</a:t>
            </a:r>
            <a:r>
              <a:rPr lang="sr-Latn-RS" sz="2000" dirty="0"/>
              <a:t> management </a:t>
            </a:r>
            <a:r>
              <a:rPr lang="sr-Latn-RS" sz="2000" dirty="0" err="1"/>
              <a:t>sectors</a:t>
            </a:r>
            <a:r>
              <a:rPr lang="sr-Cyrl-RS" dirty="0"/>
              <a:t>...</a:t>
            </a:r>
            <a:endParaRPr lang="en-GB" dirty="0"/>
          </a:p>
        </p:txBody>
      </p:sp>
      <p:pic>
        <p:nvPicPr>
          <p:cNvPr id="6" name="Picture 5" descr="A picture containing tree, outdoor, grass, person&#10;&#10;Description automatically generated">
            <a:extLst>
              <a:ext uri="{FF2B5EF4-FFF2-40B4-BE49-F238E27FC236}">
                <a16:creationId xmlns:a16="http://schemas.microsoft.com/office/drawing/2014/main" id="{F925226B-29D1-56B5-B7A0-D672C695F5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3808" y="4307777"/>
            <a:ext cx="2571750" cy="2073551"/>
          </a:xfrm>
          <a:prstGeom prst="rect">
            <a:avLst/>
          </a:prstGeom>
        </p:spPr>
      </p:pic>
    </p:spTree>
    <p:extLst>
      <p:ext uri="{BB962C8B-B14F-4D97-AF65-F5344CB8AC3E}">
        <p14:creationId xmlns:p14="http://schemas.microsoft.com/office/powerpoint/2010/main" val="1657797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23050" y="1268760"/>
            <a:ext cx="7398822" cy="923330"/>
          </a:xfrm>
          <a:prstGeom prst="rect">
            <a:avLst/>
          </a:prstGeom>
          <a:noFill/>
        </p:spPr>
        <p:txBody>
          <a:bodyPr wrap="square" rtlCol="0">
            <a:spAutoFit/>
          </a:bodyPr>
          <a:lstStyle/>
          <a:p>
            <a:pPr marL="9525" algn="ctr"/>
            <a:r>
              <a:rPr lang="en-GB" b="1" dirty="0">
                <a:solidFill>
                  <a:srgbClr val="008000"/>
                </a:solidFill>
              </a:rPr>
              <a:t>Activities with the support of UN WOMEN </a:t>
            </a:r>
          </a:p>
          <a:p>
            <a:pPr marL="9525" algn="ctr"/>
            <a:r>
              <a:rPr lang="en-GB" b="1" dirty="0">
                <a:solidFill>
                  <a:srgbClr val="008000"/>
                </a:solidFill>
              </a:rPr>
              <a:t>in the field of climate change</a:t>
            </a:r>
          </a:p>
          <a:p>
            <a:pPr marL="9525" algn="ctr"/>
            <a:endParaRPr lang="en-GB" b="1" dirty="0">
              <a:solidFill>
                <a:srgbClr val="008000"/>
              </a:solidFill>
            </a:endParaRPr>
          </a:p>
        </p:txBody>
      </p:sp>
      <p:sp>
        <p:nvSpPr>
          <p:cNvPr id="2" name="Rectangle 1"/>
          <p:cNvSpPr/>
          <p:nvPr/>
        </p:nvSpPr>
        <p:spPr>
          <a:xfrm>
            <a:off x="2286000" y="3186627"/>
            <a:ext cx="4572000" cy="507831"/>
          </a:xfrm>
          <a:prstGeom prst="rect">
            <a:avLst/>
          </a:prstGeom>
        </p:spPr>
        <p:txBody>
          <a:bodyPr>
            <a:spAutoFit/>
          </a:bodyPr>
          <a:lstStyle/>
          <a:p>
            <a:r>
              <a:rPr lang="sr-Cyrl-RS" sz="1350" b="1" dirty="0">
                <a:solidFill>
                  <a:schemeClr val="bg1"/>
                </a:solidFill>
                <a:latin typeface="Arial" panose="020B0604020202020204" pitchFamily="34" charset="0"/>
                <a:cs typeface="Arial" panose="020B0604020202020204" pitchFamily="34" charset="0"/>
              </a:rPr>
              <a:t>Досадашње активности уз подршку </a:t>
            </a:r>
            <a:r>
              <a:rPr lang="en-US" sz="1350" b="1" dirty="0">
                <a:solidFill>
                  <a:schemeClr val="bg1"/>
                </a:solidFill>
                <a:latin typeface="Arial" panose="020B0604020202020204" pitchFamily="34" charset="0"/>
                <a:cs typeface="Arial" panose="020B0604020202020204" pitchFamily="34" charset="0"/>
              </a:rPr>
              <a:t>UN WOMEN </a:t>
            </a:r>
            <a:r>
              <a:rPr lang="sr-Cyrl-RS" sz="1350" b="1" dirty="0">
                <a:solidFill>
                  <a:schemeClr val="bg1"/>
                </a:solidFill>
                <a:latin typeface="Arial" panose="020B0604020202020204" pitchFamily="34" charset="0"/>
                <a:cs typeface="Arial" panose="020B0604020202020204" pitchFamily="34" charset="0"/>
              </a:rPr>
              <a:t>у области климатских промена </a:t>
            </a:r>
            <a:endParaRPr lang="en-GB" sz="1350" dirty="0"/>
          </a:p>
        </p:txBody>
      </p:sp>
      <p:sp>
        <p:nvSpPr>
          <p:cNvPr id="6" name="Rectangle 5"/>
          <p:cNvSpPr/>
          <p:nvPr/>
        </p:nvSpPr>
        <p:spPr>
          <a:xfrm>
            <a:off x="575556" y="2169007"/>
            <a:ext cx="8100900" cy="3554819"/>
          </a:xfrm>
          <a:prstGeom prst="rect">
            <a:avLst/>
          </a:prstGeom>
        </p:spPr>
        <p:txBody>
          <a:bodyPr wrap="square">
            <a:spAutoFit/>
          </a:bodyPr>
          <a:lstStyle/>
          <a:p>
            <a:pPr algn="just"/>
            <a:endParaRPr lang="sr-Latn-RS" sz="1350" dirty="0">
              <a:latin typeface="Arial" panose="020B0604020202020204" pitchFamily="34" charset="0"/>
              <a:cs typeface="Arial" panose="020B0604020202020204" pitchFamily="34" charset="0"/>
            </a:endParaRPr>
          </a:p>
          <a:p>
            <a:pPr marL="257175" indent="-257175" algn="just">
              <a:buFont typeface="Arial" panose="020B0604020202020204" pitchFamily="34" charset="0"/>
              <a:buChar char="•"/>
            </a:pPr>
            <a:r>
              <a:rPr lang="en-GB" dirty="0">
                <a:latin typeface="Arial" panose="020B0604020202020204" pitchFamily="34" charset="0"/>
                <a:cs typeface="Arial" panose="020B0604020202020204" pitchFamily="34" charset="0"/>
              </a:rPr>
              <a:t>In </a:t>
            </a:r>
            <a:r>
              <a:rPr lang="sr-Cyrl-RS" dirty="0">
                <a:latin typeface="Arial" panose="020B0604020202020204" pitchFamily="34" charset="0"/>
                <a:cs typeface="Arial" panose="020B0604020202020204" pitchFamily="34" charset="0"/>
              </a:rPr>
              <a:t>2017-2018.-</a:t>
            </a:r>
            <a:r>
              <a:rPr lang="en-GB" dirty="0">
                <a:latin typeface="Arial" panose="020B0604020202020204" pitchFamily="34" charset="0"/>
                <a:cs typeface="Arial" panose="020B0604020202020204" pitchFamily="34" charset="0"/>
              </a:rPr>
              <a:t> within the </a:t>
            </a:r>
            <a:r>
              <a:rPr lang="sr-Cyrl-RS" dirty="0">
                <a:latin typeface="Arial" panose="020B0604020202020204" pitchFamily="34" charset="0"/>
                <a:cs typeface="Arial" panose="020B0604020202020204" pitchFamily="34" charset="0"/>
              </a:rPr>
              <a:t>„</a:t>
            </a:r>
            <a:r>
              <a:rPr lang="en-GB" dirty="0">
                <a:latin typeface="Arial" panose="020B0604020202020204" pitchFamily="34" charset="0"/>
                <a:cs typeface="Arial" panose="020B0604020202020204" pitchFamily="34" charset="0"/>
              </a:rPr>
              <a:t>Climate Smart Urban Development</a:t>
            </a:r>
            <a:r>
              <a:rPr lang="sr-Cyrl-RS" dirty="0">
                <a:latin typeface="Arial" panose="020B0604020202020204" pitchFamily="34" charset="0"/>
                <a:cs typeface="Arial" panose="020B0604020202020204" pitchFamily="34" charset="0"/>
              </a:rPr>
              <a:t>“</a:t>
            </a:r>
            <a:r>
              <a:rPr lang="en-GB" dirty="0">
                <a:latin typeface="Arial" panose="020B0604020202020204" pitchFamily="34" charset="0"/>
                <a:cs typeface="Arial" panose="020B0604020202020204" pitchFamily="34" charset="0"/>
              </a:rPr>
              <a:t> Project</a:t>
            </a:r>
            <a:r>
              <a:rPr lang="sr-Cyrl-RS" dirty="0">
                <a:latin typeface="Arial" panose="020B0604020202020204" pitchFamily="34" charset="0"/>
                <a:cs typeface="Arial" panose="020B0604020202020204" pitchFamily="34" charset="0"/>
              </a:rPr>
              <a:t>: </a:t>
            </a:r>
            <a:endParaRPr lang="sr-Latn-RS" dirty="0">
              <a:latin typeface="Arial" panose="020B0604020202020204" pitchFamily="34" charset="0"/>
              <a:cs typeface="Arial" panose="020B0604020202020204" pitchFamily="34" charset="0"/>
            </a:endParaRPr>
          </a:p>
          <a:p>
            <a:pPr algn="just"/>
            <a:endParaRPr lang="sr-Cyrl-RS" dirty="0">
              <a:latin typeface="Arial" panose="020B0604020202020204" pitchFamily="34" charset="0"/>
              <a:cs typeface="Arial" panose="020B0604020202020204" pitchFamily="34" charset="0"/>
            </a:endParaRPr>
          </a:p>
          <a:p>
            <a:pPr marL="257175" indent="-257175" algn="just">
              <a:buFont typeface="Wingdings" panose="05000000000000000000" pitchFamily="2" charset="2"/>
              <a:buChar char="ü"/>
            </a:pPr>
            <a:r>
              <a:rPr lang="sr-Cyrl-RS" dirty="0">
                <a:latin typeface="Arial" panose="020B0604020202020204" pitchFamily="34" charset="0"/>
                <a:cs typeface="Arial" panose="020B0604020202020204" pitchFamily="34" charset="0"/>
              </a:rPr>
              <a:t>  </a:t>
            </a:r>
            <a:r>
              <a:rPr lang="en-GB" b="1" dirty="0">
                <a:solidFill>
                  <a:srgbClr val="0070C0"/>
                </a:solidFill>
                <a:latin typeface="Arial" panose="020B0604020202020204" pitchFamily="34" charset="0"/>
                <a:cs typeface="Arial" panose="020B0604020202020204" pitchFamily="34" charset="0"/>
              </a:rPr>
              <a:t>Training Manual</a:t>
            </a:r>
            <a:r>
              <a:rPr lang="sr-Cyrl-RS" b="1" dirty="0">
                <a:solidFill>
                  <a:srgbClr val="0070C0"/>
                </a:solidFill>
                <a:latin typeface="Arial" panose="020B0604020202020204" pitchFamily="34" charset="0"/>
                <a:cs typeface="Arial" panose="020B0604020202020204" pitchFamily="34" charset="0"/>
              </a:rPr>
              <a:t> – </a:t>
            </a:r>
            <a:r>
              <a:rPr lang="en-GB" b="1" dirty="0">
                <a:solidFill>
                  <a:srgbClr val="0070C0"/>
                </a:solidFill>
                <a:latin typeface="Arial" panose="020B0604020202020204" pitchFamily="34" charset="0"/>
                <a:cs typeface="Arial" panose="020B0604020202020204" pitchFamily="34" charset="0"/>
              </a:rPr>
              <a:t>Gender and Climate Change </a:t>
            </a:r>
            <a:r>
              <a:rPr lang="en-GB" dirty="0">
                <a:latin typeface="Arial" panose="020B0604020202020204" pitchFamily="34" charset="0"/>
                <a:cs typeface="Arial" panose="020B0604020202020204" pitchFamily="34" charset="0"/>
              </a:rPr>
              <a:t>was developed and that contributes to </a:t>
            </a:r>
            <a:r>
              <a:rPr lang="sr-Cyrl-RS"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better understanding of gender aspects in the field of climate change and may be used as a source of information for the preparation of practical training courses, as well as a guide for mainstreaming the gender perspective in programmes and projects</a:t>
            </a:r>
          </a:p>
          <a:p>
            <a:pPr marL="257175" indent="-257175" algn="just">
              <a:buFont typeface="Wingdings" panose="05000000000000000000" pitchFamily="2" charset="2"/>
              <a:buChar char="ü"/>
            </a:pPr>
            <a:endParaRPr lang="sr-Cyrl-RS" b="1" dirty="0">
              <a:latin typeface="Arial" panose="020B0604020202020204" pitchFamily="34" charset="0"/>
              <a:cs typeface="Arial" panose="020B0604020202020204" pitchFamily="34" charset="0"/>
            </a:endParaRPr>
          </a:p>
          <a:p>
            <a:pPr algn="ctr"/>
            <a:r>
              <a:rPr lang="en-US" u="sng" dirty="0">
                <a:latin typeface="Arial" panose="020B0604020202020204" pitchFamily="34" charset="0"/>
                <a:ea typeface="Calibri" panose="020F0502020204030204" pitchFamily="34" charset="0"/>
                <a:cs typeface="Arial" panose="020B0604020202020204" pitchFamily="34" charset="0"/>
                <a:hlinkClick r:id="rId2"/>
              </a:rPr>
              <a:t>https://inovacije.klimatskepromene.rs/wp-content/uploads/2020/08/Prirucnik-za-trening_Web_SRB.pdf</a:t>
            </a:r>
            <a:r>
              <a:rPr lang="en-US" dirty="0">
                <a:latin typeface="Arial" panose="020B0604020202020204" pitchFamily="34" charset="0"/>
                <a:ea typeface="Calibri" panose="020F0502020204030204" pitchFamily="34" charset="0"/>
                <a:cs typeface="Arial" panose="020B0604020202020204" pitchFamily="34" charset="0"/>
              </a:rPr>
              <a:t> </a:t>
            </a:r>
            <a:endParaRPr lang="sr-Latn-RS" dirty="0">
              <a:latin typeface="Arial" panose="020B0604020202020204" pitchFamily="34" charset="0"/>
              <a:ea typeface="Calibri" panose="020F0502020204030204" pitchFamily="34" charset="0"/>
              <a:cs typeface="Arial" panose="020B0604020202020204" pitchFamily="34" charset="0"/>
            </a:endParaRPr>
          </a:p>
          <a:p>
            <a:pPr algn="ctr"/>
            <a:endParaRPr lang="sr-Latn-RS" dirty="0">
              <a:latin typeface="Arial" panose="020B0604020202020204" pitchFamily="34" charset="0"/>
              <a:cs typeface="Arial" panose="020B0604020202020204" pitchFamily="34" charset="0"/>
            </a:endParaRPr>
          </a:p>
          <a:p>
            <a:pPr algn="ctr"/>
            <a:endParaRPr lang="sr-Cyrl-RS" sz="13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5787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sz="quarter" idx="10"/>
          </p:nvPr>
        </p:nvSpPr>
        <p:spPr>
          <a:xfrm>
            <a:off x="629562" y="1160748"/>
            <a:ext cx="7668852" cy="3834426"/>
          </a:xfrm>
        </p:spPr>
        <p:txBody>
          <a:bodyPr>
            <a:normAutofit/>
          </a:bodyPr>
          <a:lstStyle/>
          <a:p>
            <a:pPr marL="9525" indent="0" algn="ctr">
              <a:buNone/>
            </a:pPr>
            <a:endParaRPr lang="en-GB" sz="2100" b="1" dirty="0">
              <a:solidFill>
                <a:srgbClr val="008000"/>
              </a:solidFill>
            </a:endParaRPr>
          </a:p>
          <a:p>
            <a:pPr marL="9525" indent="0" algn="ctr">
              <a:buNone/>
            </a:pPr>
            <a:r>
              <a:rPr lang="en-GB" sz="2100" b="1" dirty="0">
                <a:solidFill>
                  <a:srgbClr val="008000"/>
                </a:solidFill>
              </a:rPr>
              <a:t>Activities with the support of UNDP </a:t>
            </a:r>
          </a:p>
          <a:p>
            <a:pPr marL="9525" indent="0" algn="ctr">
              <a:buNone/>
            </a:pPr>
            <a:r>
              <a:rPr lang="en-GB" sz="2100" b="1" dirty="0">
                <a:solidFill>
                  <a:srgbClr val="008000"/>
                </a:solidFill>
              </a:rPr>
              <a:t>in the field of Climate Change</a:t>
            </a:r>
          </a:p>
          <a:p>
            <a:pPr marL="9525" indent="0" algn="ctr">
              <a:buNone/>
            </a:pPr>
            <a:endParaRPr lang="ru-RU" sz="1350" dirty="0"/>
          </a:p>
          <a:p>
            <a:pPr marL="0">
              <a:spcBef>
                <a:spcPts val="0"/>
              </a:spcBef>
            </a:pPr>
            <a:r>
              <a:rPr lang="en-GB" sz="2000" dirty="0">
                <a:solidFill>
                  <a:schemeClr val="tx1"/>
                </a:solidFill>
              </a:rPr>
              <a:t>End of</a:t>
            </a:r>
            <a:r>
              <a:rPr lang="ru-RU" sz="2000" dirty="0">
                <a:solidFill>
                  <a:schemeClr val="tx1"/>
                </a:solidFill>
              </a:rPr>
              <a:t> 2019 </a:t>
            </a:r>
            <a:r>
              <a:rPr lang="en-US" sz="2000" dirty="0">
                <a:solidFill>
                  <a:schemeClr val="tx1"/>
                </a:solidFill>
              </a:rPr>
              <a:t> - </a:t>
            </a:r>
            <a:r>
              <a:rPr lang="en-GB" sz="2000" dirty="0">
                <a:solidFill>
                  <a:schemeClr val="tx1"/>
                </a:solidFill>
              </a:rPr>
              <a:t>Draft report on the establishment of monitoring of gender sensitive reporting in the field of climate change, within which the </a:t>
            </a:r>
            <a:r>
              <a:rPr lang="en-GB" sz="2000" b="1" dirty="0">
                <a:solidFill>
                  <a:schemeClr val="tx1"/>
                </a:solidFill>
              </a:rPr>
              <a:t>Proposed Gender Sensitive Monitoring Framework was prepared</a:t>
            </a:r>
          </a:p>
          <a:p>
            <a:pPr marL="0" indent="0">
              <a:spcBef>
                <a:spcPts val="0"/>
              </a:spcBef>
              <a:buNone/>
            </a:pPr>
            <a:endParaRPr lang="en-GB" sz="2000" b="1" dirty="0">
              <a:solidFill>
                <a:schemeClr val="tx1"/>
              </a:solidFill>
            </a:endParaRPr>
          </a:p>
          <a:p>
            <a:pPr marL="0" indent="0" algn="ctr">
              <a:spcBef>
                <a:spcPts val="0"/>
              </a:spcBef>
              <a:buNone/>
            </a:pPr>
            <a:r>
              <a:rPr lang="sr-Cyrl-RS" sz="2000" dirty="0">
                <a:solidFill>
                  <a:schemeClr val="tx1"/>
                </a:solidFill>
              </a:rPr>
              <a:t>(</a:t>
            </a:r>
            <a:r>
              <a:rPr lang="en-US" sz="2000" u="sng" dirty="0">
                <a:solidFill>
                  <a:srgbClr val="0000FF"/>
                </a:solidFill>
                <a:latin typeface="Calibri" panose="020F0502020204030204" pitchFamily="34" charset="0"/>
                <a:ea typeface="Calibri" panose="020F0502020204030204" pitchFamily="34" charset="0"/>
                <a:hlinkClick r:id="rId2"/>
              </a:rPr>
              <a:t>2020-Gender sensitive monitoring framework (klimatskepromene.rs)</a:t>
            </a:r>
            <a:r>
              <a:rPr lang="ru-RU" sz="2000" b="1" dirty="0"/>
              <a:t>; </a:t>
            </a:r>
          </a:p>
          <a:p>
            <a:pPr marL="34290" indent="0" algn="just">
              <a:buNone/>
            </a:pPr>
            <a:endParaRPr lang="ru-RU" sz="2000" dirty="0">
              <a:solidFill>
                <a:schemeClr val="tx1"/>
              </a:solidFill>
              <a:latin typeface="+mj-lt"/>
              <a:cs typeface="Arial" panose="020B0604020202020204" pitchFamily="34" charset="0"/>
            </a:endParaRPr>
          </a:p>
          <a:p>
            <a:pPr algn="just"/>
            <a:endParaRPr lang="ru-RU" sz="1350" dirty="0">
              <a:solidFill>
                <a:schemeClr val="tx1"/>
              </a:solidFill>
            </a:endParaRPr>
          </a:p>
          <a:p>
            <a:endParaRPr lang="ru-RU" sz="1350" dirty="0"/>
          </a:p>
          <a:p>
            <a:pPr marL="9525" indent="0">
              <a:buNone/>
            </a:pPr>
            <a:endParaRPr lang="ru-RU" sz="1575" dirty="0"/>
          </a:p>
          <a:p>
            <a:endParaRPr lang="ru-RU" dirty="0"/>
          </a:p>
          <a:p>
            <a:endParaRPr lang="en-GB" dirty="0"/>
          </a:p>
        </p:txBody>
      </p:sp>
    </p:spTree>
    <p:extLst>
      <p:ext uri="{BB962C8B-B14F-4D97-AF65-F5344CB8AC3E}">
        <p14:creationId xmlns:p14="http://schemas.microsoft.com/office/powerpoint/2010/main" val="3945460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24744"/>
            <a:ext cx="6347714" cy="4824536"/>
          </a:xfrm>
        </p:spPr>
        <p:txBody>
          <a:bodyPr>
            <a:noAutofit/>
          </a:bodyPr>
          <a:lstStyle/>
          <a:p>
            <a:r>
              <a:rPr lang="en-US" sz="1600" b="0" i="0" dirty="0">
                <a:solidFill>
                  <a:srgbClr val="4C4845"/>
                </a:solidFill>
                <a:effectLst/>
                <a:latin typeface="Open Sans" panose="020B0606030504020204" pitchFamily="34" charset="0"/>
              </a:rPr>
              <a:t>Transport can also make a big difference in increasing women’s productivity and promoting gender equality.</a:t>
            </a:r>
          </a:p>
          <a:p>
            <a:r>
              <a:rPr lang="sr-Latn-RS" sz="1600" dirty="0"/>
              <a:t>I</a:t>
            </a:r>
            <a:r>
              <a:rPr lang="en-GB" sz="1600" dirty="0" err="1">
                <a:solidFill>
                  <a:srgbClr val="4C4845"/>
                </a:solidFill>
                <a:latin typeface="Open Sans" panose="020B0606030504020204" pitchFamily="34" charset="0"/>
              </a:rPr>
              <a:t>mplementing</a:t>
            </a:r>
            <a:r>
              <a:rPr lang="en-GB" sz="1600" dirty="0">
                <a:solidFill>
                  <a:srgbClr val="4C4845"/>
                </a:solidFill>
                <a:latin typeface="Open Sans" panose="020B0606030504020204" pitchFamily="34" charset="0"/>
              </a:rPr>
              <a:t> gender perspective in transport policy planning, is a pioneer approach in Serbian context,</a:t>
            </a:r>
          </a:p>
          <a:p>
            <a:pPr marL="0" indent="0" algn="ctr">
              <a:buNone/>
            </a:pPr>
            <a:r>
              <a:rPr lang="en-US" sz="1600" dirty="0">
                <a:solidFill>
                  <a:srgbClr val="00B050"/>
                </a:solidFill>
              </a:rPr>
              <a:t>Within t</a:t>
            </a:r>
            <a:r>
              <a:rPr lang="en-GB" sz="1600" dirty="0">
                <a:solidFill>
                  <a:srgbClr val="00B050"/>
                </a:solidFill>
              </a:rPr>
              <a:t>he </a:t>
            </a:r>
            <a:r>
              <a:rPr lang="en-GB" sz="1600" b="1" dirty="0">
                <a:solidFill>
                  <a:srgbClr val="00B050"/>
                </a:solidFill>
              </a:rPr>
              <a:t>New Transport Strategy</a:t>
            </a:r>
            <a:r>
              <a:rPr lang="en-GB" sz="1600" dirty="0">
                <a:solidFill>
                  <a:srgbClr val="00B050"/>
                </a:solidFill>
              </a:rPr>
              <a:t>, the </a:t>
            </a:r>
            <a:r>
              <a:rPr lang="en-GB" sz="1600" b="1" dirty="0">
                <a:solidFill>
                  <a:srgbClr val="00B050"/>
                </a:solidFill>
              </a:rPr>
              <a:t>Study on Gender Equality in the Field of Transport </a:t>
            </a:r>
            <a:r>
              <a:rPr lang="en-GB" sz="1600" dirty="0">
                <a:solidFill>
                  <a:srgbClr val="00B050"/>
                </a:solidFill>
              </a:rPr>
              <a:t>(GETS project), </a:t>
            </a:r>
            <a:r>
              <a:rPr lang="sr-Latn-RS" sz="1600" dirty="0">
                <a:solidFill>
                  <a:srgbClr val="00B050"/>
                </a:solidFill>
              </a:rPr>
              <a:t>will be developed, </a:t>
            </a:r>
            <a:r>
              <a:rPr lang="en-GB" sz="1600" dirty="0">
                <a:solidFill>
                  <a:srgbClr val="00B050"/>
                </a:solidFill>
              </a:rPr>
              <a:t>with the main aim to provide evidence for policies addressing gender equality in transport. </a:t>
            </a:r>
            <a:endParaRPr lang="sr-Latn-RS" sz="1600" dirty="0">
              <a:solidFill>
                <a:srgbClr val="00B050"/>
              </a:solidFill>
            </a:endParaRPr>
          </a:p>
          <a:p>
            <a:r>
              <a:rPr lang="en-US" sz="1600" dirty="0">
                <a:solidFill>
                  <a:srgbClr val="4C4845"/>
                </a:solidFill>
                <a:latin typeface="Open Sans" panose="020B0606030504020204" pitchFamily="34" charset="0"/>
              </a:rPr>
              <a:t>The t</a:t>
            </a:r>
            <a:r>
              <a:rPr lang="en-US" sz="1600" b="0" i="0" dirty="0">
                <a:solidFill>
                  <a:srgbClr val="4C4845"/>
                </a:solidFill>
                <a:effectLst/>
                <a:latin typeface="Open Sans" panose="020B0606030504020204" pitchFamily="34" charset="0"/>
              </a:rPr>
              <a:t>oolbox provides a practical and workable approach to gender mainstreaming in environmental policies, but it can be applied to transport sector, involving the experts </a:t>
            </a:r>
            <a:r>
              <a:rPr lang="en-US" sz="1600" dirty="0">
                <a:solidFill>
                  <a:srgbClr val="4C4845"/>
                </a:solidFill>
                <a:latin typeface="Open Sans" panose="020B0606030504020204" pitchFamily="34" charset="0"/>
              </a:rPr>
              <a:t>from different ministries or institutions dealing with transport.</a:t>
            </a:r>
          </a:p>
          <a:p>
            <a:r>
              <a:rPr lang="en-GB" sz="1600" dirty="0"/>
              <a:t>Exchanging this good practice could be valuable for other countries, the regional workshop on gender mainstreaming into environmental policies that Serbia hosted virtually (Feb.2022),</a:t>
            </a:r>
            <a:r>
              <a:rPr lang="sr-Latn-CS" sz="1600" dirty="0">
                <a:effectLst/>
                <a:latin typeface="Arial" panose="020B0604020202020204" pitchFamily="34" charset="0"/>
                <a:ea typeface="Calibri" panose="020F0502020204030204" pitchFamily="34" charset="0"/>
              </a:rPr>
              <a:t> inspire</a:t>
            </a:r>
            <a:r>
              <a:rPr lang="en-US" sz="1600" dirty="0">
                <a:effectLst/>
                <a:latin typeface="Arial" panose="020B0604020202020204" pitchFamily="34" charset="0"/>
                <a:ea typeface="Calibri" panose="020F0502020204030204" pitchFamily="34" charset="0"/>
              </a:rPr>
              <a:t>d</a:t>
            </a:r>
            <a:r>
              <a:rPr lang="sr-Latn-CS" sz="1600" dirty="0">
                <a:effectLst/>
                <a:latin typeface="Arial" panose="020B0604020202020204" pitchFamily="34" charset="0"/>
                <a:ea typeface="Calibri" panose="020F0502020204030204" pitchFamily="34" charset="0"/>
              </a:rPr>
              <a:t> regional representatives to better understand the importance of </a:t>
            </a:r>
            <a:r>
              <a:rPr lang="en-US" sz="1600" dirty="0">
                <a:effectLst/>
                <a:latin typeface="Arial" panose="020B0604020202020204" pitchFamily="34" charset="0"/>
                <a:ea typeface="Calibri" panose="020F0502020204030204" pitchFamily="34" charset="0"/>
              </a:rPr>
              <a:t>mainstreaming </a:t>
            </a:r>
            <a:r>
              <a:rPr lang="sr-Latn-CS" sz="1600" dirty="0">
                <a:effectLst/>
                <a:latin typeface="Arial" panose="020B0604020202020204" pitchFamily="34" charset="0"/>
                <a:ea typeface="Calibri" panose="020F0502020204030204" pitchFamily="34" charset="0"/>
              </a:rPr>
              <a:t>gender issues</a:t>
            </a:r>
            <a:r>
              <a:rPr lang="en-US" sz="1600" dirty="0">
                <a:effectLst/>
                <a:latin typeface="Arial" panose="020B0604020202020204" pitchFamily="34" charset="0"/>
                <a:ea typeface="Calibri" panose="020F0502020204030204" pitchFamily="34" charset="0"/>
              </a:rPr>
              <a:t> into environmental policies and projects.</a:t>
            </a:r>
          </a:p>
          <a:p>
            <a:r>
              <a:rPr lang="en-US" sz="1600" dirty="0">
                <a:latin typeface="Arial" panose="020B0604020202020204" pitchFamily="34" charset="0"/>
              </a:rPr>
              <a:t>It shall be further continued in different regions and UNECE MS, to share lessons learned and good practices.</a:t>
            </a:r>
            <a:endParaRPr lang="en-GB" sz="1600" dirty="0"/>
          </a:p>
        </p:txBody>
      </p:sp>
      <p:sp>
        <p:nvSpPr>
          <p:cNvPr id="5" name="Title 4">
            <a:extLst>
              <a:ext uri="{FF2B5EF4-FFF2-40B4-BE49-F238E27FC236}">
                <a16:creationId xmlns:a16="http://schemas.microsoft.com/office/drawing/2014/main" id="{3BC0E921-D5FE-1BAA-E22E-EE4BDD99AAFF}"/>
              </a:ext>
            </a:extLst>
          </p:cNvPr>
          <p:cNvSpPr>
            <a:spLocks noGrp="1"/>
          </p:cNvSpPr>
          <p:nvPr>
            <p:ph type="title"/>
          </p:nvPr>
        </p:nvSpPr>
        <p:spPr>
          <a:xfrm>
            <a:off x="609599" y="609600"/>
            <a:ext cx="6347713" cy="659160"/>
          </a:xfrm>
        </p:spPr>
        <p:txBody>
          <a:bodyPr>
            <a:normAutofit/>
          </a:bodyPr>
          <a:lstStyle/>
          <a:p>
            <a:pPr algn="ctr"/>
            <a:r>
              <a:rPr lang="en-US" sz="2000" b="1" dirty="0"/>
              <a:t>How the toolbox could be translated for transport</a:t>
            </a:r>
            <a:endParaRPr lang="sr-Latn-RS" sz="2000" b="1" dirty="0"/>
          </a:p>
        </p:txBody>
      </p:sp>
      <p:pic>
        <p:nvPicPr>
          <p:cNvPr id="3074" name="Picture 2" descr="How to Mainstream Gender in Environmental Policy">
            <a:extLst>
              <a:ext uri="{FF2B5EF4-FFF2-40B4-BE49-F238E27FC236}">
                <a16:creationId xmlns:a16="http://schemas.microsoft.com/office/drawing/2014/main" id="{59CB5C07-7588-9C93-1A5D-3EF78AEF78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5258" y="1844824"/>
            <a:ext cx="2238375" cy="3162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5277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sz="4400" b="1" dirty="0">
                <a:latin typeface="+mj-lt"/>
              </a:rPr>
            </a:br>
            <a:br>
              <a:rPr lang="x-none" sz="4400" b="1" dirty="0">
                <a:latin typeface="+mj-lt"/>
              </a:rPr>
            </a:br>
            <a:br>
              <a:rPr lang="x-none" sz="4400" b="1" dirty="0">
                <a:latin typeface="+mj-lt"/>
              </a:rPr>
            </a:br>
            <a:br>
              <a:rPr lang="en-US" b="1" dirty="0"/>
            </a:br>
            <a:br>
              <a:rPr lang="x-none" b="1" dirty="0"/>
            </a:br>
            <a:br>
              <a:rPr lang="x-none" sz="4400" b="1" dirty="0">
                <a:latin typeface="+mj-lt"/>
              </a:rPr>
            </a:br>
            <a:br>
              <a:rPr lang="x-none" sz="4400" b="1" dirty="0">
                <a:latin typeface="+mj-lt"/>
              </a:rPr>
            </a:br>
            <a:br>
              <a:rPr lang="x-none" sz="4400" b="1" dirty="0">
                <a:latin typeface="+mj-lt"/>
              </a:rPr>
            </a:br>
            <a:br>
              <a:rPr lang="x-none" sz="4400" b="1" dirty="0">
                <a:latin typeface="+mj-lt"/>
              </a:rPr>
            </a:br>
            <a:br>
              <a:rPr lang="x-none" sz="4400" b="1" dirty="0">
                <a:latin typeface="+mj-lt"/>
              </a:rPr>
            </a:br>
            <a:br>
              <a:rPr lang="x-none" sz="4400" b="1" dirty="0">
                <a:latin typeface="+mj-lt"/>
              </a:rPr>
            </a:br>
            <a:br>
              <a:rPr lang="x-none" sz="4400" b="1" dirty="0">
                <a:latin typeface="+mj-lt"/>
              </a:rPr>
            </a:br>
            <a:br>
              <a:rPr lang="x-none" sz="4400" b="1" dirty="0">
                <a:latin typeface="+mj-lt"/>
              </a:rPr>
            </a:br>
            <a:endParaRPr lang="en-US" sz="4400" b="1" dirty="0">
              <a:latin typeface="+mj-lt"/>
            </a:endParaRPr>
          </a:p>
        </p:txBody>
      </p:sp>
      <p:sp>
        <p:nvSpPr>
          <p:cNvPr id="5" name="Content Placeholder 4"/>
          <p:cNvSpPr>
            <a:spLocks noGrp="1"/>
          </p:cNvSpPr>
          <p:nvPr>
            <p:ph sz="quarter" idx="10"/>
          </p:nvPr>
        </p:nvSpPr>
        <p:spPr>
          <a:xfrm>
            <a:off x="539552" y="548680"/>
            <a:ext cx="8147248" cy="5921414"/>
          </a:xfrm>
        </p:spPr>
        <p:txBody>
          <a:bodyPr>
            <a:noAutofit/>
          </a:bodyPr>
          <a:lstStyle/>
          <a:p>
            <a:pPr marL="0" indent="0" algn="ctr">
              <a:buNone/>
            </a:pPr>
            <a:endParaRPr lang="en-US" b="1" dirty="0"/>
          </a:p>
          <a:p>
            <a:pPr marL="0" indent="0" algn="ctr">
              <a:buNone/>
            </a:pPr>
            <a:endParaRPr lang="en-US" b="1" dirty="0"/>
          </a:p>
          <a:p>
            <a:pPr marL="0" indent="0" algn="ctr">
              <a:buNone/>
            </a:pPr>
            <a:endParaRPr lang="en-US" b="1" dirty="0"/>
          </a:p>
          <a:p>
            <a:pPr marL="0" indent="0" algn="ctr">
              <a:buNone/>
            </a:pPr>
            <a:endParaRPr lang="en-US" b="1" dirty="0"/>
          </a:p>
          <a:p>
            <a:pPr marL="0" indent="0" algn="ctr">
              <a:buNone/>
            </a:pPr>
            <a:endParaRPr lang="en-US" b="1" dirty="0"/>
          </a:p>
          <a:p>
            <a:pPr marL="0" indent="0" algn="ctr">
              <a:buNone/>
            </a:pPr>
            <a:endParaRPr lang="en-US" sz="4000" b="1" dirty="0"/>
          </a:p>
          <a:p>
            <a:pPr marL="0" indent="0" algn="ctr">
              <a:buNone/>
            </a:pPr>
            <a:endParaRPr lang="en-US" u="sng" dirty="0">
              <a:solidFill>
                <a:srgbClr val="00B0F0"/>
              </a:solidFill>
            </a:endParaRPr>
          </a:p>
          <a:p>
            <a:pPr marL="0" indent="0" algn="ctr">
              <a:buNone/>
            </a:pPr>
            <a:endParaRPr lang="sr-Cyrl-RS" sz="4000" b="1" dirty="0">
              <a:solidFill>
                <a:srgbClr val="00B050"/>
              </a:solidFill>
            </a:endParaRPr>
          </a:p>
          <a:p>
            <a:pPr marL="0" indent="0" algn="ctr">
              <a:buNone/>
            </a:pPr>
            <a:endParaRPr lang="en-US" sz="3200" b="1" dirty="0">
              <a:solidFill>
                <a:srgbClr val="00B050"/>
              </a:solidFill>
            </a:endParaRPr>
          </a:p>
          <a:p>
            <a:pPr marL="0" indent="0" algn="ctr">
              <a:buNone/>
            </a:pPr>
            <a:r>
              <a:rPr lang="sr-Latn-RS" sz="3200" b="1">
                <a:solidFill>
                  <a:srgbClr val="00B050"/>
                </a:solidFill>
              </a:rPr>
              <a:t>Thank </a:t>
            </a:r>
            <a:r>
              <a:rPr lang="sr-Latn-RS" sz="3200" b="1" dirty="0">
                <a:solidFill>
                  <a:srgbClr val="00B050"/>
                </a:solidFill>
              </a:rPr>
              <a:t>you</a:t>
            </a:r>
            <a:r>
              <a:rPr lang="en-US" sz="3200" b="1" dirty="0">
                <a:solidFill>
                  <a:srgbClr val="00B050"/>
                </a:solidFill>
              </a:rPr>
              <a:t>!</a:t>
            </a:r>
            <a:endParaRPr lang="en-US" dirty="0">
              <a:solidFill>
                <a:srgbClr val="00B050"/>
              </a:solidFill>
            </a:endParaRPr>
          </a:p>
          <a:p>
            <a:pPr marL="0" indent="0" algn="ctr">
              <a:buNone/>
            </a:pPr>
            <a:r>
              <a:rPr lang="en-US" sz="2000" u="sng" dirty="0">
                <a:solidFill>
                  <a:srgbClr val="00B0F0"/>
                </a:solidFill>
              </a:rPr>
              <a:t>biljana.filipovic@eko.gov.rs</a:t>
            </a:r>
            <a:br>
              <a:rPr lang="en-US" sz="2000" u="sng" dirty="0">
                <a:solidFill>
                  <a:srgbClr val="00B0F0"/>
                </a:solidFill>
              </a:rPr>
            </a:br>
            <a:endParaRPr lang="en-US" sz="2000" u="sng" dirty="0">
              <a:solidFill>
                <a:srgbClr val="00B0F0"/>
              </a:solidFill>
            </a:endParaRPr>
          </a:p>
          <a:p>
            <a:pPr marL="0" indent="0" algn="ctr">
              <a:buNone/>
            </a:pPr>
            <a:br>
              <a:rPr lang="x-none" b="1" dirty="0"/>
            </a:br>
            <a:br>
              <a:rPr lang="x-none" b="1" dirty="0"/>
            </a:br>
            <a:br>
              <a:rPr lang="x-none" b="1" dirty="0"/>
            </a:br>
            <a:endParaRPr lang="en-GB"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4509120"/>
          </a:xfrm>
          <a:prstGeom prst="rect">
            <a:avLst/>
          </a:prstGeom>
        </p:spPr>
      </p:pic>
    </p:spTree>
    <p:extLst>
      <p:ext uri="{BB962C8B-B14F-4D97-AF65-F5344CB8AC3E}">
        <p14:creationId xmlns:p14="http://schemas.microsoft.com/office/powerpoint/2010/main" val="1776406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620688"/>
            <a:ext cx="5144988" cy="992008"/>
          </a:xfrm>
          <a:solidFill>
            <a:srgbClr val="0070C0"/>
          </a:solidFill>
        </p:spPr>
        <p:txBody>
          <a:bodyPr>
            <a:noAutofit/>
          </a:bodyPr>
          <a:lstStyle/>
          <a:p>
            <a:pPr algn="ctr"/>
            <a:r>
              <a:rPr lang="en-GB" sz="2400" dirty="0">
                <a:solidFill>
                  <a:schemeClr val="bg1"/>
                </a:solidFill>
              </a:rPr>
              <a:t>Relevant Legislative and regulatory framework </a:t>
            </a:r>
          </a:p>
        </p:txBody>
      </p:sp>
      <p:sp>
        <p:nvSpPr>
          <p:cNvPr id="3" name="Content Placeholder 2"/>
          <p:cNvSpPr>
            <a:spLocks noGrp="1"/>
          </p:cNvSpPr>
          <p:nvPr>
            <p:ph sz="quarter" idx="10"/>
          </p:nvPr>
        </p:nvSpPr>
        <p:spPr>
          <a:xfrm>
            <a:off x="442578" y="2068128"/>
            <a:ext cx="8219256" cy="2754305"/>
          </a:xfrm>
        </p:spPr>
        <p:txBody>
          <a:bodyPr>
            <a:normAutofit fontScale="92500" lnSpcReduction="10000"/>
          </a:bodyPr>
          <a:lstStyle/>
          <a:p>
            <a:pPr marL="0" indent="0">
              <a:buNone/>
            </a:pPr>
            <a:endParaRPr lang="ru-RU" sz="1500" dirty="0">
              <a:solidFill>
                <a:srgbClr val="0070C0"/>
              </a:solidFill>
            </a:endParaRPr>
          </a:p>
          <a:p>
            <a:r>
              <a:rPr lang="en-GB" sz="2000" dirty="0">
                <a:solidFill>
                  <a:srgbClr val="0070C0"/>
                </a:solidFill>
              </a:rPr>
              <a:t>The Law on Gender Equality</a:t>
            </a:r>
            <a:r>
              <a:rPr lang="sr-Latn-RS" sz="2000" dirty="0">
                <a:solidFill>
                  <a:srgbClr val="0070C0"/>
                </a:solidFill>
              </a:rPr>
              <a:t> </a:t>
            </a:r>
            <a:r>
              <a:rPr lang="en-US" sz="2000" dirty="0"/>
              <a:t> was adopted in May 2021 (regulates </a:t>
            </a:r>
            <a:r>
              <a:rPr lang="sr-Latn-RS" sz="2000" dirty="0"/>
              <a:t>o</a:t>
            </a:r>
            <a:r>
              <a:rPr lang="en-US" sz="2000" dirty="0"/>
              <a:t>obligations of public authorities, employers and other partners </a:t>
            </a:r>
            <a:r>
              <a:rPr lang="sr-Latn-RS" sz="2000" dirty="0"/>
              <a:t>to mainstream</a:t>
            </a:r>
            <a:r>
              <a:rPr lang="en-US" sz="2000" dirty="0"/>
              <a:t> </a:t>
            </a:r>
            <a:r>
              <a:rPr lang="sr-Latn-RS" sz="2000" dirty="0"/>
              <a:t>the </a:t>
            </a:r>
            <a:r>
              <a:rPr lang="en-US" sz="2000" dirty="0"/>
              <a:t>gender </a:t>
            </a:r>
            <a:r>
              <a:rPr lang="sr-Latn-RS" sz="2000" dirty="0"/>
              <a:t>perspective </a:t>
            </a:r>
            <a:r>
              <a:rPr lang="en-US" sz="2000" dirty="0"/>
              <a:t>in the field in which they operate</a:t>
            </a:r>
            <a:r>
              <a:rPr lang="ru-RU" sz="2000" dirty="0"/>
              <a:t>.</a:t>
            </a:r>
          </a:p>
          <a:p>
            <a:r>
              <a:rPr lang="en-GB" sz="2000" dirty="0">
                <a:solidFill>
                  <a:schemeClr val="tx1"/>
                </a:solidFill>
              </a:rPr>
              <a:t>Certain provisions determine </a:t>
            </a:r>
            <a:r>
              <a:rPr lang="en-GB" sz="2000" dirty="0">
                <a:solidFill>
                  <a:srgbClr val="0070C0"/>
                </a:solidFill>
              </a:rPr>
              <a:t>the areas in which general and special measures are implemented, including</a:t>
            </a:r>
            <a:r>
              <a:rPr lang="en-GB" sz="2000" dirty="0">
                <a:solidFill>
                  <a:schemeClr val="tx1"/>
                </a:solidFill>
              </a:rPr>
              <a:t> environmental protection.</a:t>
            </a:r>
            <a:endParaRPr lang="ru-RU" sz="2000" dirty="0">
              <a:solidFill>
                <a:schemeClr val="tx1"/>
              </a:solidFill>
            </a:endParaRPr>
          </a:p>
          <a:p>
            <a:r>
              <a:rPr lang="en-GB" sz="2000" dirty="0">
                <a:solidFill>
                  <a:srgbClr val="0070C0"/>
                </a:solidFill>
              </a:rPr>
              <a:t>National Gender Equality Strategy for the period</a:t>
            </a:r>
            <a:r>
              <a:rPr lang="ru-RU" sz="2000" dirty="0">
                <a:solidFill>
                  <a:srgbClr val="0070C0"/>
                </a:solidFill>
              </a:rPr>
              <a:t> 2021.</a:t>
            </a:r>
            <a:r>
              <a:rPr lang="en-GB" sz="2000" dirty="0">
                <a:solidFill>
                  <a:srgbClr val="0070C0"/>
                </a:solidFill>
              </a:rPr>
              <a:t>-</a:t>
            </a:r>
            <a:r>
              <a:rPr lang="ru-RU" sz="2000" dirty="0">
                <a:solidFill>
                  <a:srgbClr val="0070C0"/>
                </a:solidFill>
              </a:rPr>
              <a:t>2030.</a:t>
            </a:r>
            <a:r>
              <a:rPr lang="sr-Latn-RS" sz="2000" dirty="0">
                <a:solidFill>
                  <a:srgbClr val="0070C0"/>
                </a:solidFill>
              </a:rPr>
              <a:t> </a:t>
            </a:r>
            <a:r>
              <a:rPr lang="en-GB" sz="2000" dirty="0">
                <a:solidFill>
                  <a:schemeClr val="tx1"/>
                </a:solidFill>
              </a:rPr>
              <a:t>applies an integrative approach - from sectoral policies to integrated public policy.</a:t>
            </a:r>
            <a:endParaRPr lang="ru-RU" sz="2000" dirty="0">
              <a:solidFill>
                <a:schemeClr val="tx1"/>
              </a:solidFill>
            </a:endParaRPr>
          </a:p>
          <a:p>
            <a:pPr marL="34290" indent="0">
              <a:buNone/>
            </a:pPr>
            <a:endParaRPr lang="ru-RU" sz="1500" dirty="0">
              <a:solidFill>
                <a:schemeClr val="tx1"/>
              </a:solidFill>
            </a:endParaRPr>
          </a:p>
        </p:txBody>
      </p:sp>
      <p:pic>
        <p:nvPicPr>
          <p:cNvPr id="4098" name="Picture 2" descr="Bjelopoljac kažnjen s 300 evra zbog zastave Srbije - JMU Radio-televizija  Vojvod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634" y="610967"/>
            <a:ext cx="1500666" cy="97705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antidiskriminacija.rs/wp-content/uploads/2020/02/poverenik_ravnopravnost-1030x728.jpg">
            <a:extLst>
              <a:ext uri="{FF2B5EF4-FFF2-40B4-BE49-F238E27FC236}">
                <a16:creationId xmlns:a16="http://schemas.microsoft.com/office/drawing/2014/main" id="{5C413061-DFFA-C59F-C065-54082953405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5856" y="4808786"/>
            <a:ext cx="1902632" cy="1344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8893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596539"/>
            <a:ext cx="5022558" cy="702077"/>
          </a:xfrm>
          <a:solidFill>
            <a:srgbClr val="0070C0"/>
          </a:solidFill>
        </p:spPr>
        <p:txBody>
          <a:bodyPr>
            <a:normAutofit fontScale="90000"/>
          </a:bodyPr>
          <a:lstStyle/>
          <a:p>
            <a:pPr algn="ctr"/>
            <a:r>
              <a:rPr lang="en-GB" sz="2100" dirty="0">
                <a:solidFill>
                  <a:schemeClr val="bg1"/>
                </a:solidFill>
              </a:rPr>
              <a:t>Institutional Framework in the Republic of Serbia</a:t>
            </a:r>
          </a:p>
        </p:txBody>
      </p:sp>
      <p:sp>
        <p:nvSpPr>
          <p:cNvPr id="3" name="Content Placeholder 2"/>
          <p:cNvSpPr>
            <a:spLocks noGrp="1"/>
          </p:cNvSpPr>
          <p:nvPr>
            <p:ph sz="quarter" idx="10"/>
          </p:nvPr>
        </p:nvSpPr>
        <p:spPr/>
        <p:txBody>
          <a:bodyPr>
            <a:normAutofit/>
          </a:bodyPr>
          <a:lstStyle/>
          <a:p>
            <a:pPr marL="0" indent="0" algn="ctr">
              <a:buNone/>
            </a:pPr>
            <a:r>
              <a:rPr lang="en-GB" sz="1425" b="1" dirty="0">
                <a:solidFill>
                  <a:srgbClr val="0070C0"/>
                </a:solidFill>
              </a:rPr>
              <a:t>Article</a:t>
            </a:r>
            <a:r>
              <a:rPr lang="sr-Cyrl-RS" sz="1425" b="1" dirty="0">
                <a:solidFill>
                  <a:srgbClr val="0070C0"/>
                </a:solidFill>
              </a:rPr>
              <a:t> 59</a:t>
            </a:r>
          </a:p>
          <a:p>
            <a:r>
              <a:rPr lang="en-GB" b="1" dirty="0">
                <a:solidFill>
                  <a:srgbClr val="0070C0"/>
                </a:solidFill>
              </a:rPr>
              <a:t>Formation, implementation, monitoring and enhancement of policies for the achievement of gender equality shall be done by:</a:t>
            </a:r>
            <a:endParaRPr lang="en-GB" dirty="0">
              <a:solidFill>
                <a:schemeClr val="tx1"/>
              </a:solidFill>
            </a:endParaRPr>
          </a:p>
          <a:p>
            <a:r>
              <a:rPr lang="en-GB" dirty="0">
                <a:solidFill>
                  <a:schemeClr val="tx1"/>
                </a:solidFill>
              </a:rPr>
              <a:t>1) the Government;</a:t>
            </a:r>
          </a:p>
          <a:p>
            <a:r>
              <a:rPr lang="en-GB" dirty="0">
                <a:solidFill>
                  <a:schemeClr val="tx1"/>
                </a:solidFill>
              </a:rPr>
              <a:t>2) Ministries, other government institutions competent for areas where general and special measures for the achievement and promotion of gender equality were determined and implemented;</a:t>
            </a:r>
          </a:p>
          <a:p>
            <a:r>
              <a:rPr lang="en-GB" dirty="0">
                <a:solidFill>
                  <a:schemeClr val="tx1"/>
                </a:solidFill>
              </a:rPr>
              <a:t>3) Coordination Body for Gender Equality;</a:t>
            </a:r>
          </a:p>
          <a:p>
            <a:r>
              <a:rPr lang="en-GB" dirty="0">
                <a:solidFill>
                  <a:schemeClr val="tx1"/>
                </a:solidFill>
              </a:rPr>
              <a:t>4) Institutions of the autonomous province;</a:t>
            </a:r>
          </a:p>
          <a:p>
            <a:r>
              <a:rPr lang="en-GB" dirty="0">
                <a:solidFill>
                  <a:schemeClr val="tx1"/>
                </a:solidFill>
              </a:rPr>
              <a:t>5) Institutions of local self-government units;</a:t>
            </a:r>
          </a:p>
          <a:p>
            <a:r>
              <a:rPr lang="en-GB" dirty="0">
                <a:solidFill>
                  <a:schemeClr val="tx1"/>
                </a:solidFill>
              </a:rPr>
              <a:t>6) Other public authorities, organizations and institutions that participate in preventing sex- and/or gender-based discrimination in accordance with their powers and/or in preventing gender-based violence.</a:t>
            </a:r>
          </a:p>
        </p:txBody>
      </p:sp>
      <p:pic>
        <p:nvPicPr>
          <p:cNvPr id="6" name="Picture 2" descr="https://antidiskriminacija.rs/wp-content/uploads/2020/02/poverenik_ravnopravnost-1030x728.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7007" y="1019496"/>
            <a:ext cx="1426974" cy="100858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6897377" y="2164327"/>
            <a:ext cx="2106234" cy="230832"/>
          </a:xfrm>
          <a:prstGeom prst="rect">
            <a:avLst/>
          </a:prstGeom>
        </p:spPr>
        <p:txBody>
          <a:bodyPr wrap="square">
            <a:spAutoFit/>
          </a:bodyPr>
          <a:lstStyle/>
          <a:p>
            <a:pPr algn="ctr"/>
            <a:r>
              <a:rPr lang="en-GB" sz="450" dirty="0">
                <a:hlinkClick r:id="rId3"/>
              </a:rPr>
              <a:t>https://antidiskriminacija.rs/preporuka-mera-za-ostvarivanje-</a:t>
            </a:r>
            <a:endParaRPr lang="sr-Cyrl-RS" sz="450" dirty="0"/>
          </a:p>
          <a:p>
            <a:pPr algn="ctr"/>
            <a:r>
              <a:rPr lang="en-GB" sz="450" dirty="0" err="1"/>
              <a:t>ravnopravnosti</a:t>
            </a:r>
            <a:r>
              <a:rPr lang="en-GB" sz="450" dirty="0"/>
              <a:t>-</a:t>
            </a:r>
            <a:r>
              <a:rPr lang="en-GB" sz="450" dirty="0" err="1"/>
              <a:t>lokalnim</a:t>
            </a:r>
            <a:r>
              <a:rPr lang="en-GB" sz="450" dirty="0"/>
              <a:t>-</a:t>
            </a:r>
            <a:r>
              <a:rPr lang="en-GB" sz="450" dirty="0" err="1"/>
              <a:t>samoupravama</a:t>
            </a:r>
            <a:r>
              <a:rPr lang="en-GB" sz="450" dirty="0"/>
              <a:t>-za-</a:t>
            </a:r>
            <a:r>
              <a:rPr lang="en-GB" sz="450" dirty="0" err="1"/>
              <a:t>zene</a:t>
            </a:r>
            <a:r>
              <a:rPr lang="en-GB" sz="450" dirty="0"/>
              <a:t>-</a:t>
            </a:r>
            <a:r>
              <a:rPr lang="en-GB" sz="450" dirty="0" err="1"/>
              <a:t>i-mlade</a:t>
            </a:r>
            <a:r>
              <a:rPr lang="en-GB" sz="450" dirty="0"/>
              <a:t>/</a:t>
            </a:r>
          </a:p>
        </p:txBody>
      </p:sp>
    </p:spTree>
    <p:extLst>
      <p:ext uri="{BB962C8B-B14F-4D97-AF65-F5344CB8AC3E}">
        <p14:creationId xmlns:p14="http://schemas.microsoft.com/office/powerpoint/2010/main" val="2333197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400" y="619200"/>
            <a:ext cx="7344000" cy="793576"/>
          </a:xfrm>
        </p:spPr>
        <p:txBody>
          <a:bodyPr>
            <a:noAutofit/>
          </a:bodyPr>
          <a:lstStyle/>
          <a:p>
            <a:pPr algn="ctr"/>
            <a:r>
              <a:rPr lang="en-US" sz="2400" b="1" dirty="0"/>
              <a:t>Gender equality in the field of environmental protection</a:t>
            </a:r>
            <a:endParaRPr lang="en-GB" sz="2400" b="1" dirty="0"/>
          </a:p>
        </p:txBody>
      </p:sp>
      <p:sp>
        <p:nvSpPr>
          <p:cNvPr id="3" name="Content Placeholder 2"/>
          <p:cNvSpPr>
            <a:spLocks noGrp="1"/>
          </p:cNvSpPr>
          <p:nvPr>
            <p:ph sz="quarter" idx="10"/>
          </p:nvPr>
        </p:nvSpPr>
        <p:spPr>
          <a:xfrm>
            <a:off x="457200" y="1556792"/>
            <a:ext cx="8229600" cy="4913302"/>
          </a:xfrm>
        </p:spPr>
        <p:txBody>
          <a:bodyPr>
            <a:normAutofit/>
          </a:bodyPr>
          <a:lstStyle/>
          <a:p>
            <a:pPr marL="12700" indent="0" algn="ctr">
              <a:buNone/>
            </a:pPr>
            <a:endParaRPr lang="en-US" dirty="0"/>
          </a:p>
          <a:p>
            <a:pPr marL="12700" indent="0" algn="ctr">
              <a:buNone/>
            </a:pPr>
            <a:r>
              <a:rPr lang="sr-Latn-RS" dirty="0"/>
              <a:t>Article</a:t>
            </a:r>
            <a:r>
              <a:rPr lang="ru-RU" dirty="0"/>
              <a:t> 42 </a:t>
            </a:r>
          </a:p>
          <a:p>
            <a:pPr marL="12700" indent="0" algn="ctr">
              <a:buNone/>
            </a:pPr>
            <a:endParaRPr lang="ru-RU" dirty="0"/>
          </a:p>
          <a:p>
            <a:r>
              <a:rPr lang="en-US" dirty="0"/>
              <a:t>Environmental authorities provide equal opportunities for women and men in the natural resource management system and the right to be informed about the stat</a:t>
            </a:r>
            <a:r>
              <a:rPr lang="sr-Latn-RS" dirty="0"/>
              <a:t>e </a:t>
            </a:r>
            <a:r>
              <a:rPr lang="sr-Latn-RS" dirty="0" err="1"/>
              <a:t>of</a:t>
            </a:r>
            <a:r>
              <a:rPr lang="sr-Latn-RS" dirty="0"/>
              <a:t> </a:t>
            </a:r>
            <a:r>
              <a:rPr lang="sr-Latn-RS" dirty="0" err="1"/>
              <a:t>the</a:t>
            </a:r>
            <a:r>
              <a:rPr lang="sr-Latn-RS" dirty="0"/>
              <a:t> </a:t>
            </a:r>
            <a:r>
              <a:rPr lang="sr-Latn-RS" dirty="0" err="1"/>
              <a:t>environment</a:t>
            </a:r>
            <a:r>
              <a:rPr lang="en-US" dirty="0"/>
              <a:t>.</a:t>
            </a:r>
            <a:r>
              <a:rPr lang="sr-Latn-RS" dirty="0"/>
              <a:t> D</a:t>
            </a:r>
            <a:r>
              <a:rPr lang="en-US" dirty="0" err="1"/>
              <a:t>ifferent</a:t>
            </a:r>
            <a:r>
              <a:rPr lang="en-US" dirty="0"/>
              <a:t> interests, needs and priorities of women and men are considered and taken into </a:t>
            </a:r>
            <a:r>
              <a:rPr lang="sr-Latn-RS" dirty="0" err="1"/>
              <a:t>consideration</a:t>
            </a:r>
            <a:r>
              <a:rPr lang="en-US" dirty="0"/>
              <a:t> </a:t>
            </a:r>
            <a:r>
              <a:rPr lang="sr-Latn-RS" dirty="0" err="1"/>
              <a:t>when</a:t>
            </a:r>
            <a:r>
              <a:rPr lang="sr-Latn-RS" dirty="0"/>
              <a:t> </a:t>
            </a:r>
            <a:r>
              <a:rPr lang="en-US" dirty="0"/>
              <a:t>managing human resources</a:t>
            </a:r>
            <a:r>
              <a:rPr lang="ru-RU" dirty="0"/>
              <a:t>. </a:t>
            </a:r>
          </a:p>
          <a:p>
            <a:r>
              <a:rPr lang="en-US" dirty="0">
                <a:solidFill>
                  <a:srgbClr val="EC2718"/>
                </a:solidFill>
              </a:rPr>
              <a:t>The Ministry </a:t>
            </a:r>
            <a:r>
              <a:rPr lang="sr-Latn-RS" dirty="0" err="1">
                <a:solidFill>
                  <a:srgbClr val="EC2718"/>
                </a:solidFill>
              </a:rPr>
              <a:t>responsible</a:t>
            </a:r>
            <a:r>
              <a:rPr lang="sr-Latn-RS" dirty="0">
                <a:solidFill>
                  <a:srgbClr val="EC2718"/>
                </a:solidFill>
              </a:rPr>
              <a:t> </a:t>
            </a:r>
            <a:r>
              <a:rPr lang="sr-Latn-RS" dirty="0" err="1">
                <a:solidFill>
                  <a:srgbClr val="EC2718"/>
                </a:solidFill>
              </a:rPr>
              <a:t>for</a:t>
            </a:r>
            <a:r>
              <a:rPr lang="sr-Latn-RS" dirty="0">
                <a:solidFill>
                  <a:srgbClr val="EC2718"/>
                </a:solidFill>
              </a:rPr>
              <a:t> </a:t>
            </a:r>
            <a:r>
              <a:rPr lang="en-US" dirty="0">
                <a:solidFill>
                  <a:srgbClr val="EC2718"/>
                </a:solidFill>
              </a:rPr>
              <a:t>environmental protection during the planning, management and implementation of environmental plans, projects and policies </a:t>
            </a:r>
            <a:r>
              <a:rPr lang="sr-Latn-RS" dirty="0">
                <a:solidFill>
                  <a:srgbClr val="EC2718"/>
                </a:solidFill>
              </a:rPr>
              <a:t>c</a:t>
            </a:r>
            <a:r>
              <a:rPr lang="en-US" dirty="0" err="1">
                <a:solidFill>
                  <a:srgbClr val="EC2718"/>
                </a:solidFill>
              </a:rPr>
              <a:t>onducts</a:t>
            </a:r>
            <a:r>
              <a:rPr lang="en-US" dirty="0">
                <a:solidFill>
                  <a:srgbClr val="EC2718"/>
                </a:solidFill>
              </a:rPr>
              <a:t> the </a:t>
            </a:r>
            <a:r>
              <a:rPr lang="sr-Latn-RS" dirty="0" err="1">
                <a:solidFill>
                  <a:srgbClr val="EC2718"/>
                </a:solidFill>
              </a:rPr>
              <a:t>gender</a:t>
            </a:r>
            <a:r>
              <a:rPr lang="sr-Latn-RS" dirty="0">
                <a:solidFill>
                  <a:srgbClr val="EC2718"/>
                </a:solidFill>
              </a:rPr>
              <a:t> </a:t>
            </a:r>
            <a:r>
              <a:rPr lang="sr-Latn-RS" dirty="0" err="1">
                <a:solidFill>
                  <a:srgbClr val="EC2718"/>
                </a:solidFill>
              </a:rPr>
              <a:t>mainstreaming</a:t>
            </a:r>
            <a:r>
              <a:rPr lang="en-US" dirty="0">
                <a:solidFill>
                  <a:srgbClr val="EC2718"/>
                </a:solidFill>
              </a:rPr>
              <a:t> process</a:t>
            </a:r>
            <a:r>
              <a:rPr lang="sr-Latn-RS" dirty="0">
                <a:solidFill>
                  <a:srgbClr val="EC2718"/>
                </a:solidFill>
              </a:rPr>
              <a:t>.</a:t>
            </a:r>
            <a:r>
              <a:rPr lang="ru-RU" dirty="0"/>
              <a:t> </a:t>
            </a:r>
          </a:p>
          <a:p>
            <a:r>
              <a:rPr lang="sr-Latn-RS" dirty="0"/>
              <a:t>L</a:t>
            </a:r>
            <a:r>
              <a:rPr lang="en-US" dirty="0" err="1"/>
              <a:t>ocal</a:t>
            </a:r>
            <a:r>
              <a:rPr lang="en-US" dirty="0"/>
              <a:t> self-government units</a:t>
            </a:r>
            <a:r>
              <a:rPr lang="sr-Latn-RS" dirty="0"/>
              <a:t> </a:t>
            </a:r>
            <a:r>
              <a:rPr lang="sr-Latn-RS" dirty="0" err="1"/>
              <a:t>conduct</a:t>
            </a:r>
            <a:r>
              <a:rPr lang="sr-Latn-RS" dirty="0"/>
              <a:t> </a:t>
            </a:r>
            <a:r>
              <a:rPr lang="sr-Latn-RS" dirty="0" err="1"/>
              <a:t>the</a:t>
            </a:r>
            <a:r>
              <a:rPr lang="sr-Latn-RS" dirty="0"/>
              <a:t> </a:t>
            </a:r>
            <a:r>
              <a:rPr lang="sr-Latn-RS" dirty="0" err="1"/>
              <a:t>gender</a:t>
            </a:r>
            <a:r>
              <a:rPr lang="sr-Latn-RS" dirty="0"/>
              <a:t> </a:t>
            </a:r>
            <a:r>
              <a:rPr lang="sr-Latn-RS" dirty="0" err="1"/>
              <a:t>mainstreaming</a:t>
            </a:r>
            <a:r>
              <a:rPr lang="sr-Latn-RS" dirty="0"/>
              <a:t> </a:t>
            </a:r>
            <a:r>
              <a:rPr lang="sr-Latn-RS" dirty="0" err="1"/>
              <a:t>process</a:t>
            </a:r>
            <a:r>
              <a:rPr lang="en-US" dirty="0"/>
              <a:t> during the planning, management and implementation of environmental</a:t>
            </a:r>
            <a:r>
              <a:rPr lang="sr-Latn-RS" dirty="0"/>
              <a:t> </a:t>
            </a:r>
            <a:r>
              <a:rPr lang="en-US" dirty="0"/>
              <a:t>plans, projects and policies</a:t>
            </a:r>
            <a:r>
              <a:rPr lang="ru-RU" dirty="0"/>
              <a:t>.</a:t>
            </a:r>
            <a:endParaRPr lang="en-GB" dirty="0"/>
          </a:p>
        </p:txBody>
      </p:sp>
      <p:pic>
        <p:nvPicPr>
          <p:cNvPr id="7" name="Picture 6" descr="Graphical user interface, website&#10;&#10;Description automatically generated">
            <a:extLst>
              <a:ext uri="{FF2B5EF4-FFF2-40B4-BE49-F238E27FC236}">
                <a16:creationId xmlns:a16="http://schemas.microsoft.com/office/drawing/2014/main" id="{6FC21C8F-58B1-CC0D-7B4C-3DA61838F7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1016009"/>
            <a:ext cx="3057525" cy="1714500"/>
          </a:xfrm>
          <a:prstGeom prst="rect">
            <a:avLst/>
          </a:prstGeom>
        </p:spPr>
      </p:pic>
    </p:spTree>
    <p:extLst>
      <p:ext uri="{BB962C8B-B14F-4D97-AF65-F5344CB8AC3E}">
        <p14:creationId xmlns:p14="http://schemas.microsoft.com/office/powerpoint/2010/main" val="2088168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764705"/>
            <a:ext cx="5739054" cy="918394"/>
          </a:xfrm>
          <a:solidFill>
            <a:srgbClr val="92D050"/>
          </a:solidFill>
        </p:spPr>
        <p:txBody>
          <a:bodyPr>
            <a:normAutofit/>
          </a:bodyPr>
          <a:lstStyle/>
          <a:p>
            <a:pPr algn="ctr"/>
            <a:r>
              <a:rPr lang="en-GB" sz="2400" dirty="0">
                <a:solidFill>
                  <a:schemeClr val="bg1"/>
                </a:solidFill>
              </a:rPr>
              <a:t>Organisational structure in the Ministry of Environmental Protection</a:t>
            </a:r>
          </a:p>
        </p:txBody>
      </p:sp>
      <p:sp>
        <p:nvSpPr>
          <p:cNvPr id="3" name="Content Placeholder 2"/>
          <p:cNvSpPr>
            <a:spLocks noGrp="1"/>
          </p:cNvSpPr>
          <p:nvPr>
            <p:ph sz="quarter" idx="10"/>
          </p:nvPr>
        </p:nvSpPr>
        <p:spPr>
          <a:xfrm>
            <a:off x="521550" y="2294874"/>
            <a:ext cx="8229600" cy="2880027"/>
          </a:xfrm>
        </p:spPr>
        <p:txBody>
          <a:bodyPr>
            <a:normAutofit/>
          </a:bodyPr>
          <a:lstStyle/>
          <a:p>
            <a:endParaRPr lang="sr-Cyrl-RS" dirty="0">
              <a:solidFill>
                <a:srgbClr val="AD2213"/>
              </a:solidFill>
            </a:endParaRPr>
          </a:p>
          <a:p>
            <a:r>
              <a:rPr lang="en-GB" dirty="0">
                <a:solidFill>
                  <a:srgbClr val="0070C0"/>
                </a:solidFill>
              </a:rPr>
              <a:t>In 2021, in line with the act on the internal organization and job specification, the Ministry formed</a:t>
            </a:r>
            <a:r>
              <a:rPr lang="sr-Cyrl-RS" dirty="0">
                <a:solidFill>
                  <a:srgbClr val="0070C0"/>
                </a:solidFill>
              </a:rPr>
              <a:t>:</a:t>
            </a:r>
          </a:p>
          <a:p>
            <a:r>
              <a:rPr lang="en-GB" dirty="0">
                <a:solidFill>
                  <a:schemeClr val="tx1"/>
                </a:solidFill>
              </a:rPr>
              <a:t>Group for the Promotion of Gender Equality, Inclusion of Persons with Special Needs and Integration of Marginalised Social Groups in the Environmental Protection Process </a:t>
            </a:r>
            <a:r>
              <a:rPr lang="sr-Cyrl-RS" dirty="0">
                <a:solidFill>
                  <a:schemeClr val="tx1"/>
                </a:solidFill>
              </a:rPr>
              <a:t>(</a:t>
            </a:r>
            <a:r>
              <a:rPr lang="en-GB" dirty="0">
                <a:solidFill>
                  <a:schemeClr val="tx1"/>
                </a:solidFill>
              </a:rPr>
              <a:t>currently employs 1 person</a:t>
            </a:r>
            <a:r>
              <a:rPr lang="sr-Cyrl-RS" dirty="0">
                <a:solidFill>
                  <a:schemeClr val="tx1"/>
                </a:solidFill>
              </a:rPr>
              <a:t>)</a:t>
            </a:r>
            <a:r>
              <a:rPr lang="en-GB" dirty="0">
                <a:solidFill>
                  <a:schemeClr val="tx1"/>
                </a:solidFill>
              </a:rPr>
              <a:t>.</a:t>
            </a:r>
          </a:p>
          <a:p>
            <a:r>
              <a:rPr lang="en-GB" dirty="0">
                <a:solidFill>
                  <a:schemeClr val="tx1"/>
                </a:solidFill>
              </a:rPr>
              <a:t>Internal Network for Gender Equality (including representatives from each Ministry’s sectors and headed by Secretary of the Ministry).</a:t>
            </a:r>
          </a:p>
          <a:p>
            <a:endParaRPr lang="en-GB" dirty="0">
              <a:solidFill>
                <a:schemeClr val="tx1"/>
              </a:solidFill>
            </a:endParaRPr>
          </a:p>
          <a:p>
            <a:endParaRPr lang="ru-RU" dirty="0">
              <a:solidFill>
                <a:schemeClr val="tx1"/>
              </a:solidFill>
            </a:endParaRPr>
          </a:p>
        </p:txBody>
      </p:sp>
    </p:spTree>
    <p:extLst>
      <p:ext uri="{BB962C8B-B14F-4D97-AF65-F5344CB8AC3E}">
        <p14:creationId xmlns:p14="http://schemas.microsoft.com/office/powerpoint/2010/main" val="41712119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9D2C7-2FB2-42AB-A728-D2F72708B7FD}"/>
              </a:ext>
            </a:extLst>
          </p:cNvPr>
          <p:cNvSpPr>
            <a:spLocks noGrp="1"/>
          </p:cNvSpPr>
          <p:nvPr>
            <p:ph type="title"/>
          </p:nvPr>
        </p:nvSpPr>
        <p:spPr>
          <a:xfrm>
            <a:off x="824400" y="619200"/>
            <a:ext cx="7344000" cy="721568"/>
          </a:xfrm>
        </p:spPr>
        <p:txBody>
          <a:bodyPr>
            <a:normAutofit/>
          </a:bodyPr>
          <a:lstStyle/>
          <a:p>
            <a:pPr algn="ctr"/>
            <a:r>
              <a:rPr lang="sr-Cyrl-RS" sz="2800" b="1" dirty="0"/>
              <a:t> </a:t>
            </a:r>
            <a:r>
              <a:rPr lang="en-US" sz="2800" b="1" dirty="0"/>
              <a:t>Gender and environment</a:t>
            </a:r>
          </a:p>
        </p:txBody>
      </p:sp>
      <p:sp>
        <p:nvSpPr>
          <p:cNvPr id="3" name="Content Placeholder 2">
            <a:extLst>
              <a:ext uri="{FF2B5EF4-FFF2-40B4-BE49-F238E27FC236}">
                <a16:creationId xmlns:a16="http://schemas.microsoft.com/office/drawing/2014/main" id="{4DED6998-0955-41ED-80DA-3E90D0C93B61}"/>
              </a:ext>
            </a:extLst>
          </p:cNvPr>
          <p:cNvSpPr>
            <a:spLocks noGrp="1"/>
          </p:cNvSpPr>
          <p:nvPr>
            <p:ph sz="quarter" idx="10"/>
          </p:nvPr>
        </p:nvSpPr>
        <p:spPr>
          <a:xfrm>
            <a:off x="467544" y="1340768"/>
            <a:ext cx="8229600" cy="4626894"/>
          </a:xfrm>
        </p:spPr>
        <p:txBody>
          <a:bodyPr>
            <a:normAutofit/>
          </a:bodyPr>
          <a:lstStyle/>
          <a:p>
            <a:pPr marL="298450" indent="-285750">
              <a:buClr>
                <a:srgbClr val="92D050"/>
              </a:buClr>
              <a:buFont typeface="Wingdings" panose="05000000000000000000" pitchFamily="2" charset="2"/>
              <a:buChar char="v"/>
            </a:pPr>
            <a:endParaRPr lang="en-US" sz="1800" b="1" dirty="0"/>
          </a:p>
          <a:p>
            <a:pPr marL="12700" indent="0" algn="ctr">
              <a:buClr>
                <a:srgbClr val="92D050"/>
              </a:buClr>
              <a:buNone/>
            </a:pPr>
            <a:r>
              <a:rPr lang="en-US" sz="2000" b="1" dirty="0"/>
              <a:t>The Ministry of Environmental Protection </a:t>
            </a:r>
            <a:r>
              <a:rPr lang="en-US" sz="2000" b="1" dirty="0" err="1"/>
              <a:t>recogni</a:t>
            </a:r>
            <a:r>
              <a:rPr lang="sr-Latn-RS" sz="2000" b="1" dirty="0"/>
              <a:t>s</a:t>
            </a:r>
            <a:r>
              <a:rPr lang="en-US" sz="2000" b="1" dirty="0"/>
              <a:t>ed the need to </a:t>
            </a:r>
            <a:r>
              <a:rPr lang="sr-Latn-RS" sz="2000" b="1" dirty="0"/>
              <a:t>do </a:t>
            </a:r>
            <a:r>
              <a:rPr lang="en-US" sz="2000" b="1" dirty="0"/>
              <a:t>better research, </a:t>
            </a:r>
            <a:r>
              <a:rPr lang="en-US" sz="2000" b="1" dirty="0" err="1"/>
              <a:t>analy</a:t>
            </a:r>
            <a:r>
              <a:rPr lang="sr-Latn-RS" sz="2000" b="1" dirty="0" err="1"/>
              <a:t>sis</a:t>
            </a:r>
            <a:r>
              <a:rPr lang="en-US" sz="2000" b="1" dirty="0"/>
              <a:t> and present</a:t>
            </a:r>
            <a:r>
              <a:rPr lang="sr-Latn-RS" sz="2000" b="1" dirty="0" err="1"/>
              <a:t>ation</a:t>
            </a:r>
            <a:r>
              <a:rPr lang="sr-Latn-RS" sz="2000" b="1" dirty="0"/>
              <a:t> </a:t>
            </a:r>
            <a:r>
              <a:rPr lang="sr-Latn-RS" sz="2000" b="1" dirty="0" err="1"/>
              <a:t>of</a:t>
            </a:r>
            <a:r>
              <a:rPr lang="en-US" sz="2000" b="1" dirty="0"/>
              <a:t> this topic to the public</a:t>
            </a:r>
            <a:r>
              <a:rPr lang="sr-Latn-RS" sz="2000" dirty="0"/>
              <a:t>.</a:t>
            </a:r>
            <a:endParaRPr lang="ru-RU" sz="2000" dirty="0"/>
          </a:p>
          <a:p>
            <a:pPr marL="298450" indent="-285750">
              <a:buClr>
                <a:srgbClr val="92D050"/>
              </a:buClr>
              <a:buFont typeface="Wingdings" panose="05000000000000000000" pitchFamily="2" charset="2"/>
              <a:buChar char="v"/>
            </a:pPr>
            <a:endParaRPr lang="en-US" sz="2000" dirty="0"/>
          </a:p>
          <a:p>
            <a:pPr marL="298450" indent="-285750">
              <a:buClr>
                <a:srgbClr val="92D050"/>
              </a:buClr>
              <a:buFont typeface="Wingdings" panose="05000000000000000000" pitchFamily="2" charset="2"/>
              <a:buChar char="v"/>
            </a:pPr>
            <a:r>
              <a:rPr lang="en-US" sz="2000" dirty="0"/>
              <a:t>With the support of UN </a:t>
            </a:r>
            <a:r>
              <a:rPr lang="sr-Latn-RS" sz="2000" dirty="0"/>
              <a:t>a</a:t>
            </a:r>
            <a:r>
              <a:rPr lang="en-US" sz="2000" dirty="0" err="1"/>
              <a:t>genc</a:t>
            </a:r>
            <a:r>
              <a:rPr lang="sr-Latn-RS" sz="2000" dirty="0" err="1"/>
              <a:t>ies</a:t>
            </a:r>
            <a:r>
              <a:rPr lang="en-US" sz="2000" dirty="0"/>
              <a:t> and the OSCE, we have been working o</a:t>
            </a:r>
            <a:r>
              <a:rPr lang="sr-Latn-RS" sz="2000" dirty="0"/>
              <a:t>n</a:t>
            </a:r>
            <a:r>
              <a:rPr lang="ru-RU" sz="2000" dirty="0"/>
              <a:t>: </a:t>
            </a:r>
          </a:p>
          <a:p>
            <a:pPr marL="12700" indent="0">
              <a:buClr>
                <a:srgbClr val="92D050"/>
              </a:buClr>
              <a:buNone/>
            </a:pPr>
            <a:r>
              <a:rPr lang="ru-RU" sz="2000" dirty="0"/>
              <a:t>–  </a:t>
            </a:r>
            <a:r>
              <a:rPr lang="sr-Latn-RS" sz="2000" dirty="0" err="1"/>
              <a:t>Gender</a:t>
            </a:r>
            <a:r>
              <a:rPr lang="sr-Latn-RS" sz="2000" dirty="0"/>
              <a:t> </a:t>
            </a:r>
            <a:r>
              <a:rPr lang="sr-Latn-RS" sz="2000" dirty="0" err="1"/>
              <a:t>mainstreaming</a:t>
            </a:r>
            <a:r>
              <a:rPr lang="sr-Latn-RS" sz="2000" dirty="0"/>
              <a:t> in </a:t>
            </a:r>
            <a:r>
              <a:rPr lang="en-US" sz="2000" dirty="0"/>
              <a:t>environmental policies</a:t>
            </a:r>
            <a:r>
              <a:rPr lang="ru-RU" sz="2000" dirty="0"/>
              <a:t>,</a:t>
            </a:r>
          </a:p>
          <a:p>
            <a:pPr marL="12700" indent="0">
              <a:buClr>
                <a:srgbClr val="92D050"/>
              </a:buClr>
              <a:buNone/>
            </a:pPr>
            <a:r>
              <a:rPr lang="ru-RU" sz="2000" dirty="0"/>
              <a:t>–  </a:t>
            </a:r>
            <a:r>
              <a:rPr lang="sr-Latn-RS" sz="2000" dirty="0"/>
              <a:t>E</a:t>
            </a:r>
            <a:r>
              <a:rPr lang="en-US" sz="2000" dirty="0" err="1"/>
              <a:t>ducati</a:t>
            </a:r>
            <a:r>
              <a:rPr lang="sr-Latn-RS" sz="2000" dirty="0" err="1"/>
              <a:t>ng</a:t>
            </a:r>
            <a:r>
              <a:rPr lang="en-US" sz="2000" dirty="0"/>
              <a:t> on gender equality</a:t>
            </a:r>
            <a:r>
              <a:rPr lang="sr-Latn-RS" sz="2000" dirty="0"/>
              <a:t> </a:t>
            </a:r>
            <a:r>
              <a:rPr lang="sr-Latn-RS" sz="2000" dirty="0" err="1"/>
              <a:t>and</a:t>
            </a:r>
            <a:r>
              <a:rPr lang="sr-Latn-RS" sz="2000" dirty="0"/>
              <a:t> </a:t>
            </a:r>
            <a:r>
              <a:rPr lang="en-US" sz="2000" dirty="0"/>
              <a:t>the environment</a:t>
            </a:r>
            <a:r>
              <a:rPr lang="sr-Latn-RS" sz="2000" dirty="0"/>
              <a:t>,</a:t>
            </a:r>
            <a:endParaRPr lang="ru-RU" sz="2000" dirty="0"/>
          </a:p>
          <a:p>
            <a:pPr marL="12700" indent="0">
              <a:buClr>
                <a:srgbClr val="92D050"/>
              </a:buClr>
              <a:buNone/>
            </a:pPr>
            <a:r>
              <a:rPr lang="ru-RU" sz="2000" dirty="0"/>
              <a:t>– </a:t>
            </a:r>
            <a:r>
              <a:rPr lang="sr-Latn-RS" sz="2000" dirty="0"/>
              <a:t>A</a:t>
            </a:r>
            <a:r>
              <a:rPr lang="en-US" sz="2000" dirty="0" err="1"/>
              <a:t>dvocating</a:t>
            </a:r>
            <a:r>
              <a:rPr lang="en-US" sz="2000" dirty="0"/>
              <a:t> the creation of a </a:t>
            </a:r>
            <a:r>
              <a:rPr lang="en-US" sz="2000" dirty="0" err="1"/>
              <a:t>favo</a:t>
            </a:r>
            <a:r>
              <a:rPr lang="sr-Latn-RS" sz="2000" dirty="0"/>
              <a:t>u</a:t>
            </a:r>
            <a:r>
              <a:rPr lang="en-US" sz="2000" dirty="0" err="1"/>
              <a:t>rable</a:t>
            </a:r>
            <a:r>
              <a:rPr lang="en-US" sz="2000" dirty="0"/>
              <a:t> environment for women’s </a:t>
            </a:r>
            <a:r>
              <a:rPr lang="sr-Latn-RS" sz="2000" dirty="0"/>
              <a:t>environment-related </a:t>
            </a:r>
            <a:r>
              <a:rPr lang="en-US" sz="2000" dirty="0"/>
              <a:t>activities,</a:t>
            </a:r>
          </a:p>
          <a:p>
            <a:pPr marL="12700" indent="0">
              <a:buClr>
                <a:srgbClr val="92D050"/>
              </a:buClr>
              <a:buNone/>
            </a:pPr>
            <a:endParaRPr lang="ru-RU" sz="2000" dirty="0"/>
          </a:p>
          <a:p>
            <a:pPr marL="12700" indent="0">
              <a:buClr>
                <a:srgbClr val="92D050"/>
              </a:buClr>
              <a:buNone/>
            </a:pPr>
            <a:endParaRPr lang="ru-RU" dirty="0"/>
          </a:p>
          <a:p>
            <a:pPr marL="12700" indent="0">
              <a:buClr>
                <a:srgbClr val="92D050"/>
              </a:buClr>
              <a:buNone/>
            </a:pPr>
            <a:endParaRPr lang="sr-Cyrl-RS" dirty="0"/>
          </a:p>
          <a:p>
            <a:pPr marL="12700" indent="0">
              <a:buClr>
                <a:srgbClr val="92D050"/>
              </a:buClr>
              <a:buNone/>
            </a:pPr>
            <a:endParaRPr lang="sr-Cyrl-RS" dirty="0"/>
          </a:p>
        </p:txBody>
      </p:sp>
    </p:spTree>
    <p:extLst>
      <p:ext uri="{BB962C8B-B14F-4D97-AF65-F5344CB8AC3E}">
        <p14:creationId xmlns:p14="http://schemas.microsoft.com/office/powerpoint/2010/main" val="1089653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1580" y="1268760"/>
            <a:ext cx="5724636" cy="540060"/>
          </a:xfrm>
          <a:solidFill>
            <a:srgbClr val="70AC2E"/>
          </a:solidFill>
        </p:spPr>
        <p:txBody>
          <a:bodyPr>
            <a:normAutofit/>
          </a:bodyPr>
          <a:lstStyle/>
          <a:p>
            <a:pPr marL="9525" algn="ctr"/>
            <a:r>
              <a:rPr lang="en-GB" sz="2100" b="1" dirty="0">
                <a:solidFill>
                  <a:schemeClr val="bg1"/>
                </a:solidFill>
                <a:latin typeface="Times New Roman" panose="02020603050405020304" pitchFamily="18" charset="0"/>
                <a:cs typeface="Times New Roman" panose="02020603050405020304" pitchFamily="18" charset="0"/>
              </a:rPr>
              <a:t>Gender-Responsive Budgeting</a:t>
            </a:r>
            <a:endParaRPr lang="en-GB" sz="21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0"/>
          </p:nvPr>
        </p:nvSpPr>
        <p:spPr>
          <a:xfrm>
            <a:off x="683568" y="1862826"/>
            <a:ext cx="8046894" cy="4745470"/>
          </a:xfrm>
        </p:spPr>
        <p:txBody>
          <a:bodyPr>
            <a:noAutofit/>
          </a:bodyPr>
          <a:lstStyle/>
          <a:p>
            <a:pPr marL="9525" indent="0">
              <a:buNone/>
            </a:pPr>
            <a:r>
              <a:rPr lang="sr-Cyrl-RS" sz="1350" dirty="0">
                <a:solidFill>
                  <a:schemeClr val="tx1"/>
                </a:solidFill>
              </a:rPr>
              <a:t>	</a:t>
            </a:r>
          </a:p>
          <a:p>
            <a:pPr marL="9525" indent="0">
              <a:buNone/>
            </a:pPr>
            <a:endParaRPr lang="en-US" sz="1350" dirty="0">
              <a:solidFill>
                <a:srgbClr val="0070C0"/>
              </a:solidFill>
            </a:endParaRPr>
          </a:p>
          <a:p>
            <a:pPr marL="9525" indent="0" algn="ctr">
              <a:buNone/>
            </a:pPr>
            <a:r>
              <a:rPr lang="en-US" dirty="0">
                <a:solidFill>
                  <a:srgbClr val="0070C0"/>
                </a:solidFill>
                <a:latin typeface="Times New Roman" panose="02020603050405020304" pitchFamily="18" charset="0"/>
                <a:cs typeface="Times New Roman" panose="02020603050405020304" pitchFamily="18" charset="0"/>
              </a:rPr>
              <a:t>Article</a:t>
            </a:r>
            <a:r>
              <a:rPr lang="sr-Cyrl-RS" dirty="0">
                <a:solidFill>
                  <a:srgbClr val="0070C0"/>
                </a:solidFill>
                <a:latin typeface="Times New Roman" panose="02020603050405020304" pitchFamily="18" charset="0"/>
                <a:cs typeface="Times New Roman" panose="02020603050405020304" pitchFamily="18" charset="0"/>
              </a:rPr>
              <a:t> 5 </a:t>
            </a:r>
            <a:endParaRPr lang="en-US" dirty="0">
              <a:solidFill>
                <a:srgbClr val="0070C0"/>
              </a:solidFill>
              <a:latin typeface="Times New Roman" panose="02020603050405020304" pitchFamily="18" charset="0"/>
              <a:cs typeface="Times New Roman" panose="02020603050405020304" pitchFamily="18" charset="0"/>
            </a:endParaRPr>
          </a:p>
          <a:p>
            <a:pPr marL="9525" indent="0" algn="r">
              <a:buNone/>
            </a:pPr>
            <a:r>
              <a:rPr lang="en-GB" sz="600" dirty="0"/>
              <a:t>ttps://www.google.com/search?</a:t>
            </a:r>
          </a:p>
          <a:p>
            <a:r>
              <a:rPr lang="en-GB" dirty="0">
                <a:solidFill>
                  <a:schemeClr val="tx1"/>
                </a:solidFill>
              </a:rPr>
              <a:t>The public authorities shall undertake to conduct a gender analysis of the budget and plan revenues and expenses so as to promote gender equality in accordance with the law regulating the budget system and the principle of gender equality within the budget process. </a:t>
            </a:r>
          </a:p>
          <a:p>
            <a:r>
              <a:rPr lang="en-US" dirty="0">
                <a:solidFill>
                  <a:srgbClr val="0070C0"/>
                </a:solidFill>
                <a:latin typeface="Times New Roman" panose="02020603050405020304" pitchFamily="18" charset="0"/>
                <a:cs typeface="Times New Roman" panose="02020603050405020304" pitchFamily="18" charset="0"/>
              </a:rPr>
              <a:t>Ministry for Environmental Protection Plans for </a:t>
            </a:r>
            <a:r>
              <a:rPr lang="sr-Cyrl-RS" dirty="0">
                <a:solidFill>
                  <a:srgbClr val="0070C0"/>
                </a:solidFill>
                <a:latin typeface="Times New Roman" panose="02020603050405020304" pitchFamily="18" charset="0"/>
                <a:cs typeface="Times New Roman" panose="02020603050405020304" pitchFamily="18" charset="0"/>
              </a:rPr>
              <a:t>2022:</a:t>
            </a:r>
          </a:p>
          <a:p>
            <a:r>
              <a:rPr lang="en-US" dirty="0">
                <a:solidFill>
                  <a:schemeClr val="tx1"/>
                </a:solidFill>
                <a:latin typeface="Times New Roman" panose="02020603050405020304" pitchFamily="18" charset="0"/>
                <a:cs typeface="Times New Roman" panose="02020603050405020304" pitchFamily="18" charset="0"/>
              </a:rPr>
              <a:t>P</a:t>
            </a:r>
            <a:r>
              <a:rPr lang="en-GB" dirty="0">
                <a:solidFill>
                  <a:schemeClr val="tx1"/>
                </a:solidFill>
              </a:rPr>
              <a:t>reparation of gender analysis of revenues and expenses and allocation of financial resources</a:t>
            </a:r>
          </a:p>
          <a:p>
            <a:r>
              <a:rPr lang="en-US" dirty="0">
                <a:solidFill>
                  <a:schemeClr val="tx1"/>
                </a:solidFill>
              </a:rPr>
              <a:t>W</a:t>
            </a:r>
            <a:r>
              <a:rPr lang="en-GB" dirty="0" err="1">
                <a:solidFill>
                  <a:schemeClr val="tx1"/>
                </a:solidFill>
              </a:rPr>
              <a:t>ithin</a:t>
            </a:r>
            <a:r>
              <a:rPr lang="en-GB" dirty="0">
                <a:solidFill>
                  <a:schemeClr val="tx1"/>
                </a:solidFill>
              </a:rPr>
              <a:t> the Program Activities for the Support of Civil Society Projects, those aimed at promoting gender equality and women's entrepreneurship in the field of green and circular economy will be supported.</a:t>
            </a:r>
            <a:endParaRPr lang="ru-RU" dirty="0">
              <a:solidFill>
                <a:schemeClr val="tx1"/>
              </a:solidFill>
            </a:endParaRPr>
          </a:p>
          <a:p>
            <a:endParaRPr lang="sr-Cyrl-RS" dirty="0"/>
          </a:p>
          <a:p>
            <a:pPr marL="9525" indent="0">
              <a:buClr>
                <a:srgbClr val="92D050"/>
              </a:buClr>
              <a:buNone/>
            </a:pPr>
            <a:endParaRPr lang="sr-Cyrl-RS" dirty="0"/>
          </a:p>
          <a:p>
            <a:pPr marL="9525" indent="0">
              <a:buClr>
                <a:srgbClr val="92D050"/>
              </a:buClr>
              <a:buNone/>
            </a:pPr>
            <a:endParaRPr lang="sr-Cyrl-RS" dirty="0"/>
          </a:p>
          <a:p>
            <a:pPr>
              <a:buClr>
                <a:srgbClr val="92D050"/>
              </a:buClr>
              <a:buFont typeface="Wingdings" pitchFamily="2" charset="2"/>
              <a:buChar char="Ø"/>
            </a:pPr>
            <a:endParaRPr lang="ru-RU" sz="1950" dirty="0"/>
          </a:p>
        </p:txBody>
      </p:sp>
      <p:pic>
        <p:nvPicPr>
          <p:cNvPr id="7" name="Picture 12" descr="Зрењанин: 2.000.000 бесповратнo за развој женског предузетништва - Добро  Јутро"/>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20272" y="249704"/>
            <a:ext cx="1956731" cy="132079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13" y="548680"/>
            <a:ext cx="6534726" cy="1098122"/>
          </a:xfrm>
          <a:solidFill>
            <a:srgbClr val="70AC2E"/>
          </a:solidFill>
          <a:ln>
            <a:solidFill>
              <a:schemeClr val="accent5">
                <a:lumMod val="75000"/>
              </a:schemeClr>
            </a:solidFill>
          </a:ln>
        </p:spPr>
        <p:txBody>
          <a:bodyPr>
            <a:normAutofit fontScale="90000"/>
          </a:bodyPr>
          <a:lstStyle/>
          <a:p>
            <a:pPr algn="ctr"/>
            <a:br>
              <a:rPr lang="en-US" sz="2025" dirty="0"/>
            </a:br>
            <a:r>
              <a:rPr lang="en-GB" sz="2325" dirty="0">
                <a:solidFill>
                  <a:schemeClr val="bg1"/>
                </a:solidFill>
              </a:rPr>
              <a:t>Capacity Building on the linkages between Environment and Gender</a:t>
            </a:r>
            <a:br>
              <a:rPr lang="ru-RU" sz="2400" dirty="0">
                <a:solidFill>
                  <a:schemeClr val="bg1"/>
                </a:solidFill>
              </a:rPr>
            </a:br>
            <a:endParaRPr lang="en-GB" dirty="0">
              <a:solidFill>
                <a:schemeClr val="bg1"/>
              </a:solidFill>
            </a:endParaRPr>
          </a:p>
        </p:txBody>
      </p:sp>
      <p:sp>
        <p:nvSpPr>
          <p:cNvPr id="3" name="Content Placeholder 2"/>
          <p:cNvSpPr>
            <a:spLocks noGrp="1"/>
          </p:cNvSpPr>
          <p:nvPr>
            <p:ph sz="quarter" idx="10"/>
          </p:nvPr>
        </p:nvSpPr>
        <p:spPr>
          <a:xfrm>
            <a:off x="683568" y="1646802"/>
            <a:ext cx="7344816" cy="2934326"/>
          </a:xfrm>
        </p:spPr>
        <p:txBody>
          <a:bodyPr>
            <a:normAutofit/>
          </a:bodyPr>
          <a:lstStyle/>
          <a:p>
            <a:pPr marL="0" indent="0">
              <a:buNone/>
            </a:pPr>
            <a:endParaRPr lang="en-US" dirty="0"/>
          </a:p>
          <a:p>
            <a:r>
              <a:rPr lang="en-US" dirty="0">
                <a:solidFill>
                  <a:schemeClr val="tx1"/>
                </a:solidFill>
              </a:rPr>
              <a:t>W</a:t>
            </a:r>
            <a:r>
              <a:rPr lang="en-GB" dirty="0" err="1">
                <a:solidFill>
                  <a:schemeClr val="tx1"/>
                </a:solidFill>
              </a:rPr>
              <a:t>ith</a:t>
            </a:r>
            <a:r>
              <a:rPr lang="en-GB" dirty="0">
                <a:solidFill>
                  <a:schemeClr val="tx1"/>
                </a:solidFill>
              </a:rPr>
              <a:t> the support of the UNECE Gender Equality Team, a set of relevant tools for gender mainstreaming into different sectoral policies and programmes were presented: </a:t>
            </a:r>
          </a:p>
          <a:p>
            <a:pPr algn="ctr"/>
            <a:r>
              <a:rPr lang="en-GB" i="1" dirty="0">
                <a:solidFill>
                  <a:srgbClr val="0070C0"/>
                </a:solidFill>
              </a:rPr>
              <a:t>Toolbox - How to mainstream gender into environmental policy</a:t>
            </a:r>
            <a:r>
              <a:rPr lang="sr-Cyrl-RS" i="1" dirty="0">
                <a:solidFill>
                  <a:srgbClr val="0070C0"/>
                </a:solidFill>
              </a:rPr>
              <a:t> </a:t>
            </a:r>
            <a:endParaRPr lang="sr-Latn-RS" dirty="0">
              <a:solidFill>
                <a:srgbClr val="0070C0"/>
              </a:solidFill>
            </a:endParaRPr>
          </a:p>
          <a:p>
            <a:pPr marL="34290" indent="0">
              <a:buNone/>
            </a:pPr>
            <a:r>
              <a:rPr lang="sr-Cyrl-RS" u="sng" dirty="0">
                <a:hlinkClick r:id="rId3"/>
              </a:rPr>
              <a:t>https://unece.org/environment-policy/publications/toolbox-how-mainstream-gender-environmental-policy</a:t>
            </a:r>
            <a:r>
              <a:rPr lang="sr-Cyrl-RS" u="sng" dirty="0"/>
              <a:t> </a:t>
            </a:r>
            <a:endParaRPr lang="en-GB" dirty="0">
              <a:solidFill>
                <a:schemeClr val="tx1"/>
              </a:solidFill>
            </a:endParaRPr>
          </a:p>
        </p:txBody>
      </p:sp>
      <p:pic>
        <p:nvPicPr>
          <p:cNvPr id="1026" name="Picture 2" descr="See related image detail">
            <a:extLst>
              <a:ext uri="{FF2B5EF4-FFF2-40B4-BE49-F238E27FC236}">
                <a16:creationId xmlns:a16="http://schemas.microsoft.com/office/drawing/2014/main" id="{7742A8C4-24C2-5C41-4BC1-65F6C2958D9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504" y="28228"/>
            <a:ext cx="1439463" cy="196061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ow to Mainstream Gender in Environmental Policy">
            <a:extLst>
              <a:ext uri="{FF2B5EF4-FFF2-40B4-BE49-F238E27FC236}">
                <a16:creationId xmlns:a16="http://schemas.microsoft.com/office/drawing/2014/main" id="{D4C42B58-14F2-9E94-F293-FF9F48808E6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88370" y="4221088"/>
            <a:ext cx="1767259" cy="2520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2808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F4F2C-8976-1A48-F7E8-767476B7C2D4}"/>
              </a:ext>
            </a:extLst>
          </p:cNvPr>
          <p:cNvSpPr>
            <a:spLocks noGrp="1"/>
          </p:cNvSpPr>
          <p:nvPr>
            <p:ph type="title"/>
          </p:nvPr>
        </p:nvSpPr>
        <p:spPr>
          <a:xfrm>
            <a:off x="609599" y="609600"/>
            <a:ext cx="6347713" cy="947192"/>
          </a:xfrm>
        </p:spPr>
        <p:txBody>
          <a:bodyPr>
            <a:normAutofit/>
          </a:bodyPr>
          <a:lstStyle/>
          <a:p>
            <a:pPr algn="ctr"/>
            <a:r>
              <a:rPr lang="en-GB" sz="2800" b="1" dirty="0">
                <a:solidFill>
                  <a:srgbClr val="008000"/>
                </a:solidFill>
              </a:rPr>
              <a:t>Activities to date with UNECE support </a:t>
            </a:r>
            <a:endParaRPr lang="sr-Latn-RS" sz="2800" dirty="0"/>
          </a:p>
        </p:txBody>
      </p:sp>
      <p:sp>
        <p:nvSpPr>
          <p:cNvPr id="3" name="Content Placeholder 2">
            <a:extLst>
              <a:ext uri="{FF2B5EF4-FFF2-40B4-BE49-F238E27FC236}">
                <a16:creationId xmlns:a16="http://schemas.microsoft.com/office/drawing/2014/main" id="{71FF7B6D-775B-1401-6358-650A5D41437A}"/>
              </a:ext>
            </a:extLst>
          </p:cNvPr>
          <p:cNvSpPr>
            <a:spLocks noGrp="1"/>
          </p:cNvSpPr>
          <p:nvPr>
            <p:ph sz="quarter" idx="10"/>
          </p:nvPr>
        </p:nvSpPr>
        <p:spPr/>
        <p:txBody>
          <a:bodyPr>
            <a:normAutofit fontScale="92500" lnSpcReduction="10000"/>
          </a:bodyPr>
          <a:lstStyle/>
          <a:p>
            <a:pPr marL="0" indent="0">
              <a:buNone/>
            </a:pPr>
            <a:r>
              <a:rPr lang="en-GB" sz="2100" b="1" dirty="0"/>
              <a:t>Training for </a:t>
            </a:r>
            <a:r>
              <a:rPr lang="en-GB" sz="2100" b="1" dirty="0" err="1"/>
              <a:t>MoEP</a:t>
            </a:r>
            <a:r>
              <a:rPr lang="en-GB" sz="2100" b="1" dirty="0"/>
              <a:t> representatives</a:t>
            </a:r>
            <a:r>
              <a:rPr lang="sr-Latn-RS" sz="2100" b="1" dirty="0"/>
              <a:t> </a:t>
            </a:r>
            <a:r>
              <a:rPr lang="en-US" sz="2100" b="1" dirty="0"/>
              <a:t>27/11/2020</a:t>
            </a:r>
          </a:p>
          <a:p>
            <a:pPr marL="0" lvl="0" indent="0">
              <a:buNone/>
            </a:pPr>
            <a:r>
              <a:rPr lang="sr-Latn-RS" sz="1800" dirty="0">
                <a:solidFill>
                  <a:schemeClr val="tx1"/>
                </a:solidFill>
              </a:rPr>
              <a:t>(</a:t>
            </a:r>
            <a:r>
              <a:rPr lang="en-GB" sz="1800" dirty="0">
                <a:solidFill>
                  <a:schemeClr val="tx1"/>
                </a:solidFill>
              </a:rPr>
              <a:t>Basic information on gender equality, institutional and legal aspects at the international level, as well as the importance of the link between the environment and gender equality)</a:t>
            </a:r>
            <a:endParaRPr lang="sr-Cyrl-RS" sz="1800" dirty="0">
              <a:solidFill>
                <a:schemeClr val="tx1"/>
              </a:solidFill>
            </a:endParaRPr>
          </a:p>
          <a:p>
            <a:pPr marL="0" lvl="0" indent="0">
              <a:buNone/>
            </a:pPr>
            <a:r>
              <a:rPr lang="en-GB" sz="2000" b="1" i="0" dirty="0"/>
              <a:t>Webinar on gender mainstreaming 28/01/2021</a:t>
            </a:r>
            <a:endParaRPr lang="sr-Latn-RS" sz="2000" b="1" i="0" dirty="0"/>
          </a:p>
          <a:p>
            <a:pPr marL="0" indent="0">
              <a:buNone/>
            </a:pPr>
            <a:r>
              <a:rPr lang="sr-Latn-RS" sz="1800" b="0" i="0" dirty="0">
                <a:solidFill>
                  <a:schemeClr val="tx1"/>
                </a:solidFill>
              </a:rPr>
              <a:t>(</a:t>
            </a:r>
            <a:r>
              <a:rPr lang="en-GB" sz="1800" b="0" i="0" dirty="0">
                <a:solidFill>
                  <a:schemeClr val="tx1"/>
                </a:solidFill>
              </a:rPr>
              <a:t>a set of relevant tools for gender mainstreaming into different sectoral programmes and policies was presented</a:t>
            </a:r>
            <a:r>
              <a:rPr lang="sr-Cyrl-RS" sz="1800" dirty="0">
                <a:solidFill>
                  <a:schemeClr val="tx1"/>
                </a:solidFill>
              </a:rPr>
              <a:t>.  </a:t>
            </a:r>
            <a:r>
              <a:rPr lang="en-GB" sz="1800" dirty="0">
                <a:solidFill>
                  <a:schemeClr val="tx1"/>
                </a:solidFill>
              </a:rPr>
              <a:t>Applied to 2 documents: National Waste Prevention Programme and the Roadmap for Circular Economy in Serbia, but can be applied to any other sector of environmental policy) Output doc: </a:t>
            </a:r>
            <a:r>
              <a:rPr lang="en-GB" sz="1800" b="0" i="0" dirty="0">
                <a:solidFill>
                  <a:srgbClr val="E8202E"/>
                </a:solidFill>
              </a:rPr>
              <a:t>Methods and toolkits for gender mainstreaming in environmental policies</a:t>
            </a:r>
            <a:endParaRPr lang="en-US" sz="4400" dirty="0">
              <a:solidFill>
                <a:srgbClr val="E8202E"/>
              </a:solidFill>
            </a:endParaRPr>
          </a:p>
          <a:p>
            <a:pPr marL="0" lvl="0" indent="0">
              <a:buNone/>
            </a:pPr>
            <a:r>
              <a:rPr lang="en-GB" sz="2100" b="1" dirty="0"/>
              <a:t>Training for Local-self government units representatives</a:t>
            </a:r>
            <a:r>
              <a:rPr lang="sr-Cyrl-RS" sz="2100" b="1" dirty="0"/>
              <a:t> – </a:t>
            </a:r>
            <a:r>
              <a:rPr lang="en-GB" sz="2100" b="1" dirty="0"/>
              <a:t>gender mainstreaming into environmental policies</a:t>
            </a:r>
            <a:r>
              <a:rPr lang="en-US" sz="2100" b="1" dirty="0"/>
              <a:t> </a:t>
            </a:r>
          </a:p>
          <a:p>
            <a:pPr marL="0" lvl="0" indent="0">
              <a:buNone/>
            </a:pPr>
            <a:r>
              <a:rPr lang="en-US" sz="1800" b="1" dirty="0">
                <a:solidFill>
                  <a:schemeClr val="tx1"/>
                </a:solidFill>
              </a:rPr>
              <a:t>( </a:t>
            </a:r>
            <a:r>
              <a:rPr lang="en-GB" sz="1800" dirty="0">
                <a:solidFill>
                  <a:schemeClr val="tx1"/>
                </a:solidFill>
              </a:rPr>
              <a:t>improving gender equality at the local level was presented; the importance of gender responsive budgeting, informing about basic knowledge on gender aspects in sectors: water, energy, circular economy, climate change, waste management.</a:t>
            </a:r>
            <a:endParaRPr lang="sr-Latn-RS" dirty="0"/>
          </a:p>
          <a:p>
            <a:endParaRPr lang="sr-Latn-RS" dirty="0"/>
          </a:p>
        </p:txBody>
      </p:sp>
    </p:spTree>
    <p:extLst>
      <p:ext uri="{BB962C8B-B14F-4D97-AF65-F5344CB8AC3E}">
        <p14:creationId xmlns:p14="http://schemas.microsoft.com/office/powerpoint/2010/main" val="376209312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862E4F753193B47AEFE115FF67B9047" ma:contentTypeVersion="16" ma:contentTypeDescription="Create a new document." ma:contentTypeScope="" ma:versionID="9334c05abd4b44d0fc318e842c68e800">
  <xsd:schema xmlns:xsd="http://www.w3.org/2001/XMLSchema" xmlns:xs="http://www.w3.org/2001/XMLSchema" xmlns:p="http://schemas.microsoft.com/office/2006/metadata/properties" xmlns:ns2="1a67a136-d121-481b-9b44-0b6b694fb3b3" xmlns:ns3="71b87823-4539-48b0-a3d7-24ba6de174ee" xmlns:ns4="985ec44e-1bab-4c0b-9df0-6ba128686fc9" targetNamespace="http://schemas.microsoft.com/office/2006/metadata/properties" ma:root="true" ma:fieldsID="66770f11b880a37abc778f3cbb7c3a23" ns2:_="" ns3:_="" ns4:_="">
    <xsd:import namespace="1a67a136-d121-481b-9b44-0b6b694fb3b3"/>
    <xsd:import namespace="71b87823-4539-48b0-a3d7-24ba6de174ee"/>
    <xsd:import namespace="985ec44e-1bab-4c0b-9df0-6ba128686fc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67a136-d121-481b-9b44-0b6b694fb3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1b87823-4539-48b0-a3d7-24ba6de174e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4d1e8679-95ef-45ec-8894-1a07fde31b90}" ma:internalName="TaxCatchAll" ma:showField="CatchAllData" ma:web="71b87823-4539-48b0-a3d7-24ba6de174e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a67a136-d121-481b-9b44-0b6b694fb3b3">
      <Terms xmlns="http://schemas.microsoft.com/office/infopath/2007/PartnerControls"/>
    </lcf76f155ced4ddcb4097134ff3c332f>
    <TaxCatchAll xmlns="985ec44e-1bab-4c0b-9df0-6ba128686fc9"/>
  </documentManagement>
</p:properties>
</file>

<file path=customXml/itemProps1.xml><?xml version="1.0" encoding="utf-8"?>
<ds:datastoreItem xmlns:ds="http://schemas.openxmlformats.org/officeDocument/2006/customXml" ds:itemID="{37F1415F-9AE1-40A9-8BC2-74300D35BC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a67a136-d121-481b-9b44-0b6b694fb3b3"/>
    <ds:schemaRef ds:uri="71b87823-4539-48b0-a3d7-24ba6de174ee"/>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5DA3C6E-2A8E-42F9-A25B-ED0348876A5C}">
  <ds:schemaRefs>
    <ds:schemaRef ds:uri="http://schemas.microsoft.com/sharepoint/v3/contenttype/forms"/>
  </ds:schemaRefs>
</ds:datastoreItem>
</file>

<file path=customXml/itemProps3.xml><?xml version="1.0" encoding="utf-8"?>
<ds:datastoreItem xmlns:ds="http://schemas.openxmlformats.org/officeDocument/2006/customXml" ds:itemID="{37E0262E-874B-4C18-B9D2-147FCA562C7A}">
  <ds:schemaRefs>
    <ds:schemaRef ds:uri="1a67a136-d121-481b-9b44-0b6b694fb3b3"/>
    <ds:schemaRef ds:uri="http://purl.org/dc/elements/1.1/"/>
    <ds:schemaRef ds:uri="http://schemas.microsoft.com/office/2006/metadata/properties"/>
    <ds:schemaRef ds:uri="71b87823-4539-48b0-a3d7-24ba6de174ee"/>
    <ds:schemaRef ds:uri="http://purl.org/dc/terms/"/>
    <ds:schemaRef ds:uri="http://schemas.openxmlformats.org/package/2006/metadata/core-properties"/>
    <ds:schemaRef ds:uri="http://schemas.microsoft.com/office/infopath/2007/PartnerControls"/>
    <ds:schemaRef ds:uri="http://schemas.microsoft.com/office/2006/documentManagement/types"/>
    <ds:schemaRef ds:uri="985ec44e-1bab-4c0b-9df0-6ba128686fc9"/>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Facet</Template>
  <TotalTime>10198</TotalTime>
  <Words>1295</Words>
  <Application>Microsoft Office PowerPoint</Application>
  <PresentationFormat>On-screen Show (4:3)</PresentationFormat>
  <Paragraphs>122</Paragraphs>
  <Slides>14</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Open Sans</vt:lpstr>
      <vt:lpstr>Times New Roman</vt:lpstr>
      <vt:lpstr>Trebuchet MS</vt:lpstr>
      <vt:lpstr>Wingdings</vt:lpstr>
      <vt:lpstr>Wingdings 3</vt:lpstr>
      <vt:lpstr>Facet</vt:lpstr>
      <vt:lpstr>PowerPoint Presentation</vt:lpstr>
      <vt:lpstr>Relevant Legislative and regulatory framework </vt:lpstr>
      <vt:lpstr>Institutional Framework in the Republic of Serbia</vt:lpstr>
      <vt:lpstr>Gender equality in the field of environmental protection</vt:lpstr>
      <vt:lpstr>Organisational structure in the Ministry of Environmental Protection</vt:lpstr>
      <vt:lpstr> Gender and environment</vt:lpstr>
      <vt:lpstr>Gender-Responsive Budgeting</vt:lpstr>
      <vt:lpstr> Capacity Building on the linkages between Environment and Gender </vt:lpstr>
      <vt:lpstr>Activities to date with UNECE support </vt:lpstr>
      <vt:lpstr>Cooperation with municipalities and cities</vt:lpstr>
      <vt:lpstr>PowerPoint Presentation</vt:lpstr>
      <vt:lpstr>PowerPoint Presentation</vt:lpstr>
      <vt:lpstr>How the toolbox could be translated for transport</vt:lpstr>
      <vt:lpstr>             </vt:lpstr>
    </vt:vector>
  </TitlesOfParts>
  <Company>Naturvårdsverket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subject>Naturvårdsverket PowerPointmall</dc:subject>
  <dc:creator>Bergsten, Monica</dc:creator>
  <dc:description>Maj 2012, MS Office 2010_x000d_
LexiConsult 08-566 107 00, MC</dc:description>
  <cp:lastModifiedBy>Virginia Fuse</cp:lastModifiedBy>
  <cp:revision>407</cp:revision>
  <cp:lastPrinted>2019-04-08T08:28:37Z</cp:lastPrinted>
  <dcterms:created xsi:type="dcterms:W3CDTF">2013-09-16T18:22:36Z</dcterms:created>
  <dcterms:modified xsi:type="dcterms:W3CDTF">2022-10-14T14:59:37Z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0x0101001862E4F753193B47AEFE115FF67B9047</vt:lpwstr>
  </property>
</Properties>
</file>