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1"/>
  </p:notesMasterIdLst>
  <p:sldIdLst>
    <p:sldId id="256" r:id="rId4"/>
    <p:sldId id="257" r:id="rId5"/>
    <p:sldId id="258" r:id="rId6"/>
    <p:sldId id="265" r:id="rId7"/>
    <p:sldId id="262" r:id="rId8"/>
    <p:sldId id="266" r:id="rId9"/>
    <p:sldId id="259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84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OT Elodie" userId="7243eb13-6b8c-4f9b-a59b-0b133c7d1e11" providerId="ADAL" clId="{D4E61E80-FE76-4B71-BCC0-482A09914A5F}"/>
    <pc:docChg chg="custSel modSld">
      <pc:chgData name="COLLOT Elodie" userId="7243eb13-6b8c-4f9b-a59b-0b133c7d1e11" providerId="ADAL" clId="{D4E61E80-FE76-4B71-BCC0-482A09914A5F}" dt="2023-02-09T07:10:20.025" v="185" actId="207"/>
      <pc:docMkLst>
        <pc:docMk/>
      </pc:docMkLst>
      <pc:sldChg chg="modSp mod">
        <pc:chgData name="COLLOT Elodie" userId="7243eb13-6b8c-4f9b-a59b-0b133c7d1e11" providerId="ADAL" clId="{D4E61E80-FE76-4B71-BCC0-482A09914A5F}" dt="2023-02-09T07:10:20.025" v="185" actId="207"/>
        <pc:sldMkLst>
          <pc:docMk/>
          <pc:sldMk cId="1472386309" sldId="256"/>
        </pc:sldMkLst>
        <pc:spChg chg="mod">
          <ac:chgData name="COLLOT Elodie" userId="7243eb13-6b8c-4f9b-a59b-0b133c7d1e11" providerId="ADAL" clId="{D4E61E80-FE76-4B71-BCC0-482A09914A5F}" dt="2023-01-31T11:20:07.762" v="40" actId="20577"/>
          <ac:spMkLst>
            <pc:docMk/>
            <pc:sldMk cId="1472386309" sldId="256"/>
            <ac:spMk id="2" creationId="{687BCCB5-8479-4331-A885-879B3AAA670A}"/>
          </ac:spMkLst>
        </pc:spChg>
        <pc:spChg chg="mod">
          <ac:chgData name="COLLOT Elodie" userId="7243eb13-6b8c-4f9b-a59b-0b133c7d1e11" providerId="ADAL" clId="{D4E61E80-FE76-4B71-BCC0-482A09914A5F}" dt="2023-02-09T07:10:20.025" v="185" actId="207"/>
          <ac:spMkLst>
            <pc:docMk/>
            <pc:sldMk cId="1472386309" sldId="256"/>
            <ac:spMk id="5" creationId="{1911E3F7-4975-4BCD-A19E-D1EE644E3526}"/>
          </ac:spMkLst>
        </pc:spChg>
      </pc:sldChg>
      <pc:sldChg chg="modSp mod">
        <pc:chgData name="COLLOT Elodie" userId="7243eb13-6b8c-4f9b-a59b-0b133c7d1e11" providerId="ADAL" clId="{D4E61E80-FE76-4B71-BCC0-482A09914A5F}" dt="2023-01-31T11:21:25.414" v="89" actId="207"/>
        <pc:sldMkLst>
          <pc:docMk/>
          <pc:sldMk cId="877310329" sldId="258"/>
        </pc:sldMkLst>
        <pc:spChg chg="mod">
          <ac:chgData name="COLLOT Elodie" userId="7243eb13-6b8c-4f9b-a59b-0b133c7d1e11" providerId="ADAL" clId="{D4E61E80-FE76-4B71-BCC0-482A09914A5F}" dt="2023-01-31T11:21:25.414" v="89" actId="207"/>
          <ac:spMkLst>
            <pc:docMk/>
            <pc:sldMk cId="877310329" sldId="258"/>
            <ac:spMk id="6" creationId="{57D7C7A9-48CE-448F-9DB6-ABD4EEF7C894}"/>
          </ac:spMkLst>
        </pc:spChg>
        <pc:spChg chg="mod">
          <ac:chgData name="COLLOT Elodie" userId="7243eb13-6b8c-4f9b-a59b-0b133c7d1e11" providerId="ADAL" clId="{D4E61E80-FE76-4B71-BCC0-482A09914A5F}" dt="2023-01-31T11:21:06.336" v="86" actId="27636"/>
          <ac:spMkLst>
            <pc:docMk/>
            <pc:sldMk cId="877310329" sldId="258"/>
            <ac:spMk id="7" creationId="{83501727-A4F3-4312-989C-C75C01114E58}"/>
          </ac:spMkLst>
        </pc:spChg>
      </pc:sldChg>
      <pc:sldChg chg="modSp mod">
        <pc:chgData name="COLLOT Elodie" userId="7243eb13-6b8c-4f9b-a59b-0b133c7d1e11" providerId="ADAL" clId="{D4E61E80-FE76-4B71-BCC0-482A09914A5F}" dt="2023-02-09T07:08:19.878" v="180" actId="13926"/>
        <pc:sldMkLst>
          <pc:docMk/>
          <pc:sldMk cId="4184192775" sldId="259"/>
        </pc:sldMkLst>
        <pc:spChg chg="mod">
          <ac:chgData name="COLLOT Elodie" userId="7243eb13-6b8c-4f9b-a59b-0b133c7d1e11" providerId="ADAL" clId="{D4E61E80-FE76-4B71-BCC0-482A09914A5F}" dt="2023-01-31T11:22:08.804" v="92" actId="207"/>
          <ac:spMkLst>
            <pc:docMk/>
            <pc:sldMk cId="4184192775" sldId="259"/>
            <ac:spMk id="2" creationId="{E596CCCF-D803-40C5-B837-47134238E28F}"/>
          </ac:spMkLst>
        </pc:spChg>
        <pc:graphicFrameChg chg="modGraphic">
          <ac:chgData name="COLLOT Elodie" userId="7243eb13-6b8c-4f9b-a59b-0b133c7d1e11" providerId="ADAL" clId="{D4E61E80-FE76-4B71-BCC0-482A09914A5F}" dt="2023-02-09T07:08:19.878" v="180" actId="13926"/>
          <ac:graphicFrameMkLst>
            <pc:docMk/>
            <pc:sldMk cId="4184192775" sldId="259"/>
            <ac:graphicFrameMk id="8" creationId="{BB3C96B0-BAF5-4CA0-B962-4A503CE0B790}"/>
          </ac:graphicFrameMkLst>
        </pc:graphicFrameChg>
      </pc:sldChg>
      <pc:sldChg chg="modSp mod">
        <pc:chgData name="COLLOT Elodie" userId="7243eb13-6b8c-4f9b-a59b-0b133c7d1e11" providerId="ADAL" clId="{D4E61E80-FE76-4B71-BCC0-482A09914A5F}" dt="2023-01-31T11:21:47.234" v="90" actId="207"/>
        <pc:sldMkLst>
          <pc:docMk/>
          <pc:sldMk cId="2047737966" sldId="262"/>
        </pc:sldMkLst>
        <pc:spChg chg="mod">
          <ac:chgData name="COLLOT Elodie" userId="7243eb13-6b8c-4f9b-a59b-0b133c7d1e11" providerId="ADAL" clId="{D4E61E80-FE76-4B71-BCC0-482A09914A5F}" dt="2023-01-31T11:21:47.234" v="90" actId="207"/>
          <ac:spMkLst>
            <pc:docMk/>
            <pc:sldMk cId="2047737966" sldId="262"/>
            <ac:spMk id="2" creationId="{E596CCCF-D803-40C5-B837-47134238E28F}"/>
          </ac:spMkLst>
        </pc:spChg>
      </pc:sldChg>
      <pc:sldChg chg="modSp mod">
        <pc:chgData name="COLLOT Elodie" userId="7243eb13-6b8c-4f9b-a59b-0b133c7d1e11" providerId="ADAL" clId="{D4E61E80-FE76-4B71-BCC0-482A09914A5F}" dt="2023-01-31T11:22:34.098" v="105" actId="1036"/>
        <pc:sldMkLst>
          <pc:docMk/>
          <pc:sldMk cId="2425869682" sldId="266"/>
        </pc:sldMkLst>
        <pc:spChg chg="mod">
          <ac:chgData name="COLLOT Elodie" userId="7243eb13-6b8c-4f9b-a59b-0b133c7d1e11" providerId="ADAL" clId="{D4E61E80-FE76-4B71-BCC0-482A09914A5F}" dt="2023-01-31T11:21:51.578" v="91" actId="207"/>
          <ac:spMkLst>
            <pc:docMk/>
            <pc:sldMk cId="2425869682" sldId="266"/>
            <ac:spMk id="10" creationId="{DFE257E4-4F34-A55B-0904-1B192B533BA2}"/>
          </ac:spMkLst>
        </pc:spChg>
        <pc:picChg chg="mod">
          <ac:chgData name="COLLOT Elodie" userId="7243eb13-6b8c-4f9b-a59b-0b133c7d1e11" providerId="ADAL" clId="{D4E61E80-FE76-4B71-BCC0-482A09914A5F}" dt="2023-01-31T11:22:34.098" v="105" actId="1036"/>
          <ac:picMkLst>
            <pc:docMk/>
            <pc:sldMk cId="2425869682" sldId="266"/>
            <ac:picMk id="12" creationId="{59BDDF48-203F-7A39-30B4-A40998599DB5}"/>
          </ac:picMkLst>
        </pc:picChg>
      </pc:sldChg>
    </pc:docChg>
  </pc:docChgLst>
  <pc:docChgLst>
    <pc:chgData name="Konstantin Glukhenkiy" userId="24b49d37-c936-4e44-8fab-4bfac34f62f4" providerId="ADAL" clId="{A63D775E-36C0-4CD8-9CB5-02129EFAE570}"/>
    <pc:docChg chg="modSld">
      <pc:chgData name="Konstantin Glukhenkiy" userId="24b49d37-c936-4e44-8fab-4bfac34f62f4" providerId="ADAL" clId="{A63D775E-36C0-4CD8-9CB5-02129EFAE570}" dt="2023-02-09T08:22:06.649" v="3" actId="6549"/>
      <pc:docMkLst>
        <pc:docMk/>
      </pc:docMkLst>
      <pc:sldChg chg="modSp mod">
        <pc:chgData name="Konstantin Glukhenkiy" userId="24b49d37-c936-4e44-8fab-4bfac34f62f4" providerId="ADAL" clId="{A63D775E-36C0-4CD8-9CB5-02129EFAE570}" dt="2023-02-09T08:22:06.649" v="3" actId="6549"/>
        <pc:sldMkLst>
          <pc:docMk/>
          <pc:sldMk cId="1472386309" sldId="256"/>
        </pc:sldMkLst>
        <pc:spChg chg="mod">
          <ac:chgData name="Konstantin Glukhenkiy" userId="24b49d37-c936-4e44-8fab-4bfac34f62f4" providerId="ADAL" clId="{A63D775E-36C0-4CD8-9CB5-02129EFAE570}" dt="2023-02-09T08:22:06.649" v="3" actId="6549"/>
          <ac:spMkLst>
            <pc:docMk/>
            <pc:sldMk cId="1472386309" sldId="256"/>
            <ac:spMk id="5" creationId="{1911E3F7-4975-4BCD-A19E-D1EE644E3526}"/>
          </ac:spMkLst>
        </pc:spChg>
      </pc:sldChg>
    </pc:docChg>
  </pc:docChgLst>
  <pc:docChgLst>
    <pc:chgData name="COLLOT Elodie" userId="7243eb13-6b8c-4f9b-a59b-0b133c7d1e11" providerId="ADAL" clId="{AB410F59-589F-465C-9EEF-EAE135A00C2D}"/>
    <pc:docChg chg="modSld">
      <pc:chgData name="COLLOT Elodie" userId="7243eb13-6b8c-4f9b-a59b-0b133c7d1e11" providerId="ADAL" clId="{AB410F59-589F-465C-9EEF-EAE135A00C2D}" dt="2023-01-12T10:54:33.159" v="9" actId="207"/>
      <pc:docMkLst>
        <pc:docMk/>
      </pc:docMkLst>
      <pc:sldChg chg="modSp mod">
        <pc:chgData name="COLLOT Elodie" userId="7243eb13-6b8c-4f9b-a59b-0b133c7d1e11" providerId="ADAL" clId="{AB410F59-589F-465C-9EEF-EAE135A00C2D}" dt="2023-01-12T10:54:33.159" v="9" actId="207"/>
        <pc:sldMkLst>
          <pc:docMk/>
          <pc:sldMk cId="877310329" sldId="258"/>
        </pc:sldMkLst>
        <pc:spChg chg="mod">
          <ac:chgData name="COLLOT Elodie" userId="7243eb13-6b8c-4f9b-a59b-0b133c7d1e11" providerId="ADAL" clId="{AB410F59-589F-465C-9EEF-EAE135A00C2D}" dt="2023-01-09T07:34:07.195" v="0" actId="207"/>
          <ac:spMkLst>
            <pc:docMk/>
            <pc:sldMk cId="877310329" sldId="258"/>
            <ac:spMk id="6" creationId="{57D7C7A9-48CE-448F-9DB6-ABD4EEF7C894}"/>
          </ac:spMkLst>
        </pc:spChg>
        <pc:spChg chg="mod">
          <ac:chgData name="COLLOT Elodie" userId="7243eb13-6b8c-4f9b-a59b-0b133c7d1e11" providerId="ADAL" clId="{AB410F59-589F-465C-9EEF-EAE135A00C2D}" dt="2023-01-12T10:54:33.159" v="9" actId="207"/>
          <ac:spMkLst>
            <pc:docMk/>
            <pc:sldMk cId="877310329" sldId="258"/>
            <ac:spMk id="7" creationId="{83501727-A4F3-4312-989C-C75C01114E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4EF9F-9D52-4695-A44D-FB890489DBF6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938DF-F9AF-4B02-BED8-B72447F421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03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307318-A9C1-484F-97C1-1BA62A7E6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D8C7C0-1393-4211-B0EB-6708AEFD9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7A509B-A224-4DD5-90B5-422ECCF6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1217-064D-4411-ACB7-26666E615A04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6B98BE-5FA9-4347-9DAD-7827D71E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C49402-AB7D-4EF9-8064-972C5F80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42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7B7B8F-745E-4F78-B9E5-54DB7091A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EF8308E-A6CA-4381-8D57-D68882F1B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162A46-D2CC-4B04-AE86-F7C2336BC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DB52-34B0-411C-8C4F-94AADE33AEE0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832911-037B-4B83-95E4-E9BE1D2CC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2011DE-2916-470E-839D-E9B0035E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77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FE91C24-EE31-4E44-9DBC-2EBB0C4BBD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3470B3-508D-4D29-90D6-55939FFF2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95140-FBE1-470D-9A48-909683AC3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A7A-2A10-45C8-9BB3-5BA9E226F45D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E8D538-BCDA-4E18-8EB7-0909F6E4A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273F31-2AD7-4E1D-BAA8-ECBB7758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49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C3DCB-3707-4E24-B0DC-2CFCD1C5F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5D9488-3D79-4A3D-A8FB-8BB1D3591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FE5FC9-6579-4EC2-A4FB-683ABD20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AB9C-91C3-43CA-9650-0403BBB28093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D6E683-69D5-4CE8-8BF7-3F96687EE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690EC6-84B5-40EF-97D3-9A6C3ABA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32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146BD-2856-4C3F-B591-7C31CADD2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5F9135-9CB1-48DB-86B4-5BDBB739A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9F508D-C550-4A2E-8649-3618F803A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C5DD-43EA-45F2-98D2-B9BD333BDEC1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DD71BD-5089-45A9-8A5A-91799F714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1877C5-2929-49B3-A86F-054F85AB7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74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0C959-A50F-45EF-9DD3-0234BBC6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77D705-E10E-49C1-8A16-7E4F6FEAC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A85F87-4819-4DDD-95AA-EFD94A67B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0118BD-007F-4993-B4F5-657DEC17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AD58-5FBF-4352-83D3-166809BACDBD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531070-2C7A-4D12-9D28-33C8BD023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8FBB72-F70E-4C56-8A03-3856BBBF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27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F61837-9F1F-4270-9580-519B439B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A434F4-FEAD-43E8-96FE-352F16371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AA7A1F-2040-4A64-B2A3-BD712E505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E3C050-DF9B-4AAD-A556-8F37490996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1CE5DF-3222-4B1D-AE5D-CED47DDAC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83355AD-FD91-447C-9F16-FB61723B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F2F0-3E5E-4FFB-AE8C-269756B517AE}" type="datetime1">
              <a:rPr lang="fr-FR" smtClean="0"/>
              <a:t>09/02/2023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02E8D0B-3265-4A6D-8719-B2F14FB2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5C3BF6A-2B3C-493B-9821-90701B6D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68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668030-FE46-4D89-8F49-C389C0DA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0F2EF97-09B9-4518-B672-A6BE7A748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B966-402A-4752-BA73-C433A6EF596C}" type="datetime1">
              <a:rPr lang="fr-FR" smtClean="0"/>
              <a:t>09/02/2023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2E9CD8-22CF-49E7-B84D-0BFB2560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57770AD-6343-4DCE-B811-5876A81B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04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36F3BB-5A65-4AD0-8749-3645F7063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F15C-5F61-41E9-BFC4-31370ECFCDCD}" type="datetime1">
              <a:rPr lang="fr-FR" smtClean="0"/>
              <a:t>09/02/2023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5C1573-ACF5-4971-B02F-7CA33B9F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1B1A1D-C2C0-4EE3-9B1C-33B136EF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85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C65A63-C234-4984-BAA0-43F9C99B0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627B8A-6E99-4143-A8F7-087780105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35E20D-6A73-4B0E-B963-5840CBB4F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4B6E52-419C-410C-9BF5-88412C0C4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6C89-7484-4A3C-9FE8-26D6561F2CF4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A3B642-1C3B-476A-8304-387866F38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D88692-4F7D-4791-A22F-1084188B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3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D7FC1E-4579-47F0-8672-C0F11BB7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5F5D9A-8C8B-40A4-9D35-8E9DA931D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EA8ECE-D47C-4D51-8A8C-99AE0D06E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B55F8D-135D-4C07-8C83-0FF3E4B19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9CF0-3910-4614-9B7C-2330C97D1BFE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7BC928-7CCE-4DC5-8B79-873236DD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3969C5-ADDB-4679-A7CB-0C6DC779D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74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3B9E638-4966-4F26-8C98-D2A39BB6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2A8DD3-7575-443B-9F90-7A17D3948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19A280-0A06-4552-9BF7-24C3DE9EA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4B35A-DDC6-45A6-9051-4078ADD12550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7BBE03-46A4-4B80-9EFB-92E7F04D5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A22998-0C5A-446D-9F3D-871C8DBDB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76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unece.org/pages/viewpage.action?pageId=16069435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BCCB5-8479-4331-A885-879B3AAA67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alibri "/>
              </a:rPr>
              <a:t>Status</a:t>
            </a:r>
            <a:r>
              <a:rPr lang="fr-FR" dirty="0">
                <a:latin typeface="Calibri "/>
              </a:rPr>
              <a:t> report to 77th GRBP</a:t>
            </a:r>
            <a:br>
              <a:rPr lang="fr-FR" dirty="0">
                <a:latin typeface="Calibri "/>
              </a:rPr>
            </a:br>
            <a:r>
              <a:rPr lang="fr-FR" sz="4400" dirty="0">
                <a:latin typeface="Calibri "/>
              </a:rPr>
              <a:t>(</a:t>
            </a:r>
            <a:r>
              <a:rPr lang="en-GB" sz="4400" dirty="0">
                <a:latin typeface="Calibri "/>
              </a:rPr>
              <a:t>February</a:t>
            </a:r>
            <a:r>
              <a:rPr lang="fr-FR" sz="4400" dirty="0">
                <a:latin typeface="Calibri "/>
              </a:rPr>
              <a:t> 2023)</a:t>
            </a:r>
            <a:endParaRPr lang="fr-FR" dirty="0">
              <a:latin typeface="Calibri 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436EA22-533B-4F31-BFC6-8902F03D2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2715"/>
            <a:ext cx="9144000" cy="1655762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alibri "/>
              </a:rPr>
              <a:t>Task Force on Tyre Abrasion</a:t>
            </a:r>
          </a:p>
          <a:p>
            <a:r>
              <a:rPr lang="en-GB" sz="3200" dirty="0">
                <a:latin typeface="Calibri "/>
              </a:rPr>
              <a:t>On behalf of GRBP and GRPE</a:t>
            </a:r>
            <a:r>
              <a:rPr lang="en-GB" sz="4000" dirty="0">
                <a:latin typeface="Calibri "/>
              </a:rPr>
              <a:t> </a:t>
            </a:r>
          </a:p>
          <a:p>
            <a:endParaRPr lang="en-GB" sz="4800" dirty="0">
              <a:latin typeface="Calibri 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977854-C418-4DF5-BCE5-6F02F3D39C22}"/>
              </a:ext>
            </a:extLst>
          </p:cNvPr>
          <p:cNvSpPr/>
          <p:nvPr/>
        </p:nvSpPr>
        <p:spPr>
          <a:xfrm>
            <a:off x="0" y="139118"/>
            <a:ext cx="3601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Calibri "/>
              </a:rPr>
              <a:t>Transmitted by the co-chairs </a:t>
            </a:r>
            <a:br>
              <a:rPr lang="en-GB" dirty="0">
                <a:solidFill>
                  <a:schemeClr val="tx1"/>
                </a:solidFill>
                <a:latin typeface="Calibri "/>
              </a:rPr>
            </a:br>
            <a:r>
              <a:rPr lang="en-GB" dirty="0">
                <a:solidFill>
                  <a:schemeClr val="tx1"/>
                </a:solidFill>
                <a:latin typeface="Calibri "/>
              </a:rPr>
              <a:t>of </a:t>
            </a:r>
            <a:r>
              <a:rPr lang="en-GB" dirty="0">
                <a:latin typeface="Calibri "/>
              </a:rPr>
              <a:t>TF </a:t>
            </a:r>
            <a:r>
              <a:rPr lang="en-GB" dirty="0">
                <a:solidFill>
                  <a:schemeClr val="tx1"/>
                </a:solidFill>
                <a:latin typeface="Calibri "/>
              </a:rPr>
              <a:t>for Tyre </a:t>
            </a:r>
            <a:r>
              <a:rPr lang="en-GB" dirty="0">
                <a:latin typeface="Calibri "/>
              </a:rPr>
              <a:t>Ab</a:t>
            </a:r>
            <a:r>
              <a:rPr lang="en-GB" dirty="0">
                <a:solidFill>
                  <a:schemeClr val="tx1"/>
                </a:solidFill>
                <a:latin typeface="Calibri "/>
              </a:rPr>
              <a:t>rasion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11E3F7-4975-4BCD-A19E-D1EE644E3526}"/>
              </a:ext>
            </a:extLst>
          </p:cNvPr>
          <p:cNvSpPr/>
          <p:nvPr/>
        </p:nvSpPr>
        <p:spPr>
          <a:xfrm>
            <a:off x="7819084" y="106829"/>
            <a:ext cx="4030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u="sng" dirty="0">
                <a:latin typeface="Calibri "/>
              </a:rPr>
              <a:t>Informal </a:t>
            </a:r>
            <a:r>
              <a:rPr lang="en-GB" u="sng">
                <a:latin typeface="Calibri "/>
              </a:rPr>
              <a:t>document </a:t>
            </a:r>
            <a:r>
              <a:rPr lang="en-GB" b="1">
                <a:solidFill>
                  <a:srgbClr val="FF0000"/>
                </a:solidFill>
                <a:latin typeface="Calibri "/>
              </a:rPr>
              <a:t>GRBP-77-31</a:t>
            </a:r>
            <a:r>
              <a:rPr lang="en-GB" b="1">
                <a:latin typeface="Calibri "/>
              </a:rPr>
              <a:t> </a:t>
            </a:r>
            <a:endParaRPr lang="en-GB" dirty="0">
              <a:latin typeface="Calibri "/>
            </a:endParaRPr>
          </a:p>
          <a:p>
            <a:pPr algn="r"/>
            <a:r>
              <a:rPr lang="en-GB" dirty="0">
                <a:latin typeface="Calibri "/>
              </a:rPr>
              <a:t>(77th GRBP, Feb 7-12, 2023, </a:t>
            </a:r>
          </a:p>
          <a:p>
            <a:pPr algn="r"/>
            <a:r>
              <a:rPr lang="en-GB" dirty="0">
                <a:latin typeface="Calibri "/>
              </a:rPr>
              <a:t>agenda item 5) </a:t>
            </a:r>
          </a:p>
        </p:txBody>
      </p:sp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877AA9EA-330A-401F-B0A4-9C794A690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DA7DB2-8DB8-47A0-91A4-5FAF21EB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38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BF722-E066-49B9-A779-3CDCF613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Force on Tyre Abrasion</a:t>
            </a:r>
          </a:p>
        </p:txBody>
      </p:sp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C8594C73-26ED-49AC-BB15-8A214F0548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609057"/>
              </p:ext>
            </p:extLst>
          </p:nvPr>
        </p:nvGraphicFramePr>
        <p:xfrm>
          <a:off x="838200" y="1825625"/>
          <a:ext cx="10515600" cy="436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6354">
                  <a:extLst>
                    <a:ext uri="{9D8B030D-6E8A-4147-A177-3AD203B41FA5}">
                      <a16:colId xmlns:a16="http://schemas.microsoft.com/office/drawing/2014/main" val="1695131126"/>
                    </a:ext>
                  </a:extLst>
                </a:gridCol>
                <a:gridCol w="8329246">
                  <a:extLst>
                    <a:ext uri="{9D8B030D-6E8A-4147-A177-3AD203B41FA5}">
                      <a16:colId xmlns:a16="http://schemas.microsoft.com/office/drawing/2014/main" val="427866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Targets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Develop a procedure for measuring the abrasion of tyres: test conditions and methods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Rate the abrasion performance of a wide range of tyres available in the market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Define abrasion limits for tyres in order to limit the emission of microplastics to the environment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Assess potential correlation between abrasion performance and durability of tyres.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Develop a UN Regulation (or addition to UN Regulation No 117) for the type approval of tyres in respect to their abrasion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0832378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endParaRPr lang="en-GB" sz="200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21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Roles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Co-chairs:               France and European Commission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Secretariat:            ETRTO (European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Tyre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Rim Technical </a:t>
                      </a:r>
                      <a:r>
                        <a:rPr lang="en-GB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Organisation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1428683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endParaRPr lang="en-GB" sz="200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35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Reporting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noProof="0" dirty="0"/>
                        <a:t>To both working parties: GRPE and GRBP</a:t>
                      </a:r>
                      <a:br>
                        <a:rPr lang="en-GB" noProof="0" dirty="0"/>
                      </a:br>
                      <a:r>
                        <a:rPr lang="en-GB" noProof="0" dirty="0"/>
                        <a:t>Adoption: GRBP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7153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endParaRPr lang="en-GB" sz="200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409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Web page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hlinkClick r:id="rId2"/>
                        </a:rPr>
                        <a:t>Task</a:t>
                      </a:r>
                      <a:r>
                        <a:rPr lang="fr-FR" dirty="0">
                          <a:hlinkClick r:id="rId2"/>
                        </a:rPr>
                        <a:t> Force on </a:t>
                      </a:r>
                      <a:r>
                        <a:rPr lang="fr-FR" dirty="0" err="1">
                          <a:hlinkClick r:id="rId2"/>
                        </a:rPr>
                        <a:t>Tyre</a:t>
                      </a:r>
                      <a:r>
                        <a:rPr lang="fr-FR" dirty="0">
                          <a:hlinkClick r:id="rId2"/>
                        </a:rPr>
                        <a:t> Abrasion (TF TA) - Transport - </a:t>
                      </a:r>
                      <a:r>
                        <a:rPr lang="fr-FR" dirty="0" err="1">
                          <a:hlinkClick r:id="rId2"/>
                        </a:rPr>
                        <a:t>Vehicle</a:t>
                      </a:r>
                      <a:r>
                        <a:rPr lang="fr-FR" dirty="0">
                          <a:hlinkClick r:id="rId2"/>
                        </a:rPr>
                        <a:t> </a:t>
                      </a:r>
                      <a:r>
                        <a:rPr lang="fr-FR" dirty="0" err="1">
                          <a:hlinkClick r:id="rId2"/>
                        </a:rPr>
                        <a:t>Regulations</a:t>
                      </a:r>
                      <a:r>
                        <a:rPr lang="fr-FR" dirty="0">
                          <a:hlinkClick r:id="rId2"/>
                        </a:rPr>
                        <a:t> - UNECE Wiki</a:t>
                      </a:r>
                      <a:endParaRPr lang="en-GB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04175066"/>
                  </a:ext>
                </a:extLst>
              </a:tr>
            </a:tbl>
          </a:graphicData>
        </a:graphic>
      </p:graphicFrame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933F586B-5FCF-4DC9-A7EF-F891CEFD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48C6546-737F-40DA-917A-ED6C9FFA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07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CAE050-DC66-4CB1-9731-D0C28A120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Force on Tyre Abrasion: facts and figures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7D7C7A9-48CE-448F-9DB6-ABD4EEF7C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74387"/>
            <a:ext cx="5181600" cy="360257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Meetings</a:t>
            </a:r>
          </a:p>
          <a:p>
            <a:pPr lvl="1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GB" baseline="30000" dirty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web-meeting: 28</a:t>
            </a:r>
            <a:r>
              <a:rPr lang="en-GB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April 2022</a:t>
            </a:r>
            <a:br>
              <a:rPr lang="en-GB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kick off</a:t>
            </a:r>
          </a:p>
          <a:p>
            <a:pPr lvl="1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GB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web-meeting: 11</a:t>
            </a:r>
            <a:r>
              <a:rPr lang="en-GB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May 2022</a:t>
            </a:r>
          </a:p>
          <a:p>
            <a:pPr lvl="1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GB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web-meeting: 17</a:t>
            </a:r>
            <a:r>
              <a:rPr lang="en-GB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June 2022</a:t>
            </a:r>
          </a:p>
          <a:p>
            <a:pPr lvl="1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GB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web-meeting: 2</a:t>
            </a:r>
            <a:r>
              <a:rPr lang="en-GB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Sept. 2022</a:t>
            </a:r>
          </a:p>
          <a:p>
            <a:pPr lvl="1"/>
            <a:r>
              <a:rPr lang="en-GB" dirty="0"/>
              <a:t>5</a:t>
            </a:r>
            <a:r>
              <a:rPr lang="en-GB" baseline="30000" dirty="0"/>
              <a:t>th</a:t>
            </a:r>
            <a:r>
              <a:rPr lang="en-GB" dirty="0"/>
              <a:t> web-meeting: 30</a:t>
            </a:r>
            <a:r>
              <a:rPr lang="en-GB" baseline="30000" dirty="0"/>
              <a:t>th</a:t>
            </a:r>
            <a:r>
              <a:rPr lang="en-GB" dirty="0"/>
              <a:t> Sept. 2022</a:t>
            </a:r>
          </a:p>
          <a:p>
            <a:pPr lvl="1"/>
            <a:r>
              <a:rPr lang="en-GB" dirty="0"/>
              <a:t>6</a:t>
            </a:r>
            <a:r>
              <a:rPr lang="en-GB" baseline="30000" dirty="0"/>
              <a:t>th</a:t>
            </a:r>
            <a:r>
              <a:rPr lang="en-GB" dirty="0"/>
              <a:t> hybrid meeting: 14</a:t>
            </a:r>
            <a:r>
              <a:rPr lang="en-GB" baseline="30000" dirty="0"/>
              <a:t>th</a:t>
            </a:r>
            <a:r>
              <a:rPr lang="en-GB" dirty="0"/>
              <a:t> Nov. 2022</a:t>
            </a:r>
          </a:p>
          <a:p>
            <a:pPr lvl="1"/>
            <a:r>
              <a:rPr lang="en-GB" dirty="0"/>
              <a:t>7</a:t>
            </a:r>
            <a:r>
              <a:rPr lang="en-GB" baseline="30000" dirty="0"/>
              <a:t>th</a:t>
            </a:r>
            <a:r>
              <a:rPr lang="en-GB" dirty="0"/>
              <a:t> hybrid meeting: 9</a:t>
            </a:r>
            <a:r>
              <a:rPr lang="en-GB" baseline="30000" dirty="0"/>
              <a:t>th</a:t>
            </a:r>
            <a:r>
              <a:rPr lang="en-GB" dirty="0"/>
              <a:t> Dec. 2022</a:t>
            </a:r>
          </a:p>
          <a:p>
            <a:pPr lvl="1"/>
            <a:r>
              <a:rPr lang="en-GB" dirty="0"/>
              <a:t>8</a:t>
            </a:r>
            <a:r>
              <a:rPr lang="en-GB" baseline="30000" dirty="0"/>
              <a:t>th</a:t>
            </a:r>
            <a:r>
              <a:rPr lang="en-GB" dirty="0"/>
              <a:t> hybrid meeting: 30</a:t>
            </a:r>
            <a:r>
              <a:rPr lang="en-GB" baseline="30000" dirty="0"/>
              <a:t>th</a:t>
            </a:r>
            <a:r>
              <a:rPr lang="en-GB" dirty="0"/>
              <a:t>-31</a:t>
            </a:r>
            <a:r>
              <a:rPr lang="en-GB" baseline="30000" dirty="0"/>
              <a:t>st</a:t>
            </a:r>
            <a:r>
              <a:rPr lang="en-GB" dirty="0"/>
              <a:t> Jan 2023</a:t>
            </a:r>
          </a:p>
          <a:p>
            <a:pPr lvl="1"/>
            <a:endParaRPr lang="en-GB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3501727-A4F3-4312-989C-C75C01114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74387"/>
            <a:ext cx="5181600" cy="360257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Attendees </a:t>
            </a:r>
            <a:r>
              <a:rPr lang="en-GB" dirty="0">
                <a:solidFill>
                  <a:srgbClr val="0070C0"/>
                </a:solidFill>
              </a:rPr>
              <a:t>~80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/>
              <a:t>CPs: </a:t>
            </a:r>
            <a:br>
              <a:rPr lang="en-GB" dirty="0"/>
            </a:br>
            <a:r>
              <a:rPr lang="en-GB" sz="2200" dirty="0"/>
              <a:t>European Commission, France, China, Germany, India, Japan, Norway, Netherlands, South Korea, Spain, Switzerland, UK, USA, Canada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/>
              <a:t>NGOs:</a:t>
            </a:r>
            <a:br>
              <a:rPr lang="en-GB" dirty="0"/>
            </a:br>
            <a:r>
              <a:rPr lang="en-GB" sz="2200" dirty="0"/>
              <a:t>ADAC, AVL, ETRMA, ETRTO,  HORIBA, IDIADA, ITMA, JAMA, JATMA, LINK, OICA*, SMMT, TRAC, TÜV Nord, </a:t>
            </a:r>
            <a:r>
              <a:rPr lang="en-GB" sz="2200" dirty="0" err="1"/>
              <a:t>UniBW</a:t>
            </a:r>
            <a:r>
              <a:rPr lang="en-GB" sz="2200" dirty="0"/>
              <a:t>., USTMA, UTAC, VTI</a:t>
            </a:r>
            <a:r>
              <a:rPr lang="en-US" sz="2200" dirty="0"/>
              <a:t> 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173EAB-2414-4732-957C-B6404A20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TF on </a:t>
            </a:r>
            <a:r>
              <a:rPr lang="fr-FR" dirty="0" err="1"/>
              <a:t>Tyre</a:t>
            </a:r>
            <a:r>
              <a:rPr lang="fr-FR" dirty="0"/>
              <a:t>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0368D7-8BAB-4071-ACEA-B91617067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3</a:t>
            </a:fld>
            <a:endParaRPr lang="fr-FR"/>
          </a:p>
        </p:txBody>
      </p:sp>
      <p:pic>
        <p:nvPicPr>
          <p:cNvPr id="11" name="Graphique 10" descr="Utilisateurs avec un remplissage uni">
            <a:extLst>
              <a:ext uri="{FF2B5EF4-FFF2-40B4-BE49-F238E27FC236}">
                <a16:creationId xmlns:a16="http://schemas.microsoft.com/office/drawing/2014/main" id="{9064AD8F-1240-435E-BE58-D23C54EFF1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9082" y="1690688"/>
            <a:ext cx="914400" cy="914400"/>
          </a:xfrm>
          <a:prstGeom prst="rect">
            <a:avLst/>
          </a:prstGeom>
        </p:spPr>
      </p:pic>
      <p:pic>
        <p:nvPicPr>
          <p:cNvPr id="13" name="Graphique 12" descr="Réunion en ligne avec un remplissage uni">
            <a:extLst>
              <a:ext uri="{FF2B5EF4-FFF2-40B4-BE49-F238E27FC236}">
                <a16:creationId xmlns:a16="http://schemas.microsoft.com/office/drawing/2014/main" id="{D8210448-BABE-4CD5-BBC3-7E4E7DA2BF6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4120" y="1690688"/>
            <a:ext cx="914400" cy="9144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F5B24C0-35DD-D2F5-B725-7C8C5E767A9D}"/>
              </a:ext>
            </a:extLst>
          </p:cNvPr>
          <p:cNvSpPr txBox="1"/>
          <p:nvPr/>
        </p:nvSpPr>
        <p:spPr>
          <a:xfrm flipH="1">
            <a:off x="6758352" y="6396335"/>
            <a:ext cx="543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* FCAI, TIC, </a:t>
            </a:r>
            <a:r>
              <a:rPr lang="fr-FR" sz="800" dirty="0" err="1"/>
              <a:t>FFö</a:t>
            </a:r>
            <a:r>
              <a:rPr lang="fr-FR" sz="800" dirty="0"/>
              <a:t>, FEBIAC, ANFAVEA, ACM, CAAM, CACID, ACEA, </a:t>
            </a:r>
            <a:r>
              <a:rPr lang="fr-FR" sz="800" dirty="0" err="1"/>
              <a:t>Autotuoat</a:t>
            </a:r>
            <a:r>
              <a:rPr lang="fr-FR" sz="800" dirty="0"/>
              <a:t> </a:t>
            </a:r>
            <a:r>
              <a:rPr lang="fr-FR" sz="800" dirty="0" err="1"/>
              <a:t>r.y</a:t>
            </a:r>
            <a:r>
              <a:rPr lang="fr-FR" sz="800" dirty="0"/>
              <a:t>., CCFA, FFC Constructeurs, VDA, SIAMGAIKINDO, IVIA, ANFIA, JAMA, </a:t>
            </a:r>
            <a:r>
              <a:rPr lang="fr-FR" sz="800" dirty="0" err="1"/>
              <a:t>KazAvtoProm</a:t>
            </a:r>
            <a:r>
              <a:rPr lang="fr-FR" sz="800" dirty="0"/>
              <a:t>, KAMA, RAI, BIL, ACAP, APIA,  SNAM, UPDVS, NAAMSA, ANFAC, </a:t>
            </a:r>
            <a:r>
              <a:rPr lang="fr-FR" sz="800" dirty="0" err="1"/>
              <a:t>Mobility</a:t>
            </a:r>
            <a:r>
              <a:rPr lang="fr-FR" sz="800" dirty="0"/>
              <a:t> </a:t>
            </a:r>
            <a:r>
              <a:rPr lang="fr-FR" sz="800" dirty="0" err="1"/>
              <a:t>Sweden</a:t>
            </a:r>
            <a:r>
              <a:rPr lang="fr-FR" sz="800" dirty="0"/>
              <a:t>, Auto-Suisse, TAIA, OSD, </a:t>
            </a:r>
            <a:r>
              <a:rPr lang="fr-FR" sz="800" dirty="0" err="1"/>
              <a:t>Ukrautoprom</a:t>
            </a:r>
            <a:r>
              <a:rPr lang="fr-FR" sz="800" dirty="0"/>
              <a:t>, </a:t>
            </a:r>
            <a:r>
              <a:rPr lang="fr-FR" sz="800" dirty="0" err="1"/>
              <a:t>SMMt</a:t>
            </a:r>
            <a:r>
              <a:rPr lang="fr-FR" sz="800" dirty="0"/>
              <a:t>, Alliance, EMA </a:t>
            </a:r>
          </a:p>
        </p:txBody>
      </p:sp>
    </p:spTree>
    <p:extLst>
      <p:ext uri="{BB962C8B-B14F-4D97-AF65-F5344CB8AC3E}">
        <p14:creationId xmlns:p14="http://schemas.microsoft.com/office/powerpoint/2010/main" val="87731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9FB2D1DC-0324-95E8-BDE9-FA268240C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testing methods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342BC3-CEEA-E68A-E7E1-7D39C2F1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308E63-40F0-A904-2122-4E60F176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4</a:t>
            </a:fld>
            <a:endParaRPr lang="fr-FR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99CE07C-21D1-8BEF-DDEA-DCDB0B6255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75" r="3813" b="15988"/>
          <a:stretch/>
        </p:blipFill>
        <p:spPr>
          <a:xfrm>
            <a:off x="0" y="1772530"/>
            <a:ext cx="3666340" cy="2397078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FD8C6E9E-8E35-D9C6-B553-B06D8E890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08"/>
          <a:stretch/>
        </p:blipFill>
        <p:spPr>
          <a:xfrm>
            <a:off x="8525661" y="1043575"/>
            <a:ext cx="3210865" cy="3563929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97C0848F-0B03-B99D-4711-70B2A3E77BD8}"/>
              </a:ext>
            </a:extLst>
          </p:cNvPr>
          <p:cNvSpPr txBox="1"/>
          <p:nvPr/>
        </p:nvSpPr>
        <p:spPr>
          <a:xfrm>
            <a:off x="808253" y="4840956"/>
            <a:ext cx="2473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LABORATORY</a:t>
            </a:r>
            <a:endParaRPr lang="fr-BE" sz="2400" b="1" dirty="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5F77B2EE-C21F-0EB0-68A7-BC901E8477EA}"/>
              </a:ext>
            </a:extLst>
          </p:cNvPr>
          <p:cNvSpPr txBox="1"/>
          <p:nvPr/>
        </p:nvSpPr>
        <p:spPr>
          <a:xfrm>
            <a:off x="4077499" y="4839066"/>
            <a:ext cx="3985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IN-VEHICLE ACCELERATED</a:t>
            </a:r>
          </a:p>
          <a:p>
            <a:pPr algn="ctr"/>
            <a:r>
              <a:rPr lang="en-GB" sz="2400" b="1" dirty="0"/>
              <a:t>ON TEST TRACK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 Not retained </a:t>
            </a:r>
            <a:br>
              <a:rPr lang="en-GB" sz="2400" b="1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r>
              <a:rPr lang="en-GB" b="1" dirty="0">
                <a:solidFill>
                  <a:srgbClr val="0070C0"/>
                </a:solidFill>
                <a:sym typeface="Wingdings" panose="05000000000000000000" pitchFamily="2" charset="2"/>
              </a:rPr>
              <a:t>(correlation not proven)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3C64E5BC-3F18-6568-B631-37F11005FEDA}"/>
              </a:ext>
            </a:extLst>
          </p:cNvPr>
          <p:cNvSpPr txBox="1"/>
          <p:nvPr/>
        </p:nvSpPr>
        <p:spPr>
          <a:xfrm>
            <a:off x="8788461" y="4840956"/>
            <a:ext cx="3210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IN-VEHICLE REAL LIFE</a:t>
            </a:r>
            <a:endParaRPr lang="fr-BE" sz="2400" b="1" dirty="0"/>
          </a:p>
        </p:txBody>
      </p:sp>
      <p:pic>
        <p:nvPicPr>
          <p:cNvPr id="14" name="Imagen 15" descr="Gráfico, Histograma&#10;&#10;Descripción generada automáticamente">
            <a:extLst>
              <a:ext uri="{FF2B5EF4-FFF2-40B4-BE49-F238E27FC236}">
                <a16:creationId xmlns:a16="http://schemas.microsoft.com/office/drawing/2014/main" id="{EDEA40CF-BDA1-8514-FE43-03538D34CD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99" y="1433222"/>
            <a:ext cx="3985228" cy="2655814"/>
          </a:xfrm>
          <a:prstGeom prst="rect">
            <a:avLst/>
          </a:prstGeom>
          <a:ln w="6350" cap="sq">
            <a:solidFill>
              <a:srgbClr val="74665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igne de multiplication 1">
            <a:extLst>
              <a:ext uri="{FF2B5EF4-FFF2-40B4-BE49-F238E27FC236}">
                <a16:creationId xmlns:a16="http://schemas.microsoft.com/office/drawing/2014/main" id="{A1C90CA8-90F7-AE6C-CA88-7084A5A596F2}"/>
              </a:ext>
            </a:extLst>
          </p:cNvPr>
          <p:cNvSpPr/>
          <p:nvPr/>
        </p:nvSpPr>
        <p:spPr>
          <a:xfrm>
            <a:off x="2859344" y="-42203"/>
            <a:ext cx="6316394" cy="6358597"/>
          </a:xfrm>
          <a:prstGeom prst="mathMultiply">
            <a:avLst>
              <a:gd name="adj1" fmla="val 4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51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6CCCF-D803-40C5-B837-47134238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Task Force on Tyre Abrasion: work progress      1/2</a:t>
            </a:r>
            <a:endParaRPr lang="fr-FR" sz="40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01F64F-B926-4C22-B8DE-026FEA73E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666795-9385-4A47-9B82-E183B614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8" name="Tableau 10">
            <a:extLst>
              <a:ext uri="{FF2B5EF4-FFF2-40B4-BE49-F238E27FC236}">
                <a16:creationId xmlns:a16="http://schemas.microsoft.com/office/drawing/2014/main" id="{BB3C96B0-BAF5-4CA0-B962-4A503CE0B7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399010"/>
              </p:ext>
            </p:extLst>
          </p:nvPr>
        </p:nvGraphicFramePr>
        <p:xfrm>
          <a:off x="786876" y="2004995"/>
          <a:ext cx="11386344" cy="435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9317">
                  <a:extLst>
                    <a:ext uri="{9D8B030D-6E8A-4147-A177-3AD203B41FA5}">
                      <a16:colId xmlns:a16="http://schemas.microsoft.com/office/drawing/2014/main" val="1695131126"/>
                    </a:ext>
                  </a:extLst>
                </a:gridCol>
                <a:gridCol w="9517027">
                  <a:extLst>
                    <a:ext uri="{9D8B030D-6E8A-4147-A177-3AD203B41FA5}">
                      <a16:colId xmlns:a16="http://schemas.microsoft.com/office/drawing/2014/main" val="427866157"/>
                    </a:ext>
                  </a:extLst>
                </a:gridCol>
              </a:tblGrid>
              <a:tr h="437746"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/>
                        <a:t>Work on test methods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Description of the different test methods (study or proposals) on tyre abrasion for the correlation and validation workplan in 2023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noProof="0" dirty="0"/>
                        <a:t>Vehicle method:                                   Scope                        Comments</a:t>
                      </a:r>
                      <a:br>
                        <a:rPr lang="en-GB" noProof="0" dirty="0"/>
                      </a:br>
                      <a:r>
                        <a:rPr lang="en-GB" sz="1600" noProof="0" dirty="0"/>
                        <a:t>IDIADA (EC funded project)             C1, C2, C3                final report beg. 2023</a:t>
                      </a:r>
                      <a:br>
                        <a:rPr lang="en-GB" sz="1600" noProof="0" dirty="0"/>
                      </a:br>
                      <a:r>
                        <a:rPr lang="en-GB" sz="1600" noProof="0" dirty="0"/>
                        <a:t>ETRTO                                                        C1                       tests ongoing (2023)</a:t>
                      </a:r>
                      <a:br>
                        <a:rPr lang="en-GB" sz="1600" noProof="0" dirty="0"/>
                      </a:br>
                      <a:r>
                        <a:rPr lang="en-GB" sz="1600" noProof="0" dirty="0"/>
                        <a:t>ETRTO                                                     C2, C3                   at a later stage</a:t>
                      </a:r>
                      <a:br>
                        <a:rPr lang="en-GB" sz="1600" noProof="0" dirty="0"/>
                      </a:br>
                      <a:r>
                        <a:rPr lang="en-GB" sz="1600" noProof="0" dirty="0"/>
                        <a:t>ADAC                                                          C1                      finished</a:t>
                      </a:r>
                      <a:br>
                        <a:rPr lang="en-GB" sz="1600" noProof="0" dirty="0"/>
                      </a:br>
                      <a:r>
                        <a:rPr lang="en-GB" sz="1600" noProof="0" dirty="0"/>
                        <a:t>OICA </a:t>
                      </a:r>
                      <a:r>
                        <a:rPr lang="en-GB" sz="1400" noProof="0" dirty="0"/>
                        <a:t>(tyre wear ≠ abrasion)  </a:t>
                      </a:r>
                      <a:r>
                        <a:rPr lang="en-GB" sz="1600" noProof="0" dirty="0"/>
                        <a:t>                      C1                      finished (could restart)</a:t>
                      </a:r>
                      <a:br>
                        <a:rPr lang="en-GB" sz="1600" noProof="0" dirty="0"/>
                      </a:br>
                      <a:r>
                        <a:rPr lang="en-GB" sz="1600" noProof="0" dirty="0"/>
                        <a:t>UTQG </a:t>
                      </a:r>
                      <a:r>
                        <a:rPr lang="en-GB" sz="1400" noProof="0" dirty="0"/>
                        <a:t>(tyre mileage ≠ abrasion)  </a:t>
                      </a:r>
                      <a:r>
                        <a:rPr lang="en-GB" sz="1600" noProof="0" dirty="0"/>
                        <a:t>                C1                      Uniform Tire Quality Grading standard (USA)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strike="sngStrike" noProof="0" dirty="0">
                          <a:solidFill>
                            <a:srgbClr val="0070C0"/>
                          </a:solidFill>
                        </a:rPr>
                        <a:t>Accelerated</a:t>
                      </a:r>
                      <a:r>
                        <a:rPr lang="en-GB" sz="1600" b="1" strike="sngStrike" baseline="0" noProof="0" dirty="0">
                          <a:solidFill>
                            <a:srgbClr val="0070C0"/>
                          </a:solidFill>
                        </a:rPr>
                        <a:t> Vehicle method: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GB" sz="1600" strike="sngStrike" baseline="0" noProof="0" dirty="0">
                          <a:solidFill>
                            <a:srgbClr val="0070C0"/>
                          </a:solidFill>
                        </a:rPr>
                        <a:t>     </a:t>
                      </a:r>
                      <a:r>
                        <a:rPr lang="en-GB" sz="1600" strike="sngStrike" noProof="0" dirty="0">
                          <a:solidFill>
                            <a:srgbClr val="0070C0"/>
                          </a:solidFill>
                        </a:rPr>
                        <a:t>IDIADA (EC funded project)               C1, C2, C3               ongoing (end of Sept 22)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noProof="0" dirty="0"/>
                        <a:t>Drum method:</a:t>
                      </a:r>
                      <a:br>
                        <a:rPr lang="en-GB" sz="1600" noProof="0" dirty="0"/>
                      </a:br>
                      <a:r>
                        <a:rPr lang="en-GB" sz="1600" noProof="0" dirty="0"/>
                        <a:t>JASIC                                                           C1                     ongoing (2023)</a:t>
                      </a:r>
                      <a:br>
                        <a:rPr lang="en-GB" sz="1600" noProof="0" dirty="0"/>
                      </a:br>
                      <a:r>
                        <a:rPr lang="en-GB" sz="1600" noProof="0" dirty="0"/>
                        <a:t>JASIC                                                        C2, C3                 at a later stage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32378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endParaRPr lang="en-GB" sz="200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220151"/>
                  </a:ext>
                </a:extLst>
              </a:tr>
              <a:tr h="437746"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/>
                        <a:t>Activity scope precision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Definition of durability shall be understood as </a:t>
                      </a:r>
                      <a:r>
                        <a:rPr lang="en-GB" noProof="0" dirty="0">
                          <a:solidFill>
                            <a:srgbClr val="0070C0"/>
                          </a:solidFill>
                        </a:rPr>
                        <a:t>mileage until</a:t>
                      </a:r>
                      <a:r>
                        <a:rPr lang="en-GB" baseline="0" noProof="0" dirty="0">
                          <a:solidFill>
                            <a:srgbClr val="0070C0"/>
                          </a:solidFill>
                        </a:rPr>
                        <a:t> the end of life</a:t>
                      </a:r>
                      <a:endParaRPr lang="en-GB" sz="1600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463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737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666795-9385-4A47-9B82-E183B614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6</a:t>
            </a:fld>
            <a:endParaRPr lang="fr-FR"/>
          </a:p>
        </p:txBody>
      </p:sp>
      <p:graphicFrame>
        <p:nvGraphicFramePr>
          <p:cNvPr id="8" name="Tableau 10">
            <a:extLst>
              <a:ext uri="{FF2B5EF4-FFF2-40B4-BE49-F238E27FC236}">
                <a16:creationId xmlns:a16="http://schemas.microsoft.com/office/drawing/2014/main" id="{BB3C96B0-BAF5-4CA0-B962-4A503CE0B7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762868"/>
              </p:ext>
            </p:extLst>
          </p:nvPr>
        </p:nvGraphicFramePr>
        <p:xfrm>
          <a:off x="805656" y="1547640"/>
          <a:ext cx="11386344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9317">
                  <a:extLst>
                    <a:ext uri="{9D8B030D-6E8A-4147-A177-3AD203B41FA5}">
                      <a16:colId xmlns:a16="http://schemas.microsoft.com/office/drawing/2014/main" val="1695131126"/>
                    </a:ext>
                  </a:extLst>
                </a:gridCol>
                <a:gridCol w="9517027">
                  <a:extLst>
                    <a:ext uri="{9D8B030D-6E8A-4147-A177-3AD203B41FA5}">
                      <a16:colId xmlns:a16="http://schemas.microsoft.com/office/drawing/2014/main" val="427866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/>
                        <a:t>Work on the 2023 test campaign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Definition of the validation and correlation test campaign for 2023: ongoing </a:t>
                      </a:r>
                      <a:r>
                        <a:rPr lang="en-GB" b="1" noProof="0" dirty="0"/>
                        <a:t>for C1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noProof="0" dirty="0"/>
                        <a:t>Test conditions and methods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noProof="0" dirty="0"/>
                        <a:t>Tyres selections (candidate and “reference” tyres)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noProof="0" dirty="0"/>
                        <a:t>For vehicle test: assess cold and warm conditions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251320"/>
                  </a:ext>
                </a:extLst>
              </a:tr>
            </a:tbl>
          </a:graphicData>
        </a:graphic>
      </p:graphicFrame>
      <p:sp>
        <p:nvSpPr>
          <p:cNvPr id="10" name="Titre 1">
            <a:extLst>
              <a:ext uri="{FF2B5EF4-FFF2-40B4-BE49-F238E27FC236}">
                <a16:creationId xmlns:a16="http://schemas.microsoft.com/office/drawing/2014/main" id="{DFE257E4-4F34-A55B-0904-1B192B53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Task Force on Tyre Abrasion: work progress      2/2</a:t>
            </a:r>
            <a:endParaRPr lang="fr-FR" sz="40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9BDDF48-203F-7A39-30B4-A40998599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475" y="2792643"/>
            <a:ext cx="9861891" cy="408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69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6CCCF-D803-40C5-B837-47134238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Force on Tyre Abrasion: next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01F64F-B926-4C22-B8DE-026FEA73E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666795-9385-4A47-9B82-E183B614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7</a:t>
            </a:fld>
            <a:endParaRPr lang="fr-FR"/>
          </a:p>
        </p:txBody>
      </p:sp>
      <p:graphicFrame>
        <p:nvGraphicFramePr>
          <p:cNvPr id="8" name="Tableau 10">
            <a:extLst>
              <a:ext uri="{FF2B5EF4-FFF2-40B4-BE49-F238E27FC236}">
                <a16:creationId xmlns:a16="http://schemas.microsoft.com/office/drawing/2014/main" id="{BB3C96B0-BAF5-4CA0-B962-4A503CE0B7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204446"/>
              </p:ext>
            </p:extLst>
          </p:nvPr>
        </p:nvGraphicFramePr>
        <p:xfrm>
          <a:off x="838200" y="1825625"/>
          <a:ext cx="1051560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6354">
                  <a:extLst>
                    <a:ext uri="{9D8B030D-6E8A-4147-A177-3AD203B41FA5}">
                      <a16:colId xmlns:a16="http://schemas.microsoft.com/office/drawing/2014/main" val="1695131126"/>
                    </a:ext>
                  </a:extLst>
                </a:gridCol>
                <a:gridCol w="8329246">
                  <a:extLst>
                    <a:ext uri="{9D8B030D-6E8A-4147-A177-3AD203B41FA5}">
                      <a16:colId xmlns:a16="http://schemas.microsoft.com/office/drawing/2014/main" val="427866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Next steps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noProof="0" dirty="0"/>
                        <a:t>Finalise </a:t>
                      </a:r>
                      <a:r>
                        <a:rPr lang="en-GB" noProof="0" dirty="0"/>
                        <a:t>the methods description and launch the validation and correlation test campaign (8 test centres identified: 5 on-road, 4 drum – TBC)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Draft the proposal of method for GRPE review (Jan 24) and GRBP adoption (Feb 24)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Once the method(s) is validated and finalised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Perform the market review (end of 2023 – 2024 - TBC)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Define and introduce reference tyre(s) for abrasion test in ASTM standard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the limits for abrasion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 on rating and definition (calculation?) of the mileage of tyres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Evaluate and adapt or propose method(s) and rating to C2 and C3 tyres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323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1927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7" ma:contentTypeDescription="Create a new document." ma:contentTypeScope="" ma:versionID="3dda9090b5883dd13a17919601bc9337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ded5af2ee258f7c0b7926b0cd9be3d49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6512E0-0C68-4041-8E47-5B2484AB70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4D82DB-712E-4102-95B7-47F6218D3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2461</TotalTime>
  <Words>795</Words>
  <Application>Microsoft Office PowerPoint</Application>
  <PresentationFormat>Widescreen</PresentationFormat>
  <Paragraphs>79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 </vt:lpstr>
      <vt:lpstr>Arial</vt:lpstr>
      <vt:lpstr>Calibri</vt:lpstr>
      <vt:lpstr>Calibri Light</vt:lpstr>
      <vt:lpstr>Thème Office</vt:lpstr>
      <vt:lpstr>Status report to 77th GRBP (February 2023)</vt:lpstr>
      <vt:lpstr>Task Force on Tyre Abrasion</vt:lpstr>
      <vt:lpstr>Task Force on Tyre Abrasion: facts and figures</vt:lpstr>
      <vt:lpstr>Possible testing methods</vt:lpstr>
      <vt:lpstr>Task Force on Tyre Abrasion: work progress      1/2</vt:lpstr>
      <vt:lpstr>Task Force on Tyre Abrasion: work progress      2/2</vt:lpstr>
      <vt:lpstr>Task Force on Tyre Abrasion: next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report to 86th GRPE (May-June 2022)</dc:title>
  <dc:creator>ECollot</dc:creator>
  <cp:lastModifiedBy>secretariat</cp:lastModifiedBy>
  <cp:revision>8</cp:revision>
  <dcterms:created xsi:type="dcterms:W3CDTF">2022-05-20T09:13:50Z</dcterms:created>
  <dcterms:modified xsi:type="dcterms:W3CDTF">2023-02-09T08:22:07Z</dcterms:modified>
</cp:coreProperties>
</file>