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68" r:id="rId4"/>
    <p:sldId id="263" r:id="rId5"/>
    <p:sldId id="264" r:id="rId6"/>
    <p:sldId id="269" r:id="rId7"/>
    <p:sldId id="270" r:id="rId8"/>
    <p:sldId id="271" r:id="rId9"/>
    <p:sldId id="272" r:id="rId10"/>
    <p:sldId id="273" r:id="rId11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82" d="100"/>
          <a:sy n="82" d="100"/>
        </p:scale>
        <p:origin x="50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DE4A3-9394-4B98-AF8A-153CC217CE93}" type="datetimeFigureOut">
              <a:rPr lang="de-DE" smtClean="0"/>
              <a:t>16.02.2023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4D3F7-C4ED-4E55-8375-E8F59B8AA54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526896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DE4A3-9394-4B98-AF8A-153CC217CE93}" type="datetimeFigureOut">
              <a:rPr lang="de-DE" smtClean="0"/>
              <a:t>16.02.2023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4D3F7-C4ED-4E55-8375-E8F59B8AA54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197445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DE4A3-9394-4B98-AF8A-153CC217CE93}" type="datetimeFigureOut">
              <a:rPr lang="de-DE" smtClean="0"/>
              <a:t>16.02.2023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4D3F7-C4ED-4E55-8375-E8F59B8AA54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071495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DE4A3-9394-4B98-AF8A-153CC217CE93}" type="datetimeFigureOut">
              <a:rPr lang="de-DE" smtClean="0"/>
              <a:t>16.02.2023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4D3F7-C4ED-4E55-8375-E8F59B8AA54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203971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DE4A3-9394-4B98-AF8A-153CC217CE93}" type="datetimeFigureOut">
              <a:rPr lang="de-DE" smtClean="0"/>
              <a:t>16.02.2023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4D3F7-C4ED-4E55-8375-E8F59B8AA54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812817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DE4A3-9394-4B98-AF8A-153CC217CE93}" type="datetimeFigureOut">
              <a:rPr lang="de-DE" smtClean="0"/>
              <a:t>16.02.2023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4D3F7-C4ED-4E55-8375-E8F59B8AA54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197532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DE4A3-9394-4B98-AF8A-153CC217CE93}" type="datetimeFigureOut">
              <a:rPr lang="de-DE" smtClean="0"/>
              <a:t>16.02.2023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4D3F7-C4ED-4E55-8375-E8F59B8AA54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47671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DE4A3-9394-4B98-AF8A-153CC217CE93}" type="datetimeFigureOut">
              <a:rPr lang="de-DE" smtClean="0"/>
              <a:t>16.02.2023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4D3F7-C4ED-4E55-8375-E8F59B8AA54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598245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DE4A3-9394-4B98-AF8A-153CC217CE93}" type="datetimeFigureOut">
              <a:rPr lang="de-DE" smtClean="0"/>
              <a:t>16.02.2023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4D3F7-C4ED-4E55-8375-E8F59B8AA54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270639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DE4A3-9394-4B98-AF8A-153CC217CE93}" type="datetimeFigureOut">
              <a:rPr lang="de-DE" smtClean="0"/>
              <a:t>16.02.2023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4D3F7-C4ED-4E55-8375-E8F59B8AA54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124113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DE4A3-9394-4B98-AF8A-153CC217CE93}" type="datetimeFigureOut">
              <a:rPr lang="de-DE" smtClean="0"/>
              <a:t>16.02.2023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4D3F7-C4ED-4E55-8375-E8F59B8AA54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817104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8DE4A3-9394-4B98-AF8A-153CC217CE93}" type="datetimeFigureOut">
              <a:rPr lang="de-DE" smtClean="0"/>
              <a:t>16.02.2023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C4D3F7-C4ED-4E55-8375-E8F59B8AA541}" type="slidenum">
              <a:rPr lang="de-DE" smtClean="0"/>
              <a:t>‹#›</a:t>
            </a:fld>
            <a:endParaRPr lang="de-DE"/>
          </a:p>
        </p:txBody>
      </p:sp>
      <p:sp>
        <p:nvSpPr>
          <p:cNvPr id="7" name="MSIPCMContentMarking" descr="{&quot;HashCode&quot;:758215280,&quot;Placement&quot;:&quot;Header&quot;,&quot;Top&quot;:0.0,&quot;Left&quot;:0.0,&quot;SlideWidth&quot;:960,&quot;SlideHeight&quot;:540}"/>
          <p:cNvSpPr txBox="1"/>
          <p:nvPr userDrawn="1"/>
        </p:nvSpPr>
        <p:spPr>
          <a:xfrm>
            <a:off x="0" y="0"/>
            <a:ext cx="663105" cy="25236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de-DE" sz="1000">
                <a:solidFill>
                  <a:srgbClr val="000000"/>
                </a:solidFill>
                <a:latin typeface="CorpoS" pitchFamily="2" charset="0"/>
              </a:rPr>
              <a:t>Internal</a:t>
            </a:r>
          </a:p>
        </p:txBody>
      </p:sp>
    </p:spTree>
    <p:extLst>
      <p:ext uri="{BB962C8B-B14F-4D97-AF65-F5344CB8AC3E}">
        <p14:creationId xmlns:p14="http://schemas.microsoft.com/office/powerpoint/2010/main" val="37830947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iki.unece.org/pages/viewpage.action?pageId=166724655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45880" y="2362079"/>
            <a:ext cx="10700239" cy="2387600"/>
          </a:xfrm>
        </p:spPr>
        <p:txBody>
          <a:bodyPr>
            <a:normAutofit fontScale="90000"/>
          </a:bodyPr>
          <a:lstStyle/>
          <a:p>
            <a:r>
              <a:rPr lang="de-DE" sz="4000" b="1" dirty="0"/>
              <a:t>Task Force on Quiet Road Transportation Vehicles </a:t>
            </a:r>
            <a:br>
              <a:rPr lang="de-DE" sz="4000" b="1" dirty="0"/>
            </a:br>
            <a:r>
              <a:rPr lang="de-DE" sz="4000" b="1" dirty="0"/>
              <a:t>(UN-R138-02) </a:t>
            </a:r>
            <a:br>
              <a:rPr lang="de-DE" sz="4000" b="1" dirty="0"/>
            </a:br>
            <a:br>
              <a:rPr lang="de-DE" sz="4000" b="1" dirty="0"/>
            </a:br>
            <a:r>
              <a:rPr lang="de-DE" sz="4000" b="1" dirty="0"/>
              <a:t>Status </a:t>
            </a:r>
            <a:r>
              <a:rPr lang="en-GB" sz="4000" b="1" dirty="0">
                <a:solidFill>
                  <a:prstClr val="black"/>
                </a:solidFill>
              </a:rPr>
              <a:t>Report</a:t>
            </a:r>
            <a:br>
              <a:rPr lang="en-GB" sz="4000" b="1" dirty="0">
                <a:solidFill>
                  <a:prstClr val="black"/>
                </a:solidFill>
              </a:rPr>
            </a:br>
            <a:r>
              <a:rPr lang="en-GB" sz="4000" b="1" dirty="0">
                <a:solidFill>
                  <a:prstClr val="black"/>
                </a:solidFill>
              </a:rPr>
              <a:t>February 2023</a:t>
            </a:r>
            <a:endParaRPr lang="de-DE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6FC4AF4-E468-4466-AB2F-DF925A5E6D87}"/>
              </a:ext>
            </a:extLst>
          </p:cNvPr>
          <p:cNvSpPr txBox="1"/>
          <p:nvPr/>
        </p:nvSpPr>
        <p:spPr>
          <a:xfrm>
            <a:off x="8309339" y="383957"/>
            <a:ext cx="326089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Informal Document </a:t>
            </a:r>
            <a:r>
              <a:rPr lang="en-GB" b="1" dirty="0"/>
              <a:t>GRBP-77-29</a:t>
            </a:r>
          </a:p>
          <a:p>
            <a:r>
              <a:rPr lang="en-GB" dirty="0"/>
              <a:t>77</a:t>
            </a:r>
            <a:r>
              <a:rPr lang="en-GB" baseline="30000" dirty="0"/>
              <a:t>th</a:t>
            </a:r>
            <a:r>
              <a:rPr lang="en-GB" dirty="0"/>
              <a:t>  GRBP, March 07-10, 2023, </a:t>
            </a:r>
          </a:p>
          <a:p>
            <a:endParaRPr lang="en-GB" dirty="0"/>
          </a:p>
        </p:txBody>
      </p:sp>
      <p:sp>
        <p:nvSpPr>
          <p:cNvPr id="6" name="Subtitle 5">
            <a:extLst>
              <a:ext uri="{FF2B5EF4-FFF2-40B4-BE49-F238E27FC236}">
                <a16:creationId xmlns:a16="http://schemas.microsoft.com/office/drawing/2014/main" id="{B1B8F54B-A9AA-4E66-BCB2-027C2EE183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976446"/>
            <a:ext cx="9144000" cy="281354"/>
          </a:xfrm>
        </p:spPr>
        <p:txBody>
          <a:bodyPr>
            <a:normAutofit fontScale="70000" lnSpcReduction="20000"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74246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43677" y="543894"/>
            <a:ext cx="11254273" cy="6155486"/>
          </a:xfrm>
        </p:spPr>
        <p:txBody>
          <a:bodyPr>
            <a:normAutofit fontScale="32500" lnSpcReduction="20000"/>
          </a:bodyPr>
          <a:lstStyle/>
          <a:p>
            <a:r>
              <a:rPr lang="en-GB" sz="5100" b="1" dirty="0"/>
              <a:t>B. 		Objectives</a:t>
            </a:r>
            <a:endParaRPr lang="de-DE" sz="5100" dirty="0"/>
          </a:p>
          <a:p>
            <a:pPr lvl="0"/>
            <a:r>
              <a:rPr lang="en-GB" sz="4300" dirty="0"/>
              <a:t>Principle tasks of the new TF-QRTV (UN-R138-02) regarding the UN Regulation No.138 to be considered: </a:t>
            </a:r>
            <a:endParaRPr lang="de-DE" sz="4300" dirty="0"/>
          </a:p>
          <a:p>
            <a:pPr lvl="1"/>
            <a:r>
              <a:rPr lang="en-GB" sz="4300" dirty="0"/>
              <a:t>Relationship between different regulations/standards at international levels</a:t>
            </a:r>
            <a:endParaRPr lang="de-DE" sz="4300" dirty="0"/>
          </a:p>
          <a:p>
            <a:pPr lvl="1"/>
            <a:r>
              <a:rPr lang="en-GB" sz="4300" dirty="0"/>
              <a:t>Safety effectiveness</a:t>
            </a:r>
            <a:endParaRPr lang="de-DE" sz="4300" dirty="0"/>
          </a:p>
          <a:p>
            <a:pPr lvl="2"/>
            <a:r>
              <a:rPr lang="en-GB" sz="4300" dirty="0"/>
              <a:t>Review studies, if available</a:t>
            </a:r>
            <a:endParaRPr lang="de-DE" sz="4300" dirty="0"/>
          </a:p>
          <a:p>
            <a:pPr lvl="0"/>
            <a:r>
              <a:rPr lang="en-GB" sz="4300" dirty="0"/>
              <a:t>Interaction with other UN Regulations</a:t>
            </a:r>
            <a:endParaRPr lang="de-DE" sz="4300" dirty="0"/>
          </a:p>
          <a:p>
            <a:r>
              <a:rPr lang="en-GB" sz="4300" dirty="0"/>
              <a:t>No.51 (Noise Emissions; RD-ASEP), No.28 (Audible warning device), No.[16x] (Reverse Warning Sound), …</a:t>
            </a:r>
            <a:endParaRPr lang="de-DE" sz="4300" dirty="0"/>
          </a:p>
          <a:p>
            <a:pPr lvl="0"/>
            <a:r>
              <a:rPr lang="en-GB" sz="4300" dirty="0"/>
              <a:t>Review/clarification of technical specifications</a:t>
            </a:r>
            <a:endParaRPr lang="de-DE" sz="4300" dirty="0"/>
          </a:p>
          <a:p>
            <a:pPr lvl="2"/>
            <a:r>
              <a:rPr lang="en-GB" sz="4300" dirty="0"/>
              <a:t>Review different proposals done at the 74</a:t>
            </a:r>
            <a:r>
              <a:rPr lang="en-GB" sz="4300" baseline="30000" dirty="0"/>
              <a:t>th</a:t>
            </a:r>
            <a:r>
              <a:rPr lang="en-GB" sz="4300" dirty="0"/>
              <a:t> and 75</a:t>
            </a:r>
            <a:r>
              <a:rPr lang="en-GB" sz="4300" baseline="30000" dirty="0"/>
              <a:t>th</a:t>
            </a:r>
            <a:r>
              <a:rPr lang="en-GB" sz="4300" dirty="0"/>
              <a:t> Sessions of GRBP</a:t>
            </a:r>
            <a:endParaRPr lang="de-DE" sz="4300" dirty="0"/>
          </a:p>
          <a:p>
            <a:pPr lvl="2"/>
            <a:r>
              <a:rPr lang="en-GB" sz="4300" dirty="0"/>
              <a:t>Others</a:t>
            </a:r>
            <a:endParaRPr lang="de-DE" sz="4300" dirty="0"/>
          </a:p>
          <a:p>
            <a:pPr lvl="0"/>
            <a:r>
              <a:rPr lang="en-GB" sz="4300" dirty="0"/>
              <a:t>Uncertainties</a:t>
            </a:r>
            <a:endParaRPr lang="de-DE" sz="4300" dirty="0"/>
          </a:p>
          <a:p>
            <a:pPr lvl="2"/>
            <a:r>
              <a:rPr lang="en-GB" sz="4300" dirty="0"/>
              <a:t>Work of ISO</a:t>
            </a:r>
            <a:endParaRPr lang="de-DE" sz="4300" dirty="0"/>
          </a:p>
          <a:p>
            <a:pPr lvl="2"/>
            <a:r>
              <a:rPr lang="en-GB" sz="4300" dirty="0"/>
              <a:t>Review test procedures</a:t>
            </a:r>
            <a:endParaRPr lang="de-DE" sz="4300" dirty="0"/>
          </a:p>
          <a:p>
            <a:pPr lvl="2"/>
            <a:r>
              <a:rPr lang="en-GB" sz="4300" dirty="0"/>
              <a:t>Interchangeability of the various options on test procedures (indoor versus outdoor, …)</a:t>
            </a:r>
            <a:endParaRPr lang="de-DE" sz="4300" dirty="0"/>
          </a:p>
          <a:p>
            <a:pPr lvl="2"/>
            <a:r>
              <a:rPr lang="en-GB" sz="4300" dirty="0"/>
              <a:t>Apply principle of IWG MU</a:t>
            </a:r>
            <a:endParaRPr lang="de-DE" sz="4300" dirty="0"/>
          </a:p>
          <a:p>
            <a:pPr lvl="0"/>
            <a:r>
              <a:rPr lang="en-GB" sz="4300" dirty="0"/>
              <a:t>Structure of UN Regulation No.138</a:t>
            </a:r>
            <a:endParaRPr lang="de-DE" sz="4300" dirty="0"/>
          </a:p>
          <a:p>
            <a:pPr lvl="2"/>
            <a:r>
              <a:rPr lang="en-GB" sz="4300" dirty="0"/>
              <a:t>Specifications for component approval (as in UN Regulation No.28) are a possibility</a:t>
            </a:r>
            <a:endParaRPr lang="de-DE" sz="4300" dirty="0">
              <a:highlight>
                <a:srgbClr val="FFFF00"/>
              </a:highlight>
            </a:endParaRPr>
          </a:p>
          <a:p>
            <a:pPr lvl="2"/>
            <a:r>
              <a:rPr lang="en-GB" sz="4300" dirty="0"/>
              <a:t>After-market management is an important question in chances and high risks</a:t>
            </a:r>
            <a:endParaRPr lang="de-DE" sz="4300" dirty="0">
              <a:highlight>
                <a:srgbClr val="FFFF00"/>
              </a:highlight>
            </a:endParaRPr>
          </a:p>
          <a:p>
            <a:pPr lvl="0"/>
            <a:r>
              <a:rPr lang="en-GB" sz="4300" dirty="0"/>
              <a:t>Stringency of AVAS</a:t>
            </a:r>
            <a:endParaRPr lang="de-DE" sz="4300" dirty="0"/>
          </a:p>
          <a:p>
            <a:pPr lvl="2"/>
            <a:r>
              <a:rPr lang="en-GB" sz="4300" dirty="0"/>
              <a:t>Review minimum and maximum sound levels on all driving situations</a:t>
            </a:r>
            <a:endParaRPr lang="de-DE" sz="4300" dirty="0"/>
          </a:p>
          <a:p>
            <a:pPr lvl="2"/>
            <a:r>
              <a:rPr lang="en-GB" sz="4300" dirty="0"/>
              <a:t>Operation range of AVAS</a:t>
            </a:r>
            <a:endParaRPr lang="de-DE" sz="4300" dirty="0"/>
          </a:p>
          <a:p>
            <a:pPr lvl="0"/>
            <a:r>
              <a:rPr lang="en-GB" sz="4300" dirty="0"/>
              <a:t>Organisation of the transitional period for international purposes </a:t>
            </a:r>
            <a:endParaRPr lang="de-DE" sz="4300" dirty="0"/>
          </a:p>
          <a:p>
            <a:pPr lvl="0"/>
            <a:r>
              <a:rPr lang="en-GB" sz="4300" dirty="0"/>
              <a:t>Organisation of the works of this TF-QRTV (UN-R138-02) to be defined in a 2-steps approach to solve the different issues according to their priorities and/or their ‘simplicity’.  </a:t>
            </a:r>
            <a:endParaRPr lang="de-DE" sz="4300" dirty="0"/>
          </a:p>
          <a:p>
            <a:pPr lvl="0"/>
            <a:r>
              <a:rPr lang="en-GB" sz="4300" dirty="0"/>
              <a:t>TF-QRTV (UN-R138-02) shall work in the framework of the 1958 Agreement and shall report to GRBP.</a:t>
            </a:r>
            <a:endParaRPr lang="de-DE" sz="4300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554573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65115" y="171413"/>
            <a:ext cx="10515600" cy="1325563"/>
          </a:xfrm>
        </p:spPr>
        <p:txBody>
          <a:bodyPr/>
          <a:lstStyle/>
          <a:p>
            <a:r>
              <a:rPr lang="de-DE" dirty="0"/>
              <a:t>TF Quiet Road Transportation Vehicles Overview </a:t>
            </a:r>
          </a:p>
        </p:txBody>
      </p:sp>
      <p:sp>
        <p:nvSpPr>
          <p:cNvPr id="4" name="Textplatzhalter 5">
            <a:extLst>
              <a:ext uri="{FF2B5EF4-FFF2-40B4-BE49-F238E27FC236}">
                <a16:creationId xmlns:a16="http://schemas.microsoft.com/office/drawing/2014/main" id="{CF7E269A-B478-4446-88CA-62675960C32C}"/>
              </a:ext>
            </a:extLst>
          </p:cNvPr>
          <p:cNvSpPr txBox="1">
            <a:spLocks/>
          </p:cNvSpPr>
          <p:nvPr/>
        </p:nvSpPr>
        <p:spPr bwMode="gray">
          <a:xfrm>
            <a:off x="838200" y="1571720"/>
            <a:ext cx="3024000" cy="1080000"/>
          </a:xfrm>
          <a:prstGeom prst="rect">
            <a:avLst/>
          </a:prstGeom>
          <a:solidFill>
            <a:schemeClr val="bg2"/>
          </a:solidFill>
        </p:spPr>
        <p:txBody>
          <a:bodyPr vert="horz" lIns="108000" tIns="72000" rIns="108000" bIns="72000" rtlCol="0" anchor="ctr">
            <a:noAutofit/>
          </a:bodyPr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Tx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4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2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b="1" dirty="0"/>
              <a:t>Targets</a:t>
            </a:r>
          </a:p>
        </p:txBody>
      </p:sp>
      <p:sp>
        <p:nvSpPr>
          <p:cNvPr id="5" name="Textplatzhalter 5">
            <a:extLst>
              <a:ext uri="{FF2B5EF4-FFF2-40B4-BE49-F238E27FC236}">
                <a16:creationId xmlns:a16="http://schemas.microsoft.com/office/drawing/2014/main" id="{94B5F1EE-866A-456F-A5BE-726FDA92B813}"/>
              </a:ext>
            </a:extLst>
          </p:cNvPr>
          <p:cNvSpPr txBox="1">
            <a:spLocks/>
          </p:cNvSpPr>
          <p:nvPr/>
        </p:nvSpPr>
        <p:spPr bwMode="gray">
          <a:xfrm>
            <a:off x="838200" y="2915476"/>
            <a:ext cx="3024000" cy="1080000"/>
          </a:xfrm>
          <a:prstGeom prst="rect">
            <a:avLst/>
          </a:prstGeom>
          <a:solidFill>
            <a:schemeClr val="bg2"/>
          </a:solidFill>
        </p:spPr>
        <p:txBody>
          <a:bodyPr vert="horz" lIns="108000" tIns="72000" rIns="108000" bIns="72000" rtlCol="0" anchor="ctr">
            <a:noAutofit/>
          </a:bodyPr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Tx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4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2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b="1" dirty="0"/>
              <a:t>Roles</a:t>
            </a:r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6D55C6C9-0A12-4552-9DF9-779ABFBB81CF}"/>
              </a:ext>
            </a:extLst>
          </p:cNvPr>
          <p:cNvSpPr txBox="1">
            <a:spLocks/>
          </p:cNvSpPr>
          <p:nvPr/>
        </p:nvSpPr>
        <p:spPr bwMode="gray">
          <a:xfrm>
            <a:off x="838200" y="4259233"/>
            <a:ext cx="3024000" cy="1080000"/>
          </a:xfrm>
          <a:prstGeom prst="rect">
            <a:avLst/>
          </a:prstGeom>
          <a:solidFill>
            <a:schemeClr val="bg2"/>
          </a:solidFill>
        </p:spPr>
        <p:txBody>
          <a:bodyPr vert="horz" lIns="108000" tIns="72000" rIns="108000" bIns="72000" rtlCol="0" anchor="ctr">
            <a:noAutofit/>
          </a:bodyPr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Tx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4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2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b="1" dirty="0"/>
              <a:t>Task Force QRTV </a:t>
            </a:r>
            <a:r>
              <a:rPr lang="en-GB" b="1" dirty="0"/>
              <a:t>homepage</a:t>
            </a:r>
          </a:p>
        </p:txBody>
      </p:sp>
      <p:sp>
        <p:nvSpPr>
          <p:cNvPr id="7" name="Textplatzhalter 5">
            <a:extLst>
              <a:ext uri="{FF2B5EF4-FFF2-40B4-BE49-F238E27FC236}">
                <a16:creationId xmlns:a16="http://schemas.microsoft.com/office/drawing/2014/main" id="{91A32ED1-0F38-4920-88C4-FEEE96A42D55}"/>
              </a:ext>
            </a:extLst>
          </p:cNvPr>
          <p:cNvSpPr txBox="1">
            <a:spLocks/>
          </p:cNvSpPr>
          <p:nvPr/>
        </p:nvSpPr>
        <p:spPr bwMode="gray">
          <a:xfrm>
            <a:off x="4208734" y="1460917"/>
            <a:ext cx="6798531" cy="129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lIns="0" tIns="0" rIns="0" bIns="0" rtlCol="0" anchor="ctr">
            <a:noAutofit/>
          </a:bodyPr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Tx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4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2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Improve boundary condition for AVAS and interaction with R51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Improve stability of test results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Minimize uncertainty</a:t>
            </a:r>
            <a:endParaRPr lang="de-DE" dirty="0"/>
          </a:p>
        </p:txBody>
      </p:sp>
      <p:sp>
        <p:nvSpPr>
          <p:cNvPr id="8" name="Textplatzhalter 5">
            <a:extLst>
              <a:ext uri="{FF2B5EF4-FFF2-40B4-BE49-F238E27FC236}">
                <a16:creationId xmlns:a16="http://schemas.microsoft.com/office/drawing/2014/main" id="{607F7AB3-AE7E-42CF-AA23-558AA578F65D}"/>
              </a:ext>
            </a:extLst>
          </p:cNvPr>
          <p:cNvSpPr txBox="1">
            <a:spLocks/>
          </p:cNvSpPr>
          <p:nvPr/>
        </p:nvSpPr>
        <p:spPr bwMode="gray">
          <a:xfrm>
            <a:off x="4208734" y="2867720"/>
            <a:ext cx="6196119" cy="129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lIns="0" tIns="0" rIns="0" bIns="0" rtlCol="0" anchor="ctr">
            <a:noAutofit/>
          </a:bodyPr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Tx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4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2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Chair: 		Germany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Secretariat: 	OICA </a:t>
            </a:r>
            <a:endParaRPr lang="en-US" i="1" dirty="0"/>
          </a:p>
        </p:txBody>
      </p:sp>
      <p:sp>
        <p:nvSpPr>
          <p:cNvPr id="9" name="Rechteck 8"/>
          <p:cNvSpPr/>
          <p:nvPr/>
        </p:nvSpPr>
        <p:spPr>
          <a:xfrm>
            <a:off x="4208734" y="4583968"/>
            <a:ext cx="645588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600" dirty="0">
                <a:solidFill>
                  <a:srgbClr val="0070C0"/>
                </a:solidFill>
                <a:hlinkClick r:id="rId2"/>
              </a:rPr>
              <a:t>New TF-QRTV (UN-R138-02) - Transport - </a:t>
            </a:r>
            <a:r>
              <a:rPr lang="de-DE" sz="1600" dirty="0" err="1">
                <a:solidFill>
                  <a:srgbClr val="0070C0"/>
                </a:solidFill>
                <a:hlinkClick r:id="rId2"/>
              </a:rPr>
              <a:t>Vehicle</a:t>
            </a:r>
            <a:r>
              <a:rPr lang="de-DE" sz="1600" dirty="0">
                <a:solidFill>
                  <a:srgbClr val="0070C0"/>
                </a:solidFill>
                <a:hlinkClick r:id="rId2"/>
              </a:rPr>
              <a:t> </a:t>
            </a:r>
            <a:r>
              <a:rPr lang="de-DE" sz="1600" dirty="0" err="1">
                <a:solidFill>
                  <a:srgbClr val="0070C0"/>
                </a:solidFill>
                <a:hlinkClick r:id="rId2"/>
              </a:rPr>
              <a:t>Regulations</a:t>
            </a:r>
            <a:r>
              <a:rPr lang="de-DE" sz="1600" dirty="0">
                <a:solidFill>
                  <a:srgbClr val="0070C0"/>
                </a:solidFill>
                <a:hlinkClick r:id="rId2"/>
              </a:rPr>
              <a:t> - UNECE Wiki</a:t>
            </a:r>
            <a:endParaRPr lang="de-DE" sz="1600" dirty="0">
              <a:solidFill>
                <a:srgbClr val="0070C0"/>
              </a:solidFill>
            </a:endParaRPr>
          </a:p>
        </p:txBody>
      </p:sp>
      <p:sp>
        <p:nvSpPr>
          <p:cNvPr id="10" name="Textplatzhalter 5">
            <a:extLst>
              <a:ext uri="{FF2B5EF4-FFF2-40B4-BE49-F238E27FC236}">
                <a16:creationId xmlns:a16="http://schemas.microsoft.com/office/drawing/2014/main" id="{CF7E269A-B478-4446-88CA-62675960C32C}"/>
              </a:ext>
            </a:extLst>
          </p:cNvPr>
          <p:cNvSpPr txBox="1">
            <a:spLocks/>
          </p:cNvSpPr>
          <p:nvPr/>
        </p:nvSpPr>
        <p:spPr bwMode="gray">
          <a:xfrm>
            <a:off x="838200" y="5602990"/>
            <a:ext cx="3024000" cy="1080000"/>
          </a:xfrm>
          <a:prstGeom prst="rect">
            <a:avLst/>
          </a:prstGeom>
          <a:solidFill>
            <a:schemeClr val="bg2"/>
          </a:solidFill>
        </p:spPr>
        <p:txBody>
          <a:bodyPr vert="horz" lIns="108000" tIns="72000" rIns="108000" bIns="72000" rtlCol="0" anchor="ctr">
            <a:noAutofit/>
          </a:bodyPr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Tx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4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2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b="1" dirty="0" err="1"/>
              <a:t>Participants</a:t>
            </a:r>
            <a:endParaRPr lang="de-DE" b="1" dirty="0"/>
          </a:p>
        </p:txBody>
      </p:sp>
      <p:sp>
        <p:nvSpPr>
          <p:cNvPr id="11" name="Textfeld 10"/>
          <p:cNvSpPr txBox="1"/>
          <p:nvPr/>
        </p:nvSpPr>
        <p:spPr>
          <a:xfrm>
            <a:off x="4208734" y="5549244"/>
            <a:ext cx="717198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CPs.:   Canada, France, Germany, </a:t>
            </a:r>
            <a:r>
              <a:rPr lang="de-DE" dirty="0" err="1"/>
              <a:t>Switzerland</a:t>
            </a:r>
            <a:r>
              <a:rPr lang="de-DE" dirty="0"/>
              <a:t>, 	Spain, United </a:t>
            </a:r>
            <a:r>
              <a:rPr lang="de-DE" dirty="0" err="1"/>
              <a:t>Kingdom</a:t>
            </a:r>
            <a:r>
              <a:rPr lang="de-DE" dirty="0"/>
              <a:t>, Japan, China, European </a:t>
            </a:r>
            <a:r>
              <a:rPr lang="de-DE" dirty="0" err="1"/>
              <a:t>Commission</a:t>
            </a:r>
            <a:r>
              <a:rPr lang="de-DE" dirty="0"/>
              <a:t>, </a:t>
            </a:r>
            <a:r>
              <a:rPr lang="de-DE" dirty="0" err="1"/>
              <a:t>Norway</a:t>
            </a:r>
            <a:endParaRPr lang="de-D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err="1"/>
              <a:t>NGO‘s</a:t>
            </a:r>
            <a:r>
              <a:rPr lang="de-DE" dirty="0"/>
              <a:t>: OICA, ETRTO, ISO, IMMA, </a:t>
            </a:r>
          </a:p>
        </p:txBody>
      </p:sp>
    </p:spTree>
    <p:extLst>
      <p:ext uri="{BB962C8B-B14F-4D97-AF65-F5344CB8AC3E}">
        <p14:creationId xmlns:p14="http://schemas.microsoft.com/office/powerpoint/2010/main" val="20963266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Timing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966704" cy="435133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de-DE" dirty="0"/>
              <a:t>Hybrid </a:t>
            </a:r>
            <a:r>
              <a:rPr lang="de-DE" dirty="0" err="1"/>
              <a:t>meetings</a:t>
            </a:r>
            <a:r>
              <a:rPr lang="de-DE" dirty="0"/>
              <a:t> </a:t>
            </a:r>
          </a:p>
          <a:p>
            <a:pPr marL="0" indent="0">
              <a:buNone/>
            </a:pPr>
            <a:r>
              <a:rPr lang="de-DE" dirty="0"/>
              <a:t>04th TF QRTV	 November 8</a:t>
            </a:r>
            <a:r>
              <a:rPr lang="de-DE" baseline="30000" dirty="0"/>
              <a:t>th</a:t>
            </a:r>
            <a:r>
              <a:rPr lang="de-DE" dirty="0"/>
              <a:t> 2022 Paris</a:t>
            </a:r>
          </a:p>
          <a:p>
            <a:pPr marL="0" indent="0">
              <a:buNone/>
            </a:pPr>
            <a:r>
              <a:rPr lang="de-DE" dirty="0"/>
              <a:t>05th TF QRTV Febr. 06</a:t>
            </a:r>
            <a:r>
              <a:rPr lang="de-DE" baseline="30000" dirty="0"/>
              <a:t>th</a:t>
            </a:r>
            <a:r>
              <a:rPr lang="de-DE" dirty="0"/>
              <a:t>/07</a:t>
            </a:r>
            <a:r>
              <a:rPr lang="de-DE" baseline="30000" dirty="0"/>
              <a:t>th</a:t>
            </a:r>
            <a:r>
              <a:rPr lang="de-DE" dirty="0"/>
              <a:t> 2023 </a:t>
            </a:r>
            <a:r>
              <a:rPr lang="de-DE" dirty="0" err="1"/>
              <a:t>Geneva</a:t>
            </a:r>
            <a:endParaRPr lang="de-DE" dirty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/>
              <a:t>Next TF </a:t>
            </a:r>
            <a:r>
              <a:rPr lang="de-DE" dirty="0" err="1"/>
              <a:t>meetings</a:t>
            </a:r>
            <a:r>
              <a:rPr lang="de-DE" dirty="0"/>
              <a:t> </a:t>
            </a:r>
            <a:r>
              <a:rPr lang="de-DE" dirty="0" err="1"/>
              <a:t>planed</a:t>
            </a:r>
            <a:r>
              <a:rPr lang="de-DE" dirty="0"/>
              <a:t> </a:t>
            </a:r>
            <a:r>
              <a:rPr lang="de-DE" dirty="0" err="1"/>
              <a:t>for</a:t>
            </a:r>
            <a:endParaRPr lang="de-DE" dirty="0"/>
          </a:p>
          <a:p>
            <a:pPr marL="0" indent="0">
              <a:buNone/>
            </a:pPr>
            <a:r>
              <a:rPr lang="de-DE" dirty="0"/>
              <a:t>March 2023</a:t>
            </a:r>
          </a:p>
          <a:p>
            <a:pPr marL="0" indent="0">
              <a:buNone/>
            </a:pPr>
            <a:r>
              <a:rPr lang="de-DE" dirty="0" err="1"/>
              <a:t>July</a:t>
            </a:r>
            <a:r>
              <a:rPr lang="de-DE" dirty="0"/>
              <a:t> 2023</a:t>
            </a:r>
          </a:p>
          <a:p>
            <a:pPr marL="0" indent="0">
              <a:buNone/>
            </a:pPr>
            <a:r>
              <a:rPr lang="de-DE" dirty="0"/>
              <a:t>November 2023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/>
              <a:t>Target: Informal </a:t>
            </a:r>
            <a:r>
              <a:rPr lang="de-DE" dirty="0" err="1"/>
              <a:t>document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GRBP End </a:t>
            </a:r>
            <a:r>
              <a:rPr lang="de-DE" dirty="0" err="1"/>
              <a:t>of</a:t>
            </a:r>
            <a:r>
              <a:rPr lang="de-DE" dirty="0"/>
              <a:t> August 2023 </a:t>
            </a:r>
            <a:r>
              <a:rPr lang="de-DE" dirty="0" err="1"/>
              <a:t>and</a:t>
            </a:r>
            <a:r>
              <a:rPr lang="de-DE" dirty="0"/>
              <a:t> </a:t>
            </a:r>
            <a:r>
              <a:rPr lang="de-DE" dirty="0" err="1"/>
              <a:t>working</a:t>
            </a:r>
            <a:r>
              <a:rPr lang="de-DE" dirty="0"/>
              <a:t> </a:t>
            </a:r>
            <a:r>
              <a:rPr lang="de-DE" dirty="0" err="1"/>
              <a:t>document</a:t>
            </a:r>
            <a:r>
              <a:rPr lang="de-DE" dirty="0"/>
              <a:t> </a:t>
            </a:r>
            <a:r>
              <a:rPr lang="de-DE" dirty="0" err="1"/>
              <a:t>January</a:t>
            </a:r>
            <a:r>
              <a:rPr lang="de-DE" dirty="0"/>
              <a:t> 2024</a:t>
            </a:r>
          </a:p>
        </p:txBody>
      </p:sp>
    </p:spTree>
    <p:extLst>
      <p:ext uri="{BB962C8B-B14F-4D97-AF65-F5344CB8AC3E}">
        <p14:creationId xmlns:p14="http://schemas.microsoft.com/office/powerpoint/2010/main" val="14811412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Current</a:t>
            </a:r>
            <a:r>
              <a:rPr lang="de-DE" dirty="0"/>
              <a:t> </a:t>
            </a:r>
            <a:r>
              <a:rPr lang="de-DE" dirty="0" err="1"/>
              <a:t>status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719328" y="1450720"/>
            <a:ext cx="11222736" cy="4968367"/>
          </a:xfrm>
        </p:spPr>
        <p:txBody>
          <a:bodyPr>
            <a:normAutofit fontScale="25000" lnSpcReduction="20000"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de-DE" sz="9600" dirty="0"/>
              <a:t>Step 1:  (</a:t>
            </a:r>
            <a:r>
              <a:rPr lang="de-DE" sz="9600" dirty="0" err="1"/>
              <a:t>target</a:t>
            </a:r>
            <a:r>
              <a:rPr lang="de-DE" sz="9600" dirty="0"/>
              <a:t> WD </a:t>
            </a:r>
            <a:r>
              <a:rPr lang="de-DE" sz="9600" dirty="0" err="1"/>
              <a:t>January</a:t>
            </a:r>
            <a:r>
              <a:rPr lang="de-DE" sz="9600" dirty="0"/>
              <a:t> 2024)</a:t>
            </a:r>
          </a:p>
          <a:p>
            <a:pPr marL="288000">
              <a:lnSpc>
                <a:spcPct val="110000"/>
              </a:lnSpc>
              <a:spcBef>
                <a:spcPts val="0"/>
              </a:spcBef>
              <a:spcAft>
                <a:spcPts val="1000"/>
              </a:spcAft>
            </a:pPr>
            <a:r>
              <a:rPr lang="de-DE" sz="9600" dirty="0"/>
              <a:t>For </a:t>
            </a:r>
            <a:r>
              <a:rPr lang="de-DE" sz="9600" dirty="0" err="1"/>
              <a:t>more</a:t>
            </a:r>
            <a:r>
              <a:rPr lang="de-DE" sz="9600" dirty="0"/>
              <a:t> </a:t>
            </a:r>
            <a:r>
              <a:rPr lang="de-DE" sz="9600" dirty="0" err="1"/>
              <a:t>stability</a:t>
            </a:r>
            <a:r>
              <a:rPr lang="de-DE" sz="9600" dirty="0"/>
              <a:t>  </a:t>
            </a:r>
            <a:r>
              <a:rPr lang="de-DE" sz="9600" dirty="0" err="1"/>
              <a:t>of</a:t>
            </a:r>
            <a:r>
              <a:rPr lang="de-DE" sz="9600" dirty="0"/>
              <a:t> </a:t>
            </a:r>
            <a:r>
              <a:rPr lang="de-DE" sz="9600" dirty="0" err="1"/>
              <a:t>the</a:t>
            </a:r>
            <a:r>
              <a:rPr lang="de-DE" sz="9600" dirty="0"/>
              <a:t> </a:t>
            </a:r>
            <a:r>
              <a:rPr lang="de-DE" sz="9600" dirty="0" err="1"/>
              <a:t>measurement</a:t>
            </a:r>
            <a:r>
              <a:rPr lang="de-DE" sz="9600" dirty="0"/>
              <a:t> </a:t>
            </a:r>
            <a:r>
              <a:rPr lang="de-DE" sz="9600" dirty="0" err="1"/>
              <a:t>values</a:t>
            </a:r>
            <a:r>
              <a:rPr lang="de-DE" sz="9600" dirty="0"/>
              <a:t> </a:t>
            </a:r>
            <a:r>
              <a:rPr lang="de-DE" sz="9600" dirty="0" err="1"/>
              <a:t>the</a:t>
            </a:r>
            <a:r>
              <a:rPr lang="de-DE" sz="9600" dirty="0"/>
              <a:t> </a:t>
            </a:r>
            <a:r>
              <a:rPr lang="de-DE" sz="9600" dirty="0" err="1"/>
              <a:t>expected</a:t>
            </a:r>
            <a:r>
              <a:rPr lang="de-DE" sz="9600" dirty="0"/>
              <a:t> </a:t>
            </a:r>
            <a:r>
              <a:rPr lang="de-DE" sz="9600" dirty="0" err="1"/>
              <a:t>revision</a:t>
            </a:r>
            <a:r>
              <a:rPr lang="de-DE" sz="9600" dirty="0"/>
              <a:t> </a:t>
            </a:r>
            <a:r>
              <a:rPr lang="de-DE" sz="9600" dirty="0" err="1"/>
              <a:t>of</a:t>
            </a:r>
            <a:r>
              <a:rPr lang="de-DE" sz="9600" dirty="0"/>
              <a:t> ISO 16254 will </a:t>
            </a:r>
            <a:r>
              <a:rPr lang="de-DE" sz="9600" dirty="0" err="1"/>
              <a:t>be</a:t>
            </a:r>
            <a:r>
              <a:rPr lang="de-DE" sz="9600" dirty="0"/>
              <a:t> </a:t>
            </a:r>
            <a:r>
              <a:rPr lang="de-DE" sz="9600" dirty="0" err="1"/>
              <a:t>implemented</a:t>
            </a:r>
            <a:r>
              <a:rPr lang="de-DE" sz="9600" dirty="0"/>
              <a:t>. Main </a:t>
            </a:r>
            <a:r>
              <a:rPr lang="de-DE" sz="9600" dirty="0" err="1"/>
              <a:t>change</a:t>
            </a:r>
            <a:r>
              <a:rPr lang="de-DE" sz="9600" dirty="0"/>
              <a:t> </a:t>
            </a:r>
            <a:r>
              <a:rPr lang="de-DE" sz="9600" dirty="0" err="1"/>
              <a:t>is</a:t>
            </a:r>
            <a:r>
              <a:rPr lang="de-DE" sz="9600" dirty="0"/>
              <a:t> a </a:t>
            </a:r>
            <a:r>
              <a:rPr lang="de-DE" sz="9600" dirty="0" err="1"/>
              <a:t>five</a:t>
            </a:r>
            <a:r>
              <a:rPr lang="de-DE" sz="9600" dirty="0"/>
              <a:t> </a:t>
            </a:r>
            <a:r>
              <a:rPr lang="de-DE" sz="9600" dirty="0" err="1"/>
              <a:t>microphone</a:t>
            </a:r>
            <a:r>
              <a:rPr lang="de-DE" sz="9600" dirty="0"/>
              <a:t> </a:t>
            </a:r>
            <a:r>
              <a:rPr lang="de-DE" sz="9600" dirty="0" err="1"/>
              <a:t>array</a:t>
            </a:r>
            <a:r>
              <a:rPr lang="de-DE" sz="9600" dirty="0"/>
              <a:t> </a:t>
            </a:r>
            <a:r>
              <a:rPr lang="de-DE" sz="9600" dirty="0" err="1"/>
              <a:t>instead</a:t>
            </a:r>
            <a:r>
              <a:rPr lang="de-DE" sz="9600" dirty="0"/>
              <a:t> </a:t>
            </a:r>
            <a:r>
              <a:rPr lang="de-DE" sz="9600" dirty="0" err="1"/>
              <a:t>of</a:t>
            </a:r>
            <a:r>
              <a:rPr lang="de-DE" sz="9600" dirty="0"/>
              <a:t> a </a:t>
            </a:r>
            <a:r>
              <a:rPr lang="de-DE" sz="9600" dirty="0" err="1"/>
              <a:t>single</a:t>
            </a:r>
            <a:r>
              <a:rPr lang="de-DE" sz="9600" dirty="0"/>
              <a:t> </a:t>
            </a:r>
            <a:r>
              <a:rPr lang="de-DE" sz="9600" dirty="0" err="1"/>
              <a:t>microphone</a:t>
            </a:r>
            <a:r>
              <a:rPr lang="de-DE" sz="9600" dirty="0"/>
              <a:t> on </a:t>
            </a:r>
            <a:r>
              <a:rPr lang="de-DE" sz="9600" dirty="0" err="1"/>
              <a:t>each</a:t>
            </a:r>
            <a:r>
              <a:rPr lang="de-DE" sz="9600" dirty="0"/>
              <a:t> </a:t>
            </a:r>
            <a:r>
              <a:rPr lang="de-DE" sz="9600" dirty="0" err="1"/>
              <a:t>side</a:t>
            </a:r>
            <a:r>
              <a:rPr lang="de-DE" sz="9600" dirty="0"/>
              <a:t>.</a:t>
            </a:r>
          </a:p>
          <a:p>
            <a:pPr marL="288000">
              <a:lnSpc>
                <a:spcPct val="110000"/>
              </a:lnSpc>
              <a:spcBef>
                <a:spcPts val="0"/>
              </a:spcBef>
              <a:spcAft>
                <a:spcPts val="1000"/>
              </a:spcAft>
            </a:pPr>
            <a:r>
              <a:rPr lang="de-DE" sz="9600" dirty="0"/>
              <a:t>The </a:t>
            </a:r>
            <a:r>
              <a:rPr lang="de-DE" sz="9600" dirty="0" err="1"/>
              <a:t>speed</a:t>
            </a:r>
            <a:r>
              <a:rPr lang="de-DE" sz="9600" dirty="0"/>
              <a:t> </a:t>
            </a:r>
            <a:r>
              <a:rPr lang="de-DE" sz="9600" dirty="0" err="1"/>
              <a:t>range</a:t>
            </a:r>
            <a:r>
              <a:rPr lang="de-DE" sz="9600" dirty="0"/>
              <a:t> </a:t>
            </a:r>
            <a:r>
              <a:rPr lang="de-DE" sz="9600" dirty="0" err="1"/>
              <a:t>for</a:t>
            </a:r>
            <a:r>
              <a:rPr lang="de-DE" sz="9600" dirty="0"/>
              <a:t> AVAS </a:t>
            </a:r>
            <a:r>
              <a:rPr lang="de-DE" sz="9600" dirty="0" err="1"/>
              <a:t>and</a:t>
            </a:r>
            <a:r>
              <a:rPr lang="de-DE" sz="9600" dirty="0"/>
              <a:t> </a:t>
            </a:r>
            <a:r>
              <a:rPr lang="de-DE" sz="9600" dirty="0" err="1"/>
              <a:t>maximum</a:t>
            </a:r>
            <a:r>
              <a:rPr lang="de-DE" sz="9600" dirty="0"/>
              <a:t> </a:t>
            </a:r>
            <a:r>
              <a:rPr lang="de-DE" sz="9600" dirty="0" err="1"/>
              <a:t>levels</a:t>
            </a:r>
            <a:r>
              <a:rPr lang="de-DE" sz="9600" dirty="0"/>
              <a:t> </a:t>
            </a:r>
            <a:r>
              <a:rPr lang="de-DE" sz="9600" dirty="0" err="1"/>
              <a:t>are</a:t>
            </a:r>
            <a:r>
              <a:rPr lang="de-DE" sz="9600" dirty="0"/>
              <a:t> </a:t>
            </a:r>
            <a:r>
              <a:rPr lang="de-DE" sz="9600" dirty="0" err="1"/>
              <a:t>under</a:t>
            </a:r>
            <a:r>
              <a:rPr lang="de-DE" sz="9600" dirty="0"/>
              <a:t> </a:t>
            </a:r>
            <a:r>
              <a:rPr lang="de-DE" sz="9600" dirty="0" err="1"/>
              <a:t>discussion</a:t>
            </a:r>
            <a:r>
              <a:rPr lang="de-DE" sz="9600" dirty="0"/>
              <a:t>. Environmental </a:t>
            </a:r>
            <a:r>
              <a:rPr lang="de-DE" sz="9600" dirty="0" err="1"/>
              <a:t>protection</a:t>
            </a:r>
            <a:r>
              <a:rPr lang="de-DE" sz="9600" dirty="0"/>
              <a:t>, </a:t>
            </a:r>
            <a:r>
              <a:rPr lang="de-DE" sz="9600" dirty="0" err="1"/>
              <a:t>saftey</a:t>
            </a:r>
            <a:r>
              <a:rPr lang="de-DE" sz="9600" dirty="0"/>
              <a:t> </a:t>
            </a:r>
            <a:r>
              <a:rPr lang="de-DE" sz="9600" dirty="0" err="1"/>
              <a:t>aspects</a:t>
            </a:r>
            <a:r>
              <a:rPr lang="de-DE" sz="9600" dirty="0"/>
              <a:t> </a:t>
            </a:r>
            <a:r>
              <a:rPr lang="de-DE" sz="9600" dirty="0" err="1"/>
              <a:t>and</a:t>
            </a:r>
            <a:r>
              <a:rPr lang="de-DE" sz="9600" dirty="0"/>
              <a:t> </a:t>
            </a:r>
            <a:r>
              <a:rPr lang="de-DE" sz="9600" dirty="0" err="1"/>
              <a:t>worldwide</a:t>
            </a:r>
            <a:r>
              <a:rPr lang="de-DE" sz="9600" dirty="0"/>
              <a:t> </a:t>
            </a:r>
            <a:r>
              <a:rPr lang="de-DE" sz="9600" dirty="0" err="1"/>
              <a:t>harmonisation</a:t>
            </a:r>
            <a:r>
              <a:rPr lang="de-DE" sz="9600" dirty="0"/>
              <a:t> </a:t>
            </a:r>
            <a:r>
              <a:rPr lang="de-DE" sz="9600" dirty="0" err="1"/>
              <a:t>have</a:t>
            </a:r>
            <a:r>
              <a:rPr lang="de-DE" sz="9600" dirty="0"/>
              <a:t> </a:t>
            </a:r>
            <a:r>
              <a:rPr lang="de-DE" sz="9600" dirty="0" err="1"/>
              <a:t>to</a:t>
            </a:r>
            <a:r>
              <a:rPr lang="de-DE" sz="9600" dirty="0"/>
              <a:t> </a:t>
            </a:r>
            <a:r>
              <a:rPr lang="de-DE" sz="9600" dirty="0" err="1"/>
              <a:t>be</a:t>
            </a:r>
            <a:r>
              <a:rPr lang="de-DE" sz="9600" dirty="0"/>
              <a:t> </a:t>
            </a:r>
            <a:r>
              <a:rPr lang="de-DE" sz="9600" dirty="0" err="1"/>
              <a:t>considered</a:t>
            </a:r>
            <a:r>
              <a:rPr lang="de-DE" sz="9600" dirty="0"/>
              <a:t>.</a:t>
            </a:r>
          </a:p>
          <a:p>
            <a:pPr marL="288000">
              <a:lnSpc>
                <a:spcPct val="110000"/>
              </a:lnSpc>
              <a:spcBef>
                <a:spcPts val="0"/>
              </a:spcBef>
              <a:spcAft>
                <a:spcPts val="1000"/>
              </a:spcAft>
            </a:pPr>
            <a:r>
              <a:rPr lang="de-DE" sz="9600" dirty="0" err="1"/>
              <a:t>Clarification</a:t>
            </a:r>
            <a:r>
              <a:rPr lang="de-DE" sz="9600" dirty="0"/>
              <a:t> </a:t>
            </a:r>
            <a:r>
              <a:rPr lang="de-DE" sz="9600" dirty="0" err="1"/>
              <a:t>about</a:t>
            </a:r>
            <a:r>
              <a:rPr lang="de-DE" sz="9600" dirty="0"/>
              <a:t> </a:t>
            </a:r>
            <a:r>
              <a:rPr lang="de-DE" sz="9600" dirty="0" err="1"/>
              <a:t>requirements</a:t>
            </a:r>
            <a:r>
              <a:rPr lang="de-DE" sz="9600" dirty="0"/>
              <a:t> at </a:t>
            </a:r>
            <a:r>
              <a:rPr lang="de-DE" sz="9600" dirty="0" err="1"/>
              <a:t>operation</a:t>
            </a:r>
            <a:r>
              <a:rPr lang="de-DE" sz="9600" dirty="0"/>
              <a:t> </a:t>
            </a:r>
            <a:r>
              <a:rPr lang="de-DE" sz="9600" dirty="0" err="1"/>
              <a:t>conditions</a:t>
            </a:r>
            <a:r>
              <a:rPr lang="de-DE" sz="9600" dirty="0"/>
              <a:t> </a:t>
            </a:r>
            <a:r>
              <a:rPr lang="de-DE" sz="9600" dirty="0" err="1"/>
              <a:t>is</a:t>
            </a:r>
            <a:r>
              <a:rPr lang="de-DE" sz="9600" dirty="0"/>
              <a:t> </a:t>
            </a:r>
            <a:r>
              <a:rPr lang="de-DE" sz="9600" dirty="0" err="1"/>
              <a:t>needed</a:t>
            </a:r>
            <a:endParaRPr lang="de-DE" sz="9600" dirty="0"/>
          </a:p>
          <a:p>
            <a:pPr marL="288000">
              <a:lnSpc>
                <a:spcPct val="110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9600" dirty="0"/>
              <a:t>A subgroup has been started to screen other related regulations (e.g. FMVSS 141) with the target to create a first proposal of the updated regulation text.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de-DE" sz="9600" dirty="0"/>
              <a:t>Step 2: (after 2025)</a:t>
            </a:r>
          </a:p>
          <a:p>
            <a:pPr marL="0" indent="-324000">
              <a:lnSpc>
                <a:spcPct val="110000"/>
              </a:lnSpc>
              <a:spcBef>
                <a:spcPts val="0"/>
              </a:spcBef>
              <a:spcAft>
                <a:spcPts val="1000"/>
              </a:spcAft>
            </a:pPr>
            <a:r>
              <a:rPr lang="de-DE" sz="9600" dirty="0"/>
              <a:t>Handshake </a:t>
            </a:r>
            <a:r>
              <a:rPr lang="de-DE" sz="9600" dirty="0" err="1"/>
              <a:t>with</a:t>
            </a:r>
            <a:r>
              <a:rPr lang="de-DE" sz="9600" dirty="0"/>
              <a:t> R51 </a:t>
            </a:r>
            <a:r>
              <a:rPr lang="de-DE" sz="9600" dirty="0" err="1"/>
              <a:t>to</a:t>
            </a:r>
            <a:r>
              <a:rPr lang="de-DE" sz="9600" dirty="0"/>
              <a:t> bring </a:t>
            </a:r>
            <a:r>
              <a:rPr lang="de-DE" sz="9600" dirty="0" err="1"/>
              <a:t>the</a:t>
            </a:r>
            <a:r>
              <a:rPr lang="de-DE" sz="9600" dirty="0"/>
              <a:t> </a:t>
            </a:r>
            <a:r>
              <a:rPr lang="de-DE" sz="9600" dirty="0" err="1"/>
              <a:t>maximum</a:t>
            </a:r>
            <a:r>
              <a:rPr lang="de-DE" sz="9600" dirty="0"/>
              <a:t> </a:t>
            </a:r>
            <a:r>
              <a:rPr lang="de-DE" sz="9600" dirty="0" err="1"/>
              <a:t>noise</a:t>
            </a:r>
            <a:r>
              <a:rPr lang="de-DE" sz="9600" dirty="0"/>
              <a:t> </a:t>
            </a:r>
            <a:r>
              <a:rPr lang="de-DE" sz="9600" dirty="0" err="1"/>
              <a:t>requirements</a:t>
            </a:r>
            <a:r>
              <a:rPr lang="de-DE" sz="9600" dirty="0"/>
              <a:t> </a:t>
            </a:r>
            <a:r>
              <a:rPr lang="de-DE" sz="9600" dirty="0" err="1"/>
              <a:t>into</a:t>
            </a:r>
            <a:r>
              <a:rPr lang="de-DE" sz="9600" dirty="0"/>
              <a:t> R51.0x [RD-ASEP]</a:t>
            </a:r>
          </a:p>
          <a:p>
            <a:pPr marL="0" indent="-324000">
              <a:lnSpc>
                <a:spcPct val="110000"/>
              </a:lnSpc>
              <a:spcBef>
                <a:spcPts val="0"/>
              </a:spcBef>
              <a:spcAft>
                <a:spcPts val="1000"/>
              </a:spcAft>
            </a:pPr>
            <a:r>
              <a:rPr lang="de-DE" sz="9600" dirty="0"/>
              <a:t>Options </a:t>
            </a:r>
            <a:r>
              <a:rPr lang="de-DE" sz="9600" dirty="0" err="1"/>
              <a:t>for</a:t>
            </a:r>
            <a:r>
              <a:rPr lang="de-DE" sz="9600" dirty="0"/>
              <a:t> </a:t>
            </a:r>
            <a:r>
              <a:rPr lang="de-DE" sz="9600" dirty="0" err="1"/>
              <a:t>noise</a:t>
            </a:r>
            <a:r>
              <a:rPr lang="de-DE" sz="9600" dirty="0"/>
              <a:t> </a:t>
            </a:r>
            <a:r>
              <a:rPr lang="de-DE" sz="9600" dirty="0" err="1"/>
              <a:t>adaption</a:t>
            </a:r>
            <a:r>
              <a:rPr lang="de-DE" sz="9600" dirty="0"/>
              <a:t> </a:t>
            </a:r>
            <a:r>
              <a:rPr lang="de-DE" sz="9600" dirty="0" err="1"/>
              <a:t>with</a:t>
            </a:r>
            <a:r>
              <a:rPr lang="de-DE" sz="9600" dirty="0"/>
              <a:t> smarter AVAS </a:t>
            </a:r>
            <a:r>
              <a:rPr lang="de-DE" sz="9600" dirty="0" err="1"/>
              <a:t>solutions</a:t>
            </a:r>
            <a:r>
              <a:rPr lang="de-DE" sz="9600" dirty="0"/>
              <a:t> e.g. </a:t>
            </a:r>
            <a:r>
              <a:rPr lang="de-DE" sz="9600" dirty="0" err="1"/>
              <a:t>camera</a:t>
            </a:r>
            <a:r>
              <a:rPr lang="de-DE" sz="9600" dirty="0"/>
              <a:t>/</a:t>
            </a:r>
            <a:r>
              <a:rPr lang="de-DE" sz="9600" dirty="0" err="1"/>
              <a:t>radar</a:t>
            </a:r>
            <a:r>
              <a:rPr lang="de-DE" sz="9600" dirty="0"/>
              <a:t> </a:t>
            </a:r>
            <a:r>
              <a:rPr lang="de-DE" sz="9600" dirty="0" err="1"/>
              <a:t>systems</a:t>
            </a:r>
            <a:endParaRPr lang="de-DE" sz="9600" dirty="0"/>
          </a:p>
          <a:p>
            <a:pPr marL="59400" indent="0">
              <a:lnSpc>
                <a:spcPct val="110000"/>
              </a:lnSpc>
              <a:spcBef>
                <a:spcPts val="0"/>
              </a:spcBef>
              <a:spcAft>
                <a:spcPts val="1000"/>
              </a:spcAft>
              <a:buNone/>
            </a:pPr>
            <a:endParaRPr lang="de-DE" sz="9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56977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ISO </a:t>
            </a:r>
            <a:r>
              <a:rPr lang="de-DE" dirty="0" err="1"/>
              <a:t>work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ISO 16254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DE" sz="2400" dirty="0"/>
              <a:t>ISO </a:t>
            </a:r>
            <a:r>
              <a:rPr lang="de-DE" sz="2400" dirty="0" err="1"/>
              <a:t>proposals</a:t>
            </a:r>
            <a:r>
              <a:rPr lang="de-DE" sz="2400" dirty="0"/>
              <a:t> will </a:t>
            </a:r>
            <a:r>
              <a:rPr lang="de-DE" sz="2400" dirty="0" err="1"/>
              <a:t>reduce</a:t>
            </a:r>
            <a:r>
              <a:rPr lang="de-DE" sz="2400" dirty="0"/>
              <a:t> </a:t>
            </a:r>
            <a:r>
              <a:rPr lang="de-DE" sz="2400" dirty="0" err="1"/>
              <a:t>measurement</a:t>
            </a:r>
            <a:r>
              <a:rPr lang="de-DE" sz="2400" dirty="0"/>
              <a:t> uncertainty, expecially </a:t>
            </a:r>
            <a:r>
              <a:rPr lang="de-DE" sz="2400" dirty="0" err="1"/>
              <a:t>for</a:t>
            </a:r>
            <a:r>
              <a:rPr lang="de-DE" sz="2400" dirty="0"/>
              <a:t> the 1/3 octave requirements. These proposals have been independently evaluated by SAE. The measurement uncertainty is expected to be reduced by over 50%</a:t>
            </a:r>
          </a:p>
          <a:p>
            <a:pPr marL="0" indent="0">
              <a:buNone/>
            </a:pPr>
            <a:endParaRPr lang="de-DE" sz="2400" dirty="0"/>
          </a:p>
          <a:p>
            <a:pPr marL="0" indent="0">
              <a:buNone/>
            </a:pPr>
            <a:r>
              <a:rPr lang="de-DE" sz="2400" dirty="0"/>
              <a:t>Main </a:t>
            </a:r>
            <a:r>
              <a:rPr lang="de-DE" sz="2400" dirty="0" err="1"/>
              <a:t>changes</a:t>
            </a:r>
            <a:r>
              <a:rPr lang="de-DE" sz="2400" dirty="0"/>
              <a:t> </a:t>
            </a:r>
            <a:r>
              <a:rPr lang="de-DE" sz="2400" dirty="0" err="1"/>
              <a:t>to</a:t>
            </a:r>
            <a:r>
              <a:rPr lang="de-DE" sz="2400" dirty="0"/>
              <a:t> </a:t>
            </a:r>
            <a:r>
              <a:rPr lang="de-DE" sz="2400" dirty="0" err="1"/>
              <a:t>reduce</a:t>
            </a:r>
            <a:r>
              <a:rPr lang="de-DE" sz="2400" dirty="0"/>
              <a:t> </a:t>
            </a:r>
            <a:r>
              <a:rPr lang="de-DE" sz="2400" dirty="0" err="1"/>
              <a:t>measurement</a:t>
            </a:r>
            <a:r>
              <a:rPr lang="de-DE" sz="2400" dirty="0"/>
              <a:t> </a:t>
            </a:r>
            <a:r>
              <a:rPr lang="de-DE" sz="2400" dirty="0" err="1"/>
              <a:t>uncertianty</a:t>
            </a:r>
            <a:r>
              <a:rPr lang="de-DE" sz="2400" dirty="0"/>
              <a:t> in1/3rd </a:t>
            </a:r>
            <a:r>
              <a:rPr lang="de-DE" sz="2400" dirty="0" err="1"/>
              <a:t>octave</a:t>
            </a:r>
            <a:r>
              <a:rPr lang="de-DE" sz="2400" dirty="0"/>
              <a:t> </a:t>
            </a:r>
            <a:r>
              <a:rPr lang="de-DE" sz="2400" dirty="0" err="1"/>
              <a:t>bands</a:t>
            </a:r>
            <a:r>
              <a:rPr lang="de-DE" sz="2400" dirty="0"/>
              <a:t> :</a:t>
            </a:r>
          </a:p>
          <a:p>
            <a:r>
              <a:rPr lang="de-DE" sz="2400" dirty="0"/>
              <a:t>Use 5 microphone array instead of a single microphone</a:t>
            </a:r>
          </a:p>
          <a:p>
            <a:r>
              <a:rPr lang="de-DE" sz="2400" dirty="0"/>
              <a:t>Signal processing will use “max hold“ in approach area (-10 to 0m) in each 1/3rd octave.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988743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  <a:p>
            <a:pPr marL="0" indent="0" algn="ctr">
              <a:buNone/>
            </a:pPr>
            <a:r>
              <a:rPr lang="de-DE" sz="4400" dirty="0" err="1"/>
              <a:t>Questions</a:t>
            </a:r>
            <a:r>
              <a:rPr lang="de-DE" sz="4400" dirty="0"/>
              <a:t> ?</a:t>
            </a:r>
          </a:p>
        </p:txBody>
      </p:sp>
    </p:spTree>
    <p:extLst>
      <p:ext uri="{BB962C8B-B14F-4D97-AF65-F5344CB8AC3E}">
        <p14:creationId xmlns:p14="http://schemas.microsoft.com/office/powerpoint/2010/main" val="39378531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de-DE" dirty="0"/>
          </a:p>
          <a:p>
            <a:pPr marL="0" indent="0" algn="ctr">
              <a:buNone/>
            </a:pPr>
            <a:endParaRPr lang="de-DE" dirty="0"/>
          </a:p>
          <a:p>
            <a:pPr marL="0" indent="0" algn="ctr">
              <a:buNone/>
            </a:pPr>
            <a:endParaRPr lang="de-DE" dirty="0"/>
          </a:p>
          <a:p>
            <a:pPr marL="0" indent="0" algn="ctr">
              <a:buNone/>
            </a:pPr>
            <a:r>
              <a:rPr lang="de-DE" sz="4400" dirty="0"/>
              <a:t>Back </a:t>
            </a:r>
            <a:r>
              <a:rPr lang="de-DE" sz="4400" dirty="0" err="1"/>
              <a:t>up</a:t>
            </a:r>
            <a:r>
              <a:rPr lang="de-DE" sz="4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438536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R138 items of </a:t>
            </a:r>
            <a:r>
              <a:rPr lang="de-DE" dirty="0" err="1"/>
              <a:t>discussion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825624"/>
            <a:ext cx="11026140" cy="478548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de-DE" dirty="0"/>
              <a:t>The TF </a:t>
            </a:r>
            <a:r>
              <a:rPr lang="de-DE" dirty="0" err="1"/>
              <a:t>group</a:t>
            </a:r>
            <a:r>
              <a:rPr lang="de-DE" dirty="0"/>
              <a:t> </a:t>
            </a:r>
            <a:r>
              <a:rPr lang="de-DE" dirty="0" err="1"/>
              <a:t>status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discussion</a:t>
            </a:r>
            <a:r>
              <a:rPr lang="de-DE" dirty="0"/>
              <a:t> </a:t>
            </a:r>
            <a:r>
              <a:rPr lang="de-DE" dirty="0" err="1"/>
              <a:t>is</a:t>
            </a:r>
            <a:endParaRPr lang="de-DE" dirty="0"/>
          </a:p>
          <a:p>
            <a:pPr lvl="0"/>
            <a:r>
              <a:rPr lang="en-US" dirty="0"/>
              <a:t>The minimum Sound </a:t>
            </a:r>
            <a:r>
              <a:rPr lang="en-US" dirty="0" err="1"/>
              <a:t>Pressue</a:t>
            </a:r>
            <a:r>
              <a:rPr lang="en-US" dirty="0"/>
              <a:t> Level [SPL] at certain speed ranges make sense from safety and harmonization point of view.</a:t>
            </a:r>
          </a:p>
          <a:p>
            <a:r>
              <a:rPr lang="en-US" dirty="0"/>
              <a:t>To lower existing SPL for minimum values seem to be not possible from safety prospective</a:t>
            </a:r>
            <a:endParaRPr lang="de-DE" dirty="0"/>
          </a:p>
          <a:p>
            <a:r>
              <a:rPr lang="en-US" dirty="0"/>
              <a:t>A requirement for SPL at 30 km/h makes </a:t>
            </a:r>
            <a:r>
              <a:rPr lang="en-US" dirty="0" err="1"/>
              <a:t>sence</a:t>
            </a:r>
            <a:r>
              <a:rPr lang="en-US" dirty="0"/>
              <a:t> from safety and harmonization</a:t>
            </a:r>
          </a:p>
          <a:p>
            <a:r>
              <a:rPr lang="en-US" dirty="0"/>
              <a:t>A maximum limit for stationary sound has to be considered</a:t>
            </a:r>
          </a:p>
          <a:p>
            <a:pPr lvl="0"/>
            <a:r>
              <a:rPr lang="en-US" dirty="0"/>
              <a:t>Allow the possibility of Smart systems in a second step to optimize safety performance and reduce annoyance</a:t>
            </a:r>
            <a:endParaRPr lang="de-DE" dirty="0"/>
          </a:p>
          <a:p>
            <a:pPr lvl="0"/>
            <a:r>
              <a:rPr lang="en-US" dirty="0"/>
              <a:t>The R51.03 RD-ASEP limit values for EV and HEV can be the maximum for AVAS.  These values will arrive from the monitoring phase.  Until RD-ASEP is set into force  a maximum limit in R138 is needed. After this maximum limits (driving /stationary should be liked to R51.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814855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Guideline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03853" y="1471061"/>
            <a:ext cx="10765971" cy="5125682"/>
          </a:xfrm>
        </p:spPr>
        <p:txBody>
          <a:bodyPr>
            <a:normAutofit fontScale="55000" lnSpcReduction="20000"/>
          </a:bodyPr>
          <a:lstStyle/>
          <a:p>
            <a:r>
              <a:rPr lang="en-US" b="1" dirty="0"/>
              <a:t>TF-QRTV-01-03 Rev.1                             DRAFT Guidelines for a new TF on the Revision of UN R138.01</a:t>
            </a:r>
            <a:endParaRPr lang="de-DE" dirty="0"/>
          </a:p>
          <a:p>
            <a:r>
              <a:rPr lang="fr-FR" sz="4400" b="1" dirty="0"/>
              <a:t>A. 	</a:t>
            </a:r>
            <a:r>
              <a:rPr lang="en-GB" sz="4400" b="1" dirty="0"/>
              <a:t>Background</a:t>
            </a:r>
            <a:endParaRPr lang="de-DE" sz="4400" dirty="0"/>
          </a:p>
          <a:p>
            <a:pPr lvl="0"/>
            <a:r>
              <a:rPr lang="en-GB" sz="3300" dirty="0"/>
              <a:t>Technical items under QRTV (Quiet Road Transport Vehicles) are covered by the still existing GTR QRTV working group under the chairmanship of the USA with a mandate extended to December 2023. </a:t>
            </a:r>
            <a:endParaRPr lang="de-DE" sz="3300" dirty="0"/>
          </a:p>
          <a:p>
            <a:pPr lvl="0"/>
            <a:r>
              <a:rPr lang="en-GB" sz="3300" dirty="0"/>
              <a:t>At the 74</a:t>
            </a:r>
            <a:r>
              <a:rPr lang="en-GB" sz="3300" baseline="30000" dirty="0"/>
              <a:t>th</a:t>
            </a:r>
            <a:r>
              <a:rPr lang="en-GB" sz="3300" dirty="0"/>
              <a:t> and the 75</a:t>
            </a:r>
            <a:r>
              <a:rPr lang="en-GB" sz="3300" baseline="30000" dirty="0"/>
              <a:t>th</a:t>
            </a:r>
            <a:r>
              <a:rPr lang="en-GB" sz="3300" dirty="0"/>
              <a:t> Session of the GRBP, several documents have been considered:</a:t>
            </a:r>
            <a:endParaRPr lang="de-DE" sz="3300" dirty="0"/>
          </a:p>
          <a:p>
            <a:pPr lvl="0"/>
            <a:r>
              <a:rPr lang="en-GB" sz="3300" dirty="0"/>
              <a:t>From France to introduce a proposal that aimed to clarify the interpretation of the requirements concerning the variation of the sound emitted proportionally with the vehicle speed (ECE/TRANS/WP.29/GRBP/2021/14) and the testing requirements (GRBP-74-05). </a:t>
            </a:r>
            <a:endParaRPr lang="de-DE" sz="3300" dirty="0"/>
          </a:p>
          <a:p>
            <a:pPr lvl="0"/>
            <a:r>
              <a:rPr lang="en-GB" sz="3300" dirty="0"/>
              <a:t>From Switzerland to prohibit operation of the acoustic vehicle alerting system (AVAS) outside the specification speed range from 0 km/h up to and inclusive 20 km/h (GRBP-74-02). The experts from Germany, ISO and OICA (GRBP-74-28) commented on this proposal. </a:t>
            </a:r>
            <a:endParaRPr lang="de-DE" sz="3300" dirty="0"/>
          </a:p>
          <a:p>
            <a:pPr lvl="0"/>
            <a:r>
              <a:rPr lang="en-GB" sz="3300" dirty="0"/>
              <a:t>From ISO on technical measurement development for standard ISO 16254 (GRBP-75-03) and updated standard ISO 10844:2021 (GRBP-75-02-Rev.1/Add.1) to be included into UN Regulations Nos. 51, 117 and 138 (GRBP-75-02-Rev.1).</a:t>
            </a:r>
            <a:endParaRPr lang="de-DE" sz="3300" dirty="0"/>
          </a:p>
          <a:p>
            <a:pPr lvl="0"/>
            <a:r>
              <a:rPr lang="en-GB" sz="3300" dirty="0"/>
              <a:t>From OICA on Draft of Terms of Reference (GRBP-75-42) for a potential new group working on UN-R138 and commented by China (GRBP-75-44).  </a:t>
            </a:r>
            <a:endParaRPr lang="de-DE" sz="3300" dirty="0"/>
          </a:p>
          <a:p>
            <a:pPr lvl="0"/>
            <a:r>
              <a:rPr lang="en-GB" sz="3300" dirty="0"/>
              <a:t>At the 75</a:t>
            </a:r>
            <a:r>
              <a:rPr lang="en-GB" sz="3300" baseline="30000" dirty="0"/>
              <a:t>th</a:t>
            </a:r>
            <a:r>
              <a:rPr lang="en-GB" sz="3300" dirty="0"/>
              <a:t> Session of the GRBP, in view of a range of draft amendments to UN Regulation No. 138, GRBP agreed to start this work within a dedicated task force on quiet road transport vehicles (TF QRTV) which could later be transformed into an informal working group. </a:t>
            </a:r>
            <a:endParaRPr lang="de-DE" sz="3300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824553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1061</Words>
  <Application>Microsoft Office PowerPoint</Application>
  <PresentationFormat>Widescreen</PresentationFormat>
  <Paragraphs>92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CorpoS</vt:lpstr>
      <vt:lpstr>Arial</vt:lpstr>
      <vt:lpstr>Calibri</vt:lpstr>
      <vt:lpstr>Calibri Light</vt:lpstr>
      <vt:lpstr>Office</vt:lpstr>
      <vt:lpstr>Task Force on Quiet Road Transportation Vehicles  (UN-R138-02)   Status Report February 2023</vt:lpstr>
      <vt:lpstr>TF Quiet Road Transportation Vehicles Overview </vt:lpstr>
      <vt:lpstr>Timing</vt:lpstr>
      <vt:lpstr>Current status</vt:lpstr>
      <vt:lpstr>ISO work for ISO 16254</vt:lpstr>
      <vt:lpstr>PowerPoint Presentation</vt:lpstr>
      <vt:lpstr>PowerPoint Presentation</vt:lpstr>
      <vt:lpstr>R138 items of discussion</vt:lpstr>
      <vt:lpstr>Guideline</vt:lpstr>
      <vt:lpstr>PowerPoint Presentation</vt:lpstr>
    </vt:vector>
  </TitlesOfParts>
  <Company>Daimler AG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Status Report  NEW TF - QRTV</dc:title>
  <dc:creator>Volkenborn, Dirk (059)</dc:creator>
  <cp:lastModifiedBy>secretariat</cp:lastModifiedBy>
  <cp:revision>107</cp:revision>
  <dcterms:created xsi:type="dcterms:W3CDTF">2022-08-29T05:17:15Z</dcterms:created>
  <dcterms:modified xsi:type="dcterms:W3CDTF">2023-02-16T08:26:48Z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924dbb1d-991d-4bbd-aad5-33bac1d8ffaf_Enabled">
    <vt:lpwstr>true</vt:lpwstr>
  </property>
  <property fmtid="{D5CDD505-2E9C-101B-9397-08002B2CF9AE}" pid="3" name="MSIP_Label_924dbb1d-991d-4bbd-aad5-33bac1d8ffaf_SetDate">
    <vt:lpwstr>2023-02-16T06:14:22Z</vt:lpwstr>
  </property>
  <property fmtid="{D5CDD505-2E9C-101B-9397-08002B2CF9AE}" pid="4" name="MSIP_Label_924dbb1d-991d-4bbd-aad5-33bac1d8ffaf_Method">
    <vt:lpwstr>Standard</vt:lpwstr>
  </property>
  <property fmtid="{D5CDD505-2E9C-101B-9397-08002B2CF9AE}" pid="5" name="MSIP_Label_924dbb1d-991d-4bbd-aad5-33bac1d8ffaf_Name">
    <vt:lpwstr>924dbb1d-991d-4bbd-aad5-33bac1d8ffaf</vt:lpwstr>
  </property>
  <property fmtid="{D5CDD505-2E9C-101B-9397-08002B2CF9AE}" pid="6" name="MSIP_Label_924dbb1d-991d-4bbd-aad5-33bac1d8ffaf_SiteId">
    <vt:lpwstr>9652d7c2-1ccf-4940-8151-4a92bd474ed0</vt:lpwstr>
  </property>
  <property fmtid="{D5CDD505-2E9C-101B-9397-08002B2CF9AE}" pid="7" name="MSIP_Label_924dbb1d-991d-4bbd-aad5-33bac1d8ffaf_ActionId">
    <vt:lpwstr>78f54364-1449-480e-bf81-a2be0623f278</vt:lpwstr>
  </property>
  <property fmtid="{D5CDD505-2E9C-101B-9397-08002B2CF9AE}" pid="8" name="MSIP_Label_924dbb1d-991d-4bbd-aad5-33bac1d8ffaf_ContentBits">
    <vt:lpwstr>1</vt:lpwstr>
  </property>
</Properties>
</file>