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0" r:id="rId2"/>
    <p:sldId id="270" r:id="rId3"/>
    <p:sldId id="271" r:id="rId4"/>
    <p:sldId id="291" r:id="rId5"/>
    <p:sldId id="295" r:id="rId6"/>
    <p:sldId id="275" r:id="rId7"/>
    <p:sldId id="301" r:id="rId8"/>
    <p:sldId id="296" r:id="rId9"/>
    <p:sldId id="292" r:id="rId10"/>
    <p:sldId id="293" r:id="rId11"/>
    <p:sldId id="294" r:id="rId12"/>
    <p:sldId id="297" r:id="rId13"/>
    <p:sldId id="298" r:id="rId14"/>
    <p:sldId id="299" r:id="rId15"/>
    <p:sldId id="274" r:id="rId16"/>
    <p:sldId id="286" r:id="rId17"/>
    <p:sldId id="300" r:id="rId18"/>
    <p:sldId id="279" r:id="rId19"/>
    <p:sldId id="290" r:id="rId20"/>
    <p:sldId id="268" r:id="rId2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CC"/>
    <a:srgbClr val="FFCC00"/>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2286" autoAdjust="0"/>
  </p:normalViewPr>
  <p:slideViewPr>
    <p:cSldViewPr>
      <p:cViewPr varScale="1">
        <p:scale>
          <a:sx n="86" d="100"/>
          <a:sy n="86" d="100"/>
        </p:scale>
        <p:origin x="114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2"/>
          </a:xfrm>
          <a:prstGeom prst="rect">
            <a:avLst/>
          </a:prstGeom>
        </p:spPr>
        <p:txBody>
          <a:bodyPr vert="horz" lIns="91010" tIns="45505" rIns="91010" bIns="45505" rtlCol="0"/>
          <a:lstStyle>
            <a:lvl1pPr algn="l">
              <a:defRPr sz="1200"/>
            </a:lvl1pPr>
          </a:lstStyle>
          <a:p>
            <a:endParaRPr lang="en-IE"/>
          </a:p>
        </p:txBody>
      </p:sp>
      <p:sp>
        <p:nvSpPr>
          <p:cNvPr id="3" name="Date Placeholder 2"/>
          <p:cNvSpPr>
            <a:spLocks noGrp="1"/>
          </p:cNvSpPr>
          <p:nvPr>
            <p:ph type="dt" idx="1"/>
          </p:nvPr>
        </p:nvSpPr>
        <p:spPr>
          <a:xfrm>
            <a:off x="3850443" y="0"/>
            <a:ext cx="2945659" cy="493712"/>
          </a:xfrm>
          <a:prstGeom prst="rect">
            <a:avLst/>
          </a:prstGeom>
        </p:spPr>
        <p:txBody>
          <a:bodyPr vert="horz" lIns="91010" tIns="45505" rIns="91010" bIns="45505" rtlCol="0"/>
          <a:lstStyle>
            <a:lvl1pPr algn="r">
              <a:defRPr sz="1200"/>
            </a:lvl1pPr>
          </a:lstStyle>
          <a:p>
            <a:fld id="{09656EAC-8257-4DD8-8EA4-61EDD4BAEC10}" type="datetimeFigureOut">
              <a:rPr lang="en-IE" smtClean="0"/>
              <a:t>21/11/2015</a:t>
            </a:fld>
            <a:endParaRPr lang="en-IE"/>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010" tIns="45505" rIns="91010" bIns="45505" rtlCol="0" anchor="ctr"/>
          <a:lstStyle/>
          <a:p>
            <a:endParaRPr lang="en-IE"/>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10" tIns="45505" rIns="91010" bIns="455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1" y="9378824"/>
            <a:ext cx="2945659" cy="493712"/>
          </a:xfrm>
          <a:prstGeom prst="rect">
            <a:avLst/>
          </a:prstGeom>
        </p:spPr>
        <p:txBody>
          <a:bodyPr vert="horz" lIns="91010" tIns="45505" rIns="91010" bIns="45505"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378824"/>
            <a:ext cx="2945659" cy="493712"/>
          </a:xfrm>
          <a:prstGeom prst="rect">
            <a:avLst/>
          </a:prstGeom>
        </p:spPr>
        <p:txBody>
          <a:bodyPr vert="horz" lIns="91010" tIns="45505" rIns="91010" bIns="45505" rtlCol="0" anchor="b"/>
          <a:lstStyle>
            <a:lvl1pPr algn="r">
              <a:defRPr sz="1200"/>
            </a:lvl1pPr>
          </a:lstStyle>
          <a:p>
            <a:fld id="{5BF0C3A5-1AFD-4C29-B23B-86AB8D07BCF1}" type="slidenum">
              <a:rPr lang="en-IE" smtClean="0"/>
              <a:t>‹#›</a:t>
            </a:fld>
            <a:endParaRPr lang="en-IE"/>
          </a:p>
        </p:txBody>
      </p:sp>
    </p:spTree>
    <p:extLst>
      <p:ext uri="{BB962C8B-B14F-4D97-AF65-F5344CB8AC3E}">
        <p14:creationId xmlns:p14="http://schemas.microsoft.com/office/powerpoint/2010/main" val="17556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000" dirty="0"/>
          </a:p>
        </p:txBody>
      </p:sp>
      <p:sp>
        <p:nvSpPr>
          <p:cNvPr id="4" name="Slide Number Placeholder 3"/>
          <p:cNvSpPr>
            <a:spLocks noGrp="1"/>
          </p:cNvSpPr>
          <p:nvPr>
            <p:ph type="sldNum" sz="quarter" idx="10"/>
          </p:nvPr>
        </p:nvSpPr>
        <p:spPr/>
        <p:txBody>
          <a:bodyPr/>
          <a:lstStyle/>
          <a:p>
            <a:fld id="{5BF0C3A5-1AFD-4C29-B23B-86AB8D07BCF1}" type="slidenum">
              <a:rPr lang="en-IE" smtClean="0"/>
              <a:t>1</a:t>
            </a:fld>
            <a:endParaRPr lang="en-IE"/>
          </a:p>
        </p:txBody>
      </p:sp>
    </p:spTree>
    <p:extLst>
      <p:ext uri="{BB962C8B-B14F-4D97-AF65-F5344CB8AC3E}">
        <p14:creationId xmlns:p14="http://schemas.microsoft.com/office/powerpoint/2010/main" val="3533199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10</a:t>
            </a:fld>
            <a:endParaRPr lang="en-IE"/>
          </a:p>
        </p:txBody>
      </p:sp>
    </p:spTree>
    <p:extLst>
      <p:ext uri="{BB962C8B-B14F-4D97-AF65-F5344CB8AC3E}">
        <p14:creationId xmlns:p14="http://schemas.microsoft.com/office/powerpoint/2010/main" val="915769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11</a:t>
            </a:fld>
            <a:endParaRPr lang="en-IE"/>
          </a:p>
        </p:txBody>
      </p:sp>
    </p:spTree>
    <p:extLst>
      <p:ext uri="{BB962C8B-B14F-4D97-AF65-F5344CB8AC3E}">
        <p14:creationId xmlns:p14="http://schemas.microsoft.com/office/powerpoint/2010/main" val="3500819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12</a:t>
            </a:fld>
            <a:endParaRPr lang="en-IE"/>
          </a:p>
        </p:txBody>
      </p:sp>
    </p:spTree>
    <p:extLst>
      <p:ext uri="{BB962C8B-B14F-4D97-AF65-F5344CB8AC3E}">
        <p14:creationId xmlns:p14="http://schemas.microsoft.com/office/powerpoint/2010/main" val="761876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13</a:t>
            </a:fld>
            <a:endParaRPr lang="en-IE"/>
          </a:p>
        </p:txBody>
      </p:sp>
    </p:spTree>
    <p:extLst>
      <p:ext uri="{BB962C8B-B14F-4D97-AF65-F5344CB8AC3E}">
        <p14:creationId xmlns:p14="http://schemas.microsoft.com/office/powerpoint/2010/main" val="1844120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14</a:t>
            </a:fld>
            <a:endParaRPr lang="en-IE"/>
          </a:p>
        </p:txBody>
      </p:sp>
    </p:spTree>
    <p:extLst>
      <p:ext uri="{BB962C8B-B14F-4D97-AF65-F5344CB8AC3E}">
        <p14:creationId xmlns:p14="http://schemas.microsoft.com/office/powerpoint/2010/main" val="327470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0B363F0-497C-4447-9A91-19F9F57C3E83}" type="slidenum">
              <a:rPr lang="en-US" smtClean="0"/>
              <a:pPr/>
              <a:t>15</a:t>
            </a:fld>
            <a:endParaRPr lang="en-US"/>
          </a:p>
        </p:txBody>
      </p:sp>
    </p:spTree>
    <p:extLst>
      <p:ext uri="{BB962C8B-B14F-4D97-AF65-F5344CB8AC3E}">
        <p14:creationId xmlns:p14="http://schemas.microsoft.com/office/powerpoint/2010/main" val="4152658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16</a:t>
            </a:fld>
            <a:endParaRPr lang="en-IE"/>
          </a:p>
        </p:txBody>
      </p:sp>
    </p:spTree>
    <p:extLst>
      <p:ext uri="{BB962C8B-B14F-4D97-AF65-F5344CB8AC3E}">
        <p14:creationId xmlns:p14="http://schemas.microsoft.com/office/powerpoint/2010/main" val="934501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17</a:t>
            </a:fld>
            <a:endParaRPr lang="en-IE"/>
          </a:p>
        </p:txBody>
      </p:sp>
    </p:spTree>
    <p:extLst>
      <p:ext uri="{BB962C8B-B14F-4D97-AF65-F5344CB8AC3E}">
        <p14:creationId xmlns:p14="http://schemas.microsoft.com/office/powerpoint/2010/main" val="114921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0B363F0-497C-4447-9A91-19F9F57C3E83}" type="slidenum">
              <a:rPr lang="en-US" smtClean="0"/>
              <a:pPr/>
              <a:t>18</a:t>
            </a:fld>
            <a:endParaRPr lang="en-US"/>
          </a:p>
        </p:txBody>
      </p:sp>
    </p:spTree>
    <p:extLst>
      <p:ext uri="{BB962C8B-B14F-4D97-AF65-F5344CB8AC3E}">
        <p14:creationId xmlns:p14="http://schemas.microsoft.com/office/powerpoint/2010/main" val="2927341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0B363F0-497C-4447-9A91-19F9F57C3E83}" type="slidenum">
              <a:rPr lang="en-US" smtClean="0"/>
              <a:pPr/>
              <a:t>19</a:t>
            </a:fld>
            <a:endParaRPr lang="en-US"/>
          </a:p>
        </p:txBody>
      </p:sp>
    </p:spTree>
    <p:extLst>
      <p:ext uri="{BB962C8B-B14F-4D97-AF65-F5344CB8AC3E}">
        <p14:creationId xmlns:p14="http://schemas.microsoft.com/office/powerpoint/2010/main" val="4152658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2</a:t>
            </a:fld>
            <a:endParaRPr lang="en-IE"/>
          </a:p>
        </p:txBody>
      </p:sp>
    </p:spTree>
    <p:extLst>
      <p:ext uri="{BB962C8B-B14F-4D97-AF65-F5344CB8AC3E}">
        <p14:creationId xmlns:p14="http://schemas.microsoft.com/office/powerpoint/2010/main" val="1609211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20</a:t>
            </a:fld>
            <a:endParaRPr lang="en-IE"/>
          </a:p>
        </p:txBody>
      </p:sp>
    </p:spTree>
    <p:extLst>
      <p:ext uri="{BB962C8B-B14F-4D97-AF65-F5344CB8AC3E}">
        <p14:creationId xmlns:p14="http://schemas.microsoft.com/office/powerpoint/2010/main" val="373580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endParaRPr lang="en-IE" dirty="0" smtClean="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80B363F0-497C-4447-9A91-19F9F57C3E83}" type="slidenum">
              <a:rPr lang="en-US" smtClean="0"/>
              <a:pPr/>
              <a:t>3</a:t>
            </a:fld>
            <a:endParaRPr lang="en-US"/>
          </a:p>
        </p:txBody>
      </p:sp>
    </p:spTree>
    <p:extLst>
      <p:ext uri="{BB962C8B-B14F-4D97-AF65-F5344CB8AC3E}">
        <p14:creationId xmlns:p14="http://schemas.microsoft.com/office/powerpoint/2010/main" val="754511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4</a:t>
            </a:fld>
            <a:endParaRPr lang="en-IE"/>
          </a:p>
        </p:txBody>
      </p:sp>
    </p:spTree>
    <p:extLst>
      <p:ext uri="{BB962C8B-B14F-4D97-AF65-F5344CB8AC3E}">
        <p14:creationId xmlns:p14="http://schemas.microsoft.com/office/powerpoint/2010/main" val="118049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AU" b="1" dirty="0" smtClean="0">
                <a:solidFill>
                  <a:srgbClr val="333333"/>
                </a:solidFill>
                <a:latin typeface="Calibri" panose="020F0502020204030204" pitchFamily="34" charset="0"/>
              </a:rPr>
              <a:t>Vision</a:t>
            </a:r>
            <a:endParaRPr lang="en-AU" dirty="0" smtClean="0">
              <a:solidFill>
                <a:srgbClr val="333333"/>
              </a:solidFill>
              <a:latin typeface="Calibri" panose="020F0502020204030204" pitchFamily="34" charset="0"/>
            </a:endParaRPr>
          </a:p>
          <a:p>
            <a:pPr>
              <a:defRPr/>
            </a:pPr>
            <a:r>
              <a:rPr lang="en-AU" dirty="0" smtClean="0">
                <a:solidFill>
                  <a:srgbClr val="333333"/>
                </a:solidFill>
                <a:latin typeface="Calibri" panose="020F0502020204030204" pitchFamily="34" charset="0"/>
              </a:rPr>
              <a:t>An active community allows statistical organisations to contribute towards achieving a shared goal. Individual organisations retain control over the nature of their own contributions with the support of a global community to create a robust and scalable business driven statistical production platform. </a:t>
            </a:r>
          </a:p>
          <a:p>
            <a:pPr>
              <a:defRPr/>
            </a:pPr>
            <a:endParaRPr lang="en-AU" dirty="0" smtClean="0">
              <a:solidFill>
                <a:srgbClr val="333333"/>
              </a:solidFill>
              <a:latin typeface="Calibri" panose="020F0502020204030204" pitchFamily="34" charset="0"/>
            </a:endParaRPr>
          </a:p>
          <a:p>
            <a:pPr>
              <a:defRPr/>
            </a:pPr>
            <a:r>
              <a:rPr lang="en-AU" dirty="0" smtClean="0">
                <a:solidFill>
                  <a:srgbClr val="333333"/>
                </a:solidFill>
                <a:latin typeface="Calibri" panose="020F0502020204030204" pitchFamily="34" charset="0"/>
              </a:rPr>
              <a:t>The role of HLG is to provide stewardship and to assist in steering the community to deliver on the shared goal in an efficient manner which recognises the right of individual organisations to determine their own contributions based on their own priorities. HLG are the holders of the vision and they are influential supporters of the work done to help realise this goal.</a:t>
            </a:r>
            <a:endParaRPr lang="en-GB" dirty="0" smtClean="0"/>
          </a:p>
          <a:p>
            <a:pPr marL="171450" indent="-171450">
              <a:buFont typeface="Arial" panose="020B0604020202020204" pitchFamily="34" charset="0"/>
              <a:buChar char="•"/>
              <a:defRPr/>
            </a:pPr>
            <a:endParaRPr lang="en-AU"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61B825-888A-4272-B595-A556B2CE4037}" type="slidenum">
              <a:rPr lang="en-GB" altLang="en-US" sz="1200"/>
              <a:pPr/>
              <a:t>5</a:t>
            </a:fld>
            <a:endParaRPr lang="en-GB" altLang="en-US" sz="1200"/>
          </a:p>
        </p:txBody>
      </p:sp>
    </p:spTree>
    <p:extLst>
      <p:ext uri="{BB962C8B-B14F-4D97-AF65-F5344CB8AC3E}">
        <p14:creationId xmlns:p14="http://schemas.microsoft.com/office/powerpoint/2010/main" val="385950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0B363F0-497C-4447-9A91-19F9F57C3E83}" type="slidenum">
              <a:rPr lang="en-US" smtClean="0"/>
              <a:pPr/>
              <a:t>6</a:t>
            </a:fld>
            <a:endParaRPr lang="en-US"/>
          </a:p>
        </p:txBody>
      </p:sp>
    </p:spTree>
    <p:extLst>
      <p:ext uri="{BB962C8B-B14F-4D97-AF65-F5344CB8AC3E}">
        <p14:creationId xmlns:p14="http://schemas.microsoft.com/office/powerpoint/2010/main" val="4152658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BF0C3A5-1AFD-4C29-B23B-86AB8D07BCF1}" type="slidenum">
              <a:rPr lang="en-IE" smtClean="0"/>
              <a:t>7</a:t>
            </a:fld>
            <a:endParaRPr lang="en-IE" dirty="0"/>
          </a:p>
        </p:txBody>
      </p:sp>
    </p:spTree>
    <p:extLst>
      <p:ext uri="{BB962C8B-B14F-4D97-AF65-F5344CB8AC3E}">
        <p14:creationId xmlns:p14="http://schemas.microsoft.com/office/powerpoint/2010/main" val="4107828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141" indent="-171141">
              <a:buFont typeface="Arial" panose="020B0604020202020204" pitchFamily="34" charset="0"/>
              <a:buChar char="•"/>
              <a:defRPr/>
            </a:pPr>
            <a:r>
              <a:rPr lang="en-AU" dirty="0" smtClean="0"/>
              <a:t>The statistical community already shares a lot. CSPA for example is merely taking this sharing to the next level, and to allow us to continue to benefit from sharing.</a:t>
            </a:r>
          </a:p>
          <a:p>
            <a:pPr marL="171141" indent="-171141">
              <a:buFont typeface="Arial" panose="020B0604020202020204" pitchFamily="34" charset="0"/>
              <a:buChar char="•"/>
              <a:defRPr/>
            </a:pPr>
            <a:endParaRPr lang="en-AU" dirty="0" smtClean="0"/>
          </a:p>
          <a:p>
            <a:pPr marL="171450" indent="-171450">
              <a:buFont typeface="Arial" panose="020B0604020202020204" pitchFamily="34" charset="0"/>
              <a:buChar char="•"/>
              <a:defRPr/>
            </a:pPr>
            <a:r>
              <a:rPr lang="en-AU" dirty="0" smtClean="0"/>
              <a:t>A Statement of Intent will set out the agencies commitment to issues such as CSPA and to sharing and to global solutions. </a:t>
            </a:r>
            <a:r>
              <a:rPr lang="sl-SI" dirty="0" smtClean="0"/>
              <a:t>Formalisation of our commitment</a:t>
            </a:r>
            <a:r>
              <a:rPr lang="en-GB" dirty="0" smtClean="0"/>
              <a:t>:</a:t>
            </a:r>
            <a:r>
              <a:rPr lang="sl-SI" dirty="0" smtClean="0"/>
              <a:t> </a:t>
            </a:r>
            <a:endParaRPr lang="en-AU" dirty="0" smtClean="0"/>
          </a:p>
          <a:p>
            <a:pPr marL="628650" lvl="1" indent="-171450">
              <a:buFont typeface="Arial" panose="020B0604020202020204" pitchFamily="34" charset="0"/>
              <a:buChar char="•"/>
              <a:defRPr/>
            </a:pPr>
            <a:r>
              <a:rPr lang="sl-SI" dirty="0" smtClean="0"/>
              <a:t>Defines expected behaviour</a:t>
            </a:r>
            <a:endParaRPr lang="en-GB" dirty="0" smtClean="0"/>
          </a:p>
          <a:p>
            <a:pPr marL="628650" lvl="1" indent="-171450">
              <a:buFont typeface="Arial" panose="020B0604020202020204" pitchFamily="34" charset="0"/>
              <a:buChar char="•"/>
              <a:defRPr/>
            </a:pPr>
            <a:r>
              <a:rPr lang="en-AU" dirty="0" smtClean="0"/>
              <a:t>Helps </a:t>
            </a:r>
            <a:r>
              <a:rPr lang="sl-SI" dirty="0" smtClean="0"/>
              <a:t>driv</a:t>
            </a:r>
            <a:r>
              <a:rPr lang="en-AU" dirty="0" smtClean="0"/>
              <a:t>e change </a:t>
            </a:r>
            <a:r>
              <a:rPr lang="sl-SI" dirty="0" smtClean="0"/>
              <a:t>through </a:t>
            </a:r>
            <a:r>
              <a:rPr lang="en-US" dirty="0" smtClean="0"/>
              <a:t>our</a:t>
            </a:r>
            <a:r>
              <a:rPr lang="sl-SI" dirty="0" smtClean="0"/>
              <a:t> organisation</a:t>
            </a:r>
            <a:r>
              <a:rPr lang="en-US" dirty="0" smtClean="0"/>
              <a:t>s</a:t>
            </a:r>
            <a:endParaRPr lang="sl-SI" dirty="0" smtClean="0"/>
          </a:p>
          <a:p>
            <a:pPr>
              <a:buFont typeface="Arial" panose="020B0604020202020204" pitchFamily="34" charset="0"/>
              <a:buNone/>
              <a:defRPr/>
            </a:pPr>
            <a:endParaRPr lang="en-AU" dirty="0"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407C19B-96F3-47FF-9101-47C89EE0C6FF}" type="slidenum">
              <a:rPr lang="en-GB" altLang="en-US" sz="1200"/>
              <a:pPr/>
              <a:t>8</a:t>
            </a:fld>
            <a:endParaRPr lang="en-GB" altLang="en-US" sz="1200"/>
          </a:p>
        </p:txBody>
      </p:sp>
    </p:spTree>
    <p:extLst>
      <p:ext uri="{BB962C8B-B14F-4D97-AF65-F5344CB8AC3E}">
        <p14:creationId xmlns:p14="http://schemas.microsoft.com/office/powerpoint/2010/main" val="107427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9</a:t>
            </a:fld>
            <a:endParaRPr lang="en-IE"/>
          </a:p>
        </p:txBody>
      </p:sp>
    </p:spTree>
    <p:extLst>
      <p:ext uri="{BB962C8B-B14F-4D97-AF65-F5344CB8AC3E}">
        <p14:creationId xmlns:p14="http://schemas.microsoft.com/office/powerpoint/2010/main" val="93449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3648" y="836712"/>
            <a:ext cx="6332240" cy="720080"/>
          </a:xfrm>
        </p:spPr>
        <p:txBody>
          <a:bodyPr/>
          <a:lstStyle>
            <a:lvl1pPr>
              <a:defRPr>
                <a:solidFill>
                  <a:schemeClr val="bg1"/>
                </a:solidFill>
              </a:defRPr>
            </a:lvl1pPr>
          </a:lstStyle>
          <a:p>
            <a:r>
              <a:rPr lang="en-US" dirty="0" smtClean="0"/>
              <a:t>Click to edit title</a:t>
            </a:r>
            <a:endParaRPr lang="en-IE"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20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a:t>
            </a:r>
            <a:endParaRPr lang="en-IE" dirty="0"/>
          </a:p>
        </p:txBody>
      </p:sp>
      <p:sp>
        <p:nvSpPr>
          <p:cNvPr id="4" name="Date Placeholder 3"/>
          <p:cNvSpPr>
            <a:spLocks noGrp="1"/>
          </p:cNvSpPr>
          <p:nvPr>
            <p:ph type="dt" sz="half" idx="10"/>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6FB5BC1F-6754-40A1-B13A-DA4C8C4F9BC9}" type="datetime1">
              <a:rPr lang="en-IE" smtClean="0"/>
              <a:pPr/>
              <a:t>21/11/2015</a:t>
            </a:fld>
            <a:endParaRPr lang="en-IE"/>
          </a:p>
        </p:txBody>
      </p:sp>
      <p:sp>
        <p:nvSpPr>
          <p:cNvPr id="5" name="Footer Placeholder 4"/>
          <p:cNvSpPr>
            <a:spLocks noGrp="1"/>
          </p:cNvSpPr>
          <p:nvPr>
            <p:ph type="ftr" sz="quarter" idx="11"/>
          </p:nvPr>
        </p:nvSpPr>
        <p:spPr/>
        <p:txBody>
          <a:bodyPr/>
          <a:lstStyle/>
          <a:p>
            <a:r>
              <a:rPr lang="en-IE" smtClean="0"/>
              <a:t>www.cso.ie</a:t>
            </a:r>
            <a:endParaRPr lang="en-IE"/>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81064937-9B7B-4811-9BAE-B6C8D760F4B7}" type="slidenum">
              <a:rPr lang="en-IE" smtClean="0"/>
              <a:pPr/>
              <a:t>‹#›</a:t>
            </a:fld>
            <a:endParaRPr lang="en-IE"/>
          </a:p>
        </p:txBody>
      </p:sp>
    </p:spTree>
    <p:extLst>
      <p:ext uri="{BB962C8B-B14F-4D97-AF65-F5344CB8AC3E}">
        <p14:creationId xmlns:p14="http://schemas.microsoft.com/office/powerpoint/2010/main" val="4113729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varied Content">
    <p:spTree>
      <p:nvGrpSpPr>
        <p:cNvPr id="1" name=""/>
        <p:cNvGrpSpPr/>
        <p:nvPr/>
      </p:nvGrpSpPr>
      <p:grpSpPr>
        <a:xfrm>
          <a:off x="0" y="0"/>
          <a:ext cx="0" cy="0"/>
          <a:chOff x="0" y="0"/>
          <a:chExt cx="0" cy="0"/>
        </a:xfrm>
      </p:grpSpPr>
      <p:sp>
        <p:nvSpPr>
          <p:cNvPr id="2" name="Title 1"/>
          <p:cNvSpPr>
            <a:spLocks noGrp="1"/>
          </p:cNvSpPr>
          <p:nvPr>
            <p:ph type="title"/>
          </p:nvPr>
        </p:nvSpPr>
        <p:spPr>
          <a:xfrm>
            <a:off x="858319" y="274638"/>
            <a:ext cx="7602114" cy="1143000"/>
          </a:xfrm>
        </p:spPr>
        <p:txBody>
          <a:bodyPr/>
          <a:lstStyle/>
          <a:p>
            <a:r>
              <a:rPr lang="en-US" dirty="0" smtClean="0"/>
              <a:t>Click to edit Master title style</a:t>
            </a:r>
            <a:endParaRPr lang="en-IE" dirty="0"/>
          </a:p>
        </p:txBody>
      </p:sp>
      <p:sp>
        <p:nvSpPr>
          <p:cNvPr id="3" name="Content Placeholder 2"/>
          <p:cNvSpPr>
            <a:spLocks noGrp="1"/>
          </p:cNvSpPr>
          <p:nvPr>
            <p:ph idx="1" hasCustomPrompt="1"/>
          </p:nvPr>
        </p:nvSpPr>
        <p:spPr/>
        <p:txBody>
          <a:bodyPr/>
          <a:lstStyle>
            <a:lvl1pPr>
              <a:defRPr baseline="0"/>
            </a:lvl1pPr>
          </a:lstStyle>
          <a:p>
            <a:pPr lvl="0"/>
            <a:r>
              <a:rPr lang="en-US" dirty="0" smtClean="0"/>
              <a:t>Click to edit text styles or add spreadsheet Graph picture </a:t>
            </a:r>
            <a:r>
              <a:rPr lang="en-US" dirty="0" err="1" smtClean="0"/>
              <a:t>etc</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10"/>
          </p:nvPr>
        </p:nvSpPr>
        <p:spPr/>
        <p:txBody>
          <a:bodyPr/>
          <a:lstStyle/>
          <a:p>
            <a:fld id="{3644A5E3-6A05-4C0D-B750-6935F3FBC91B}" type="datetime1">
              <a:rPr lang="en-IE" smtClean="0"/>
              <a:t>21/11/2015</a:t>
            </a:fld>
            <a:endParaRPr lang="en-IE"/>
          </a:p>
        </p:txBody>
      </p:sp>
      <p:sp>
        <p:nvSpPr>
          <p:cNvPr id="5" name="Footer Placeholder 4"/>
          <p:cNvSpPr>
            <a:spLocks noGrp="1"/>
          </p:cNvSpPr>
          <p:nvPr>
            <p:ph type="ftr" sz="quarter" idx="11"/>
          </p:nvPr>
        </p:nvSpPr>
        <p:spPr/>
        <p:txBody>
          <a:bodyPr/>
          <a:lstStyle/>
          <a:p>
            <a:r>
              <a:rPr lang="en-IE" smtClean="0"/>
              <a:t>www.cso.ie</a:t>
            </a:r>
            <a:endParaRPr lang="en-IE"/>
          </a:p>
        </p:txBody>
      </p:sp>
      <p:sp>
        <p:nvSpPr>
          <p:cNvPr id="6" name="Slide Number Placeholder 5"/>
          <p:cNvSpPr>
            <a:spLocks noGrp="1"/>
          </p:cNvSpPr>
          <p:nvPr>
            <p:ph type="sldNum" sz="quarter" idx="12"/>
          </p:nvPr>
        </p:nvSpPr>
        <p:spPr/>
        <p:txBody>
          <a:bodyPr/>
          <a:lstStyle/>
          <a:p>
            <a:fld id="{81064937-9B7B-4811-9BAE-B6C8D760F4B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4705836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umbered Bullet Poi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568" y="1073584"/>
            <a:ext cx="7772400" cy="3312368"/>
          </a:xfrm>
        </p:spPr>
        <p:txBody>
          <a:bodyPr anchor="b"/>
          <a:lstStyle>
            <a:lvl1pPr marL="457200" indent="-457200">
              <a:buFont typeface="+mj-lt"/>
              <a:buAutoNum type="arabicPeriod"/>
              <a:defRPr sz="20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IE" dirty="0" smtClean="0"/>
          </a:p>
          <a:p>
            <a:pPr lvl="0"/>
            <a:r>
              <a:rPr lang="en-IE" dirty="0" smtClean="0"/>
              <a:t>Example of numbered bullet point don’t forget to animate so as to build the page content!</a:t>
            </a:r>
          </a:p>
          <a:p>
            <a:pPr lvl="0"/>
            <a:endParaRPr lang="en-IE" dirty="0" smtClean="0"/>
          </a:p>
          <a:p>
            <a:pPr lvl="0"/>
            <a:endParaRPr lang="en-IE" dirty="0" smtClean="0"/>
          </a:p>
          <a:p>
            <a:pPr lvl="0"/>
            <a:r>
              <a:rPr lang="en-IE" dirty="0" smtClean="0"/>
              <a:t>Example of second numbered point</a:t>
            </a:r>
            <a:br>
              <a:rPr lang="en-IE" dirty="0" smtClean="0"/>
            </a:br>
            <a:r>
              <a:rPr lang="en-IE" dirty="0" smtClean="0"/>
              <a:t/>
            </a:r>
            <a:br>
              <a:rPr lang="en-IE" dirty="0" smtClean="0"/>
            </a:br>
            <a:endParaRPr lang="en-IE" dirty="0" smtClean="0"/>
          </a:p>
          <a:p>
            <a:pPr lvl="0"/>
            <a:r>
              <a:rPr lang="en-IE" dirty="0" smtClean="0"/>
              <a:t>Example of third numbered point</a:t>
            </a:r>
          </a:p>
          <a:p>
            <a:pPr lvl="0"/>
            <a:endParaRPr lang="en-US" dirty="0" smtClean="0"/>
          </a:p>
        </p:txBody>
      </p:sp>
      <p:sp>
        <p:nvSpPr>
          <p:cNvPr id="4" name="Date Placeholder 3"/>
          <p:cNvSpPr>
            <a:spLocks noGrp="1"/>
          </p:cNvSpPr>
          <p:nvPr>
            <p:ph type="dt" sz="half" idx="10"/>
          </p:nvPr>
        </p:nvSpPr>
        <p:spPr/>
        <p:txBody>
          <a:bodyPr/>
          <a:lstStyle/>
          <a:p>
            <a:fld id="{19084B6D-7396-4366-B69F-9B3F96BD3F77}" type="datetime1">
              <a:rPr lang="en-IE" smtClean="0"/>
              <a:t>21/11/2015</a:t>
            </a:fld>
            <a:endParaRPr lang="en-IE"/>
          </a:p>
        </p:txBody>
      </p:sp>
      <p:sp>
        <p:nvSpPr>
          <p:cNvPr id="5" name="Footer Placeholder 4"/>
          <p:cNvSpPr>
            <a:spLocks noGrp="1"/>
          </p:cNvSpPr>
          <p:nvPr>
            <p:ph type="ftr" sz="quarter" idx="11"/>
          </p:nvPr>
        </p:nvSpPr>
        <p:spPr/>
        <p:txBody>
          <a:bodyPr/>
          <a:lstStyle/>
          <a:p>
            <a:r>
              <a:rPr lang="en-IE" smtClean="0"/>
              <a:t>www.cso.ie</a:t>
            </a:r>
            <a:endParaRPr lang="en-IE"/>
          </a:p>
        </p:txBody>
      </p:sp>
      <p:sp>
        <p:nvSpPr>
          <p:cNvPr id="6" name="Slide Number Placeholder 5"/>
          <p:cNvSpPr>
            <a:spLocks noGrp="1"/>
          </p:cNvSpPr>
          <p:nvPr>
            <p:ph type="sldNum" sz="quarter" idx="12"/>
          </p:nvPr>
        </p:nvSpPr>
        <p:spPr/>
        <p:txBody>
          <a:bodyPr/>
          <a:lstStyle/>
          <a:p>
            <a:fld id="{81064937-9B7B-4811-9BAE-B6C8D760F4B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31100755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IE"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0DB6F65-E854-4254-88E9-EAC6A91CA2D6}" type="datetime1">
              <a:rPr lang="en-IE" smtClean="0"/>
              <a:t>21/11/2015</a:t>
            </a:fld>
            <a:endParaRPr lang="en-IE"/>
          </a:p>
        </p:txBody>
      </p:sp>
      <p:sp>
        <p:nvSpPr>
          <p:cNvPr id="6" name="Footer Placeholder 5"/>
          <p:cNvSpPr>
            <a:spLocks noGrp="1"/>
          </p:cNvSpPr>
          <p:nvPr>
            <p:ph type="ftr" sz="quarter" idx="11"/>
          </p:nvPr>
        </p:nvSpPr>
        <p:spPr/>
        <p:txBody>
          <a:bodyPr/>
          <a:lstStyle/>
          <a:p>
            <a:r>
              <a:rPr lang="en-IE" smtClean="0"/>
              <a:t>www.cso.ie</a:t>
            </a:r>
            <a:endParaRPr lang="en-IE"/>
          </a:p>
        </p:txBody>
      </p:sp>
      <p:sp>
        <p:nvSpPr>
          <p:cNvPr id="7" name="Slide Number Placeholder 6"/>
          <p:cNvSpPr>
            <a:spLocks noGrp="1"/>
          </p:cNvSpPr>
          <p:nvPr>
            <p:ph type="sldNum" sz="quarter" idx="12"/>
          </p:nvPr>
        </p:nvSpPr>
        <p:spPr/>
        <p:txBody>
          <a:bodyPr/>
          <a:lstStyle/>
          <a:p>
            <a:fld id="{81064937-9B7B-4811-9BAE-B6C8D760F4B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6251219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aragraph plus content righ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476672"/>
            <a:ext cx="5111750" cy="56494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a:t>
            </a:r>
          </a:p>
          <a:p>
            <a:pPr lvl="0"/>
            <a:r>
              <a:rPr lang="en-US" dirty="0" smtClean="0"/>
              <a:t> Master text</a:t>
            </a:r>
            <a:endParaRPr lang="en-IE" dirty="0"/>
          </a:p>
        </p:txBody>
      </p:sp>
      <p:sp>
        <p:nvSpPr>
          <p:cNvPr id="4" name="Text Placeholder 3"/>
          <p:cNvSpPr>
            <a:spLocks noGrp="1"/>
          </p:cNvSpPr>
          <p:nvPr>
            <p:ph type="body" sz="half" idx="2" hasCustomPrompt="1"/>
          </p:nvPr>
        </p:nvSpPr>
        <p:spPr>
          <a:xfrm>
            <a:off x="457200" y="1073584"/>
            <a:ext cx="3008313" cy="505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paragraph </a:t>
            </a:r>
          </a:p>
        </p:txBody>
      </p:sp>
      <p:sp>
        <p:nvSpPr>
          <p:cNvPr id="5" name="Date Placeholder 4"/>
          <p:cNvSpPr>
            <a:spLocks noGrp="1"/>
          </p:cNvSpPr>
          <p:nvPr>
            <p:ph type="dt" sz="half" idx="10"/>
          </p:nvPr>
        </p:nvSpPr>
        <p:spPr/>
        <p:txBody>
          <a:bodyPr/>
          <a:lstStyle/>
          <a:p>
            <a:fld id="{01E50E73-1990-4EAA-A4A5-2827A6C0E027}" type="datetime1">
              <a:rPr lang="en-IE" smtClean="0"/>
              <a:t>21/11/2015</a:t>
            </a:fld>
            <a:endParaRPr lang="en-IE"/>
          </a:p>
        </p:txBody>
      </p:sp>
      <p:sp>
        <p:nvSpPr>
          <p:cNvPr id="6" name="Footer Placeholder 5"/>
          <p:cNvSpPr>
            <a:spLocks noGrp="1"/>
          </p:cNvSpPr>
          <p:nvPr>
            <p:ph type="ftr" sz="quarter" idx="11"/>
          </p:nvPr>
        </p:nvSpPr>
        <p:spPr/>
        <p:txBody>
          <a:bodyPr/>
          <a:lstStyle/>
          <a:p>
            <a:r>
              <a:rPr lang="en-IE" smtClean="0"/>
              <a:t>www.cso.ie</a:t>
            </a:r>
            <a:endParaRPr lang="en-IE"/>
          </a:p>
        </p:txBody>
      </p:sp>
      <p:sp>
        <p:nvSpPr>
          <p:cNvPr id="7" name="Slide Number Placeholder 6"/>
          <p:cNvSpPr>
            <a:spLocks noGrp="1"/>
          </p:cNvSpPr>
          <p:nvPr>
            <p:ph type="sldNum" sz="quarter" idx="12"/>
          </p:nvPr>
        </p:nvSpPr>
        <p:spPr/>
        <p:txBody>
          <a:bodyPr/>
          <a:lstStyle/>
          <a:p>
            <a:fld id="{81064937-9B7B-4811-9BAE-B6C8D760F4B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3323128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FABC8-1CE5-4E9C-8A2B-B1F3BAA0DDB3}" type="datetime1">
              <a:rPr lang="en-IE" smtClean="0"/>
              <a:t>21/11/2015</a:t>
            </a:fld>
            <a:endParaRPr lang="en-IE"/>
          </a:p>
        </p:txBody>
      </p:sp>
      <p:sp>
        <p:nvSpPr>
          <p:cNvPr id="6" name="Footer Placeholder 5"/>
          <p:cNvSpPr>
            <a:spLocks noGrp="1"/>
          </p:cNvSpPr>
          <p:nvPr>
            <p:ph type="ftr" sz="quarter" idx="11"/>
          </p:nvPr>
        </p:nvSpPr>
        <p:spPr/>
        <p:txBody>
          <a:bodyPr/>
          <a:lstStyle>
            <a:lvl1pPr>
              <a:defRPr sz="1000">
                <a:solidFill>
                  <a:schemeClr val="bg1"/>
                </a:solidFill>
              </a:defRPr>
            </a:lvl1pPr>
          </a:lstStyle>
          <a:p>
            <a:r>
              <a:rPr lang="en-IE" smtClean="0"/>
              <a:t>www.cso.ie</a:t>
            </a:r>
            <a:endParaRPr lang="en-IE"/>
          </a:p>
        </p:txBody>
      </p:sp>
      <p:sp>
        <p:nvSpPr>
          <p:cNvPr id="7" name="Slide Number Placeholder 6"/>
          <p:cNvSpPr>
            <a:spLocks noGrp="1"/>
          </p:cNvSpPr>
          <p:nvPr>
            <p:ph type="sldNum" sz="quarter" idx="12"/>
          </p:nvPr>
        </p:nvSpPr>
        <p:spPr/>
        <p:txBody>
          <a:bodyPr/>
          <a:lstStyle/>
          <a:p>
            <a:fld id="{81064937-9B7B-4811-9BAE-B6C8D760F4B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4169702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12717-CC39-40A9-AA0B-7C5C749C875F}" type="datetime1">
              <a:rPr lang="en-IE" smtClean="0"/>
              <a:t>21/11/2015</a:t>
            </a:fld>
            <a:endParaRPr lang="en-IE"/>
          </a:p>
        </p:txBody>
      </p:sp>
      <p:sp>
        <p:nvSpPr>
          <p:cNvPr id="3" name="Footer Placeholder 2"/>
          <p:cNvSpPr>
            <a:spLocks noGrp="1"/>
          </p:cNvSpPr>
          <p:nvPr>
            <p:ph type="ftr" sz="quarter" idx="11"/>
          </p:nvPr>
        </p:nvSpPr>
        <p:spPr/>
        <p:txBody>
          <a:bodyPr/>
          <a:lstStyle/>
          <a:p>
            <a:r>
              <a:rPr lang="en-IE" smtClean="0"/>
              <a:t>www.cso.ie</a:t>
            </a:r>
            <a:endParaRPr lang="en-IE"/>
          </a:p>
        </p:txBody>
      </p:sp>
      <p:sp>
        <p:nvSpPr>
          <p:cNvPr id="4" name="Slide Number Placeholder 3"/>
          <p:cNvSpPr>
            <a:spLocks noGrp="1"/>
          </p:cNvSpPr>
          <p:nvPr>
            <p:ph type="sldNum" sz="quarter" idx="12"/>
          </p:nvPr>
        </p:nvSpPr>
        <p:spPr/>
        <p:txBody>
          <a:bodyPr/>
          <a:lstStyle/>
          <a:p>
            <a:fld id="{81064937-9B7B-4811-9BAE-B6C8D760F4B7}" type="slidenum">
              <a:rPr lang="en-IE" smtClean="0"/>
              <a:t>‹#›</a:t>
            </a:fld>
            <a:endParaRPr lang="en-IE"/>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30995758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6AA7C445-2491-40D4-B573-F3581B6B054A}" type="datetime1">
              <a:rPr lang="en-IE" smtClean="0"/>
              <a:pPr/>
              <a:t>21/11/2015</a:t>
            </a:fld>
            <a:endParaRPr lang="en-IE"/>
          </a:p>
        </p:txBody>
      </p:sp>
      <p:sp>
        <p:nvSpPr>
          <p:cNvPr id="5" name="Footer Placeholder 4"/>
          <p:cNvSpPr>
            <a:spLocks noGrp="1"/>
          </p:cNvSpPr>
          <p:nvPr>
            <p:ph type="ftr" sz="quarter" idx="3"/>
          </p:nvPr>
        </p:nvSpPr>
        <p:spPr>
          <a:xfrm>
            <a:off x="3131840" y="630932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IE" smtClean="0"/>
              <a:t>www.cso.ie</a:t>
            </a:r>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1"/>
                </a:solidFill>
                <a:latin typeface="Arial" panose="020B0604020202020204" pitchFamily="34" charset="0"/>
                <a:cs typeface="Arial" panose="020B0604020202020204" pitchFamily="34" charset="0"/>
              </a:defRPr>
            </a:lvl1pPr>
          </a:lstStyle>
          <a:p>
            <a:fld id="{81064937-9B7B-4811-9BAE-B6C8D760F4B7}" type="slidenum">
              <a:rPr lang="en-IE" smtClean="0"/>
              <a:pPr/>
              <a:t>‹#›</a:t>
            </a:fld>
            <a:endParaRPr lang="en-IE"/>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79512" y="260647"/>
            <a:ext cx="2376263" cy="974011"/>
          </a:xfrm>
          <a:prstGeom prst="rect">
            <a:avLst/>
          </a:prstGeom>
        </p:spPr>
      </p:pic>
    </p:spTree>
    <p:extLst>
      <p:ext uri="{BB962C8B-B14F-4D97-AF65-F5344CB8AC3E}">
        <p14:creationId xmlns:p14="http://schemas.microsoft.com/office/powerpoint/2010/main" val="324221073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 id="2147483657" r:id="rId6"/>
    <p:sldLayoutId id="2147483655" r:id="rId7"/>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h/url?sa=i&amp;rct=j&amp;q=&amp;esrc=s&amp;frm=1&amp;source=images&amp;cd=&amp;cad=rja&amp;uact=8&amp;ved=0CAcQjRw&amp;url=https://www.pinterest.com/hannahgknight/vbs-2015-parables/&amp;ei=g2I3VbSLCoGZPKjBgIAK&amp;bvm=bv.91071109,d.d2s&amp;psig=AFQjCNFFle69rwMqswNJY1oKhQMbj43qEQ&amp;ust=142977934845543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h/url?sa=i&amp;rct=j&amp;q=&amp;esrc=s&amp;frm=1&amp;source=images&amp;cd=&amp;cad=rja&amp;uact=8&amp;ved=0CAcQjRw&amp;url=https://www.pinterest.com/hannahgknight/vbs-2015-parables/&amp;ei=g2I3VbSLCoGZPKjBgIAK&amp;bvm=bv.91071109,d.d2s&amp;psig=AFQjCNFFle69rwMqswNJY1oKhQMbj43qEQ&amp;ust=142977934845543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1403648" y="1700808"/>
            <a:ext cx="6332240" cy="720080"/>
          </a:xfrm>
        </p:spPr>
        <p:txBody>
          <a:bodyPr>
            <a:normAutofit fontScale="90000"/>
          </a:bodyPr>
          <a:lstStyle/>
          <a:p>
            <a:r>
              <a:rPr lang="en-US" dirty="0" smtClean="0">
                <a:latin typeface="+mn-lt"/>
              </a:rPr>
              <a:t>HLG MOS</a:t>
            </a:r>
            <a:br>
              <a:rPr lang="en-US" dirty="0" smtClean="0">
                <a:latin typeface="+mn-lt"/>
              </a:rPr>
            </a:br>
            <a:r>
              <a:rPr lang="en-US" dirty="0" smtClean="0">
                <a:latin typeface="+mn-lt"/>
              </a:rPr>
              <a:t>Flexibility and Adaptability </a:t>
            </a:r>
            <a:endParaRPr lang="en-US" dirty="0">
              <a:latin typeface="+mn-lt"/>
              <a:cs typeface="Arial" panose="020B0604020202020204" pitchFamily="34" charset="0"/>
            </a:endParaRPr>
          </a:p>
        </p:txBody>
      </p:sp>
      <p:sp>
        <p:nvSpPr>
          <p:cNvPr id="14" name="Subtitle 13"/>
          <p:cNvSpPr>
            <a:spLocks noGrp="1"/>
          </p:cNvSpPr>
          <p:nvPr>
            <p:ph type="subTitle" idx="1"/>
          </p:nvPr>
        </p:nvSpPr>
        <p:spPr>
          <a:xfrm>
            <a:off x="1403648" y="3068960"/>
            <a:ext cx="6400800" cy="1752600"/>
          </a:xfrm>
        </p:spPr>
        <p:txBody>
          <a:bodyPr>
            <a:noAutofit/>
          </a:bodyPr>
          <a:lstStyle/>
          <a:p>
            <a:endParaRPr lang="en-US" sz="2400" dirty="0" smtClean="0">
              <a:latin typeface="+mn-lt"/>
            </a:endParaRPr>
          </a:p>
          <a:p>
            <a:endParaRPr lang="en-US" sz="2400" dirty="0">
              <a:latin typeface="+mn-lt"/>
            </a:endParaRPr>
          </a:p>
          <a:p>
            <a:r>
              <a:rPr lang="en-US" sz="2400" dirty="0" smtClean="0">
                <a:latin typeface="+mn-lt"/>
              </a:rPr>
              <a:t>HLG MOS Workshop</a:t>
            </a:r>
          </a:p>
          <a:p>
            <a:r>
              <a:rPr lang="en-US" sz="2400" dirty="0" smtClean="0">
                <a:latin typeface="+mn-lt"/>
              </a:rPr>
              <a:t>November 24, 2015</a:t>
            </a:r>
          </a:p>
          <a:p>
            <a:r>
              <a:rPr lang="en-US" sz="2400" dirty="0" smtClean="0">
                <a:latin typeface="+mn-lt"/>
              </a:rPr>
              <a:t>The Hague</a:t>
            </a:r>
          </a:p>
          <a:p>
            <a:endParaRPr lang="en-US" sz="2400" dirty="0">
              <a:latin typeface="+mn-lt"/>
            </a:endParaRPr>
          </a:p>
          <a:p>
            <a:r>
              <a:rPr lang="en-US" sz="2400" dirty="0" err="1" smtClean="0">
                <a:latin typeface="+mn-lt"/>
              </a:rPr>
              <a:t>Pádraig</a:t>
            </a:r>
            <a:r>
              <a:rPr lang="en-US" sz="2400" dirty="0" smtClean="0">
                <a:latin typeface="+mn-lt"/>
              </a:rPr>
              <a:t> Dalton</a:t>
            </a:r>
          </a:p>
        </p:txBody>
      </p:sp>
      <p:sp>
        <p:nvSpPr>
          <p:cNvPr id="4" name="Footer Placeholder 3"/>
          <p:cNvSpPr>
            <a:spLocks noGrp="1"/>
          </p:cNvSpPr>
          <p:nvPr>
            <p:ph type="ftr" sz="quarter" idx="11"/>
          </p:nvPr>
        </p:nvSpPr>
        <p:spPr/>
        <p:txBody>
          <a:bodyPr/>
          <a:lstStyle/>
          <a:p>
            <a:r>
              <a:rPr lang="en-IE" smtClean="0"/>
              <a:t>www.cso.ie</a:t>
            </a:r>
            <a:endParaRPr lang="en-IE"/>
          </a:p>
        </p:txBody>
      </p:sp>
      <p:sp>
        <p:nvSpPr>
          <p:cNvPr id="5" name="Slide Number Placeholder 4"/>
          <p:cNvSpPr>
            <a:spLocks noGrp="1"/>
          </p:cNvSpPr>
          <p:nvPr>
            <p:ph type="sldNum" sz="quarter" idx="12"/>
          </p:nvPr>
        </p:nvSpPr>
        <p:spPr/>
        <p:txBody>
          <a:bodyPr/>
          <a:lstStyle/>
          <a:p>
            <a:fld id="{81064937-9B7B-4811-9BAE-B6C8D760F4B7}" type="slidenum">
              <a:rPr lang="en-IE" smtClean="0"/>
              <a:t>1</a:t>
            </a:fld>
            <a:endParaRPr lang="en-IE"/>
          </a:p>
        </p:txBody>
      </p:sp>
    </p:spTree>
    <p:extLst>
      <p:ext uri="{BB962C8B-B14F-4D97-AF65-F5344CB8AC3E}">
        <p14:creationId xmlns:p14="http://schemas.microsoft.com/office/powerpoint/2010/main" val="130467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23850" y="446088"/>
            <a:ext cx="7086600" cy="990600"/>
          </a:xfrm>
        </p:spPr>
        <p:txBody>
          <a:bodyPr/>
          <a:lstStyle/>
          <a:p>
            <a:pPr algn="l"/>
            <a:r>
              <a:rPr lang="en-GB" altLang="en-US" dirty="0" smtClean="0"/>
              <a:t>    </a:t>
            </a:r>
            <a:r>
              <a:rPr lang="en-GB" altLang="en-US" sz="3600" dirty="0" smtClean="0">
                <a:latin typeface="+mn-lt"/>
              </a:rPr>
              <a:t>GAMSO</a:t>
            </a:r>
          </a:p>
        </p:txBody>
      </p:sp>
      <p:sp>
        <p:nvSpPr>
          <p:cNvPr id="6" name="Rectangle 5"/>
          <p:cNvSpPr/>
          <p:nvPr/>
        </p:nvSpPr>
        <p:spPr>
          <a:xfrm>
            <a:off x="1281113" y="5876925"/>
            <a:ext cx="6556375" cy="769938"/>
          </a:xfrm>
          <a:prstGeom prst="rect">
            <a:avLst/>
          </a:prstGeom>
        </p:spPr>
        <p:txBody>
          <a:bodyPr wrap="none">
            <a:spAutoFit/>
          </a:bodyPr>
          <a:lstStyle/>
          <a:p>
            <a:pPr>
              <a:spcBef>
                <a:spcPts val="1800"/>
              </a:spcBef>
              <a:spcAft>
                <a:spcPts val="600"/>
              </a:spcAft>
              <a:buFont typeface="Wingdings" panose="05000000000000000000" pitchFamily="2" charset="2"/>
              <a:buNone/>
              <a:defRPr/>
            </a:pPr>
            <a:r>
              <a:rPr lang="en-AU" altLang="en-US" sz="4400" b="1" dirty="0">
                <a:solidFill>
                  <a:srgbClr val="FF0000"/>
                </a:solidFill>
                <a:latin typeface="+mj-lt"/>
              </a:rPr>
              <a:t>Released in March 2015</a:t>
            </a:r>
            <a:endParaRPr lang="en-AU" altLang="en-US" sz="4400" dirty="0">
              <a:solidFill>
                <a:srgbClr val="FF0000"/>
              </a:solidFill>
              <a:latin typeface="+mj-lt"/>
            </a:endParaRPr>
          </a:p>
        </p:txBody>
      </p:sp>
      <p:pic>
        <p:nvPicPr>
          <p:cNvPr id="17412"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 y="1590675"/>
            <a:ext cx="913765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63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7950" y="549275"/>
            <a:ext cx="7777163" cy="990600"/>
          </a:xfrm>
        </p:spPr>
        <p:txBody>
          <a:bodyPr/>
          <a:lstStyle/>
          <a:p>
            <a:pPr algn="l"/>
            <a:r>
              <a:rPr lang="en-GB" altLang="en-US" dirty="0" smtClean="0"/>
              <a:t>     </a:t>
            </a:r>
            <a:r>
              <a:rPr lang="en-GB" altLang="en-US" sz="3600" dirty="0" smtClean="0">
                <a:latin typeface="+mn-lt"/>
              </a:rPr>
              <a:t>Capabilities</a:t>
            </a:r>
          </a:p>
        </p:txBody>
      </p:sp>
      <p:sp>
        <p:nvSpPr>
          <p:cNvPr id="18435" name="Content Placeholder 2"/>
          <p:cNvSpPr>
            <a:spLocks noGrp="1"/>
          </p:cNvSpPr>
          <p:nvPr>
            <p:ph idx="1"/>
          </p:nvPr>
        </p:nvSpPr>
        <p:spPr>
          <a:xfrm>
            <a:off x="538163" y="1652588"/>
            <a:ext cx="7924800" cy="1676400"/>
          </a:xfrm>
        </p:spPr>
        <p:txBody>
          <a:bodyPr/>
          <a:lstStyle/>
          <a:p>
            <a:r>
              <a:rPr lang="en-US" altLang="en-US" dirty="0" smtClean="0"/>
              <a:t>Combination of </a:t>
            </a:r>
            <a:r>
              <a:rPr lang="en-US" altLang="en-US" dirty="0" err="1" smtClean="0"/>
              <a:t>organisation</a:t>
            </a:r>
            <a:r>
              <a:rPr lang="en-US" altLang="en-US" dirty="0" smtClean="0"/>
              <a:t>, people, processes, methodology, standards and technology </a:t>
            </a:r>
          </a:p>
        </p:txBody>
      </p:sp>
      <p:pic>
        <p:nvPicPr>
          <p:cNvPr id="1843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1550" y="3328988"/>
            <a:ext cx="7056438"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461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algn="l"/>
            <a:r>
              <a:rPr lang="en-GB" altLang="en-US" sz="3600" b="1" dirty="0" smtClean="0">
                <a:latin typeface="+mn-lt"/>
              </a:rPr>
              <a:t>The Sandbox</a:t>
            </a:r>
          </a:p>
        </p:txBody>
      </p:sp>
      <p:sp>
        <p:nvSpPr>
          <p:cNvPr id="23555" name="Content Placeholder 2"/>
          <p:cNvSpPr>
            <a:spLocks noGrp="1"/>
          </p:cNvSpPr>
          <p:nvPr>
            <p:ph idx="1"/>
          </p:nvPr>
        </p:nvSpPr>
        <p:spPr/>
        <p:txBody>
          <a:bodyPr/>
          <a:lstStyle/>
          <a:p>
            <a:pPr>
              <a:spcAft>
                <a:spcPts val="600"/>
              </a:spcAft>
            </a:pPr>
            <a:r>
              <a:rPr lang="en-GB" altLang="en-US" dirty="0" smtClean="0">
                <a:latin typeface="+mn-lt"/>
              </a:rPr>
              <a:t>New subscription model</a:t>
            </a:r>
          </a:p>
          <a:p>
            <a:pPr lvl="1">
              <a:spcAft>
                <a:spcPts val="600"/>
              </a:spcAft>
            </a:pPr>
            <a:r>
              <a:rPr lang="en-GB" altLang="en-US" dirty="0" smtClean="0">
                <a:latin typeface="+mn-lt"/>
              </a:rPr>
              <a:t>€10,000 per organisation per year</a:t>
            </a:r>
          </a:p>
          <a:p>
            <a:pPr lvl="1">
              <a:spcAft>
                <a:spcPts val="600"/>
              </a:spcAft>
            </a:pPr>
            <a:r>
              <a:rPr lang="en-GB" altLang="en-US" dirty="0" smtClean="0">
                <a:latin typeface="+mn-lt"/>
              </a:rPr>
              <a:t>Non-profit</a:t>
            </a:r>
          </a:p>
          <a:p>
            <a:pPr lvl="1">
              <a:spcAft>
                <a:spcPts val="600"/>
              </a:spcAft>
            </a:pPr>
            <a:r>
              <a:rPr lang="en-GB" altLang="en-US" dirty="0" smtClean="0">
                <a:latin typeface="+mn-lt"/>
              </a:rPr>
              <a:t>Managed by subscribers</a:t>
            </a:r>
          </a:p>
          <a:p>
            <a:pPr>
              <a:spcAft>
                <a:spcPts val="600"/>
              </a:spcAft>
            </a:pPr>
            <a:r>
              <a:rPr lang="en-GB" altLang="en-US" dirty="0" smtClean="0">
                <a:latin typeface="+mn-lt"/>
              </a:rPr>
              <a:t>Not just for Big Data</a:t>
            </a:r>
          </a:p>
          <a:p>
            <a:pPr>
              <a:spcAft>
                <a:spcPts val="600"/>
              </a:spcAft>
            </a:pPr>
            <a:r>
              <a:rPr lang="en-GB" altLang="en-US" dirty="0" smtClean="0">
                <a:latin typeface="+mn-lt"/>
              </a:rPr>
              <a:t>Open for all statistical collaboration that needs a shared computing environment</a:t>
            </a:r>
          </a:p>
        </p:txBody>
      </p:sp>
    </p:spTree>
    <p:extLst>
      <p:ext uri="{BB962C8B-B14F-4D97-AF65-F5344CB8AC3E}">
        <p14:creationId xmlns:p14="http://schemas.microsoft.com/office/powerpoint/2010/main" val="143739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algn="l"/>
            <a:r>
              <a:rPr lang="en-GB" altLang="en-US" sz="3600" b="1" dirty="0" smtClean="0">
                <a:latin typeface="+mn-lt"/>
              </a:rPr>
              <a:t>GSDEMs</a:t>
            </a:r>
          </a:p>
        </p:txBody>
      </p:sp>
      <p:sp>
        <p:nvSpPr>
          <p:cNvPr id="24579" name="Content Placeholder 2"/>
          <p:cNvSpPr>
            <a:spLocks noGrp="1"/>
          </p:cNvSpPr>
          <p:nvPr>
            <p:ph idx="1"/>
          </p:nvPr>
        </p:nvSpPr>
        <p:spPr/>
        <p:txBody>
          <a:bodyPr/>
          <a:lstStyle/>
          <a:p>
            <a:pPr>
              <a:spcAft>
                <a:spcPts val="600"/>
              </a:spcAft>
            </a:pPr>
            <a:r>
              <a:rPr lang="en-GB" altLang="en-US" dirty="0" smtClean="0">
                <a:latin typeface="+mn-lt"/>
              </a:rPr>
              <a:t>Generic Statistical Data Editing Models</a:t>
            </a:r>
          </a:p>
          <a:p>
            <a:pPr>
              <a:spcAft>
                <a:spcPts val="600"/>
              </a:spcAft>
            </a:pPr>
            <a:r>
              <a:rPr lang="en-GB" altLang="en-US" dirty="0" smtClean="0">
                <a:latin typeface="+mn-lt"/>
              </a:rPr>
              <a:t>Standard models, language and definitions for statistical data editing</a:t>
            </a:r>
          </a:p>
          <a:p>
            <a:pPr>
              <a:spcAft>
                <a:spcPts val="600"/>
              </a:spcAft>
            </a:pPr>
            <a:r>
              <a:rPr lang="en-GB" altLang="en-US" dirty="0" smtClean="0">
                <a:latin typeface="+mn-lt"/>
              </a:rPr>
              <a:t>Process flow models based on process steps and process controls</a:t>
            </a:r>
          </a:p>
        </p:txBody>
      </p:sp>
    </p:spTree>
    <p:extLst>
      <p:ext uri="{BB962C8B-B14F-4D97-AF65-F5344CB8AC3E}">
        <p14:creationId xmlns:p14="http://schemas.microsoft.com/office/powerpoint/2010/main" val="2045399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algn="l"/>
            <a:r>
              <a:rPr lang="en-GB" altLang="en-US" sz="3600" b="1" dirty="0" smtClean="0">
                <a:latin typeface="+mn-lt"/>
              </a:rPr>
              <a:t>So what’s next?</a:t>
            </a:r>
          </a:p>
        </p:txBody>
      </p:sp>
      <p:sp>
        <p:nvSpPr>
          <p:cNvPr id="24579" name="Content Placeholder 2"/>
          <p:cNvSpPr>
            <a:spLocks noGrp="1"/>
          </p:cNvSpPr>
          <p:nvPr>
            <p:ph idx="1"/>
          </p:nvPr>
        </p:nvSpPr>
        <p:spPr/>
        <p:txBody>
          <a:bodyPr>
            <a:normAutofit/>
          </a:bodyPr>
          <a:lstStyle/>
          <a:p>
            <a:pPr>
              <a:spcAft>
                <a:spcPts val="600"/>
              </a:spcAft>
            </a:pPr>
            <a:r>
              <a:rPr lang="en-GB" altLang="en-US" dirty="0" smtClean="0">
                <a:latin typeface="+mn-lt"/>
              </a:rPr>
              <a:t>That’s what we are here to decide this week</a:t>
            </a:r>
          </a:p>
          <a:p>
            <a:pPr>
              <a:spcAft>
                <a:spcPts val="600"/>
              </a:spcAft>
            </a:pPr>
            <a:endParaRPr lang="en-GB" altLang="en-US" dirty="0" smtClean="0">
              <a:latin typeface="+mn-lt"/>
            </a:endParaRPr>
          </a:p>
          <a:p>
            <a:pPr>
              <a:spcAft>
                <a:spcPts val="600"/>
              </a:spcAft>
            </a:pPr>
            <a:r>
              <a:rPr lang="en-GB" altLang="en-US" dirty="0" smtClean="0">
                <a:latin typeface="+mn-lt"/>
              </a:rPr>
              <a:t>Need balance between continuity and new initiatives</a:t>
            </a:r>
          </a:p>
          <a:p>
            <a:pPr>
              <a:spcAft>
                <a:spcPts val="600"/>
              </a:spcAft>
            </a:pPr>
            <a:endParaRPr lang="en-GB" altLang="en-US" dirty="0">
              <a:latin typeface="+mn-lt"/>
            </a:endParaRPr>
          </a:p>
          <a:p>
            <a:pPr>
              <a:spcAft>
                <a:spcPts val="600"/>
              </a:spcAft>
            </a:pPr>
            <a:r>
              <a:rPr lang="en-GB" altLang="en-US" dirty="0" smtClean="0">
                <a:latin typeface="+mn-lt"/>
              </a:rPr>
              <a:t>Need balance between evolution and revolution</a:t>
            </a:r>
          </a:p>
        </p:txBody>
      </p:sp>
    </p:spTree>
    <p:extLst>
      <p:ext uri="{BB962C8B-B14F-4D97-AF65-F5344CB8AC3E}">
        <p14:creationId xmlns:p14="http://schemas.microsoft.com/office/powerpoint/2010/main" val="2194264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616624"/>
          </a:xfrm>
        </p:spPr>
        <p:txBody>
          <a:bodyPr>
            <a:normAutofit lnSpcReduction="10000"/>
          </a:bodyPr>
          <a:lstStyle/>
          <a:p>
            <a:pPr marL="0" indent="0">
              <a:lnSpc>
                <a:spcPct val="150000"/>
              </a:lnSpc>
              <a:buNone/>
            </a:pPr>
            <a:r>
              <a:rPr lang="en-GB" sz="3100" b="1" dirty="0" smtClean="0">
                <a:latin typeface="Calibri" panose="020F0502020204030204" pitchFamily="34" charset="0"/>
                <a:cs typeface="Calibri" panose="020F0502020204030204" pitchFamily="34" charset="0"/>
              </a:rPr>
              <a:t>Some modernisation activities - Evolution</a:t>
            </a:r>
          </a:p>
          <a:p>
            <a:pPr>
              <a:lnSpc>
                <a:spcPct val="120000"/>
              </a:lnSpc>
              <a:spcBef>
                <a:spcPts val="600"/>
              </a:spcBef>
            </a:pPr>
            <a:r>
              <a:rPr lang="en-GB" sz="2800" dirty="0" smtClean="0">
                <a:latin typeface="Calibri" panose="020F0502020204030204" pitchFamily="34" charset="0"/>
                <a:cs typeface="Calibri" panose="020F0502020204030204" pitchFamily="34" charset="0"/>
              </a:rPr>
              <a:t>Standards based modernisation:</a:t>
            </a:r>
          </a:p>
          <a:p>
            <a:pPr lvl="1">
              <a:lnSpc>
                <a:spcPct val="120000"/>
              </a:lnSpc>
              <a:spcBef>
                <a:spcPts val="600"/>
              </a:spcBef>
              <a:buFont typeface="Wingdings" panose="05000000000000000000" pitchFamily="2" charset="2"/>
              <a:buChar char="Ø"/>
            </a:pPr>
            <a:r>
              <a:rPr lang="en-GB" sz="2400" dirty="0" smtClean="0">
                <a:latin typeface="Calibri" panose="020F0502020204030204" pitchFamily="34" charset="0"/>
                <a:cs typeface="Calibri" panose="020F0502020204030204" pitchFamily="34" charset="0"/>
              </a:rPr>
              <a:t>GSBPM</a:t>
            </a:r>
          </a:p>
          <a:p>
            <a:pPr lvl="1">
              <a:lnSpc>
                <a:spcPct val="120000"/>
              </a:lnSpc>
              <a:spcBef>
                <a:spcPts val="600"/>
              </a:spcBef>
              <a:buFont typeface="Wingdings" panose="05000000000000000000" pitchFamily="2" charset="2"/>
              <a:buChar char="Ø"/>
            </a:pPr>
            <a:r>
              <a:rPr lang="en-GB" sz="2400" dirty="0" smtClean="0">
                <a:latin typeface="Calibri" panose="020F0502020204030204" pitchFamily="34" charset="0"/>
                <a:cs typeface="Calibri" panose="020F0502020204030204" pitchFamily="34" charset="0"/>
              </a:rPr>
              <a:t>GAMSO</a:t>
            </a:r>
            <a:endParaRPr lang="en-GB" sz="2400" dirty="0">
              <a:latin typeface="Calibri" panose="020F0502020204030204" pitchFamily="34" charset="0"/>
              <a:cs typeface="Calibri" panose="020F0502020204030204" pitchFamily="34" charset="0"/>
            </a:endParaRPr>
          </a:p>
          <a:p>
            <a:pPr lvl="1">
              <a:lnSpc>
                <a:spcPct val="120000"/>
              </a:lnSpc>
              <a:spcBef>
                <a:spcPts val="600"/>
              </a:spcBef>
              <a:buFont typeface="Wingdings" panose="05000000000000000000" pitchFamily="2" charset="2"/>
              <a:buChar char="Ø"/>
            </a:pPr>
            <a:r>
              <a:rPr lang="en-GB" sz="2400" dirty="0" smtClean="0">
                <a:latin typeface="Calibri" panose="020F0502020204030204" pitchFamily="34" charset="0"/>
                <a:cs typeface="Calibri" panose="020F0502020204030204" pitchFamily="34" charset="0"/>
              </a:rPr>
              <a:t>SDMX</a:t>
            </a:r>
          </a:p>
          <a:p>
            <a:pPr lvl="1">
              <a:lnSpc>
                <a:spcPct val="120000"/>
              </a:lnSpc>
              <a:spcBef>
                <a:spcPts val="600"/>
              </a:spcBef>
              <a:buFont typeface="Wingdings" panose="05000000000000000000" pitchFamily="2" charset="2"/>
              <a:buChar char="Ø"/>
            </a:pPr>
            <a:r>
              <a:rPr lang="en-GB" sz="2400" dirty="0" smtClean="0">
                <a:latin typeface="Calibri" panose="020F0502020204030204" pitchFamily="34" charset="0"/>
                <a:cs typeface="Calibri" panose="020F0502020204030204" pitchFamily="34" charset="0"/>
              </a:rPr>
              <a:t>DDI</a:t>
            </a:r>
            <a:endParaRPr lang="en-GB" sz="2400" dirty="0">
              <a:latin typeface="Calibri" panose="020F0502020204030204" pitchFamily="34" charset="0"/>
              <a:cs typeface="Calibri" panose="020F0502020204030204" pitchFamily="34" charset="0"/>
            </a:endParaRPr>
          </a:p>
          <a:p>
            <a:pPr>
              <a:lnSpc>
                <a:spcPct val="120000"/>
              </a:lnSpc>
              <a:spcBef>
                <a:spcPts val="600"/>
              </a:spcBef>
            </a:pPr>
            <a:r>
              <a:rPr lang="en-GB" sz="2800" dirty="0" smtClean="0">
                <a:latin typeface="Calibri" panose="020F0502020204030204" pitchFamily="34" charset="0"/>
                <a:cs typeface="Calibri" panose="020F0502020204030204" pitchFamily="34" charset="0"/>
              </a:rPr>
              <a:t>Plug &amp; Play - CSPA</a:t>
            </a:r>
          </a:p>
          <a:p>
            <a:pPr>
              <a:lnSpc>
                <a:spcPct val="120000"/>
              </a:lnSpc>
              <a:spcBef>
                <a:spcPts val="600"/>
              </a:spcBef>
            </a:pPr>
            <a:r>
              <a:rPr lang="en-GB" sz="2800" dirty="0" smtClean="0">
                <a:latin typeface="Calibri" panose="020F0502020204030204" pitchFamily="34" charset="0"/>
                <a:cs typeface="Calibri" panose="020F0502020204030204" pitchFamily="34" charset="0"/>
              </a:rPr>
              <a:t>Big Data – Sandbox, privacy, partnership</a:t>
            </a:r>
          </a:p>
          <a:p>
            <a:pPr>
              <a:lnSpc>
                <a:spcPct val="120000"/>
              </a:lnSpc>
              <a:spcBef>
                <a:spcPts val="600"/>
              </a:spcBef>
            </a:pPr>
            <a:r>
              <a:rPr lang="en-GB" sz="2800" dirty="0" smtClean="0">
                <a:latin typeface="Calibri" panose="020F0502020204030204" pitchFamily="34" charset="0"/>
                <a:cs typeface="Calibri" panose="020F0502020204030204" pitchFamily="34" charset="0"/>
              </a:rPr>
              <a:t>Branding</a:t>
            </a:r>
            <a:endParaRPr lang="en-GB" sz="2800" dirty="0">
              <a:latin typeface="Calibri" panose="020F0502020204030204" pitchFamily="34" charset="0"/>
              <a:cs typeface="Calibri" panose="020F0502020204030204" pitchFamily="34" charset="0"/>
            </a:endParaRPr>
          </a:p>
          <a:p>
            <a:pPr>
              <a:lnSpc>
                <a:spcPct val="120000"/>
              </a:lnSpc>
              <a:spcBef>
                <a:spcPts val="600"/>
              </a:spcBef>
            </a:pPr>
            <a:r>
              <a:rPr lang="en-GB" sz="2800" dirty="0" smtClean="0">
                <a:latin typeface="Calibri" panose="020F0502020204030204" pitchFamily="34" charset="0"/>
                <a:cs typeface="Calibri" panose="020F0502020204030204" pitchFamily="34" charset="0"/>
              </a:rPr>
              <a:t>Identification of new skill sets</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816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616624"/>
          </a:xfrm>
        </p:spPr>
        <p:txBody>
          <a:bodyPr>
            <a:normAutofit/>
          </a:bodyPr>
          <a:lstStyle/>
          <a:p>
            <a:pPr marL="0" indent="0">
              <a:lnSpc>
                <a:spcPct val="150000"/>
              </a:lnSpc>
              <a:buNone/>
            </a:pPr>
            <a:r>
              <a:rPr lang="en-GB" b="1" dirty="0" smtClean="0">
                <a:latin typeface="Calibri" panose="020F0502020204030204" pitchFamily="34" charset="0"/>
                <a:cs typeface="Calibri" panose="020F0502020204030204" pitchFamily="34" charset="0"/>
              </a:rPr>
              <a:t>Modernisation - Technology - Revolution</a:t>
            </a:r>
          </a:p>
          <a:p>
            <a:pPr>
              <a:lnSpc>
                <a:spcPct val="150000"/>
              </a:lnSpc>
            </a:pPr>
            <a:r>
              <a:rPr lang="en-GB" sz="2800" dirty="0" smtClean="0">
                <a:latin typeface="Calibri" panose="020F0502020204030204" pitchFamily="34" charset="0"/>
                <a:cs typeface="Calibri" panose="020F0502020204030204" pitchFamily="34" charset="0"/>
              </a:rPr>
              <a:t>Proliferation of mobile technology</a:t>
            </a:r>
          </a:p>
          <a:p>
            <a:pPr>
              <a:lnSpc>
                <a:spcPct val="150000"/>
              </a:lnSpc>
            </a:pPr>
            <a:r>
              <a:rPr lang="en-GB" sz="2800" dirty="0" smtClean="0">
                <a:latin typeface="Calibri" panose="020F0502020204030204" pitchFamily="34" charset="0"/>
                <a:cs typeface="Calibri" panose="020F0502020204030204" pitchFamily="34" charset="0"/>
              </a:rPr>
              <a:t>Web services</a:t>
            </a:r>
          </a:p>
          <a:p>
            <a:pPr>
              <a:lnSpc>
                <a:spcPct val="150000"/>
              </a:lnSpc>
            </a:pPr>
            <a:r>
              <a:rPr lang="en-GB" sz="2800" dirty="0" smtClean="0">
                <a:latin typeface="Calibri" panose="020F0502020204030204" pitchFamily="34" charset="0"/>
                <a:cs typeface="Calibri" panose="020F0502020204030204" pitchFamily="34" charset="0"/>
              </a:rPr>
              <a:t>Web scraping</a:t>
            </a:r>
          </a:p>
          <a:p>
            <a:pPr>
              <a:lnSpc>
                <a:spcPct val="150000"/>
              </a:lnSpc>
            </a:pPr>
            <a:r>
              <a:rPr lang="en-GB" sz="2800" dirty="0" smtClean="0">
                <a:latin typeface="Calibri" panose="020F0502020204030204" pitchFamily="34" charset="0"/>
                <a:cs typeface="Calibri" panose="020F0502020204030204" pitchFamily="34" charset="0"/>
              </a:rPr>
              <a:t>Visualisation</a:t>
            </a:r>
          </a:p>
          <a:p>
            <a:pPr>
              <a:lnSpc>
                <a:spcPct val="150000"/>
              </a:lnSpc>
            </a:pPr>
            <a:endParaRPr lang="en-IE" dirty="0" smtClean="0">
              <a:latin typeface="Calibri" panose="020F0502020204030204" pitchFamily="34" charset="0"/>
              <a:cs typeface="Calibri" panose="020F0502020204030204" pitchFamily="34" charset="0"/>
            </a:endParaRPr>
          </a:p>
          <a:p>
            <a:pPr>
              <a:lnSpc>
                <a:spcPct val="150000"/>
              </a:lnSpc>
            </a:pPr>
            <a:endParaRPr lang="en-IE" dirty="0">
              <a:latin typeface="Calibri" panose="020F0502020204030204" pitchFamily="34" charset="0"/>
              <a:cs typeface="Calibri" panose="020F0502020204030204" pitchFamily="34" charset="0"/>
            </a:endParaRPr>
          </a:p>
          <a:p>
            <a:pPr>
              <a:lnSpc>
                <a:spcPct val="150000"/>
              </a:lnSpc>
            </a:pPr>
            <a:endParaRPr lang="en-IE" dirty="0" smtClean="0">
              <a:latin typeface="+mj-lt"/>
            </a:endParaRPr>
          </a:p>
        </p:txBody>
      </p:sp>
    </p:spTree>
    <p:extLst>
      <p:ext uri="{BB962C8B-B14F-4D97-AF65-F5344CB8AC3E}">
        <p14:creationId xmlns:p14="http://schemas.microsoft.com/office/powerpoint/2010/main" val="3614362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616624"/>
          </a:xfrm>
        </p:spPr>
        <p:txBody>
          <a:bodyPr>
            <a:normAutofit lnSpcReduction="10000"/>
          </a:bodyPr>
          <a:lstStyle/>
          <a:p>
            <a:pPr marL="0" indent="0">
              <a:lnSpc>
                <a:spcPct val="150000"/>
              </a:lnSpc>
              <a:buNone/>
            </a:pPr>
            <a:r>
              <a:rPr lang="en-GB" b="1" dirty="0" smtClean="0">
                <a:latin typeface="Calibri" panose="020F0502020204030204" pitchFamily="34" charset="0"/>
                <a:cs typeface="Calibri" panose="020F0502020204030204" pitchFamily="34" charset="0"/>
              </a:rPr>
              <a:t>Modernisation – What is next</a:t>
            </a:r>
          </a:p>
          <a:p>
            <a:pPr>
              <a:lnSpc>
                <a:spcPct val="150000"/>
              </a:lnSpc>
            </a:pPr>
            <a:r>
              <a:rPr lang="en-GB" sz="2800" dirty="0" smtClean="0">
                <a:latin typeface="Calibri" panose="020F0502020204030204" pitchFamily="34" charset="0"/>
                <a:cs typeface="Calibri" panose="020F0502020204030204" pitchFamily="34" charset="0"/>
              </a:rPr>
              <a:t>Greater focus on the potential of mobile technology</a:t>
            </a:r>
          </a:p>
          <a:p>
            <a:pPr>
              <a:lnSpc>
                <a:spcPct val="150000"/>
              </a:lnSpc>
            </a:pPr>
            <a:r>
              <a:rPr lang="en-GB" sz="2800" dirty="0" smtClean="0">
                <a:latin typeface="Calibri" panose="020F0502020204030204" pitchFamily="34" charset="0"/>
                <a:cs typeface="Calibri" panose="020F0502020204030204" pitchFamily="34" charset="0"/>
              </a:rPr>
              <a:t>Opportunities associated with artificial intelligence</a:t>
            </a:r>
          </a:p>
          <a:p>
            <a:pPr>
              <a:lnSpc>
                <a:spcPct val="150000"/>
              </a:lnSpc>
            </a:pPr>
            <a:r>
              <a:rPr lang="en-GB" sz="2800" dirty="0" smtClean="0">
                <a:latin typeface="Calibri" panose="020F0502020204030204" pitchFamily="34" charset="0"/>
                <a:cs typeface="Calibri" panose="020F0502020204030204" pitchFamily="34" charset="0"/>
              </a:rPr>
              <a:t>Marketing of HLG work and products</a:t>
            </a:r>
          </a:p>
          <a:p>
            <a:pPr>
              <a:lnSpc>
                <a:spcPct val="150000"/>
              </a:lnSpc>
            </a:pPr>
            <a:r>
              <a:rPr lang="en-GB" sz="2800" dirty="0" smtClean="0">
                <a:latin typeface="Calibri" panose="020F0502020204030204" pitchFamily="34" charset="0"/>
                <a:cs typeface="Calibri" panose="020F0502020204030204" pitchFamily="34" charset="0"/>
              </a:rPr>
              <a:t>Coherent and consistent modernisation standards</a:t>
            </a:r>
          </a:p>
          <a:p>
            <a:pPr>
              <a:lnSpc>
                <a:spcPct val="150000"/>
              </a:lnSpc>
            </a:pPr>
            <a:r>
              <a:rPr lang="en-GB" sz="2800" dirty="0" smtClean="0">
                <a:latin typeface="Calibri" panose="020F0502020204030204" pitchFamily="34" charset="0"/>
                <a:cs typeface="Calibri" panose="020F0502020204030204" pitchFamily="34" charset="0"/>
              </a:rPr>
              <a:t>CSPA – next phase</a:t>
            </a:r>
          </a:p>
          <a:p>
            <a:pPr>
              <a:lnSpc>
                <a:spcPct val="150000"/>
              </a:lnSpc>
            </a:pPr>
            <a:r>
              <a:rPr lang="en-GB" sz="2800" dirty="0" smtClean="0">
                <a:latin typeface="Calibri" panose="020F0502020204030204" pitchFamily="34" charset="0"/>
                <a:cs typeface="Calibri" panose="020F0502020204030204" pitchFamily="34" charset="0"/>
              </a:rPr>
              <a:t>Big Data – next phase</a:t>
            </a:r>
          </a:p>
          <a:p>
            <a:pPr>
              <a:lnSpc>
                <a:spcPct val="150000"/>
              </a:lnSpc>
            </a:pPr>
            <a:r>
              <a:rPr lang="en-GB" sz="2800" dirty="0" smtClean="0">
                <a:latin typeface="Calibri" panose="020F0502020204030204" pitchFamily="34" charset="0"/>
                <a:cs typeface="Calibri" panose="020F0502020204030204" pitchFamily="34" charset="0"/>
              </a:rPr>
              <a:t>People related initiatives – skills – next phase</a:t>
            </a:r>
          </a:p>
          <a:p>
            <a:pPr>
              <a:lnSpc>
                <a:spcPct val="150000"/>
              </a:lnSpc>
            </a:pPr>
            <a:endParaRPr lang="en-IE" dirty="0" smtClean="0">
              <a:latin typeface="Calibri" panose="020F0502020204030204" pitchFamily="34" charset="0"/>
              <a:cs typeface="Calibri" panose="020F0502020204030204" pitchFamily="34" charset="0"/>
            </a:endParaRPr>
          </a:p>
          <a:p>
            <a:pPr>
              <a:lnSpc>
                <a:spcPct val="150000"/>
              </a:lnSpc>
            </a:pPr>
            <a:endParaRPr lang="en-IE" dirty="0">
              <a:latin typeface="Calibri" panose="020F0502020204030204" pitchFamily="34" charset="0"/>
              <a:cs typeface="Calibri" panose="020F0502020204030204" pitchFamily="34" charset="0"/>
            </a:endParaRPr>
          </a:p>
          <a:p>
            <a:pPr>
              <a:lnSpc>
                <a:spcPct val="150000"/>
              </a:lnSpc>
            </a:pPr>
            <a:endParaRPr lang="en-IE" dirty="0" smtClean="0">
              <a:latin typeface="+mj-lt"/>
            </a:endParaRPr>
          </a:p>
        </p:txBody>
      </p:sp>
    </p:spTree>
    <p:extLst>
      <p:ext uri="{BB962C8B-B14F-4D97-AF65-F5344CB8AC3E}">
        <p14:creationId xmlns:p14="http://schemas.microsoft.com/office/powerpoint/2010/main" val="3336089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832648"/>
          </a:xfrm>
        </p:spPr>
        <p:txBody>
          <a:bodyPr>
            <a:normAutofit fontScale="70000" lnSpcReduction="20000"/>
          </a:bodyPr>
          <a:lstStyle/>
          <a:p>
            <a:pPr marL="0" indent="0">
              <a:lnSpc>
                <a:spcPct val="150000"/>
              </a:lnSpc>
              <a:buNone/>
            </a:pPr>
            <a:r>
              <a:rPr lang="en-GB" b="1" dirty="0" smtClean="0">
                <a:latin typeface="Calibri" panose="020F0502020204030204" pitchFamily="34" charset="0"/>
                <a:cs typeface="Calibri" panose="020F0502020204030204" pitchFamily="34" charset="0"/>
              </a:rPr>
              <a:t>Modernisation Challenges</a:t>
            </a:r>
            <a:endParaRPr lang="en-GB" dirty="0" smtClean="0">
              <a:latin typeface="Calibri" panose="020F0502020204030204" pitchFamily="34" charset="0"/>
              <a:cs typeface="Calibri" panose="020F0502020204030204" pitchFamily="34" charset="0"/>
            </a:endParaRPr>
          </a:p>
          <a:p>
            <a:pPr>
              <a:lnSpc>
                <a:spcPct val="120000"/>
              </a:lnSpc>
            </a:pPr>
            <a:r>
              <a:rPr lang="en-GB" dirty="0" smtClean="0">
                <a:latin typeface="Calibri" panose="020F0502020204030204" pitchFamily="34" charset="0"/>
                <a:cs typeface="Calibri" panose="020F0502020204030204" pitchFamily="34" charset="0"/>
              </a:rPr>
              <a:t>Busy playing field – a lot of actors</a:t>
            </a:r>
          </a:p>
          <a:p>
            <a:pPr>
              <a:lnSpc>
                <a:spcPct val="120000"/>
              </a:lnSpc>
            </a:pPr>
            <a:r>
              <a:rPr lang="en-GB" dirty="0" smtClean="0">
                <a:latin typeface="Calibri" panose="020F0502020204030204" pitchFamily="34" charset="0"/>
                <a:cs typeface="Calibri" panose="020F0502020204030204" pitchFamily="34" charset="0"/>
              </a:rPr>
              <a:t>Data sources - access, technology, skill-sets, quality, partnerships</a:t>
            </a:r>
          </a:p>
          <a:p>
            <a:pPr>
              <a:lnSpc>
                <a:spcPct val="150000"/>
              </a:lnSpc>
            </a:pPr>
            <a:r>
              <a:rPr lang="en-GB" dirty="0" smtClean="0">
                <a:latin typeface="Calibri" panose="020F0502020204030204" pitchFamily="34" charset="0"/>
                <a:cs typeface="Calibri" panose="020F0502020204030204" pitchFamily="34" charset="0"/>
              </a:rPr>
              <a:t>Privacy &amp; Data Protection</a:t>
            </a:r>
          </a:p>
          <a:p>
            <a:pPr>
              <a:lnSpc>
                <a:spcPct val="150000"/>
              </a:lnSpc>
            </a:pPr>
            <a:r>
              <a:rPr lang="en-IE" dirty="0" smtClean="0">
                <a:latin typeface="Calibri" panose="020F0502020204030204" pitchFamily="34" charset="0"/>
                <a:cs typeface="Calibri" panose="020F0502020204030204" pitchFamily="34" charset="0"/>
              </a:rPr>
              <a:t>Availability of </a:t>
            </a:r>
            <a:r>
              <a:rPr lang="en-IE" dirty="0">
                <a:latin typeface="Calibri" panose="020F0502020204030204" pitchFamily="34" charset="0"/>
                <a:cs typeface="Calibri" panose="020F0502020204030204" pitchFamily="34" charset="0"/>
              </a:rPr>
              <a:t>s</a:t>
            </a:r>
            <a:r>
              <a:rPr lang="en-IE" dirty="0" smtClean="0">
                <a:latin typeface="Calibri" panose="020F0502020204030204" pitchFamily="34" charset="0"/>
                <a:cs typeface="Calibri" panose="020F0502020204030204" pitchFamily="34" charset="0"/>
              </a:rPr>
              <a:t>kill sets</a:t>
            </a:r>
          </a:p>
          <a:p>
            <a:pPr>
              <a:lnSpc>
                <a:spcPct val="150000"/>
              </a:lnSpc>
            </a:pPr>
            <a:r>
              <a:rPr lang="en-GB" dirty="0" smtClean="0">
                <a:latin typeface="Calibri" panose="020F0502020204030204" pitchFamily="34" charset="0"/>
                <a:cs typeface="Calibri" panose="020F0502020204030204" pitchFamily="34" charset="0"/>
              </a:rPr>
              <a:t>Leadership</a:t>
            </a:r>
          </a:p>
          <a:p>
            <a:pPr>
              <a:lnSpc>
                <a:spcPct val="150000"/>
              </a:lnSpc>
            </a:pPr>
            <a:r>
              <a:rPr lang="en-GB" dirty="0" smtClean="0">
                <a:latin typeface="Calibri" panose="020F0502020204030204" pitchFamily="34" charset="0"/>
                <a:cs typeface="Calibri" panose="020F0502020204030204" pitchFamily="34" charset="0"/>
              </a:rPr>
              <a:t>Communications – one voice</a:t>
            </a:r>
          </a:p>
          <a:p>
            <a:pPr>
              <a:lnSpc>
                <a:spcPct val="150000"/>
              </a:lnSpc>
            </a:pPr>
            <a:r>
              <a:rPr lang="en-GB" dirty="0" smtClean="0">
                <a:latin typeface="Calibri" panose="020F0502020204030204" pitchFamily="34" charset="0"/>
                <a:cs typeface="Calibri" panose="020F0502020204030204" pitchFamily="34" charset="0"/>
              </a:rPr>
              <a:t>Developing a navigable road-map</a:t>
            </a:r>
          </a:p>
          <a:p>
            <a:pPr>
              <a:lnSpc>
                <a:spcPct val="150000"/>
              </a:lnSpc>
            </a:pPr>
            <a:r>
              <a:rPr lang="en-GB" dirty="0" smtClean="0">
                <a:latin typeface="Calibri" panose="020F0502020204030204" pitchFamily="34" charset="0"/>
                <a:cs typeface="Calibri" panose="020F0502020204030204" pitchFamily="34" charset="0"/>
              </a:rPr>
              <a:t>Suffocation!!!!</a:t>
            </a:r>
          </a:p>
          <a:p>
            <a:pPr>
              <a:lnSpc>
                <a:spcPct val="150000"/>
              </a:lnSpc>
            </a:pPr>
            <a:r>
              <a:rPr lang="en-GB" dirty="0" smtClean="0">
                <a:latin typeface="Calibri" panose="020F0502020204030204" pitchFamily="34" charset="0"/>
                <a:cs typeface="Calibri" panose="020F0502020204030204" pitchFamily="34" charset="0"/>
              </a:rPr>
              <a:t>Politicisation – indicators – moving closer to decision makers</a:t>
            </a:r>
          </a:p>
          <a:p>
            <a:pPr>
              <a:lnSpc>
                <a:spcPct val="150000"/>
              </a:lnSpc>
            </a:pPr>
            <a:r>
              <a:rPr lang="en-GB" dirty="0" smtClean="0">
                <a:latin typeface="Calibri" panose="020F0502020204030204" pitchFamily="34" charset="0"/>
                <a:cs typeface="Calibri" panose="020F0502020204030204" pitchFamily="34" charset="0"/>
              </a:rPr>
              <a:t>Changing nature of collaboration</a:t>
            </a:r>
          </a:p>
          <a:p>
            <a:pPr>
              <a:lnSpc>
                <a:spcPct val="150000"/>
              </a:lnSpc>
            </a:pPr>
            <a:endParaRPr lang="en-IE" dirty="0" smtClean="0">
              <a:latin typeface="Calibri" panose="020F0502020204030204" pitchFamily="34" charset="0"/>
              <a:cs typeface="Calibri" panose="020F0502020204030204" pitchFamily="34" charset="0"/>
            </a:endParaRPr>
          </a:p>
          <a:p>
            <a:pPr>
              <a:lnSpc>
                <a:spcPct val="150000"/>
              </a:lnSpc>
            </a:pPr>
            <a:endParaRPr lang="en-IE" dirty="0">
              <a:latin typeface="Calibri" panose="020F0502020204030204" pitchFamily="34" charset="0"/>
              <a:cs typeface="Calibri" panose="020F0502020204030204" pitchFamily="34" charset="0"/>
            </a:endParaRPr>
          </a:p>
          <a:p>
            <a:pPr>
              <a:lnSpc>
                <a:spcPct val="150000"/>
              </a:lnSpc>
            </a:pPr>
            <a:endParaRPr lang="en-IE" dirty="0" smtClean="0">
              <a:latin typeface="Calibri" panose="020F0502020204030204" pitchFamily="34" charset="0"/>
              <a:cs typeface="Calibri" panose="020F0502020204030204" pitchFamily="34" charset="0"/>
            </a:endParaRPr>
          </a:p>
          <a:p>
            <a:pPr>
              <a:lnSpc>
                <a:spcPct val="150000"/>
              </a:lnSpc>
            </a:pPr>
            <a:endParaRPr lang="en-IE" dirty="0">
              <a:latin typeface="Calibri" panose="020F0502020204030204" pitchFamily="34" charset="0"/>
              <a:cs typeface="Calibri" panose="020F0502020204030204" pitchFamily="34" charset="0"/>
            </a:endParaRPr>
          </a:p>
          <a:p>
            <a:pPr>
              <a:lnSpc>
                <a:spcPct val="150000"/>
              </a:lnSpc>
            </a:pPr>
            <a:endParaRPr lang="en-IE" dirty="0" smtClean="0">
              <a:latin typeface="+mj-lt"/>
            </a:endParaRPr>
          </a:p>
        </p:txBody>
      </p:sp>
    </p:spTree>
    <p:extLst>
      <p:ext uri="{BB962C8B-B14F-4D97-AF65-F5344CB8AC3E}">
        <p14:creationId xmlns:p14="http://schemas.microsoft.com/office/powerpoint/2010/main" val="3454218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616624"/>
          </a:xfrm>
        </p:spPr>
        <p:txBody>
          <a:bodyPr>
            <a:normAutofit/>
          </a:bodyPr>
          <a:lstStyle/>
          <a:p>
            <a:pPr marL="0" indent="0">
              <a:lnSpc>
                <a:spcPct val="150000"/>
              </a:lnSpc>
              <a:buNone/>
            </a:pPr>
            <a:r>
              <a:rPr lang="en-GB" sz="3100" b="1" dirty="0" smtClean="0">
                <a:latin typeface="Calibri" panose="020F0502020204030204" pitchFamily="34" charset="0"/>
                <a:cs typeface="Calibri" panose="020F0502020204030204" pitchFamily="34" charset="0"/>
              </a:rPr>
              <a:t>Conclusions</a:t>
            </a:r>
          </a:p>
          <a:p>
            <a:pPr>
              <a:lnSpc>
                <a:spcPct val="114000"/>
              </a:lnSpc>
              <a:spcBef>
                <a:spcPts val="600"/>
              </a:spcBef>
              <a:spcAft>
                <a:spcPts val="600"/>
              </a:spcAft>
            </a:pPr>
            <a:r>
              <a:rPr lang="en-GB" dirty="0" smtClean="0">
                <a:latin typeface="Calibri" panose="020F0502020204030204" pitchFamily="34" charset="0"/>
                <a:cs typeface="Calibri" panose="020F0502020204030204" pitchFamily="34" charset="0"/>
              </a:rPr>
              <a:t>Innovation environment</a:t>
            </a:r>
          </a:p>
          <a:p>
            <a:pPr>
              <a:lnSpc>
                <a:spcPct val="114000"/>
              </a:lnSpc>
              <a:spcBef>
                <a:spcPts val="600"/>
              </a:spcBef>
              <a:spcAft>
                <a:spcPts val="600"/>
              </a:spcAft>
            </a:pPr>
            <a:r>
              <a:rPr lang="en-GB" dirty="0" smtClean="0">
                <a:latin typeface="Calibri" panose="020F0502020204030204" pitchFamily="34" charset="0"/>
                <a:cs typeface="Calibri" panose="020F0502020204030204" pitchFamily="34" charset="0"/>
              </a:rPr>
              <a:t>Staying flexible and adaptable</a:t>
            </a:r>
          </a:p>
          <a:p>
            <a:pPr>
              <a:lnSpc>
                <a:spcPct val="114000"/>
              </a:lnSpc>
              <a:spcBef>
                <a:spcPts val="600"/>
              </a:spcBef>
              <a:spcAft>
                <a:spcPts val="600"/>
              </a:spcAft>
            </a:pPr>
            <a:r>
              <a:rPr lang="en-GB" dirty="0" smtClean="0">
                <a:latin typeface="Calibri" panose="020F0502020204030204" pitchFamily="34" charset="0"/>
                <a:cs typeface="Calibri" panose="020F0502020204030204" pitchFamily="34" charset="0"/>
              </a:rPr>
              <a:t>Collaboration – our model works (?)</a:t>
            </a:r>
          </a:p>
          <a:p>
            <a:pPr>
              <a:lnSpc>
                <a:spcPct val="114000"/>
              </a:lnSpc>
              <a:spcBef>
                <a:spcPts val="600"/>
              </a:spcBef>
              <a:spcAft>
                <a:spcPts val="600"/>
              </a:spcAft>
            </a:pPr>
            <a:r>
              <a:rPr lang="en-GB" dirty="0" smtClean="0">
                <a:latin typeface="Calibri" panose="020F0502020204030204" pitchFamily="34" charset="0"/>
                <a:cs typeface="Calibri" panose="020F0502020204030204" pitchFamily="34" charset="0"/>
              </a:rPr>
              <a:t>Coordination</a:t>
            </a:r>
          </a:p>
          <a:p>
            <a:pPr>
              <a:lnSpc>
                <a:spcPct val="114000"/>
              </a:lnSpc>
              <a:spcBef>
                <a:spcPts val="600"/>
              </a:spcBef>
              <a:spcAft>
                <a:spcPts val="600"/>
              </a:spcAft>
            </a:pPr>
            <a:r>
              <a:rPr lang="en-GB" dirty="0" smtClean="0">
                <a:latin typeface="Calibri" panose="020F0502020204030204" pitchFamily="34" charset="0"/>
                <a:cs typeface="Calibri" panose="020F0502020204030204" pitchFamily="34" charset="0"/>
              </a:rPr>
              <a:t>Communication</a:t>
            </a:r>
          </a:p>
          <a:p>
            <a:pPr>
              <a:lnSpc>
                <a:spcPct val="150000"/>
              </a:lnSpc>
            </a:pPr>
            <a:r>
              <a:rPr lang="en-GB" dirty="0" smtClean="0">
                <a:latin typeface="Calibri" panose="020F0502020204030204" pitchFamily="34" charset="0"/>
                <a:cs typeface="Calibri" panose="020F0502020204030204" pitchFamily="34" charset="0"/>
              </a:rPr>
              <a:t>Its all about people!!</a:t>
            </a:r>
            <a:endParaRPr lang="en-IE" dirty="0" smtClean="0">
              <a:latin typeface="Calibri" panose="020F0502020204030204" pitchFamily="34" charset="0"/>
              <a:cs typeface="Calibri" panose="020F0502020204030204" pitchFamily="34" charset="0"/>
            </a:endParaRPr>
          </a:p>
          <a:p>
            <a:pPr>
              <a:lnSpc>
                <a:spcPct val="150000"/>
              </a:lnSpc>
            </a:pPr>
            <a:endParaRPr lang="en-IE" dirty="0">
              <a:latin typeface="Calibri" panose="020F0502020204030204" pitchFamily="34" charset="0"/>
              <a:cs typeface="Calibri" panose="020F0502020204030204" pitchFamily="34" charset="0"/>
            </a:endParaRPr>
          </a:p>
          <a:p>
            <a:pPr>
              <a:lnSpc>
                <a:spcPct val="150000"/>
              </a:lnSpc>
            </a:pPr>
            <a:endParaRPr lang="en-IE" dirty="0" smtClean="0">
              <a:latin typeface="+mj-lt"/>
            </a:endParaRPr>
          </a:p>
        </p:txBody>
      </p:sp>
    </p:spTree>
    <p:extLst>
      <p:ext uri="{BB962C8B-B14F-4D97-AF65-F5344CB8AC3E}">
        <p14:creationId xmlns:p14="http://schemas.microsoft.com/office/powerpoint/2010/main" val="552204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616624"/>
          </a:xfrm>
        </p:spPr>
        <p:txBody>
          <a:bodyPr>
            <a:normAutofit fontScale="77500" lnSpcReduction="20000"/>
          </a:bodyPr>
          <a:lstStyle/>
          <a:p>
            <a:pPr marL="0" indent="0">
              <a:lnSpc>
                <a:spcPct val="150000"/>
              </a:lnSpc>
              <a:buNone/>
            </a:pPr>
            <a:r>
              <a:rPr lang="en-IE" b="1" dirty="0" smtClean="0">
                <a:latin typeface="+mj-lt"/>
              </a:rPr>
              <a:t>What am I going to talk about?</a:t>
            </a:r>
            <a:endParaRPr lang="en-GB" dirty="0" smtClean="0">
              <a:latin typeface="+mj-lt"/>
            </a:endParaRPr>
          </a:p>
          <a:p>
            <a:pPr>
              <a:lnSpc>
                <a:spcPct val="150000"/>
              </a:lnSpc>
              <a:spcBef>
                <a:spcPts val="1200"/>
              </a:spcBef>
              <a:spcAft>
                <a:spcPts val="1200"/>
              </a:spcAft>
            </a:pPr>
            <a:r>
              <a:rPr lang="en-GB" dirty="0" smtClean="0">
                <a:latin typeface="+mn-lt"/>
              </a:rPr>
              <a:t>Environmental context</a:t>
            </a:r>
          </a:p>
          <a:p>
            <a:pPr>
              <a:lnSpc>
                <a:spcPct val="150000"/>
              </a:lnSpc>
              <a:spcBef>
                <a:spcPts val="1200"/>
              </a:spcBef>
              <a:spcAft>
                <a:spcPts val="1200"/>
              </a:spcAft>
            </a:pPr>
            <a:r>
              <a:rPr lang="en-GB" dirty="0" smtClean="0">
                <a:latin typeface="+mn-lt"/>
              </a:rPr>
              <a:t>Creating an innovative environment</a:t>
            </a:r>
          </a:p>
          <a:p>
            <a:pPr>
              <a:lnSpc>
                <a:spcPct val="150000"/>
              </a:lnSpc>
              <a:spcBef>
                <a:spcPts val="1200"/>
              </a:spcBef>
              <a:spcAft>
                <a:spcPts val="1200"/>
              </a:spcAft>
            </a:pPr>
            <a:r>
              <a:rPr lang="en-GB" dirty="0" smtClean="0">
                <a:latin typeface="+mn-lt"/>
              </a:rPr>
              <a:t>Achievements</a:t>
            </a:r>
          </a:p>
          <a:p>
            <a:pPr>
              <a:lnSpc>
                <a:spcPct val="150000"/>
              </a:lnSpc>
              <a:spcBef>
                <a:spcPts val="1200"/>
              </a:spcBef>
              <a:spcAft>
                <a:spcPts val="1200"/>
              </a:spcAft>
            </a:pPr>
            <a:r>
              <a:rPr lang="en-GB" dirty="0" smtClean="0">
                <a:latin typeface="+mn-lt"/>
              </a:rPr>
              <a:t>What’s next</a:t>
            </a:r>
          </a:p>
          <a:p>
            <a:pPr>
              <a:lnSpc>
                <a:spcPct val="150000"/>
              </a:lnSpc>
              <a:spcBef>
                <a:spcPts val="1200"/>
              </a:spcBef>
              <a:spcAft>
                <a:spcPts val="1200"/>
              </a:spcAft>
            </a:pPr>
            <a:r>
              <a:rPr lang="en-GB" dirty="0" smtClean="0">
                <a:latin typeface="+mn-lt"/>
              </a:rPr>
              <a:t>Challenges</a:t>
            </a:r>
          </a:p>
          <a:p>
            <a:pPr>
              <a:lnSpc>
                <a:spcPct val="150000"/>
              </a:lnSpc>
              <a:spcBef>
                <a:spcPts val="1200"/>
              </a:spcBef>
              <a:spcAft>
                <a:spcPts val="1200"/>
              </a:spcAft>
            </a:pPr>
            <a:r>
              <a:rPr lang="en-GB" dirty="0" smtClean="0">
                <a:latin typeface="+mn-lt"/>
              </a:rPr>
              <a:t>Changing nature of collaboration in some domains</a:t>
            </a:r>
          </a:p>
          <a:p>
            <a:pPr>
              <a:lnSpc>
                <a:spcPct val="150000"/>
              </a:lnSpc>
              <a:spcBef>
                <a:spcPts val="1200"/>
              </a:spcBef>
              <a:spcAft>
                <a:spcPts val="1200"/>
              </a:spcAft>
            </a:pPr>
            <a:endParaRPr lang="en-IE" dirty="0" smtClean="0">
              <a:latin typeface="+mn-lt"/>
            </a:endParaRPr>
          </a:p>
          <a:p>
            <a:pPr>
              <a:lnSpc>
                <a:spcPct val="150000"/>
              </a:lnSpc>
            </a:pPr>
            <a:endParaRPr lang="en-IE" dirty="0" smtClean="0">
              <a:latin typeface="+mj-lt"/>
            </a:endParaRPr>
          </a:p>
        </p:txBody>
      </p:sp>
    </p:spTree>
    <p:extLst>
      <p:ext uri="{BB962C8B-B14F-4D97-AF65-F5344CB8AC3E}">
        <p14:creationId xmlns:p14="http://schemas.microsoft.com/office/powerpoint/2010/main" val="1016570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700808"/>
            <a:ext cx="4824536"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7854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616624"/>
          </a:xfrm>
        </p:spPr>
        <p:txBody>
          <a:bodyPr>
            <a:normAutofit fontScale="92500" lnSpcReduction="20000"/>
          </a:bodyPr>
          <a:lstStyle/>
          <a:p>
            <a:pPr marL="0" indent="0">
              <a:lnSpc>
                <a:spcPct val="150000"/>
              </a:lnSpc>
              <a:buNone/>
            </a:pPr>
            <a:r>
              <a:rPr lang="en-IE" b="1" dirty="0" smtClean="0">
                <a:latin typeface="Calibri" panose="020F0502020204030204" pitchFamily="34" charset="0"/>
                <a:cs typeface="Calibri" panose="020F0502020204030204" pitchFamily="34" charset="0"/>
              </a:rPr>
              <a:t>Environmental context</a:t>
            </a:r>
          </a:p>
          <a:p>
            <a:pPr>
              <a:lnSpc>
                <a:spcPct val="150000"/>
              </a:lnSpc>
            </a:pPr>
            <a:r>
              <a:rPr lang="en-IE" sz="2600" dirty="0" smtClean="0">
                <a:latin typeface="Calibri" panose="020F0502020204030204" pitchFamily="34" charset="0"/>
                <a:cs typeface="Calibri" panose="020F0502020204030204" pitchFamily="34" charset="0"/>
              </a:rPr>
              <a:t>Increased user demand</a:t>
            </a:r>
          </a:p>
          <a:p>
            <a:pPr>
              <a:lnSpc>
                <a:spcPct val="150000"/>
              </a:lnSpc>
            </a:pPr>
            <a:r>
              <a:rPr lang="en-IE" sz="2600" dirty="0" smtClean="0">
                <a:latin typeface="Calibri" panose="020F0502020204030204" pitchFamily="34" charset="0"/>
                <a:cs typeface="Calibri" panose="020F0502020204030204" pitchFamily="34" charset="0"/>
              </a:rPr>
              <a:t>Emergence of global user</a:t>
            </a:r>
          </a:p>
          <a:p>
            <a:pPr>
              <a:lnSpc>
                <a:spcPct val="150000"/>
              </a:lnSpc>
            </a:pPr>
            <a:r>
              <a:rPr lang="en-IE" sz="2600" dirty="0">
                <a:latin typeface="Calibri" panose="020F0502020204030204" pitchFamily="34" charset="0"/>
                <a:cs typeface="Calibri" panose="020F0502020204030204" pitchFamily="34" charset="0"/>
              </a:rPr>
              <a:t>Digital </a:t>
            </a:r>
            <a:r>
              <a:rPr lang="en-IE" sz="2600" dirty="0" smtClean="0">
                <a:latin typeface="Calibri" panose="020F0502020204030204" pitchFamily="34" charset="0"/>
                <a:cs typeface="Calibri" panose="020F0502020204030204" pitchFamily="34" charset="0"/>
              </a:rPr>
              <a:t>age – technology, sources, strategic alliances?</a:t>
            </a:r>
          </a:p>
          <a:p>
            <a:pPr>
              <a:lnSpc>
                <a:spcPct val="150000"/>
              </a:lnSpc>
            </a:pPr>
            <a:r>
              <a:rPr lang="en-IE" sz="2600" dirty="0">
                <a:latin typeface="Calibri" panose="020F0502020204030204" pitchFamily="34" charset="0"/>
                <a:cs typeface="Calibri" panose="020F0502020204030204" pitchFamily="34" charset="0"/>
              </a:rPr>
              <a:t>Skills:  </a:t>
            </a:r>
            <a:r>
              <a:rPr lang="en-IE" sz="2600" dirty="0" smtClean="0">
                <a:latin typeface="Calibri" panose="020F0502020204030204" pitchFamily="34" charset="0"/>
                <a:cs typeface="Calibri" panose="020F0502020204030204" pitchFamily="34" charset="0"/>
              </a:rPr>
              <a:t>Re-profiling, outsource? </a:t>
            </a:r>
          </a:p>
          <a:p>
            <a:pPr>
              <a:lnSpc>
                <a:spcPct val="150000"/>
              </a:lnSpc>
            </a:pPr>
            <a:r>
              <a:rPr lang="en-GB" sz="2600" dirty="0" smtClean="0">
                <a:latin typeface="Calibri" panose="020F0502020204030204" pitchFamily="34" charset="0"/>
                <a:cs typeface="Calibri" panose="020F0502020204030204" pitchFamily="34" charset="0"/>
              </a:rPr>
              <a:t>Data sources evolving</a:t>
            </a:r>
            <a:endParaRPr lang="en-IE" sz="2600" dirty="0" smtClean="0">
              <a:latin typeface="Calibri" panose="020F0502020204030204" pitchFamily="34" charset="0"/>
              <a:cs typeface="Calibri" panose="020F0502020204030204" pitchFamily="34" charset="0"/>
            </a:endParaRPr>
          </a:p>
          <a:p>
            <a:pPr>
              <a:lnSpc>
                <a:spcPct val="150000"/>
              </a:lnSpc>
            </a:pPr>
            <a:r>
              <a:rPr lang="en-IE" sz="2600" b="1" dirty="0" smtClean="0">
                <a:latin typeface="Calibri" panose="020F0502020204030204" pitchFamily="34" charset="0"/>
                <a:cs typeface="Calibri" panose="020F0502020204030204" pitchFamily="34" charset="0"/>
              </a:rPr>
              <a:t>Politicisation </a:t>
            </a:r>
            <a:r>
              <a:rPr lang="en-IE" sz="2600" b="1" dirty="0">
                <a:latin typeface="Calibri" panose="020F0502020204030204" pitchFamily="34" charset="0"/>
                <a:cs typeface="Calibri" panose="020F0502020204030204" pitchFamily="34" charset="0"/>
              </a:rPr>
              <a:t>– crisis, targets and </a:t>
            </a:r>
            <a:r>
              <a:rPr lang="en-IE" sz="2600" b="1" dirty="0" smtClean="0">
                <a:latin typeface="Calibri" panose="020F0502020204030204" pitchFamily="34" charset="0"/>
                <a:cs typeface="Calibri" panose="020F0502020204030204" pitchFamily="34" charset="0"/>
              </a:rPr>
              <a:t>indicators – real or perceived</a:t>
            </a:r>
          </a:p>
          <a:p>
            <a:pPr>
              <a:lnSpc>
                <a:spcPct val="150000"/>
              </a:lnSpc>
            </a:pPr>
            <a:r>
              <a:rPr lang="en-IE" sz="2600" b="1" dirty="0" smtClean="0">
                <a:latin typeface="Calibri" panose="020F0502020204030204" pitchFamily="34" charset="0"/>
                <a:cs typeface="Calibri" panose="020F0502020204030204" pitchFamily="34" charset="0"/>
              </a:rPr>
              <a:t>Regulation &amp; scrutiny – changing the nature of relationships</a:t>
            </a:r>
            <a:r>
              <a:rPr lang="en-IE" sz="2600" b="1" dirty="0">
                <a:latin typeface="Calibri" panose="020F0502020204030204" pitchFamily="34" charset="0"/>
                <a:cs typeface="Calibri" panose="020F0502020204030204" pitchFamily="34" charset="0"/>
              </a:rPr>
              <a:t>?</a:t>
            </a:r>
            <a:endParaRPr lang="en-IE" b="1" dirty="0" smtClean="0">
              <a:latin typeface="Calibri" panose="020F0502020204030204" pitchFamily="34" charset="0"/>
              <a:cs typeface="Calibri" panose="020F0502020204030204" pitchFamily="34" charset="0"/>
            </a:endParaRPr>
          </a:p>
          <a:p>
            <a:pPr>
              <a:lnSpc>
                <a:spcPct val="150000"/>
              </a:lnSpc>
            </a:pPr>
            <a:endParaRPr lang="en-I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150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908720"/>
            <a:ext cx="8229600" cy="5832648"/>
          </a:xfrm>
        </p:spPr>
        <p:txBody>
          <a:bodyPr>
            <a:normAutofit fontScale="85000" lnSpcReduction="20000"/>
          </a:bodyPr>
          <a:lstStyle/>
          <a:p>
            <a:pPr marL="0" indent="0">
              <a:lnSpc>
                <a:spcPct val="150000"/>
              </a:lnSpc>
              <a:buNone/>
            </a:pPr>
            <a:r>
              <a:rPr lang="en-GB" b="1" dirty="0" smtClean="0">
                <a:latin typeface="+mj-lt"/>
              </a:rPr>
              <a:t>Creating an innovation friendly environment</a:t>
            </a:r>
            <a:endParaRPr lang="en-GB" dirty="0" smtClean="0">
              <a:latin typeface="+mj-lt"/>
            </a:endParaRPr>
          </a:p>
          <a:p>
            <a:pPr>
              <a:lnSpc>
                <a:spcPct val="150000"/>
              </a:lnSpc>
              <a:spcBef>
                <a:spcPts val="1200"/>
              </a:spcBef>
              <a:spcAft>
                <a:spcPts val="1200"/>
              </a:spcAft>
            </a:pPr>
            <a:r>
              <a:rPr lang="en-GB" dirty="0" smtClean="0">
                <a:latin typeface="+mn-lt"/>
              </a:rPr>
              <a:t>Flexibility and adaptability</a:t>
            </a:r>
            <a:endParaRPr lang="en-IE" dirty="0" smtClean="0">
              <a:latin typeface="+mn-lt"/>
            </a:endParaRPr>
          </a:p>
          <a:p>
            <a:pPr>
              <a:lnSpc>
                <a:spcPct val="150000"/>
              </a:lnSpc>
              <a:spcBef>
                <a:spcPts val="1200"/>
              </a:spcBef>
              <a:spcAft>
                <a:spcPts val="1200"/>
              </a:spcAft>
            </a:pPr>
            <a:r>
              <a:rPr lang="en-GB" dirty="0" smtClean="0">
                <a:latin typeface="+mn-lt"/>
              </a:rPr>
              <a:t>Collaboration of the willing – we are here because we want to be here – we are open</a:t>
            </a:r>
            <a:endParaRPr lang="en-IE" dirty="0" smtClean="0">
              <a:latin typeface="+mn-lt"/>
            </a:endParaRPr>
          </a:p>
          <a:p>
            <a:pPr>
              <a:lnSpc>
                <a:spcPct val="150000"/>
              </a:lnSpc>
              <a:spcBef>
                <a:spcPts val="1200"/>
              </a:spcBef>
              <a:spcAft>
                <a:spcPts val="1200"/>
              </a:spcAft>
            </a:pPr>
            <a:r>
              <a:rPr lang="en-GB" dirty="0" smtClean="0">
                <a:latin typeface="+mn-lt"/>
              </a:rPr>
              <a:t>Focus on the art of the possible</a:t>
            </a:r>
            <a:endParaRPr lang="en-IE" dirty="0" smtClean="0">
              <a:latin typeface="+mn-lt"/>
            </a:endParaRPr>
          </a:p>
          <a:p>
            <a:pPr>
              <a:lnSpc>
                <a:spcPct val="150000"/>
              </a:lnSpc>
              <a:spcBef>
                <a:spcPts val="1200"/>
              </a:spcBef>
              <a:spcAft>
                <a:spcPts val="1200"/>
              </a:spcAft>
            </a:pPr>
            <a:r>
              <a:rPr lang="en-GB" dirty="0" smtClean="0">
                <a:latin typeface="+mn-lt"/>
              </a:rPr>
              <a:t>We take a partnership approach</a:t>
            </a:r>
            <a:endParaRPr lang="en-IE" dirty="0">
              <a:latin typeface="+mn-lt"/>
            </a:endParaRPr>
          </a:p>
          <a:p>
            <a:pPr>
              <a:lnSpc>
                <a:spcPct val="150000"/>
              </a:lnSpc>
              <a:spcBef>
                <a:spcPts val="1200"/>
              </a:spcBef>
              <a:spcAft>
                <a:spcPts val="1200"/>
              </a:spcAft>
            </a:pPr>
            <a:r>
              <a:rPr lang="en-GB" dirty="0" smtClean="0">
                <a:latin typeface="+mn-lt"/>
              </a:rPr>
              <a:t>We have a social conscience - nobody gets left behind – we create road-maps</a:t>
            </a:r>
            <a:endParaRPr lang="en-IE" dirty="0">
              <a:latin typeface="+mn-lt"/>
            </a:endParaRPr>
          </a:p>
        </p:txBody>
      </p:sp>
    </p:spTree>
    <p:extLst>
      <p:ext uri="{BB962C8B-B14F-4D97-AF65-F5344CB8AC3E}">
        <p14:creationId xmlns:p14="http://schemas.microsoft.com/office/powerpoint/2010/main" val="2115508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1"/>
          <p:cNvSpPr txBox="1">
            <a:spLocks noChangeArrowheads="1"/>
          </p:cNvSpPr>
          <p:nvPr/>
        </p:nvSpPr>
        <p:spPr bwMode="auto">
          <a:xfrm>
            <a:off x="762000" y="1687513"/>
            <a:ext cx="5448300" cy="558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028700" indent="-3429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a:spcBef>
                <a:spcPct val="0"/>
              </a:spcBef>
              <a:buSzTx/>
              <a:buFont typeface="Arial" charset="0"/>
              <a:buChar char="•"/>
            </a:pPr>
            <a:r>
              <a:rPr lang="en-US" altLang="en-US" sz="2800" dirty="0">
                <a:solidFill>
                  <a:schemeClr val="bg1"/>
                </a:solidFill>
                <a:latin typeface="Calibri" pitchFamily="34" charset="0"/>
              </a:rPr>
              <a:t>Four main principles: </a:t>
            </a:r>
          </a:p>
          <a:p>
            <a:pPr lvl="2">
              <a:spcBef>
                <a:spcPct val="0"/>
              </a:spcBef>
              <a:buSzTx/>
              <a:buFont typeface="Calibri" pitchFamily="34" charset="0"/>
              <a:buChar char="−"/>
            </a:pPr>
            <a:r>
              <a:rPr lang="en-US" altLang="en-US" sz="2800" dirty="0">
                <a:solidFill>
                  <a:schemeClr val="bg1"/>
                </a:solidFill>
                <a:latin typeface="Calibri" pitchFamily="34" charset="0"/>
              </a:rPr>
              <a:t>Openness</a:t>
            </a:r>
          </a:p>
          <a:p>
            <a:pPr lvl="2">
              <a:spcBef>
                <a:spcPct val="0"/>
              </a:spcBef>
              <a:buSzTx/>
              <a:buFont typeface="Calibri" pitchFamily="34" charset="0"/>
              <a:buChar char="−"/>
            </a:pPr>
            <a:r>
              <a:rPr lang="en-US" altLang="en-US" sz="2800" dirty="0">
                <a:solidFill>
                  <a:schemeClr val="bg1"/>
                </a:solidFill>
                <a:latin typeface="Calibri" pitchFamily="34" charset="0"/>
              </a:rPr>
              <a:t>Flexibility</a:t>
            </a:r>
          </a:p>
          <a:p>
            <a:pPr lvl="2">
              <a:spcBef>
                <a:spcPct val="0"/>
              </a:spcBef>
              <a:buSzTx/>
              <a:buFont typeface="Calibri" pitchFamily="34" charset="0"/>
              <a:buChar char="−"/>
            </a:pPr>
            <a:r>
              <a:rPr lang="en-US" altLang="en-US" sz="2800" dirty="0">
                <a:solidFill>
                  <a:schemeClr val="bg1"/>
                </a:solidFill>
                <a:latin typeface="Calibri" pitchFamily="34" charset="0"/>
              </a:rPr>
              <a:t>Participation</a:t>
            </a:r>
          </a:p>
          <a:p>
            <a:pPr lvl="2">
              <a:spcBef>
                <a:spcPct val="0"/>
              </a:spcBef>
              <a:buSzTx/>
              <a:buFont typeface="Calibri" pitchFamily="34" charset="0"/>
              <a:buChar char="−"/>
            </a:pPr>
            <a:r>
              <a:rPr lang="en-US" altLang="en-US" sz="2800" dirty="0">
                <a:solidFill>
                  <a:schemeClr val="bg1"/>
                </a:solidFill>
                <a:latin typeface="Calibri" pitchFamily="34" charset="0"/>
              </a:rPr>
              <a:t>Pragmatism</a:t>
            </a:r>
          </a:p>
          <a:p>
            <a:pPr>
              <a:spcBef>
                <a:spcPct val="0"/>
              </a:spcBef>
              <a:buSzTx/>
              <a:buFont typeface="Arial" charset="0"/>
              <a:buChar char="•"/>
            </a:pPr>
            <a:endParaRPr lang="en-US" altLang="en-US" sz="2800" dirty="0" smtClean="0">
              <a:solidFill>
                <a:schemeClr val="bg1"/>
              </a:solidFill>
              <a:latin typeface="Calibri" pitchFamily="34" charset="0"/>
            </a:endParaRPr>
          </a:p>
          <a:p>
            <a:pPr>
              <a:spcBef>
                <a:spcPct val="0"/>
              </a:spcBef>
              <a:buSzTx/>
              <a:buFont typeface="Arial" charset="0"/>
              <a:buChar char="•"/>
            </a:pPr>
            <a:r>
              <a:rPr lang="en-US" altLang="en-US" sz="2800" dirty="0" smtClean="0">
                <a:solidFill>
                  <a:schemeClr val="bg1"/>
                </a:solidFill>
                <a:latin typeface="Calibri" pitchFamily="34" charset="0"/>
              </a:rPr>
              <a:t>A </a:t>
            </a:r>
            <a:r>
              <a:rPr lang="en-US" altLang="en-US" sz="2800" dirty="0">
                <a:solidFill>
                  <a:schemeClr val="bg1"/>
                </a:solidFill>
                <a:latin typeface="Calibri" pitchFamily="34" charset="0"/>
              </a:rPr>
              <a:t>vision for an aligned and collaboratively led community</a:t>
            </a:r>
          </a:p>
          <a:p>
            <a:pPr>
              <a:spcBef>
                <a:spcPct val="0"/>
              </a:spcBef>
              <a:buSzTx/>
              <a:buFont typeface="Arial" charset="0"/>
              <a:buChar char="•"/>
            </a:pPr>
            <a:endParaRPr lang="en-US" altLang="en-US" sz="2800" dirty="0">
              <a:solidFill>
                <a:schemeClr val="bg1"/>
              </a:solidFill>
              <a:latin typeface="Calibri" pitchFamily="34" charset="0"/>
            </a:endParaRPr>
          </a:p>
          <a:p>
            <a:pPr>
              <a:spcBef>
                <a:spcPct val="0"/>
              </a:spcBef>
              <a:buSzTx/>
              <a:buFont typeface="Arial" charset="0"/>
              <a:buChar char="•"/>
            </a:pPr>
            <a:r>
              <a:rPr lang="en-US" altLang="en-US" sz="2800" dirty="0">
                <a:solidFill>
                  <a:schemeClr val="bg1"/>
                </a:solidFill>
                <a:latin typeface="Calibri" pitchFamily="34" charset="0"/>
              </a:rPr>
              <a:t>Allows all of us to benefit from collaboration and sharing</a:t>
            </a:r>
          </a:p>
          <a:p>
            <a:pPr>
              <a:spcBef>
                <a:spcPct val="0"/>
              </a:spcBef>
              <a:buSzTx/>
              <a:buFont typeface="Arial" charset="0"/>
              <a:buChar char="•"/>
            </a:pPr>
            <a:endParaRPr lang="en-US" altLang="en-US" sz="2800" dirty="0">
              <a:solidFill>
                <a:schemeClr val="bg1"/>
              </a:solidFill>
              <a:latin typeface="Calibri" pitchFamily="34" charset="0"/>
            </a:endParaRPr>
          </a:p>
          <a:p>
            <a:pPr>
              <a:spcBef>
                <a:spcPct val="0"/>
              </a:spcBef>
              <a:buSzTx/>
              <a:buFont typeface="Arial" charset="0"/>
              <a:buChar char="•"/>
            </a:pPr>
            <a:endParaRPr lang="en-US" altLang="en-US" sz="2100" dirty="0">
              <a:latin typeface="Calibri" pitchFamily="34" charset="0"/>
            </a:endParaRPr>
          </a:p>
        </p:txBody>
      </p:sp>
      <p:sp>
        <p:nvSpPr>
          <p:cNvPr id="13" name="Title 1"/>
          <p:cNvSpPr>
            <a:spLocks noGrp="1"/>
          </p:cNvSpPr>
          <p:nvPr>
            <p:ph type="title"/>
          </p:nvPr>
        </p:nvSpPr>
        <p:spPr>
          <a:xfrm>
            <a:off x="250825" y="549275"/>
            <a:ext cx="8569647" cy="857250"/>
          </a:xfrm>
        </p:spPr>
        <p:txBody>
          <a:bodyPr>
            <a:noAutofit/>
          </a:bodyPr>
          <a:lstStyle/>
          <a:p>
            <a:pPr algn="l">
              <a:defRPr/>
            </a:pPr>
            <a:r>
              <a:rPr lang="en-US" sz="3600" dirty="0" smtClean="0">
                <a:latin typeface="+mn-lt"/>
              </a:rPr>
              <a:t>      Statistical Modernization Community</a:t>
            </a:r>
          </a:p>
        </p:txBody>
      </p:sp>
      <p:pic>
        <p:nvPicPr>
          <p:cNvPr id="19460" name="Picture 2" descr="https://s-media-cache-ak0.pinimg.com/236x/fb/87/f1/fb87f1e54c8c4672e47a4b3ac52d41e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5900" y="2563813"/>
            <a:ext cx="202565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6923088" y="2911475"/>
            <a:ext cx="1312862" cy="1323975"/>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p>
        </p:txBody>
      </p:sp>
    </p:spTree>
    <p:extLst>
      <p:ext uri="{BB962C8B-B14F-4D97-AF65-F5344CB8AC3E}">
        <p14:creationId xmlns:p14="http://schemas.microsoft.com/office/powerpoint/2010/main" val="601440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smtClean="0"/>
              <a:t> </a:t>
            </a:r>
            <a:endParaRPr lang="en-IE" dirty="0"/>
          </a:p>
        </p:txBody>
      </p:sp>
      <p:sp>
        <p:nvSpPr>
          <p:cNvPr id="3" name="Content Placeholder 2"/>
          <p:cNvSpPr>
            <a:spLocks noGrp="1"/>
          </p:cNvSpPr>
          <p:nvPr>
            <p:ph idx="1"/>
          </p:nvPr>
        </p:nvSpPr>
        <p:spPr>
          <a:xfrm>
            <a:off x="467544" y="764704"/>
            <a:ext cx="8229600" cy="5832648"/>
          </a:xfrm>
        </p:spPr>
        <p:txBody>
          <a:bodyPr>
            <a:normAutofit/>
          </a:bodyPr>
          <a:lstStyle/>
          <a:p>
            <a:pPr marL="0" indent="0">
              <a:lnSpc>
                <a:spcPct val="150000"/>
              </a:lnSpc>
              <a:buNone/>
            </a:pPr>
            <a:r>
              <a:rPr lang="en-GB" sz="3100" b="1" dirty="0">
                <a:latin typeface="Calibri" panose="020F0502020204030204" pitchFamily="34" charset="0"/>
                <a:cs typeface="Calibri" panose="020F0502020204030204" pitchFamily="34" charset="0"/>
              </a:rPr>
              <a:t>M</a:t>
            </a:r>
            <a:r>
              <a:rPr lang="en-GB" sz="3100" b="1" dirty="0" smtClean="0">
                <a:latin typeface="Calibri" panose="020F0502020204030204" pitchFamily="34" charset="0"/>
                <a:cs typeface="Calibri" panose="020F0502020204030204" pitchFamily="34" charset="0"/>
              </a:rPr>
              <a:t>odernisation activities: Practical example</a:t>
            </a:r>
          </a:p>
          <a:p>
            <a:pPr>
              <a:lnSpc>
                <a:spcPct val="120000"/>
              </a:lnSpc>
              <a:spcBef>
                <a:spcPts val="600"/>
              </a:spcBef>
            </a:pPr>
            <a:r>
              <a:rPr lang="en-GB" sz="2600" dirty="0" smtClean="0">
                <a:latin typeface="Calibri" panose="020F0502020204030204" pitchFamily="34" charset="0"/>
                <a:cs typeface="Calibri" panose="020F0502020204030204" pitchFamily="34" charset="0"/>
              </a:rPr>
              <a:t>Shift from primary data collection to increased usage of secondary data sources</a:t>
            </a:r>
          </a:p>
          <a:p>
            <a:pPr>
              <a:lnSpc>
                <a:spcPct val="120000"/>
              </a:lnSpc>
              <a:spcBef>
                <a:spcPts val="600"/>
              </a:spcBef>
            </a:pPr>
            <a:r>
              <a:rPr lang="en-GB" sz="2600" dirty="0" smtClean="0">
                <a:latin typeface="Calibri" panose="020F0502020204030204" pitchFamily="34" charset="0"/>
                <a:cs typeface="Calibri" panose="020F0502020204030204" pitchFamily="34" charset="0"/>
              </a:rPr>
              <a:t>Continued evolution from product based to process based organisational structures</a:t>
            </a:r>
          </a:p>
          <a:p>
            <a:pPr>
              <a:lnSpc>
                <a:spcPct val="120000"/>
              </a:lnSpc>
              <a:spcBef>
                <a:spcPts val="600"/>
              </a:spcBef>
            </a:pPr>
            <a:r>
              <a:rPr lang="en-GB" sz="2600" dirty="0" smtClean="0">
                <a:latin typeface="Calibri" panose="020F0502020204030204" pitchFamily="34" charset="0"/>
                <a:cs typeface="Calibri" panose="020F0502020204030204" pitchFamily="34" charset="0"/>
              </a:rPr>
              <a:t>Embedding process based models aligned to the GSBPM and GAMSO</a:t>
            </a:r>
          </a:p>
          <a:p>
            <a:pPr>
              <a:lnSpc>
                <a:spcPct val="120000"/>
              </a:lnSpc>
              <a:spcBef>
                <a:spcPts val="600"/>
              </a:spcBef>
            </a:pPr>
            <a:r>
              <a:rPr lang="en-GB" sz="2600" dirty="0" smtClean="0">
                <a:latin typeface="Calibri" panose="020F0502020204030204" pitchFamily="34" charset="0"/>
                <a:cs typeface="Calibri" panose="020F0502020204030204" pitchFamily="34" charset="0"/>
              </a:rPr>
              <a:t>Increased usage of visualisation tools across the GSBPM</a:t>
            </a:r>
          </a:p>
          <a:p>
            <a:pPr>
              <a:lnSpc>
                <a:spcPct val="120000"/>
              </a:lnSpc>
              <a:spcBef>
                <a:spcPts val="600"/>
              </a:spcBef>
            </a:pPr>
            <a:r>
              <a:rPr lang="en-GB" sz="2600" dirty="0" smtClean="0">
                <a:latin typeface="Calibri" panose="020F0502020204030204" pitchFamily="34" charset="0"/>
                <a:cs typeface="Calibri" panose="020F0502020204030204" pitchFamily="34" charset="0"/>
              </a:rPr>
              <a:t>Recruiting resources with new skill sets</a:t>
            </a:r>
          </a:p>
          <a:p>
            <a:pPr>
              <a:lnSpc>
                <a:spcPct val="120000"/>
              </a:lnSpc>
              <a:spcBef>
                <a:spcPts val="600"/>
              </a:spcBef>
            </a:pPr>
            <a:r>
              <a:rPr lang="en-GB" sz="2600" dirty="0" smtClean="0">
                <a:latin typeface="Calibri" panose="020F0502020204030204" pitchFamily="34" charset="0"/>
                <a:cs typeface="Calibri" panose="020F0502020204030204" pitchFamily="34" charset="0"/>
              </a:rPr>
              <a:t>Developing a CSPA compatible architecture</a:t>
            </a:r>
          </a:p>
          <a:p>
            <a:pPr>
              <a:lnSpc>
                <a:spcPct val="120000"/>
              </a:lnSpc>
              <a:spcBef>
                <a:spcPts val="600"/>
              </a:spcBef>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194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7545" y="2222579"/>
            <a:ext cx="8378979" cy="159123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IE" sz="1050" b="1" dirty="0">
                <a:solidFill>
                  <a:srgbClr val="4F81BD">
                    <a:lumMod val="50000"/>
                  </a:srgbClr>
                </a:solidFill>
              </a:rPr>
              <a:t>Statistical Processing</a:t>
            </a:r>
          </a:p>
        </p:txBody>
      </p:sp>
      <p:sp>
        <p:nvSpPr>
          <p:cNvPr id="11" name="Rounded Rectangle 10"/>
          <p:cNvSpPr/>
          <p:nvPr/>
        </p:nvSpPr>
        <p:spPr>
          <a:xfrm>
            <a:off x="587726" y="2534225"/>
            <a:ext cx="8138615" cy="962077"/>
          </a:xfrm>
          <a:prstGeom prst="roundRect">
            <a:avLst/>
          </a:prstGeom>
          <a:ln/>
        </p:spPr>
        <p:style>
          <a:lnRef idx="1">
            <a:schemeClr val="dk1"/>
          </a:lnRef>
          <a:fillRef idx="2">
            <a:schemeClr val="dk1"/>
          </a:fillRef>
          <a:effectRef idx="1">
            <a:schemeClr val="dk1"/>
          </a:effectRef>
          <a:fontRef idx="minor">
            <a:schemeClr val="dk1"/>
          </a:fontRef>
        </p:style>
        <p:txBody>
          <a:bodyPr rtlCol="0" anchor="t"/>
          <a:lstStyle/>
          <a:p>
            <a:r>
              <a:rPr lang="en-IE" sz="1100" b="1" dirty="0" smtClean="0">
                <a:solidFill>
                  <a:prstClr val="black"/>
                </a:solidFill>
              </a:rPr>
              <a:t>Quality Management Framework</a:t>
            </a:r>
            <a:endParaRPr lang="en-IE" sz="1100" b="1" dirty="0">
              <a:solidFill>
                <a:prstClr val="black"/>
              </a:solidFill>
            </a:endParaRPr>
          </a:p>
        </p:txBody>
      </p:sp>
      <p:sp>
        <p:nvSpPr>
          <p:cNvPr id="4" name="Up-Down Arrow 3"/>
          <p:cNvSpPr/>
          <p:nvPr/>
        </p:nvSpPr>
        <p:spPr>
          <a:xfrm>
            <a:off x="3388468" y="1835952"/>
            <a:ext cx="247429" cy="2313128"/>
          </a:xfrm>
          <a:prstGeom prst="upDownArrow">
            <a:avLst/>
          </a:prstGeom>
          <a:solidFill>
            <a:schemeClr val="accent2">
              <a:lumMod val="75000"/>
            </a:schemeClr>
          </a:solidFill>
        </p:spPr>
        <p:style>
          <a:lnRef idx="1">
            <a:schemeClr val="accent2"/>
          </a:lnRef>
          <a:fillRef idx="3">
            <a:schemeClr val="accent2"/>
          </a:fillRef>
          <a:effectRef idx="2">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IE" sz="800" dirty="0">
              <a:solidFill>
                <a:prstClr val="white"/>
              </a:solidFill>
            </a:endParaRPr>
          </a:p>
        </p:txBody>
      </p:sp>
      <p:sp>
        <p:nvSpPr>
          <p:cNvPr id="5" name="Up-Down Arrow 4"/>
          <p:cNvSpPr/>
          <p:nvPr/>
        </p:nvSpPr>
        <p:spPr>
          <a:xfrm>
            <a:off x="6639142" y="1835951"/>
            <a:ext cx="238931" cy="2313129"/>
          </a:xfrm>
          <a:prstGeom prst="upDownArrow">
            <a:avLst/>
          </a:prstGeom>
          <a:solidFill>
            <a:schemeClr val="accent2">
              <a:lumMod val="75000"/>
            </a:schemeClr>
          </a:solidFill>
        </p:spPr>
        <p:style>
          <a:lnRef idx="1">
            <a:schemeClr val="accent2"/>
          </a:lnRef>
          <a:fillRef idx="3">
            <a:schemeClr val="accent2"/>
          </a:fillRef>
          <a:effectRef idx="2">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IE" sz="800" dirty="0">
              <a:solidFill>
                <a:prstClr val="white"/>
              </a:solidFill>
            </a:endParaRPr>
          </a:p>
        </p:txBody>
      </p:sp>
      <p:sp>
        <p:nvSpPr>
          <p:cNvPr id="6" name="Rectangle 5"/>
          <p:cNvSpPr/>
          <p:nvPr/>
        </p:nvSpPr>
        <p:spPr>
          <a:xfrm rot="5400000">
            <a:off x="4209025" y="-3635039"/>
            <a:ext cx="737796" cy="8097121"/>
          </a:xfrm>
          <a:prstGeom prst="rect">
            <a:avLst/>
          </a:prstGeom>
          <a:solidFill>
            <a:srgbClr val="FAFAC8"/>
          </a:solidFill>
        </p:spPr>
        <p:style>
          <a:lnRef idx="1">
            <a:schemeClr val="accent3"/>
          </a:lnRef>
          <a:fillRef idx="2">
            <a:schemeClr val="accent3"/>
          </a:fillRef>
          <a:effectRef idx="1">
            <a:schemeClr val="accent3"/>
          </a:effectRef>
          <a:fontRef idx="minor">
            <a:schemeClr val="dk1"/>
          </a:fontRef>
        </p:style>
        <p:txBody>
          <a:bodyPr vert="vert27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2800" b="1" dirty="0">
                <a:solidFill>
                  <a:srgbClr val="9BBB59">
                    <a:lumMod val="50000"/>
                  </a:srgbClr>
                </a:solidFill>
              </a:rPr>
              <a:t>Customers</a:t>
            </a:r>
          </a:p>
        </p:txBody>
      </p:sp>
      <p:sp>
        <p:nvSpPr>
          <p:cNvPr id="7" name="Left-Right Arrow 6"/>
          <p:cNvSpPr/>
          <p:nvPr/>
        </p:nvSpPr>
        <p:spPr>
          <a:xfrm>
            <a:off x="5508105" y="5637567"/>
            <a:ext cx="504056" cy="209510"/>
          </a:xfrm>
          <a:prstGeom prst="leftRightArrow">
            <a:avLst/>
          </a:prstGeom>
          <a:gradFill flip="none" rotWithShape="1">
            <a:gsLst>
              <a:gs pos="0">
                <a:srgbClr val="7B57A7"/>
              </a:gs>
              <a:gs pos="0">
                <a:schemeClr val="accent4">
                  <a:lumMod val="60000"/>
                  <a:lumOff val="40000"/>
                </a:schemeClr>
              </a:gs>
              <a:gs pos="100000">
                <a:schemeClr val="accent3">
                  <a:lumMod val="60000"/>
                  <a:lumOff val="40000"/>
                </a:schemeClr>
              </a:gs>
            </a:gsLst>
            <a:lin ang="0" scaled="0"/>
            <a:tileRect/>
          </a:gradFill>
        </p:spPr>
        <p:style>
          <a:lnRef idx="1">
            <a:schemeClr val="accent4"/>
          </a:lnRef>
          <a:fillRef idx="3">
            <a:schemeClr val="accent4"/>
          </a:fillRef>
          <a:effectRef idx="2">
            <a:schemeClr val="accent4"/>
          </a:effectRef>
          <a:fontRef idx="minor">
            <a:schemeClr val="lt1"/>
          </a:fontRef>
        </p:style>
        <p:txBody>
          <a:bodyPr wrap="square" lIns="95782" tIns="47891" rIns="95782" bIns="47891"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IE" sz="800" dirty="0">
              <a:solidFill>
                <a:prstClr val="white"/>
              </a:solidFill>
            </a:endParaRPr>
          </a:p>
        </p:txBody>
      </p:sp>
      <p:sp>
        <p:nvSpPr>
          <p:cNvPr id="8" name="Isosceles Triangle 7"/>
          <p:cNvSpPr/>
          <p:nvPr/>
        </p:nvSpPr>
        <p:spPr>
          <a:xfrm>
            <a:off x="467545" y="782419"/>
            <a:ext cx="8378979" cy="1053533"/>
          </a:xfrm>
          <a:prstGeom prst="triangle">
            <a:avLst/>
          </a:prstGeom>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800" b="1" dirty="0">
                <a:solidFill>
                  <a:srgbClr val="C0504D">
                    <a:lumMod val="50000"/>
                  </a:srgbClr>
                </a:solidFill>
              </a:rPr>
              <a:t>Strategy &amp; leadership </a:t>
            </a:r>
          </a:p>
        </p:txBody>
      </p:sp>
      <p:sp>
        <p:nvSpPr>
          <p:cNvPr id="9" name="Up-Down Arrow 8"/>
          <p:cNvSpPr/>
          <p:nvPr/>
        </p:nvSpPr>
        <p:spPr>
          <a:xfrm>
            <a:off x="4614360" y="1835952"/>
            <a:ext cx="238931" cy="386628"/>
          </a:xfrm>
          <a:prstGeom prst="upDownArrow">
            <a:avLst/>
          </a:prstGeom>
        </p:spPr>
        <p:style>
          <a:lnRef idx="1">
            <a:schemeClr val="accent2"/>
          </a:lnRef>
          <a:fillRef idx="3">
            <a:schemeClr val="accent2"/>
          </a:fillRef>
          <a:effectRef idx="2">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IE" sz="800" dirty="0">
              <a:solidFill>
                <a:prstClr val="white"/>
              </a:solidFill>
            </a:endParaRPr>
          </a:p>
        </p:txBody>
      </p:sp>
      <p:sp>
        <p:nvSpPr>
          <p:cNvPr id="14" name="Pentagon 13"/>
          <p:cNvSpPr/>
          <p:nvPr/>
        </p:nvSpPr>
        <p:spPr>
          <a:xfrm>
            <a:off x="870863" y="2947887"/>
            <a:ext cx="964834" cy="414011"/>
          </a:xfrm>
          <a:prstGeom prst="homePlate">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Specify needs</a:t>
            </a:r>
          </a:p>
        </p:txBody>
      </p:sp>
      <p:sp>
        <p:nvSpPr>
          <p:cNvPr id="15" name="Chevron 14"/>
          <p:cNvSpPr/>
          <p:nvPr/>
        </p:nvSpPr>
        <p:spPr>
          <a:xfrm>
            <a:off x="1691681" y="2953391"/>
            <a:ext cx="1070835"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Design</a:t>
            </a:r>
          </a:p>
        </p:txBody>
      </p:sp>
      <p:sp>
        <p:nvSpPr>
          <p:cNvPr id="16" name="Chevron 15"/>
          <p:cNvSpPr/>
          <p:nvPr/>
        </p:nvSpPr>
        <p:spPr>
          <a:xfrm>
            <a:off x="7524329" y="2953391"/>
            <a:ext cx="1054567"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Evaluate</a:t>
            </a:r>
          </a:p>
        </p:txBody>
      </p:sp>
      <p:sp>
        <p:nvSpPr>
          <p:cNvPr id="17" name="Chevron 16"/>
          <p:cNvSpPr/>
          <p:nvPr/>
        </p:nvSpPr>
        <p:spPr>
          <a:xfrm>
            <a:off x="2611886" y="2953391"/>
            <a:ext cx="1024011"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Build</a:t>
            </a:r>
          </a:p>
        </p:txBody>
      </p:sp>
      <p:sp>
        <p:nvSpPr>
          <p:cNvPr id="18" name="Chevron 17"/>
          <p:cNvSpPr/>
          <p:nvPr/>
        </p:nvSpPr>
        <p:spPr>
          <a:xfrm>
            <a:off x="3491881" y="2953391"/>
            <a:ext cx="1095347"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Collect</a:t>
            </a:r>
          </a:p>
        </p:txBody>
      </p:sp>
      <p:sp>
        <p:nvSpPr>
          <p:cNvPr id="19" name="Chevron 18"/>
          <p:cNvSpPr/>
          <p:nvPr/>
        </p:nvSpPr>
        <p:spPr>
          <a:xfrm>
            <a:off x="4440263" y="2953391"/>
            <a:ext cx="1135751"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Process</a:t>
            </a:r>
          </a:p>
        </p:txBody>
      </p:sp>
      <p:sp>
        <p:nvSpPr>
          <p:cNvPr id="20" name="Chevron 19"/>
          <p:cNvSpPr/>
          <p:nvPr/>
        </p:nvSpPr>
        <p:spPr>
          <a:xfrm>
            <a:off x="5436097" y="2957015"/>
            <a:ext cx="1180171"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Analyse</a:t>
            </a:r>
          </a:p>
        </p:txBody>
      </p:sp>
      <p:sp>
        <p:nvSpPr>
          <p:cNvPr id="21" name="Chevron 20"/>
          <p:cNvSpPr/>
          <p:nvPr/>
        </p:nvSpPr>
        <p:spPr>
          <a:xfrm>
            <a:off x="6466116" y="2953391"/>
            <a:ext cx="1202229" cy="399977"/>
          </a:xfrm>
          <a:prstGeom prst="chevron">
            <a:avLst/>
          </a:prstGeom>
          <a:solidFill>
            <a:schemeClr val="bg2">
              <a:lumMod val="20000"/>
              <a:lumOff val="80000"/>
            </a:schemeClr>
          </a:solidFill>
          <a:ln w="6350">
            <a:solidFill>
              <a:schemeClr val="tx2"/>
            </a:solidFill>
          </a:ln>
        </p:spPr>
        <p:style>
          <a:lnRef idx="2">
            <a:schemeClr val="accent5"/>
          </a:lnRef>
          <a:fillRef idx="1">
            <a:schemeClr val="lt1"/>
          </a:fillRef>
          <a:effectRef idx="0">
            <a:schemeClr val="accent5"/>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IE" sz="900" b="1" dirty="0">
                <a:solidFill>
                  <a:srgbClr val="1F497D">
                    <a:lumMod val="75000"/>
                  </a:srgbClr>
                </a:solidFill>
              </a:rPr>
              <a:t>Disseminate</a:t>
            </a:r>
          </a:p>
        </p:txBody>
      </p:sp>
      <p:sp>
        <p:nvSpPr>
          <p:cNvPr id="22" name="Down Arrow 21"/>
          <p:cNvSpPr/>
          <p:nvPr/>
        </p:nvSpPr>
        <p:spPr>
          <a:xfrm>
            <a:off x="2011074" y="782419"/>
            <a:ext cx="216024" cy="602536"/>
          </a:xfrm>
          <a:prstGeom prst="downArrow">
            <a:avLst/>
          </a:prstGeom>
          <a:solidFill>
            <a:srgbClr val="FAFAC8"/>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IE" dirty="0">
              <a:solidFill>
                <a:prstClr val="white"/>
              </a:solidFill>
            </a:endParaRPr>
          </a:p>
        </p:txBody>
      </p:sp>
      <p:sp>
        <p:nvSpPr>
          <p:cNvPr id="23" name="Rectangle 22"/>
          <p:cNvSpPr/>
          <p:nvPr/>
        </p:nvSpPr>
        <p:spPr>
          <a:xfrm>
            <a:off x="2640735" y="4128242"/>
            <a:ext cx="2867370" cy="2636912"/>
          </a:xfrm>
          <a:prstGeom prst="rect">
            <a:avLst/>
          </a:prstGeom>
        </p:spPr>
        <p:style>
          <a:lnRef idx="1">
            <a:schemeClr val="accent4"/>
          </a:lnRef>
          <a:fillRef idx="2">
            <a:schemeClr val="accent4"/>
          </a:fillRef>
          <a:effectRef idx="1">
            <a:schemeClr val="accent4"/>
          </a:effectRef>
          <a:fontRef idx="minor">
            <a:schemeClr val="dk1"/>
          </a:fontRef>
        </p:style>
        <p:txBody>
          <a:bodyPr wrap="square" lIns="95782" tIns="47891" rIns="95782" bIns="4789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IE" sz="900" b="1" dirty="0">
                <a:solidFill>
                  <a:srgbClr val="8064A2">
                    <a:lumMod val="50000"/>
                  </a:srgbClr>
                </a:solidFill>
              </a:rPr>
              <a:t>Business Support &amp; Capability Building</a:t>
            </a:r>
          </a:p>
        </p:txBody>
      </p:sp>
      <p:sp>
        <p:nvSpPr>
          <p:cNvPr id="24" name="Rectangle 23"/>
          <p:cNvSpPr/>
          <p:nvPr/>
        </p:nvSpPr>
        <p:spPr>
          <a:xfrm>
            <a:off x="2711090" y="5157192"/>
            <a:ext cx="1354757" cy="654178"/>
          </a:xfrm>
          <a:prstGeom prst="rect">
            <a:avLst/>
          </a:prstGeom>
          <a:solidFill>
            <a:schemeClr val="accent4">
              <a:lumMod val="60000"/>
              <a:lumOff val="40000"/>
            </a:schemeClr>
          </a:solidFill>
        </p:spPr>
        <p:style>
          <a:lnRef idx="1">
            <a:schemeClr val="accent4"/>
          </a:lnRef>
          <a:fillRef idx="2">
            <a:schemeClr val="accent4"/>
          </a:fillRef>
          <a:effectRef idx="1">
            <a:schemeClr val="accent4"/>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900" b="1" dirty="0" smtClean="0">
                <a:solidFill>
                  <a:srgbClr val="8064A2">
                    <a:lumMod val="50000"/>
                  </a:srgbClr>
                </a:solidFill>
              </a:rPr>
              <a:t>Administrative Data Centre</a:t>
            </a:r>
            <a:endParaRPr lang="en-IE" sz="900" b="1" dirty="0">
              <a:solidFill>
                <a:srgbClr val="8064A2">
                  <a:lumMod val="50000"/>
                </a:srgbClr>
              </a:solidFill>
            </a:endParaRPr>
          </a:p>
        </p:txBody>
      </p:sp>
      <p:sp>
        <p:nvSpPr>
          <p:cNvPr id="25" name="Rectangle 24"/>
          <p:cNvSpPr/>
          <p:nvPr/>
        </p:nvSpPr>
        <p:spPr>
          <a:xfrm>
            <a:off x="2699793" y="4437111"/>
            <a:ext cx="1366054" cy="637959"/>
          </a:xfrm>
          <a:prstGeom prst="rect">
            <a:avLst/>
          </a:prstGeom>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wrap="square" lIns="68415" tIns="34208" rIns="68415" bIns="34208"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900" b="1" dirty="0" smtClean="0">
                <a:solidFill>
                  <a:srgbClr val="8064A2">
                    <a:lumMod val="50000"/>
                  </a:srgbClr>
                </a:solidFill>
              </a:rPr>
              <a:t>Methodology</a:t>
            </a:r>
            <a:endParaRPr lang="en-IE" sz="900" b="1" dirty="0">
              <a:solidFill>
                <a:srgbClr val="8064A2">
                  <a:lumMod val="50000"/>
                </a:srgbClr>
              </a:solidFill>
            </a:endParaRPr>
          </a:p>
        </p:txBody>
      </p:sp>
      <p:sp>
        <p:nvSpPr>
          <p:cNvPr id="26" name="Rectangle 25"/>
          <p:cNvSpPr/>
          <p:nvPr/>
        </p:nvSpPr>
        <p:spPr>
          <a:xfrm>
            <a:off x="4098612" y="4437111"/>
            <a:ext cx="1366054" cy="637959"/>
          </a:xfrm>
          <a:prstGeom prst="rect">
            <a:avLst/>
          </a:prstGeom>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wrap="square" lIns="68415" tIns="34208" rIns="68415" bIns="34208"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900" b="1" dirty="0">
                <a:solidFill>
                  <a:srgbClr val="8064A2">
                    <a:lumMod val="50000"/>
                  </a:srgbClr>
                </a:solidFill>
              </a:rPr>
              <a:t>Quality </a:t>
            </a:r>
            <a:r>
              <a:rPr lang="en-IE" sz="900" b="1" dirty="0" smtClean="0">
                <a:solidFill>
                  <a:srgbClr val="8064A2">
                    <a:lumMod val="50000"/>
                  </a:srgbClr>
                </a:solidFill>
              </a:rPr>
              <a:t>Framework Management unit</a:t>
            </a:r>
            <a:endParaRPr lang="en-IE" sz="900" b="1" dirty="0">
              <a:solidFill>
                <a:srgbClr val="8064A2">
                  <a:lumMod val="50000"/>
                </a:srgbClr>
              </a:solidFill>
            </a:endParaRPr>
          </a:p>
        </p:txBody>
      </p:sp>
      <p:sp>
        <p:nvSpPr>
          <p:cNvPr id="27" name="Rectangle 26"/>
          <p:cNvSpPr/>
          <p:nvPr/>
        </p:nvSpPr>
        <p:spPr>
          <a:xfrm>
            <a:off x="4098612" y="5157192"/>
            <a:ext cx="1366054" cy="626620"/>
          </a:xfrm>
          <a:prstGeom prst="rect">
            <a:avLst/>
          </a:prstGeom>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900" b="1" dirty="0">
                <a:solidFill>
                  <a:srgbClr val="8064A2">
                    <a:lumMod val="50000"/>
                  </a:srgbClr>
                </a:solidFill>
              </a:rPr>
              <a:t>IT </a:t>
            </a:r>
          </a:p>
        </p:txBody>
      </p:sp>
      <p:sp>
        <p:nvSpPr>
          <p:cNvPr id="28" name="Rectangle 27"/>
          <p:cNvSpPr/>
          <p:nvPr/>
        </p:nvSpPr>
        <p:spPr>
          <a:xfrm>
            <a:off x="4099892" y="5877272"/>
            <a:ext cx="1364774" cy="616705"/>
          </a:xfrm>
          <a:prstGeom prst="rect">
            <a:avLst/>
          </a:prstGeom>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900" b="1" dirty="0" smtClean="0">
                <a:solidFill>
                  <a:srgbClr val="8064A2">
                    <a:lumMod val="50000"/>
                  </a:srgbClr>
                </a:solidFill>
              </a:rPr>
              <a:t>Dissemination </a:t>
            </a:r>
            <a:endParaRPr lang="en-IE" sz="900" b="1" dirty="0">
              <a:solidFill>
                <a:srgbClr val="8064A2">
                  <a:lumMod val="50000"/>
                </a:srgbClr>
              </a:solidFill>
            </a:endParaRPr>
          </a:p>
        </p:txBody>
      </p:sp>
      <p:sp>
        <p:nvSpPr>
          <p:cNvPr id="29" name="Rectangle 28"/>
          <p:cNvSpPr/>
          <p:nvPr/>
        </p:nvSpPr>
        <p:spPr>
          <a:xfrm rot="16200000">
            <a:off x="81841" y="4513950"/>
            <a:ext cx="2643620" cy="1872206"/>
          </a:xfrm>
          <a:prstGeom prst="rect">
            <a:avLst/>
          </a:prstGeom>
          <a:solidFill>
            <a:srgbClr val="FABE8C"/>
          </a:solidFill>
          <a:ln/>
        </p:spPr>
        <p:style>
          <a:lnRef idx="1">
            <a:schemeClr val="dk1"/>
          </a:lnRef>
          <a:fillRef idx="2">
            <a:schemeClr val="dk1"/>
          </a:fillRef>
          <a:effectRef idx="1">
            <a:schemeClr val="dk1"/>
          </a:effectRef>
          <a:fontRef idx="minor">
            <a:schemeClr val="dk1"/>
          </a:fontRef>
        </p:style>
        <p:txBody>
          <a:bodyPr vert="vert" rtlCol="0" anchor="ctr"/>
          <a:lstStyle/>
          <a:p>
            <a:pPr algn="ctr"/>
            <a:r>
              <a:rPr lang="en-IE" sz="1600" b="1" dirty="0" smtClean="0">
                <a:solidFill>
                  <a:prstClr val="black"/>
                </a:solidFill>
              </a:rPr>
              <a:t>Coordination &amp; Irish Statistical System wide support</a:t>
            </a:r>
            <a:endParaRPr lang="en-IE" sz="1600" b="1" dirty="0">
              <a:solidFill>
                <a:prstClr val="black"/>
              </a:solidFill>
            </a:endParaRPr>
          </a:p>
        </p:txBody>
      </p:sp>
      <p:sp>
        <p:nvSpPr>
          <p:cNvPr id="30" name="Up-Down Arrow 29"/>
          <p:cNvSpPr/>
          <p:nvPr/>
        </p:nvSpPr>
        <p:spPr>
          <a:xfrm rot="16200000">
            <a:off x="2384070" y="5777573"/>
            <a:ext cx="233783" cy="397663"/>
          </a:xfrm>
          <a:prstGeom prst="upDownArrow">
            <a:avLst>
              <a:gd name="adj1" fmla="val 36857"/>
              <a:gd name="adj2" fmla="val 23864"/>
            </a:avLst>
          </a:prstGeom>
          <a:gradFill>
            <a:gsLst>
              <a:gs pos="0">
                <a:schemeClr val="tx2">
                  <a:lumMod val="40000"/>
                  <a:lumOff val="60000"/>
                </a:schemeClr>
              </a:gs>
              <a:gs pos="100000">
                <a:schemeClr val="accent4">
                  <a:lumMod val="40000"/>
                  <a:lumOff val="60000"/>
                </a:schemeClr>
              </a:gs>
            </a:gsLst>
            <a:lin ang="5400000" scaled="0"/>
          </a:gradFill>
          <a:ln w="9525">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IE" sz="800" dirty="0">
              <a:solidFill>
                <a:prstClr val="white"/>
              </a:solidFill>
            </a:endParaRPr>
          </a:p>
        </p:txBody>
      </p:sp>
      <p:cxnSp>
        <p:nvCxnSpPr>
          <p:cNvPr id="31" name="Elbow Connector 30"/>
          <p:cNvCxnSpPr>
            <a:stCxn id="10" idx="3"/>
            <a:endCxn id="6" idx="0"/>
          </p:cNvCxnSpPr>
          <p:nvPr/>
        </p:nvCxnSpPr>
        <p:spPr>
          <a:xfrm flipH="1" flipV="1">
            <a:off x="8626484" y="413521"/>
            <a:ext cx="220040" cy="2604678"/>
          </a:xfrm>
          <a:prstGeom prst="bentConnector3">
            <a:avLst>
              <a:gd name="adj1" fmla="val -103890"/>
            </a:avLst>
          </a:prstGeom>
          <a:ln w="69850">
            <a:solidFill>
              <a:srgbClr val="8EB4E3"/>
            </a:solidFill>
            <a:headEnd type="none"/>
            <a:tailEnd type="triangle" w="lg" len="lg"/>
          </a:ln>
        </p:spPr>
        <p:style>
          <a:lnRef idx="3">
            <a:schemeClr val="accent3"/>
          </a:lnRef>
          <a:fillRef idx="0">
            <a:schemeClr val="accent3"/>
          </a:fillRef>
          <a:effectRef idx="2">
            <a:schemeClr val="accent3"/>
          </a:effectRef>
          <a:fontRef idx="minor">
            <a:schemeClr val="tx1"/>
          </a:fontRef>
        </p:style>
      </p:cxnSp>
      <p:cxnSp>
        <p:nvCxnSpPr>
          <p:cNvPr id="32" name="Straight Arrow Connector 31"/>
          <p:cNvCxnSpPr>
            <a:stCxn id="6" idx="3"/>
            <a:endCxn id="6" idx="3"/>
          </p:cNvCxnSpPr>
          <p:nvPr/>
        </p:nvCxnSpPr>
        <p:spPr>
          <a:xfrm>
            <a:off x="4577923" y="78242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077728" y="4149080"/>
            <a:ext cx="2834903" cy="27089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IE" sz="1000" b="1" dirty="0" smtClean="0">
                <a:solidFill>
                  <a:srgbClr val="9BBB59">
                    <a:lumMod val="50000"/>
                  </a:srgbClr>
                </a:solidFill>
              </a:rPr>
              <a:t>Corporate Support</a:t>
            </a:r>
            <a:endParaRPr lang="en-IE" sz="1000" b="1" dirty="0">
              <a:solidFill>
                <a:srgbClr val="9BBB59">
                  <a:lumMod val="50000"/>
                </a:srgbClr>
              </a:solidFill>
            </a:endParaRPr>
          </a:p>
        </p:txBody>
      </p:sp>
      <p:sp>
        <p:nvSpPr>
          <p:cNvPr id="34" name="Rectangle 33"/>
          <p:cNvSpPr/>
          <p:nvPr/>
        </p:nvSpPr>
        <p:spPr>
          <a:xfrm>
            <a:off x="6173575" y="5069314"/>
            <a:ext cx="1321606" cy="348205"/>
          </a:xfrm>
          <a:prstGeom prst="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smtClean="0">
                <a:solidFill>
                  <a:srgbClr val="9BBB59">
                    <a:lumMod val="50000"/>
                  </a:srgbClr>
                </a:solidFill>
              </a:rPr>
              <a:t>Transformation &amp; Performance</a:t>
            </a:r>
            <a:endParaRPr lang="en-IE" sz="1000" b="1" dirty="0">
              <a:solidFill>
                <a:srgbClr val="9BBB59">
                  <a:lumMod val="50000"/>
                </a:srgbClr>
              </a:solidFill>
            </a:endParaRPr>
          </a:p>
        </p:txBody>
      </p:sp>
      <p:sp>
        <p:nvSpPr>
          <p:cNvPr id="35" name="Rectangle 34"/>
          <p:cNvSpPr/>
          <p:nvPr/>
        </p:nvSpPr>
        <p:spPr>
          <a:xfrm>
            <a:off x="6173574" y="4673356"/>
            <a:ext cx="1321607" cy="327275"/>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a:solidFill>
                  <a:srgbClr val="9BBB59">
                    <a:lumMod val="50000"/>
                  </a:srgbClr>
                </a:solidFill>
              </a:rPr>
              <a:t>HR</a:t>
            </a:r>
          </a:p>
        </p:txBody>
      </p:sp>
      <p:sp>
        <p:nvSpPr>
          <p:cNvPr id="36" name="Rectangle 35"/>
          <p:cNvSpPr/>
          <p:nvPr/>
        </p:nvSpPr>
        <p:spPr>
          <a:xfrm>
            <a:off x="7564950" y="5069314"/>
            <a:ext cx="1233255" cy="340804"/>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smtClean="0">
                <a:solidFill>
                  <a:srgbClr val="9BBB59">
                    <a:lumMod val="50000"/>
                  </a:srgbClr>
                </a:solidFill>
              </a:rPr>
              <a:t>Office services</a:t>
            </a:r>
            <a:endParaRPr lang="en-IE" sz="1000" b="1" dirty="0">
              <a:solidFill>
                <a:srgbClr val="9BBB59">
                  <a:lumMod val="50000"/>
                </a:srgbClr>
              </a:solidFill>
            </a:endParaRPr>
          </a:p>
        </p:txBody>
      </p:sp>
      <p:sp>
        <p:nvSpPr>
          <p:cNvPr id="37" name="Rectangle 36"/>
          <p:cNvSpPr/>
          <p:nvPr/>
        </p:nvSpPr>
        <p:spPr>
          <a:xfrm>
            <a:off x="7564950" y="4653136"/>
            <a:ext cx="1226038" cy="327632"/>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smtClean="0">
                <a:solidFill>
                  <a:srgbClr val="9BBB59">
                    <a:lumMod val="50000"/>
                  </a:srgbClr>
                </a:solidFill>
              </a:rPr>
              <a:t>Marketing</a:t>
            </a:r>
            <a:endParaRPr lang="en-IE" sz="1000" b="1" dirty="0">
              <a:solidFill>
                <a:srgbClr val="9BBB59">
                  <a:lumMod val="50000"/>
                </a:srgbClr>
              </a:solidFill>
            </a:endParaRPr>
          </a:p>
        </p:txBody>
      </p:sp>
      <p:sp>
        <p:nvSpPr>
          <p:cNvPr id="38" name="Rectangle 37"/>
          <p:cNvSpPr/>
          <p:nvPr/>
        </p:nvSpPr>
        <p:spPr>
          <a:xfrm>
            <a:off x="6158451" y="6270077"/>
            <a:ext cx="1336730" cy="327275"/>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smtClean="0">
                <a:solidFill>
                  <a:srgbClr val="9BBB59">
                    <a:lumMod val="50000"/>
                  </a:srgbClr>
                </a:solidFill>
              </a:rPr>
              <a:t>Typesetting </a:t>
            </a:r>
            <a:endParaRPr lang="en-IE" sz="1000" b="1" dirty="0">
              <a:solidFill>
                <a:srgbClr val="9BBB59">
                  <a:lumMod val="50000"/>
                </a:srgbClr>
              </a:solidFill>
            </a:endParaRPr>
          </a:p>
        </p:txBody>
      </p:sp>
      <p:sp>
        <p:nvSpPr>
          <p:cNvPr id="39" name="Rectangle 38"/>
          <p:cNvSpPr/>
          <p:nvPr/>
        </p:nvSpPr>
        <p:spPr>
          <a:xfrm>
            <a:off x="2711090" y="5877272"/>
            <a:ext cx="1354757" cy="616705"/>
          </a:xfrm>
          <a:prstGeom prst="rect">
            <a:avLst/>
          </a:prstGeom>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wrap="square" lIns="68415" tIns="34208" rIns="68415" bIns="34208" rtlCol="0" anchor="ctr"/>
          <a:lstStyle/>
          <a:p>
            <a:pPr algn="ctr"/>
            <a:r>
              <a:rPr lang="en-IE" sz="900" b="1" dirty="0">
                <a:solidFill>
                  <a:srgbClr val="8064A2">
                    <a:lumMod val="50000"/>
                  </a:srgbClr>
                </a:solidFill>
              </a:rPr>
              <a:t>Data Office</a:t>
            </a:r>
          </a:p>
        </p:txBody>
      </p:sp>
      <p:sp>
        <p:nvSpPr>
          <p:cNvPr id="40" name="Rectangle 39"/>
          <p:cNvSpPr/>
          <p:nvPr/>
        </p:nvSpPr>
        <p:spPr>
          <a:xfrm>
            <a:off x="6156177" y="5476977"/>
            <a:ext cx="1339004" cy="327275"/>
          </a:xfrm>
          <a:prstGeom prst="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57816"/>
            <a:r>
              <a:rPr lang="en-IE" sz="1000" b="1" dirty="0">
                <a:solidFill>
                  <a:srgbClr val="9BBB59">
                    <a:lumMod val="50000"/>
                  </a:srgbClr>
                </a:solidFill>
              </a:rPr>
              <a:t>C</a:t>
            </a:r>
            <a:r>
              <a:rPr lang="en-IE" sz="1000" b="1" dirty="0" smtClean="0">
                <a:solidFill>
                  <a:srgbClr val="9BBB59">
                    <a:lumMod val="50000"/>
                  </a:srgbClr>
                </a:solidFill>
              </a:rPr>
              <a:t>ommunications</a:t>
            </a:r>
            <a:endParaRPr lang="en-IE" sz="1000" b="1" dirty="0">
              <a:solidFill>
                <a:srgbClr val="9BBB59">
                  <a:lumMod val="50000"/>
                </a:srgbClr>
              </a:solidFill>
            </a:endParaRPr>
          </a:p>
        </p:txBody>
      </p:sp>
      <p:sp>
        <p:nvSpPr>
          <p:cNvPr id="41" name="Rectangle 40"/>
          <p:cNvSpPr/>
          <p:nvPr/>
        </p:nvSpPr>
        <p:spPr>
          <a:xfrm>
            <a:off x="7564950" y="5484011"/>
            <a:ext cx="1251425" cy="327275"/>
          </a:xfrm>
          <a:prstGeom prst="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57816"/>
            <a:r>
              <a:rPr lang="en-IE" sz="1000" b="1" dirty="0" smtClean="0">
                <a:solidFill>
                  <a:srgbClr val="9BBB59">
                    <a:lumMod val="50000"/>
                  </a:srgbClr>
                </a:solidFill>
              </a:rPr>
              <a:t>Procurement</a:t>
            </a:r>
            <a:endParaRPr lang="en-IE" sz="1000" b="1" dirty="0">
              <a:solidFill>
                <a:srgbClr val="9BBB59">
                  <a:lumMod val="50000"/>
                </a:srgbClr>
              </a:solidFill>
            </a:endParaRPr>
          </a:p>
        </p:txBody>
      </p:sp>
      <p:sp>
        <p:nvSpPr>
          <p:cNvPr id="42" name="Rectangle 41"/>
          <p:cNvSpPr/>
          <p:nvPr/>
        </p:nvSpPr>
        <p:spPr>
          <a:xfrm>
            <a:off x="6156177" y="5859698"/>
            <a:ext cx="1339003" cy="327275"/>
          </a:xfrm>
          <a:prstGeom prst="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57816"/>
            <a:r>
              <a:rPr lang="en-IE" sz="1000" b="1" dirty="0" smtClean="0">
                <a:solidFill>
                  <a:srgbClr val="9BBB59">
                    <a:lumMod val="50000"/>
                  </a:srgbClr>
                </a:solidFill>
              </a:rPr>
              <a:t>Legal</a:t>
            </a:r>
            <a:endParaRPr lang="en-IE" sz="1000" b="1" dirty="0">
              <a:solidFill>
                <a:srgbClr val="9BBB59">
                  <a:lumMod val="50000"/>
                </a:srgbClr>
              </a:solidFill>
            </a:endParaRPr>
          </a:p>
        </p:txBody>
      </p:sp>
      <p:sp>
        <p:nvSpPr>
          <p:cNvPr id="43" name="Rectangle 42"/>
          <p:cNvSpPr/>
          <p:nvPr/>
        </p:nvSpPr>
        <p:spPr>
          <a:xfrm>
            <a:off x="7564759" y="5876877"/>
            <a:ext cx="1251616" cy="327632"/>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smtClean="0">
                <a:solidFill>
                  <a:srgbClr val="9BBB59">
                    <a:lumMod val="50000"/>
                  </a:srgbClr>
                </a:solidFill>
              </a:rPr>
              <a:t>LDU</a:t>
            </a:r>
            <a:endParaRPr lang="en-IE" sz="1000" b="1" dirty="0">
              <a:solidFill>
                <a:srgbClr val="9BBB59">
                  <a:lumMod val="50000"/>
                </a:srgbClr>
              </a:solidFill>
            </a:endParaRPr>
          </a:p>
        </p:txBody>
      </p:sp>
      <p:sp>
        <p:nvSpPr>
          <p:cNvPr id="44" name="Rectangle 43"/>
          <p:cNvSpPr/>
          <p:nvPr/>
        </p:nvSpPr>
        <p:spPr>
          <a:xfrm>
            <a:off x="7583120" y="6263964"/>
            <a:ext cx="1233255" cy="327275"/>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smtClean="0">
                <a:solidFill>
                  <a:srgbClr val="9BBB59">
                    <a:lumMod val="50000"/>
                  </a:srgbClr>
                </a:solidFill>
              </a:rPr>
              <a:t>Printing </a:t>
            </a:r>
            <a:endParaRPr lang="en-IE" sz="1000" b="1" dirty="0">
              <a:solidFill>
                <a:srgbClr val="9BBB59">
                  <a:lumMod val="50000"/>
                </a:srgbClr>
              </a:solidFill>
            </a:endParaRPr>
          </a:p>
        </p:txBody>
      </p:sp>
      <p:cxnSp>
        <p:nvCxnSpPr>
          <p:cNvPr id="45" name="Elbow Connector 44"/>
          <p:cNvCxnSpPr>
            <a:stCxn id="6" idx="2"/>
            <a:endCxn id="10" idx="1"/>
          </p:cNvCxnSpPr>
          <p:nvPr/>
        </p:nvCxnSpPr>
        <p:spPr>
          <a:xfrm rot="10800000" flipV="1">
            <a:off x="467545" y="413521"/>
            <a:ext cx="61818" cy="2604677"/>
          </a:xfrm>
          <a:prstGeom prst="bentConnector3">
            <a:avLst>
              <a:gd name="adj1" fmla="val 716325"/>
            </a:avLst>
          </a:prstGeom>
          <a:ln w="69850">
            <a:solidFill>
              <a:srgbClr val="FAFAC8"/>
            </a:solidFill>
            <a:headEnd type="none"/>
            <a:tailEnd type="triangle" w="lg" len="lg"/>
          </a:ln>
        </p:spPr>
        <p:style>
          <a:lnRef idx="3">
            <a:schemeClr val="accent3"/>
          </a:lnRef>
          <a:fillRef idx="0">
            <a:schemeClr val="accent3"/>
          </a:fillRef>
          <a:effectRef idx="2">
            <a:schemeClr val="accent3"/>
          </a:effectRef>
          <a:fontRef idx="minor">
            <a:schemeClr val="tx1"/>
          </a:fontRef>
        </p:style>
      </p:cxnSp>
      <p:sp>
        <p:nvSpPr>
          <p:cNvPr id="46" name="Down Arrow 45"/>
          <p:cNvSpPr/>
          <p:nvPr/>
        </p:nvSpPr>
        <p:spPr>
          <a:xfrm>
            <a:off x="7067230" y="762206"/>
            <a:ext cx="208404" cy="642962"/>
          </a:xfrm>
          <a:prstGeom prst="downArrow">
            <a:avLst/>
          </a:prstGeom>
          <a:solidFill>
            <a:srgbClr val="FAFAC8"/>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IE" dirty="0">
              <a:solidFill>
                <a:prstClr val="white"/>
              </a:solidFill>
            </a:endParaRPr>
          </a:p>
        </p:txBody>
      </p:sp>
      <p:sp>
        <p:nvSpPr>
          <p:cNvPr id="49" name="Rectangle 48"/>
          <p:cNvSpPr/>
          <p:nvPr/>
        </p:nvSpPr>
        <p:spPr>
          <a:xfrm>
            <a:off x="7564950" y="4221088"/>
            <a:ext cx="1226038" cy="327632"/>
          </a:xfrm>
          <a:prstGeom prst="rect">
            <a:avLst/>
          </a:prstGeom>
          <a:solidFill>
            <a:schemeClr val="accent3">
              <a:lumMod val="60000"/>
              <a:lumOff val="40000"/>
            </a:schemeClr>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IE" sz="1000" b="1" dirty="0">
                <a:solidFill>
                  <a:srgbClr val="9BBB59">
                    <a:lumMod val="50000"/>
                  </a:srgbClr>
                </a:solidFill>
              </a:rPr>
              <a:t>Finance</a:t>
            </a:r>
          </a:p>
        </p:txBody>
      </p:sp>
      <p:sp>
        <p:nvSpPr>
          <p:cNvPr id="50" name="Up-Down Arrow 49"/>
          <p:cNvSpPr/>
          <p:nvPr/>
        </p:nvSpPr>
        <p:spPr>
          <a:xfrm>
            <a:off x="7223092" y="3834656"/>
            <a:ext cx="272089" cy="314424"/>
          </a:xfrm>
          <a:prstGeom prst="upDownArrow">
            <a:avLst>
              <a:gd name="adj1" fmla="val 36857"/>
              <a:gd name="adj2" fmla="val 23864"/>
            </a:avLst>
          </a:prstGeom>
          <a:gradFill>
            <a:gsLst>
              <a:gs pos="0">
                <a:schemeClr val="accent1">
                  <a:tint val="66000"/>
                  <a:satMod val="160000"/>
                </a:schemeClr>
              </a:gs>
              <a:gs pos="100000">
                <a:schemeClr val="accent3">
                  <a:lumMod val="60000"/>
                  <a:lumOff val="40000"/>
                </a:schemeClr>
              </a:gs>
            </a:gsLst>
            <a:lin ang="5400000" scaled="0"/>
          </a:gradFill>
          <a:ln w="9525">
            <a:solidFill>
              <a:schemeClr val="bg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IE" sz="800" dirty="0">
              <a:solidFill>
                <a:prstClr val="white"/>
              </a:solidFill>
            </a:endParaRPr>
          </a:p>
        </p:txBody>
      </p:sp>
      <p:sp>
        <p:nvSpPr>
          <p:cNvPr id="51" name="Up-Down Arrow 50"/>
          <p:cNvSpPr/>
          <p:nvPr/>
        </p:nvSpPr>
        <p:spPr>
          <a:xfrm>
            <a:off x="4038153" y="3813818"/>
            <a:ext cx="282649" cy="314424"/>
          </a:xfrm>
          <a:prstGeom prst="upDownArrow">
            <a:avLst>
              <a:gd name="adj1" fmla="val 36857"/>
              <a:gd name="adj2" fmla="val 23864"/>
            </a:avLst>
          </a:prstGeom>
          <a:gradFill>
            <a:gsLst>
              <a:gs pos="0">
                <a:schemeClr val="tx2">
                  <a:lumMod val="40000"/>
                  <a:lumOff val="60000"/>
                </a:schemeClr>
              </a:gs>
              <a:gs pos="100000">
                <a:schemeClr val="accent4">
                  <a:lumMod val="40000"/>
                  <a:lumOff val="60000"/>
                </a:schemeClr>
              </a:gs>
            </a:gsLst>
            <a:lin ang="5400000" scaled="0"/>
          </a:gradFill>
          <a:ln w="9525">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IE" sz="800" dirty="0">
              <a:solidFill>
                <a:prstClr val="white"/>
              </a:solidFill>
            </a:endParaRPr>
          </a:p>
        </p:txBody>
      </p:sp>
    </p:spTree>
    <p:extLst>
      <p:ext uri="{BB962C8B-B14F-4D97-AF65-F5344CB8AC3E}">
        <p14:creationId xmlns:p14="http://schemas.microsoft.com/office/powerpoint/2010/main" val="1224265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4" grpId="0" animBg="1"/>
      <p:bldP spid="5" grpId="0" animBg="1"/>
      <p:bldP spid="6" grpId="0" animBg="1"/>
      <p:bldP spid="7" grpId="0" animBg="1"/>
      <p:bldP spid="8" grpId="0" animBg="1"/>
      <p:bldP spid="9"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6" grpId="0" animBg="1"/>
      <p:bldP spid="49" grpId="0" animBg="1"/>
      <p:bldP spid="50"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1"/>
          <p:cNvSpPr txBox="1">
            <a:spLocks noChangeArrowheads="1"/>
          </p:cNvSpPr>
          <p:nvPr/>
        </p:nvSpPr>
        <p:spPr bwMode="auto">
          <a:xfrm>
            <a:off x="574675" y="1844675"/>
            <a:ext cx="5741988"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a:spcBef>
                <a:spcPct val="0"/>
              </a:spcBef>
              <a:buSzTx/>
              <a:buFont typeface="Arial" charset="0"/>
              <a:buChar char="•"/>
            </a:pPr>
            <a:r>
              <a:rPr lang="en-US" altLang="en-US" sz="2800" dirty="0">
                <a:solidFill>
                  <a:schemeClr val="bg1"/>
                </a:solidFill>
                <a:latin typeface="Calibri" pitchFamily="34" charset="0"/>
              </a:rPr>
              <a:t>Extending our existing sharing practices to the next level</a:t>
            </a:r>
          </a:p>
          <a:p>
            <a:pPr>
              <a:spcBef>
                <a:spcPct val="0"/>
              </a:spcBef>
              <a:buSzTx/>
              <a:buFont typeface="Arial" charset="0"/>
              <a:buChar char="•"/>
            </a:pPr>
            <a:endParaRPr lang="en-US" altLang="en-US" sz="2800" dirty="0">
              <a:solidFill>
                <a:schemeClr val="bg1"/>
              </a:solidFill>
              <a:latin typeface="Calibri" pitchFamily="34" charset="0"/>
            </a:endParaRPr>
          </a:p>
          <a:p>
            <a:pPr>
              <a:spcBef>
                <a:spcPct val="0"/>
              </a:spcBef>
              <a:buSzTx/>
              <a:buFont typeface="Arial" charset="0"/>
              <a:buChar char="•"/>
            </a:pPr>
            <a:r>
              <a:rPr lang="en-US" altLang="en-US" sz="2800" dirty="0">
                <a:solidFill>
                  <a:schemeClr val="bg1"/>
                </a:solidFill>
                <a:latin typeface="Calibri" pitchFamily="34" charset="0"/>
              </a:rPr>
              <a:t>Heads of organizations agree in principle to sharing and collaborating in the community</a:t>
            </a:r>
          </a:p>
          <a:p>
            <a:pPr>
              <a:spcBef>
                <a:spcPct val="0"/>
              </a:spcBef>
              <a:buSzTx/>
              <a:buFont typeface="Arial" charset="0"/>
              <a:buChar char="•"/>
            </a:pPr>
            <a:endParaRPr lang="en-US" altLang="en-US" sz="2800" dirty="0">
              <a:solidFill>
                <a:schemeClr val="bg1"/>
              </a:solidFill>
              <a:latin typeface="Calibri" pitchFamily="34" charset="0"/>
            </a:endParaRPr>
          </a:p>
          <a:p>
            <a:pPr>
              <a:spcBef>
                <a:spcPct val="0"/>
              </a:spcBef>
              <a:buSzTx/>
              <a:buFont typeface="Arial" charset="0"/>
              <a:buChar char="•"/>
            </a:pPr>
            <a:r>
              <a:rPr lang="en-US" altLang="en-US" sz="2800" dirty="0">
                <a:solidFill>
                  <a:schemeClr val="bg1"/>
                </a:solidFill>
                <a:latin typeface="Calibri" pitchFamily="34" charset="0"/>
              </a:rPr>
              <a:t>Organizations contribute as much as they can, in what form they can (capability, funding, etc.) </a:t>
            </a:r>
          </a:p>
          <a:p>
            <a:pPr>
              <a:spcBef>
                <a:spcPct val="0"/>
              </a:spcBef>
              <a:buSzTx/>
              <a:buFont typeface="Arial" charset="0"/>
              <a:buChar char="•"/>
            </a:pPr>
            <a:endParaRPr lang="en-US" altLang="en-US" sz="2800" dirty="0">
              <a:latin typeface="Calibri" pitchFamily="34" charset="0"/>
            </a:endParaRPr>
          </a:p>
          <a:p>
            <a:pPr>
              <a:spcBef>
                <a:spcPct val="0"/>
              </a:spcBef>
              <a:buSzTx/>
              <a:buFont typeface="Arial" charset="0"/>
              <a:buChar char="•"/>
            </a:pPr>
            <a:endParaRPr lang="en-US" altLang="en-US" sz="2800" dirty="0">
              <a:latin typeface="Calibri" pitchFamily="34" charset="0"/>
            </a:endParaRPr>
          </a:p>
        </p:txBody>
      </p:sp>
      <p:sp>
        <p:nvSpPr>
          <p:cNvPr id="21507" name="Title 1"/>
          <p:cNvSpPr>
            <a:spLocks noGrp="1"/>
          </p:cNvSpPr>
          <p:nvPr>
            <p:ph type="title"/>
          </p:nvPr>
        </p:nvSpPr>
        <p:spPr>
          <a:xfrm>
            <a:off x="899592" y="476250"/>
            <a:ext cx="8064896" cy="857250"/>
          </a:xfrm>
        </p:spPr>
        <p:txBody>
          <a:bodyPr>
            <a:normAutofit/>
          </a:bodyPr>
          <a:lstStyle/>
          <a:p>
            <a:pPr algn="l"/>
            <a:r>
              <a:rPr lang="en-US" altLang="en-US" sz="3600" dirty="0" smtClean="0">
                <a:latin typeface="+mn-lt"/>
              </a:rPr>
              <a:t>Sharing in the Community</a:t>
            </a:r>
          </a:p>
        </p:txBody>
      </p:sp>
      <p:pic>
        <p:nvPicPr>
          <p:cNvPr id="21508" name="Picture 2" descr="https://s-media-cache-ak0.pinimg.com/236x/fb/87/f1/fb87f1e54c8c4672e47a4b3ac52d41e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5913" y="2555875"/>
            <a:ext cx="2024062"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7023100" y="2903538"/>
            <a:ext cx="1312863" cy="1323975"/>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p>
        </p:txBody>
      </p:sp>
    </p:spTree>
    <p:extLst>
      <p:ext uri="{BB962C8B-B14F-4D97-AF65-F5344CB8AC3E}">
        <p14:creationId xmlns:p14="http://schemas.microsoft.com/office/powerpoint/2010/main" val="2141747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8319" y="274638"/>
            <a:ext cx="6882033" cy="490066"/>
          </a:xfrm>
        </p:spPr>
        <p:txBody>
          <a:bodyPr>
            <a:normAutofit fontScale="90000"/>
          </a:bodyPr>
          <a:lstStyle/>
          <a:p>
            <a:r>
              <a:rPr lang="en-GB" altLang="en-US" dirty="0" smtClean="0"/>
              <a:t> </a:t>
            </a:r>
          </a:p>
        </p:txBody>
      </p:sp>
      <p:sp>
        <p:nvSpPr>
          <p:cNvPr id="16387" name="Content Placeholder 2"/>
          <p:cNvSpPr>
            <a:spLocks noGrp="1"/>
          </p:cNvSpPr>
          <p:nvPr>
            <p:ph idx="1"/>
          </p:nvPr>
        </p:nvSpPr>
        <p:spPr>
          <a:xfrm>
            <a:off x="611188" y="1052737"/>
            <a:ext cx="7924800" cy="5400452"/>
          </a:xfrm>
        </p:spPr>
        <p:txBody>
          <a:bodyPr/>
          <a:lstStyle/>
          <a:p>
            <a:pPr marL="0" indent="0">
              <a:spcBef>
                <a:spcPts val="1800"/>
              </a:spcBef>
              <a:buNone/>
            </a:pPr>
            <a:r>
              <a:rPr lang="en-GB" altLang="en-US" b="1" dirty="0" smtClean="0">
                <a:latin typeface="+mn-lt"/>
              </a:rPr>
              <a:t>What have we been doing?</a:t>
            </a:r>
          </a:p>
          <a:p>
            <a:pPr>
              <a:spcBef>
                <a:spcPts val="1800"/>
              </a:spcBef>
            </a:pPr>
            <a:r>
              <a:rPr lang="en-GB" altLang="en-US" dirty="0" smtClean="0">
                <a:latin typeface="+mn-lt"/>
              </a:rPr>
              <a:t>Generic skills profile for data scientists</a:t>
            </a:r>
          </a:p>
          <a:p>
            <a:pPr>
              <a:spcBef>
                <a:spcPts val="1800"/>
              </a:spcBef>
            </a:pPr>
            <a:r>
              <a:rPr lang="en-GB" altLang="en-US" dirty="0" smtClean="0">
                <a:latin typeface="+mn-lt"/>
              </a:rPr>
              <a:t>Papers on</a:t>
            </a:r>
          </a:p>
          <a:p>
            <a:pPr lvl="1">
              <a:spcBef>
                <a:spcPts val="600"/>
              </a:spcBef>
            </a:pPr>
            <a:r>
              <a:rPr lang="en-GB" altLang="en-US" dirty="0" smtClean="0">
                <a:latin typeface="+mn-lt"/>
              </a:rPr>
              <a:t>“Machine learning” in statistical </a:t>
            </a:r>
            <a:r>
              <a:rPr lang="en-GB" altLang="en-US" dirty="0" err="1" smtClean="0">
                <a:latin typeface="+mn-lt"/>
              </a:rPr>
              <a:t>organistions</a:t>
            </a:r>
            <a:endParaRPr lang="en-GB" altLang="en-US" dirty="0" smtClean="0">
              <a:latin typeface="+mn-lt"/>
            </a:endParaRPr>
          </a:p>
          <a:p>
            <a:pPr lvl="1">
              <a:spcBef>
                <a:spcPts val="600"/>
              </a:spcBef>
            </a:pPr>
            <a:r>
              <a:rPr lang="en-GB" altLang="en-US" dirty="0" smtClean="0">
                <a:latin typeface="+mn-lt"/>
              </a:rPr>
              <a:t>Marketing official statistics</a:t>
            </a:r>
          </a:p>
          <a:p>
            <a:pPr lvl="1">
              <a:spcBef>
                <a:spcPts val="600"/>
              </a:spcBef>
            </a:pPr>
            <a:r>
              <a:rPr lang="en-GB" altLang="en-US" dirty="0" smtClean="0">
                <a:latin typeface="+mn-lt"/>
              </a:rPr>
              <a:t>Intellectual property</a:t>
            </a:r>
          </a:p>
          <a:p>
            <a:pPr lvl="1">
              <a:spcBef>
                <a:spcPts val="600"/>
              </a:spcBef>
            </a:pPr>
            <a:r>
              <a:rPr lang="en-GB" altLang="en-US" dirty="0" smtClean="0">
                <a:latin typeface="+mn-lt"/>
              </a:rPr>
              <a:t>Risk and change management</a:t>
            </a:r>
          </a:p>
          <a:p>
            <a:pPr>
              <a:spcBef>
                <a:spcPts val="1800"/>
              </a:spcBef>
            </a:pPr>
            <a:r>
              <a:rPr lang="en-GB" altLang="en-US" dirty="0" smtClean="0">
                <a:latin typeface="+mn-lt"/>
              </a:rPr>
              <a:t>Generic Activity Model for Statistical Organisations (GAMSO)</a:t>
            </a:r>
          </a:p>
          <a:p>
            <a:endParaRPr lang="en-GB" altLang="en-US" dirty="0" smtClean="0"/>
          </a:p>
        </p:txBody>
      </p:sp>
    </p:spTree>
    <p:extLst>
      <p:ext uri="{BB962C8B-B14F-4D97-AF65-F5344CB8AC3E}">
        <p14:creationId xmlns:p14="http://schemas.microsoft.com/office/powerpoint/2010/main" val="403987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SO Standard Tex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cso theme</Template>
  <TotalTime>1494</TotalTime>
  <Words>787</Words>
  <Application>Microsoft Office PowerPoint</Application>
  <PresentationFormat>On-screen Show (4:3)</PresentationFormat>
  <Paragraphs>200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CSO Standard Text 2</vt:lpstr>
      <vt:lpstr>HLG MOS Flexibility and Adaptability </vt:lpstr>
      <vt:lpstr> </vt:lpstr>
      <vt:lpstr> </vt:lpstr>
      <vt:lpstr> </vt:lpstr>
      <vt:lpstr>      Statistical Modernization Community</vt:lpstr>
      <vt:lpstr> </vt:lpstr>
      <vt:lpstr>PowerPoint Presentation</vt:lpstr>
      <vt:lpstr>Sharing in the Community</vt:lpstr>
      <vt:lpstr> </vt:lpstr>
      <vt:lpstr>    GAMSO</vt:lpstr>
      <vt:lpstr>     Capabilities</vt:lpstr>
      <vt:lpstr>The Sandbox</vt:lpstr>
      <vt:lpstr>GSDEMs</vt:lpstr>
      <vt:lpstr>So what’s next?</vt:lpstr>
      <vt:lpstr> </vt:lpstr>
      <vt:lpstr> </vt:lpstr>
      <vt:lpstr> </vt:lpstr>
      <vt:lpstr> </vt:lpstr>
      <vt:lpstr> </vt:lpstr>
      <vt:lpstr>PowerPoint Presentation</vt:lpstr>
    </vt:vector>
  </TitlesOfParts>
  <Company>CSO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Sharon Coleman</dc:creator>
  <cp:lastModifiedBy>pc</cp:lastModifiedBy>
  <cp:revision>126</cp:revision>
  <cp:lastPrinted>2015-11-19T14:58:29Z</cp:lastPrinted>
  <dcterms:created xsi:type="dcterms:W3CDTF">2014-08-26T14:33:35Z</dcterms:created>
  <dcterms:modified xsi:type="dcterms:W3CDTF">2015-11-21T15:55:34Z</dcterms:modified>
</cp:coreProperties>
</file>