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2" r:id="rId6"/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D613F-9DA0-4C6E-8A67-B646EADB7BB8}" v="1" dt="2023-01-23T10:26:44.665"/>
    <p1510:client id="{6BCFC4E3-D2EF-9307-5686-005573294AD5}" v="1" dt="2023-01-23T10:26:00.324"/>
    <p1510:client id="{763E4EB8-D094-4B97-AF54-8BFE609969EF}" v="2" dt="2023-01-23T10:39:50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rcher" userId="31d0691f-e3b6-478e-9c6a-1e691f1e658c" providerId="ADAL" clId="{1E2D613F-9DA0-4C6E-8A67-B646EADB7BB8}"/>
    <pc:docChg chg="undo custSel modSld">
      <pc:chgData name="Melissa Archer" userId="31d0691f-e3b6-478e-9c6a-1e691f1e658c" providerId="ADAL" clId="{1E2D613F-9DA0-4C6E-8A67-B646EADB7BB8}" dt="2023-01-23T10:26:51.230" v="10" actId="1076"/>
      <pc:docMkLst>
        <pc:docMk/>
      </pc:docMkLst>
      <pc:sldChg chg="addSp delSp modSp mod">
        <pc:chgData name="Melissa Archer" userId="31d0691f-e3b6-478e-9c6a-1e691f1e658c" providerId="ADAL" clId="{1E2D613F-9DA0-4C6E-8A67-B646EADB7BB8}" dt="2023-01-23T10:26:51.230" v="10" actId="1076"/>
        <pc:sldMkLst>
          <pc:docMk/>
          <pc:sldMk cId="1136824563" sldId="256"/>
        </pc:sldMkLst>
        <pc:spChg chg="mod">
          <ac:chgData name="Melissa Archer" userId="31d0691f-e3b6-478e-9c6a-1e691f1e658c" providerId="ADAL" clId="{1E2D613F-9DA0-4C6E-8A67-B646EADB7BB8}" dt="2023-01-23T10:26:13.109" v="1" actId="1076"/>
          <ac:spMkLst>
            <pc:docMk/>
            <pc:sldMk cId="1136824563" sldId="256"/>
            <ac:spMk id="2" creationId="{D8BC3CD4-03F7-415D-BBCE-9E6548676BBF}"/>
          </ac:spMkLst>
        </pc:spChg>
        <pc:spChg chg="mod">
          <ac:chgData name="Melissa Archer" userId="31d0691f-e3b6-478e-9c6a-1e691f1e658c" providerId="ADAL" clId="{1E2D613F-9DA0-4C6E-8A67-B646EADB7BB8}" dt="2023-01-23T10:26:30.290" v="5" actId="1076"/>
          <ac:spMkLst>
            <pc:docMk/>
            <pc:sldMk cId="1136824563" sldId="256"/>
            <ac:spMk id="13" creationId="{466E97CE-6DCC-41D0-B781-E1A899A53082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4" creationId="{CCDDD2E7-1423-4990-8702-CC2812362EF9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5" creationId="{E1FC3B2F-09E7-4D6C-BA61-AFE492CC405A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6" creationId="{BE5E7FED-C423-4E28-99AD-27967C55C7DC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7" creationId="{7511BF9A-6DC1-49D2-94F8-9FDF7581D579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8" creationId="{78209F33-8600-4A05-A9E4-9169741649BE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49" creationId="{0D7D543E-36AA-42FA-A788-8DA792CB7AF3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0" creationId="{AE451604-2F45-41F5-9DF7-B4D14DD2B38F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1" creationId="{3097322B-67B0-456A-BFDB-F3E132A09AB7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2" creationId="{C97711DE-6E84-42AA-AF9C-233A892E8B3E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3" creationId="{E21443BD-EA60-44A4-B1BF-56DB4FD8A39E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4" creationId="{6C1E3B0B-C249-404E-A2AA-CA6ECAE79BDF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5" creationId="{6695AA1A-5CBB-4EB9-B939-A0130EAC7A4D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6" creationId="{E67ABCE7-0D0D-42C0-95E1-B002E03F7DF1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7" creationId="{B1CB306E-911B-43BB-82D9-6E5B21155564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8" creationId="{1B61773B-4FFB-4F95-9A23-1348416FBC7C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59" creationId="{A4AD0F0C-89B9-4C4C-A350-62D014A5D52F}"/>
          </ac:spMkLst>
        </pc:spChg>
        <pc:spChg chg="mod">
          <ac:chgData name="Melissa Archer" userId="31d0691f-e3b6-478e-9c6a-1e691f1e658c" providerId="ADAL" clId="{1E2D613F-9DA0-4C6E-8A67-B646EADB7BB8}" dt="2023-01-23T10:26:44.665" v="9"/>
          <ac:spMkLst>
            <pc:docMk/>
            <pc:sldMk cId="1136824563" sldId="256"/>
            <ac:spMk id="60" creationId="{D82F2C01-6DE7-453E-B00A-232504082145}"/>
          </ac:spMkLst>
        </pc:spChg>
        <pc:grpChg chg="del mod ord">
          <ac:chgData name="Melissa Archer" userId="31d0691f-e3b6-478e-9c6a-1e691f1e658c" providerId="ADAL" clId="{1E2D613F-9DA0-4C6E-8A67-B646EADB7BB8}" dt="2023-01-23T10:26:39.524" v="8" actId="478"/>
          <ac:grpSpMkLst>
            <pc:docMk/>
            <pc:sldMk cId="1136824563" sldId="256"/>
            <ac:grpSpMk id="5" creationId="{FAD13001-8B33-49C3-8DBF-BA2DEEF1C527}"/>
          </ac:grpSpMkLst>
        </pc:grpChg>
        <pc:grpChg chg="add mod">
          <ac:chgData name="Melissa Archer" userId="31d0691f-e3b6-478e-9c6a-1e691f1e658c" providerId="ADAL" clId="{1E2D613F-9DA0-4C6E-8A67-B646EADB7BB8}" dt="2023-01-23T10:26:51.230" v="10" actId="1076"/>
          <ac:grpSpMkLst>
            <pc:docMk/>
            <pc:sldMk cId="1136824563" sldId="256"/>
            <ac:grpSpMk id="43" creationId="{F7F9ECB9-5F24-46EB-8454-ABEBF16286B4}"/>
          </ac:grpSpMkLst>
        </pc:grpChg>
      </pc:sldChg>
    </pc:docChg>
  </pc:docChgLst>
  <pc:docChgLst>
    <pc:chgData name="Laura Mueller" userId="b8b87b2b-eda4-44e0-9f77-97a24730064b" providerId="ADAL" clId="{763E4EB8-D094-4B97-AF54-8BFE609969EF}"/>
    <pc:docChg chg="modSld">
      <pc:chgData name="Laura Mueller" userId="b8b87b2b-eda4-44e0-9f77-97a24730064b" providerId="ADAL" clId="{763E4EB8-D094-4B97-AF54-8BFE609969EF}" dt="2023-01-23T10:41:42.587" v="137" actId="1076"/>
      <pc:docMkLst>
        <pc:docMk/>
      </pc:docMkLst>
      <pc:sldChg chg="addSp modSp mod">
        <pc:chgData name="Laura Mueller" userId="b8b87b2b-eda4-44e0-9f77-97a24730064b" providerId="ADAL" clId="{763E4EB8-D094-4B97-AF54-8BFE609969EF}" dt="2023-01-23T10:41:42.587" v="137" actId="1076"/>
        <pc:sldMkLst>
          <pc:docMk/>
          <pc:sldMk cId="1136824563" sldId="256"/>
        </pc:sldMkLst>
        <pc:spChg chg="mod">
          <ac:chgData name="Laura Mueller" userId="b8b87b2b-eda4-44e0-9f77-97a24730064b" providerId="ADAL" clId="{763E4EB8-D094-4B97-AF54-8BFE609969EF}" dt="2023-01-23T10:41:31.876" v="136" actId="14100"/>
          <ac:spMkLst>
            <pc:docMk/>
            <pc:sldMk cId="1136824563" sldId="256"/>
            <ac:spMk id="3" creationId="{6F591E5B-A3CD-49C8-81B8-8EF0AEFCBDD6}"/>
          </ac:spMkLst>
        </pc:spChg>
        <pc:spChg chg="mod">
          <ac:chgData name="Laura Mueller" userId="b8b87b2b-eda4-44e0-9f77-97a24730064b" providerId="ADAL" clId="{763E4EB8-D094-4B97-AF54-8BFE609969EF}" dt="2023-01-23T10:37:58.597" v="3" actId="20577"/>
          <ac:spMkLst>
            <pc:docMk/>
            <pc:sldMk cId="1136824563" sldId="256"/>
            <ac:spMk id="4" creationId="{181CD035-3232-46A3-A4A1-EBE9498C4953}"/>
          </ac:spMkLst>
        </pc:spChg>
        <pc:spChg chg="add mod">
          <ac:chgData name="Laura Mueller" userId="b8b87b2b-eda4-44e0-9f77-97a24730064b" providerId="ADAL" clId="{763E4EB8-D094-4B97-AF54-8BFE609969EF}" dt="2023-01-23T10:41:42.587" v="137" actId="1076"/>
          <ac:spMkLst>
            <pc:docMk/>
            <pc:sldMk cId="1136824563" sldId="256"/>
            <ac:spMk id="61" creationId="{712A5FD0-B549-43DF-A9AC-EF57B5747D76}"/>
          </ac:spMkLst>
        </pc:spChg>
      </pc:sldChg>
    </pc:docChg>
  </pc:docChgLst>
  <pc:docChgLst>
    <pc:chgData name="Melissa Archer" userId="S::melissa.archer@un.org::31d0691f-e3b6-478e-9c6a-1e691f1e658c" providerId="AD" clId="Web-{6BCFC4E3-D2EF-9307-5686-005573294AD5}"/>
    <pc:docChg chg="modSld">
      <pc:chgData name="Melissa Archer" userId="S::melissa.archer@un.org::31d0691f-e3b6-478e-9c6a-1e691f1e658c" providerId="AD" clId="Web-{6BCFC4E3-D2EF-9307-5686-005573294AD5}" dt="2023-01-23T10:26:00.324" v="0" actId="1076"/>
      <pc:docMkLst>
        <pc:docMk/>
      </pc:docMkLst>
      <pc:sldChg chg="modSp">
        <pc:chgData name="Melissa Archer" userId="S::melissa.archer@un.org::31d0691f-e3b6-478e-9c6a-1e691f1e658c" providerId="AD" clId="Web-{6BCFC4E3-D2EF-9307-5686-005573294AD5}" dt="2023-01-23T10:26:00.324" v="0" actId="1076"/>
        <pc:sldMkLst>
          <pc:docMk/>
          <pc:sldMk cId="1136824563" sldId="256"/>
        </pc:sldMkLst>
        <pc:spChg chg="mod">
          <ac:chgData name="Melissa Archer" userId="S::melissa.archer@un.org::31d0691f-e3b6-478e-9c6a-1e691f1e658c" providerId="AD" clId="Web-{6BCFC4E3-D2EF-9307-5686-005573294AD5}" dt="2023-01-23T10:26:00.324" v="0" actId="1076"/>
          <ac:spMkLst>
            <pc:docMk/>
            <pc:sldMk cId="1136824563" sldId="256"/>
            <ac:spMk id="13" creationId="{466E97CE-6DCC-41D0-B781-E1A899A530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FCE9-2006-4D70-A465-FCBF276B163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70001-7957-467E-9341-3F19F9D0A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FF7E-04BF-46AD-B210-13A11F452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A6DBE-E060-4C6F-B249-C2C53BAC0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29050-6C7F-4C35-BA7E-0E6D8ABB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E81A-2D2E-49A3-A7EE-AF4F663337BD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B6BF-2AE5-4D37-B453-3A038353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9AB6-EC19-4867-94B9-8CAF3CC3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FA8-F1A8-4196-8DE8-C7C14B9A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5B61C-9097-4C60-A6D6-B02029766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025E7-67C1-42AC-B35E-2CA21C0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0E62-D061-4E70-8BE3-B2D265148EFB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1518-1DF7-441A-9BE8-8EADC7F8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9876-6929-496B-9DF3-30E13853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2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1273E-A185-484C-B5BC-F9B023E72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C93AF-EE71-4681-9B4D-DB12EF79E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4035-C886-4269-B234-CBCCC006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829C-4099-4D2E-856A-008B17CAE191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7F581-2CDE-4CE7-B2AA-2E0B2D8C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F80EB-8749-442E-BC99-0428F086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7A50-E77A-4DC3-A1D4-7E3FF89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2501-3591-4F02-B304-AADD9772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0EB3F-CB1C-438E-8816-DD623AD3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2488-0D26-420D-A662-A42BC1AE82AB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B86E-006A-448F-8740-34669369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F10C-4DF2-4F13-9006-83362F9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4A16-4C67-42EE-9712-3EE42062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544D-8731-424A-BF6E-2D150EEB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9427-D25D-4D6C-9060-660484A1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4DA1-F874-40AF-9A48-FB54A5D3E13C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28D5-C8F0-4FEE-84EF-EC316B75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A00D4-E727-4069-A347-6335406E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35FF-58FB-4552-9B9F-0973EFF6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D1E1-27E0-437C-9A9E-BEF7DE96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CF18A-A3D7-4D98-B338-1B29D53E4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D8981-38EC-4646-B196-F0FB8462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DE6A-8AA7-4288-878A-5EB52D21FF49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7357A-368F-4177-9CA1-C281EC2F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0BA0A-1F51-47F4-9E41-5FE0358F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8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B628-7406-460A-9D5A-4C046668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E7C5A-4DB6-428A-9A5F-1C5BE3ECF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7C234-4652-44BA-B2D2-BA1135F69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D9C3D-460A-4F41-9334-59051A507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08C8C-3D81-4DBC-ACBF-E919415CE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6DC6D-3278-4DE2-A1D9-FDF4B0EB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06B1-58D8-4AC4-9E8E-EDE8F0371F1E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7E2E9-EB8F-419F-AD16-85CAF05A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FCC63-0026-493E-8D5A-4F9EDA69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9791-05A4-4D60-8522-6D38DB8E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765AE-6BBC-4EBF-857E-DA64795A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674B-C489-4326-8AC9-DDC8ADD3DF1E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9EACB-3228-4315-8D2B-0249080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19523-4012-4569-BC1A-90DE22DC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DC06-9E6B-4E4F-AF49-5E24AF37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8CC0-265D-4D05-AB23-B52590F8D6DB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44ED7-EAA7-4BBD-A25E-2E225226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AC501-603B-477B-8627-C58BBB44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3A22-E4B3-42AC-884D-DC8A5F0E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5B53-1A88-4590-8F4A-3C3BA57C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AF371-942B-463E-A9C0-02C3BE1D5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4965-CECE-497F-A83E-F8E67F0D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3A5B-031D-464F-AC2B-DE81E62011E3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1BA2E-A31D-49FC-A826-DA4E5D40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382B2-529A-40AB-AC67-B9339DC8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A245-641D-44BD-85E4-A6223C1F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52AAF-09CB-4388-AC78-D9A6C1742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3CA1-A161-484A-B131-05AC0349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6A3DD-A902-4F88-A381-26EBE95D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FA3-4C3A-4632-9617-72FCE832B75C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F0D73-32A4-4A06-8FDB-102D7B34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01D60-A715-4968-8F8D-AFE13D7D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2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71BA2-4F68-4A0B-8A53-2283D2B2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574CA-E4F7-44CA-9F12-87B3E128A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DD8B8-CA1F-4094-A0B9-C7C92FE60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DA6B-49FE-4D23-BDB7-5F95ECCF1350}" type="datetime1">
              <a:rPr lang="en-GB" altLang="ja-JP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5EE5-CBF5-4B13-B767-9F57A0372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8567-7EAE-4044-A0A2-AFFAFCE8F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D562-432A-4D0C-8926-BACE349F4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3CD4-03F7-415D-BBCE-9E6548676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698" y="2142121"/>
            <a:ext cx="9144000" cy="1286879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Session of IWG on ITS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CD035-3232-46A3-A4A1-EBE9498C4953}"/>
              </a:ext>
            </a:extLst>
          </p:cNvPr>
          <p:cNvSpPr txBox="1"/>
          <p:nvPr/>
        </p:nvSpPr>
        <p:spPr>
          <a:xfrm>
            <a:off x="8615495" y="117446"/>
            <a:ext cx="325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Informal Document </a:t>
            </a:r>
            <a:r>
              <a:rPr lang="en-US" dirty="0"/>
              <a:t>GRVA-15-40</a:t>
            </a:r>
          </a:p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GRVA, 23-27 January 2023</a:t>
            </a:r>
          </a:p>
          <a:p>
            <a:r>
              <a:rPr lang="en-US" dirty="0"/>
              <a:t>Provisional agenda item 5(c)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3D938-D891-47A5-8C57-20D02ACD55CA}"/>
              </a:ext>
            </a:extLst>
          </p:cNvPr>
          <p:cNvGrpSpPr/>
          <p:nvPr/>
        </p:nvGrpSpPr>
        <p:grpSpPr>
          <a:xfrm flipV="1">
            <a:off x="0" y="2341302"/>
            <a:ext cx="12192000" cy="59058"/>
            <a:chOff x="-10048" y="1395274"/>
            <a:chExt cx="9611247" cy="14234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A43A09-A4F7-4886-AD3F-9F98F4C5724C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3975F4-BC18-4463-9601-4BE3AC864A86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11FCF4-470A-46E7-A81D-CE263ECE5E4C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F5A177-4687-4A06-B398-181CD2CFBD35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1A4A-67F9-4A50-8F70-58D9120D7328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E22EB3-903A-45D0-9E0D-9AD58A38DEC2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838F1F3-9165-4E91-B453-FFCAE728D731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54E505-D917-45EC-8543-E58534AEEE5A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701037-541F-45EA-A029-CA1F87E084C8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F25097-C3FB-4223-939B-19431AD84422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233297-87CC-4F31-86C9-7BFE0987274F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DFF83A-6307-47C7-A504-15163D860DEA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771854-450E-4C52-8EB9-045A5062FDD7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6AB442-7D99-4F6B-8E07-79CC1507724A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0765E9-C41D-479D-855F-8559EAC3E181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B23CD0-101C-4BAB-95C5-A572D2A328B4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FF7A10-867B-4FA5-B053-0358373829DF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9B99642-FD83-4DDC-97DC-593F58B4ACB2}"/>
              </a:ext>
            </a:extLst>
          </p:cNvPr>
          <p:cNvSpPr/>
          <p:nvPr/>
        </p:nvSpPr>
        <p:spPr>
          <a:xfrm>
            <a:off x="0" y="3523345"/>
            <a:ext cx="12192000" cy="33346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91E5B-A3CD-49C8-81B8-8EF0AEFCB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49434"/>
            <a:ext cx="7192983" cy="519191"/>
          </a:xfrm>
        </p:spPr>
        <p:txBody>
          <a:bodyPr/>
          <a:lstStyle/>
          <a:p>
            <a:r>
              <a:rPr lang="en-US" dirty="0"/>
              <a:t>Information sharing with GRVA</a:t>
            </a:r>
            <a:endParaRPr lang="en-GB" dirty="0"/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CBF9AD28-5C4A-4D77-9F99-E7B8169F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95" y="3354482"/>
            <a:ext cx="5644907" cy="37642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7F9ECB9-5F24-46EB-8454-ABEBF16286B4}"/>
              </a:ext>
            </a:extLst>
          </p:cNvPr>
          <p:cNvGrpSpPr/>
          <p:nvPr/>
        </p:nvGrpSpPr>
        <p:grpSpPr>
          <a:xfrm flipV="1">
            <a:off x="0" y="3531043"/>
            <a:ext cx="12192000" cy="59058"/>
            <a:chOff x="-10048" y="1395274"/>
            <a:chExt cx="9611247" cy="1423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DDD2E7-1423-4990-8702-CC2812362EF9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FC3B2F-09E7-4D6C-BA61-AFE492CC405A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E5E7FED-C423-4E28-99AD-27967C55C7DC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11BF9A-6DC1-49D2-94F8-9FDF7581D579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209F33-8600-4A05-A9E4-9169741649BE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7D543E-36AA-42FA-A788-8DA792CB7AF3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451604-2F45-41F5-9DF7-B4D14DD2B38F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97322B-67B0-456A-BFDB-F3E132A09AB7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7711DE-6E84-42AA-AF9C-233A892E8B3E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1443BD-EA60-44A4-B1BF-56DB4FD8A39E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1E3B0B-C249-404E-A2AA-CA6ECAE79BDF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95AA1A-5CBB-4EB9-B939-A0130EAC7A4D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67ABCE7-0D0D-42C0-95E1-B002E03F7DF1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CB306E-911B-43BB-82D9-6E5B21155564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B61773B-4FFB-4F95-9A23-1348416FBC7C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AD0F0C-89B9-4C4C-A350-62D014A5D52F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82F2C01-6DE7-453E-B00A-232504082145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12A5FD0-B549-43DF-A9AC-EF57B5747D76}"/>
              </a:ext>
            </a:extLst>
          </p:cNvPr>
          <p:cNvSpPr txBox="1"/>
          <p:nvPr/>
        </p:nvSpPr>
        <p:spPr>
          <a:xfrm>
            <a:off x="176101" y="117446"/>
            <a:ext cx="3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by the secretariat</a:t>
            </a:r>
            <a:endParaRPr lang="en-GB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2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B71C-AFA6-439E-80C5-541FC30B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5B71-4E60-49C5-BD32-58428333C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6" y="1825625"/>
            <a:ext cx="12043794" cy="1949421"/>
          </a:xfrm>
        </p:spPr>
        <p:txBody>
          <a:bodyPr/>
          <a:lstStyle/>
          <a:p>
            <a:r>
              <a:rPr lang="en-US" dirty="0"/>
              <a:t>A special session of the IWG on ITS was held on 17</a:t>
            </a:r>
            <a:r>
              <a:rPr lang="en-US" baseline="30000" dirty="0"/>
              <a:t>th</a:t>
            </a:r>
            <a:r>
              <a:rPr lang="en-US" dirty="0"/>
              <a:t> January 2023:</a:t>
            </a:r>
          </a:p>
          <a:p>
            <a:pPr lvl="1"/>
            <a:r>
              <a:rPr lang="en-US" dirty="0"/>
              <a:t>Presentation by China at the September 2022 session of GRVA </a:t>
            </a:r>
          </a:p>
          <a:p>
            <a:pPr lvl="1"/>
            <a:r>
              <a:rPr lang="en-US" dirty="0"/>
              <a:t>GRVA consulted AC.2 and WP.29 in November 2022</a:t>
            </a:r>
          </a:p>
          <a:p>
            <a:pPr lvl="1"/>
            <a:r>
              <a:rPr lang="en-US" dirty="0"/>
              <a:t>WP.29 tasked the IWG on ITS to explore the potential role of WP.29 in the field of V2V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92D28B-DBFB-4DDE-88DC-4DBA45253425}"/>
              </a:ext>
            </a:extLst>
          </p:cNvPr>
          <p:cNvGrpSpPr/>
          <p:nvPr/>
        </p:nvGrpSpPr>
        <p:grpSpPr>
          <a:xfrm flipV="1">
            <a:off x="0" y="487335"/>
            <a:ext cx="12192000" cy="59058"/>
            <a:chOff x="-10048" y="1395274"/>
            <a:chExt cx="9611247" cy="14234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92A1E07-8815-4984-AB9E-843461528D7E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E6B0E0-134E-4B73-B2A1-149450E28956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46A8567-FA22-481A-853F-E8F3FBA72B69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0FB131-8CC0-4A54-9280-E39EC9F3B46C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8B5C5A8-3066-41E9-84EE-A81379B0709A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3D7CAC3-649E-40AE-AEB7-316F2A69B34F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DD1F108-4E68-4949-9936-B9428EA0F858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EE8EEB2-FFDA-428F-BAB0-FAF0E8CCEA31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3D9409-ACC9-4924-972B-928F169E1AE1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CE7C99C-242E-4BFE-8918-56B18D8040D8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1B3AE9-61CF-4599-ABC4-747212A20096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C9B995B-BAFC-474F-B280-361355AE8283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0CCAF7D-57D6-4BF0-B661-FBA93801A3E3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F8E6CCF-EFAB-4708-B9FA-1BF213068D9E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73D165C-622A-4E86-823C-206C0C5D33EA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5352CE-9FBE-4034-B8B5-FB166B3BD4CB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B9113B-DD4D-4034-A55E-611C24F79AB7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A6F8BB-758B-45D9-88DD-404D40607F48}"/>
              </a:ext>
            </a:extLst>
          </p:cNvPr>
          <p:cNvGrpSpPr/>
          <p:nvPr/>
        </p:nvGrpSpPr>
        <p:grpSpPr>
          <a:xfrm flipV="1">
            <a:off x="-30760" y="1384957"/>
            <a:ext cx="12192000" cy="59058"/>
            <a:chOff x="-10048" y="1395274"/>
            <a:chExt cx="9611247" cy="14234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A601D3-DFEE-4353-98F0-4EE2A4D25CE5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C2B613-2C3C-4B81-9E4E-45BA2BFB3E42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C2DF0B9-8587-4D6E-BC3E-9D3060CFB728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204FCDD-14AD-4C37-9E39-CBE6BC1DEA10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F9FD1C-6801-4E2C-8E1C-2746CE348E51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8BD79E-F475-4654-8EE1-4559EAD8E67B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211DD03-8F63-4EDE-8BF0-E8F7DDB7B46C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65249E-338B-46B4-8A59-4A16545AAA11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AE5833-BC51-451B-81DF-7105C32679EB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250ABE-0201-4A00-B2CE-F89CAAA7B304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9826DF5-7216-4C7E-9393-6046A57391CA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F628988-B71C-41EF-AA7E-1F874F54B8CD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E888E85-39BA-40F6-A8B4-212435533F10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AE25877-E15E-465C-A961-DF657C8E3753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372F5E4-150A-46EA-9749-F4B0AA7C9E03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A4737B9-06BD-4BD5-9944-8E379FC89C1D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F33CB4B-7210-4AF4-B9CD-237784BC2B62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Picture 76" descr="A picture containing toy&#10;&#10;Description automatically generated">
            <a:extLst>
              <a:ext uri="{FF2B5EF4-FFF2-40B4-BE49-F238E27FC236}">
                <a16:creationId xmlns:a16="http://schemas.microsoft.com/office/drawing/2014/main" id="{5A506CE8-17B5-4851-8F99-2FF5333D19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96" y="3805849"/>
            <a:ext cx="5209004" cy="305215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8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86CC-A8E1-4889-B59D-1963D278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263532"/>
            <a:ext cx="10515600" cy="835011"/>
          </a:xfrm>
        </p:spPr>
        <p:txBody>
          <a:bodyPr/>
          <a:lstStyle/>
          <a:p>
            <a:r>
              <a:rPr lang="en-US" dirty="0"/>
              <a:t>Outputs of the discussion on V2V and V2X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A4AE-3CA1-46A8-A628-B99052ED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63" y="1271705"/>
            <a:ext cx="10515600" cy="35344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IWG on ITS received presentations from China, ERTICO, ITU, OICA, and SAE International</a:t>
            </a:r>
          </a:p>
          <a:p>
            <a:r>
              <a:rPr lang="en-US" dirty="0"/>
              <a:t>The presentations highlighted the latest trends in V2V and V2X with presenters highlighting uses cases where this technology has demonstrated benefits</a:t>
            </a:r>
          </a:p>
          <a:p>
            <a:r>
              <a:rPr lang="en-US" dirty="0"/>
              <a:t>They highlighted the numerous activities both directly and indirectly linked to V2V and V2X</a:t>
            </a:r>
          </a:p>
          <a:p>
            <a:r>
              <a:rPr lang="en-US" dirty="0"/>
              <a:t>These activities include regulations and voluntary standards at the national and regional levels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181A79-A57D-48C4-A259-F3E57BF102A4}"/>
              </a:ext>
            </a:extLst>
          </p:cNvPr>
          <p:cNvGrpSpPr/>
          <p:nvPr/>
        </p:nvGrpSpPr>
        <p:grpSpPr>
          <a:xfrm flipV="1">
            <a:off x="0" y="263532"/>
            <a:ext cx="12192000" cy="59058"/>
            <a:chOff x="-10048" y="1395274"/>
            <a:chExt cx="9611247" cy="142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A43C93-AEB3-48A7-9914-75D283931BD8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C057B5-46AF-4958-AC6C-D0DC502D9698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FF5E4B-34D6-4CB4-9E17-2D9D4AB2B42B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914EBF-888B-4DA0-AEFC-8B75B5D7A852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0CB27-FBB0-4F75-BC25-4CC218F8944A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9C6B4B-D623-4E37-B6B7-72CD20086529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42DEF3-A6DC-4F59-A98E-D250CD5D18A4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7CADA1-31E7-4708-96C6-C43F14512523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B6A32F-0643-43CD-B8CF-9184EBA5605D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A06539-DB4E-4FA7-A5AE-0727BB7C5B02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EA67EC-EE4E-4655-991B-493B92978702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78B406-DA80-4E08-8976-FF7C0DF1EB04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D2DD16-A723-4E65-8BF7-29FB1DA7E7DC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5D4DD-2836-4B16-9236-98145AD808D8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75DACD-845C-40ED-9C38-97B97B552851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D7DF90-400A-4956-8228-DD91424761F8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A3C818-4596-4C81-8C4C-ED131B39EE3F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344823-B8A6-4A62-86FA-29F333F7806D}"/>
              </a:ext>
            </a:extLst>
          </p:cNvPr>
          <p:cNvGrpSpPr/>
          <p:nvPr/>
        </p:nvGrpSpPr>
        <p:grpSpPr>
          <a:xfrm flipV="1">
            <a:off x="0" y="1098543"/>
            <a:ext cx="12192000" cy="59058"/>
            <a:chOff x="-10048" y="1395274"/>
            <a:chExt cx="9611247" cy="14234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E22554-8583-460C-9AC7-3A64111ABBCF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337A2A-A456-451A-834C-DCF6D9B5B898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759724-C018-4B79-8BF9-FD8DFD47F071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810FD5-9825-41CE-8BA5-D3A8BD00674E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1096D2-90A6-40FD-9416-01C7E33110DD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153DB-1EF8-4915-9522-88EAFC026BF7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75EBD8-17D4-4511-BB03-758408B5ACA5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733984-8424-4008-9213-92EEAE1718A6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237F45-3464-4A8D-ABEF-6367670B03C0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BCB8A-F538-4C17-BD23-502BC7CEA7AC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2E839-B5A5-40FA-99CD-1490915A962F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B4A33A7-387E-47D2-8A6E-AEC533EF8C5A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2BC8CE-12B1-47CC-A888-AF1292C03005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530408-73A8-40C9-A07E-C956C80274D9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E285215-F49B-4498-84C6-C0A473A46CC0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CD181D-E7E0-4FE4-992D-8EF7D84FB5A3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764645-2CBA-45D4-94CF-D394B42821F7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9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73B3-70DC-4F2C-872C-6EA65687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379"/>
            <a:ext cx="10494628" cy="725954"/>
          </a:xfrm>
        </p:spPr>
        <p:txBody>
          <a:bodyPr/>
          <a:lstStyle/>
          <a:p>
            <a:r>
              <a:rPr lang="en-US" dirty="0"/>
              <a:t>Suggested next steps on V2V and V2X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9FB3-4E0D-498C-B689-E65073BC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3" y="1308681"/>
            <a:ext cx="11965322" cy="3584765"/>
          </a:xfrm>
        </p:spPr>
        <p:txBody>
          <a:bodyPr>
            <a:normAutofit/>
          </a:bodyPr>
          <a:lstStyle/>
          <a:p>
            <a:r>
              <a:rPr lang="en-US" dirty="0"/>
              <a:t>The discussions resulted in several stakeholders expressing their interest in internationally harmonized regulations to allow for the information sharing between vehicles to be uniformed</a:t>
            </a:r>
            <a:endParaRPr lang="en-GB" dirty="0"/>
          </a:p>
          <a:p>
            <a:r>
              <a:rPr lang="en-US" dirty="0"/>
              <a:t>Other stakeholders expressed the view of an alternative approach to regulations, similar to that taken by GRVA, through the development of guidelines </a:t>
            </a:r>
          </a:p>
          <a:p>
            <a:r>
              <a:rPr lang="en-US" dirty="0"/>
              <a:t>Another suggestion was the creation of a dedicated IWG or Task Force for V2V discussions, this could be under the IWG on ITS, GRVA or WP.29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F47BF0-59C6-45C8-8F70-07823B2D60C0}"/>
              </a:ext>
            </a:extLst>
          </p:cNvPr>
          <p:cNvGrpSpPr/>
          <p:nvPr/>
        </p:nvGrpSpPr>
        <p:grpSpPr>
          <a:xfrm flipV="1">
            <a:off x="0" y="353112"/>
            <a:ext cx="12192000" cy="59058"/>
            <a:chOff x="-10048" y="1395274"/>
            <a:chExt cx="9611247" cy="1423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9936C9-A209-4AE3-ACEF-B69791DCF0B9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F6D9B1-45DB-4265-99D4-59DEE64E0D9B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D285CC-5505-47F0-BE28-224E0A05EAD5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CD0758-2210-486A-AD44-BFACACFF2F3E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E68EA4-331D-4E56-BFAF-21A252C0E0D9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229748-2034-4856-80B1-55BC0AD19C25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BB61F2-4785-46AB-85E6-440C93FC75F7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4AA03-0169-4A55-BA58-A033AAA909F3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D4CFBB-0006-45CA-9819-E6DBF7B54E5F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E3E00E-9179-4061-9181-AF2F1D6AEB2E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C11C98-F758-4707-9C0A-A3104228A1EB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8D8CD0-9AD3-497C-8582-578815E4D060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BCACCC-0330-471F-86F8-F87B2A314713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AD0A3-123C-4234-9556-0A9805A5C48E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0EE3E0-57A8-47A6-AC56-58FF178C3F74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BA5B04-D08A-46E0-B7B8-7715A270F312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05D748-5ECD-437C-BAF2-D51367C488A4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345F5F-EFDF-4B2B-8A6D-7D4736F019FB}"/>
              </a:ext>
            </a:extLst>
          </p:cNvPr>
          <p:cNvGrpSpPr/>
          <p:nvPr/>
        </p:nvGrpSpPr>
        <p:grpSpPr>
          <a:xfrm flipV="1">
            <a:off x="0" y="1078753"/>
            <a:ext cx="12192000" cy="59058"/>
            <a:chOff x="-10048" y="1395274"/>
            <a:chExt cx="9611247" cy="1423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159624-648D-45E1-B43D-EDDB923FF79E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25F71D-FD89-499C-9378-A9E558448E01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E70EE5-0AC1-438A-99A6-5ADAB61A47F3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0BCA7A-25B2-4934-985B-E4BF69F3D8A1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F04A8B-4132-4747-90AA-31BCF9A0E948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D6693F-107D-4CA6-BF85-C53477460AEC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A0F90E5-0ACD-4533-AB48-65C21E27BFAC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91615B-7C93-4683-ABEB-2A0F1043D11D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2AC82B-8906-4CAD-A5F6-E017DD4875EE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9B3E4E-1139-4B3D-844F-703F31B22652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BF5648-FB11-4F62-A599-2DD0439D2EA0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228896-1A87-46F7-9D1F-E5DCBD787FCB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9A4DDB-8200-4798-BE54-7A167EC21AC7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8F5559-9609-42F1-AFAC-457D9E6C1B66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AB1D66-BD5E-49A1-99EC-FBE25B6EA4D7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FC0AF1-726D-4C07-95E5-8A7AB854376B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8CA68C-C488-40AB-9F95-B587001A31B4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5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6A1C-183F-4280-8047-480B4CB8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799"/>
            <a:ext cx="10515600" cy="751121"/>
          </a:xfrm>
        </p:spPr>
        <p:txBody>
          <a:bodyPr>
            <a:normAutofit/>
          </a:bodyPr>
          <a:lstStyle/>
          <a:p>
            <a:r>
              <a:rPr lang="en-US" dirty="0"/>
              <a:t>Other business of the IWG on 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6621-A11C-4B49-82A3-42283449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0" y="1298195"/>
            <a:ext cx="11653008" cy="2747963"/>
          </a:xfrm>
        </p:spPr>
        <p:txBody>
          <a:bodyPr/>
          <a:lstStyle/>
          <a:p>
            <a:r>
              <a:rPr lang="en-US" dirty="0"/>
              <a:t>The Future Network Car event is scheduled to take place  from the 13-16 March 2023 and as usual, the IWG on ITS will be partnering with ITU for a dedicated session.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083B3E-213F-401D-92F2-842DD500EC09}"/>
              </a:ext>
            </a:extLst>
          </p:cNvPr>
          <p:cNvGrpSpPr/>
          <p:nvPr/>
        </p:nvGrpSpPr>
        <p:grpSpPr>
          <a:xfrm flipV="1">
            <a:off x="0" y="263532"/>
            <a:ext cx="12192000" cy="59058"/>
            <a:chOff x="-10048" y="1395274"/>
            <a:chExt cx="9611247" cy="1423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FFB8ED-B8D9-42D4-95BD-696A2E8C0D10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36A802-02C2-4F54-860B-504543DCF2D6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8DD26C-CCBA-40B8-8E7C-C985508A1EB0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E1231-C777-4C9F-A7BB-4C5A7EDA7C14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F4C4B3-11E7-452A-8C87-30D1E09F4441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82F261-06FF-4372-A2EF-910253DE9A89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0670E8-7FC6-40CA-AF9F-3046B873CE39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F3488B-3A61-40DA-B08A-C637C50F7EF8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561136-24C6-450C-925C-39FAA52EBA2D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347840-E952-4585-89A3-072E3FAE59C2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D63A9F-FD34-4C20-A103-596D1E68FF08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DE358D-4387-4F53-B2D0-71B6BE368523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8AC818-8DCF-4B1A-A665-27CB30E14899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A13339-C8C7-45E0-979E-2A3AD9B4EDB0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C7F3D5-1BF1-41CD-9C53-934BE8423758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1BD0D6-D7E4-4035-B012-FFF03D21A997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80C237-D070-490F-A589-B21663D04DF9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3A2411-843D-4B4A-A956-1443B7B4D669}"/>
              </a:ext>
            </a:extLst>
          </p:cNvPr>
          <p:cNvGrpSpPr/>
          <p:nvPr/>
        </p:nvGrpSpPr>
        <p:grpSpPr>
          <a:xfrm flipV="1">
            <a:off x="0" y="936049"/>
            <a:ext cx="12192000" cy="59058"/>
            <a:chOff x="-10048" y="1395274"/>
            <a:chExt cx="9611247" cy="14234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A23E05-CF02-432B-A43E-49047F586A5B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F9113E-C2EC-4D2D-977F-614289BB5E29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4F72C9-FD6C-4A20-A46C-6B01B82B058D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ACD82C-C8E5-47AE-81BF-4A70F04B655A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F3696B-5330-40FE-88C8-B34EF674C6F7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192967-853F-4480-81E7-2632A561B4B5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FE3B81-A478-4583-96F8-4FC27798FF05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13464A-92DA-42A2-9FCB-AC3BE2807F78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472ABF-9F97-4E72-AD1D-11F6A2FF7290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1934C2-187C-44A8-8DFF-D0D39C031C3C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DE102C-90ED-4353-94F9-D7021B0F323A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09A17F-E030-4B79-B269-C6F812EDFA9C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996049-9794-4D25-BE9C-C921520D1A30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925E9B-9712-4101-B81B-6FE99F832387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63A88B-DAE1-4850-9577-4E3A657B43EB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F335A0-C2FC-461F-BDB5-2D6F84A5B4D0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DAFD4E-6451-4F7A-84F4-0CFC09C6A5E7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D1ACBC1-670C-4933-B2AD-FCE83D1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04" y="3747209"/>
            <a:ext cx="5527034" cy="31107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CE8AD4C-2C7A-40E3-8CAC-0205CC120C95}"/>
              </a:ext>
            </a:extLst>
          </p:cNvPr>
          <p:cNvSpPr txBox="1"/>
          <p:nvPr/>
        </p:nvSpPr>
        <p:spPr>
          <a:xfrm>
            <a:off x="6717330" y="4258942"/>
            <a:ext cx="350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OPENING + SESSION 1: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AI Controlled Automated Vehicles Be Safe for Road Users ?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7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83E-1187-400E-9584-0EB2DD5B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394283"/>
            <a:ext cx="11118908" cy="743152"/>
          </a:xfrm>
        </p:spPr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4B84-57E8-4BA4-9519-8AD36824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89" y="1409350"/>
            <a:ext cx="10515600" cy="3014313"/>
          </a:xfrm>
        </p:spPr>
        <p:txBody>
          <a:bodyPr/>
          <a:lstStyle/>
          <a:p>
            <a:r>
              <a:rPr lang="en-US" dirty="0"/>
              <a:t>Outputs of the discussions on V2V and V2X will be reported at the March session of AC.2 and WP.29 </a:t>
            </a:r>
          </a:p>
          <a:p>
            <a:r>
              <a:rPr lang="en-US" dirty="0"/>
              <a:t>We would also like to invite the experts of GRVA to add further inputs to these discussions to include them in our report to the session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D2FC8E-2E32-42D7-8C8F-28ABD5DA3D68}"/>
              </a:ext>
            </a:extLst>
          </p:cNvPr>
          <p:cNvGrpSpPr/>
          <p:nvPr/>
        </p:nvGrpSpPr>
        <p:grpSpPr>
          <a:xfrm flipV="1">
            <a:off x="0" y="263532"/>
            <a:ext cx="12192000" cy="59058"/>
            <a:chOff x="-10048" y="1395274"/>
            <a:chExt cx="9611247" cy="1423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4A0CC2-913C-46B7-A53F-652529201D89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78BE6A-AD42-435B-ABB0-AA1D61803229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9AF195-900F-4320-A070-DB38855005AB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2B7212-39CC-4757-9463-1DBF83C66B9F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31C294-56B7-41AD-89DC-E9F2990FEA2F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A86641-8D6C-47E4-9E72-763BCEBBE139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136CA8-80E0-412D-99E6-2A27315AC0FD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644EBE-ABBF-4BCE-8669-8BFA176025CC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E40248-62D9-4289-AEBC-CD2330BE4DAE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A8C6F3-1D13-49F4-ACFA-A73F4A22B556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D094EF-4350-4546-8ABE-0D529243DE02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509E99-0F53-4802-9E25-FF530E39DF1A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1E00A1-42C7-4D78-8BB8-889E4B94B7DB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B1909B-3BF1-43C1-98D8-47C81AF3B23A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389701-C3C8-4718-A16A-8C47BC3B20D5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1AD9C5-560B-4369-8E16-0DFB987625AA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41FC7E-03C7-4904-BFD9-33773AC5D665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FE198-1657-4157-ADA4-7053118A6B82}"/>
              </a:ext>
            </a:extLst>
          </p:cNvPr>
          <p:cNvGrpSpPr/>
          <p:nvPr/>
        </p:nvGrpSpPr>
        <p:grpSpPr>
          <a:xfrm flipV="1">
            <a:off x="0" y="1078377"/>
            <a:ext cx="12192000" cy="59058"/>
            <a:chOff x="-10048" y="1395274"/>
            <a:chExt cx="9611247" cy="14234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3C0C1F-30E8-49EC-9EBA-3FAE548068A0}"/>
                </a:ext>
              </a:extLst>
            </p:cNvPr>
            <p:cNvSpPr/>
            <p:nvPr/>
          </p:nvSpPr>
          <p:spPr>
            <a:xfrm>
              <a:off x="-10048" y="1402000"/>
              <a:ext cx="517013" cy="135618"/>
            </a:xfrm>
            <a:prstGeom prst="rect">
              <a:avLst/>
            </a:prstGeom>
            <a:solidFill>
              <a:srgbClr val="14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CC9386-450B-4EAE-A6F7-67BD6E715EE2}"/>
                </a:ext>
              </a:extLst>
            </p:cNvPr>
            <p:cNvSpPr/>
            <p:nvPr/>
          </p:nvSpPr>
          <p:spPr>
            <a:xfrm>
              <a:off x="599026" y="1399408"/>
              <a:ext cx="489986" cy="135618"/>
            </a:xfrm>
            <a:prstGeom prst="rect">
              <a:avLst/>
            </a:prstGeom>
            <a:solidFill>
              <a:srgbClr val="E822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6E9ADC-9AFE-4FF5-ABAF-E5097794413C}"/>
                </a:ext>
              </a:extLst>
            </p:cNvPr>
            <p:cNvSpPr/>
            <p:nvPr/>
          </p:nvSpPr>
          <p:spPr>
            <a:xfrm>
              <a:off x="1166753" y="1397808"/>
              <a:ext cx="489986" cy="135618"/>
            </a:xfrm>
            <a:prstGeom prst="rect">
              <a:avLst/>
            </a:prstGeom>
            <a:solidFill>
              <a:srgbClr val="E4B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267CAE-B799-4274-B00E-A4B524B22EA3}"/>
                </a:ext>
              </a:extLst>
            </p:cNvPr>
            <p:cNvSpPr/>
            <p:nvPr/>
          </p:nvSpPr>
          <p:spPr>
            <a:xfrm>
              <a:off x="1744316" y="1397808"/>
              <a:ext cx="489986" cy="135618"/>
            </a:xfrm>
            <a:prstGeom prst="rect">
              <a:avLst/>
            </a:prstGeom>
            <a:solidFill>
              <a:srgbClr val="4BA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7FF514-7B8C-4F10-89E9-4CDBDA2CF8F1}"/>
                </a:ext>
              </a:extLst>
            </p:cNvPr>
            <p:cNvSpPr/>
            <p:nvPr/>
          </p:nvSpPr>
          <p:spPr>
            <a:xfrm>
              <a:off x="2320550" y="1396592"/>
              <a:ext cx="489986" cy="135618"/>
            </a:xfrm>
            <a:prstGeom prst="rect">
              <a:avLst/>
            </a:prstGeom>
            <a:solidFill>
              <a:srgbClr val="C5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24196D-17DB-412C-825A-9B115128FDD6}"/>
                </a:ext>
              </a:extLst>
            </p:cNvPr>
            <p:cNvSpPr/>
            <p:nvPr/>
          </p:nvSpPr>
          <p:spPr>
            <a:xfrm>
              <a:off x="2894090" y="1397808"/>
              <a:ext cx="489986" cy="135618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9A351E-7E53-438B-808C-406FA7292D5E}"/>
                </a:ext>
              </a:extLst>
            </p:cNvPr>
            <p:cNvSpPr/>
            <p:nvPr/>
          </p:nvSpPr>
          <p:spPr>
            <a:xfrm>
              <a:off x="3467187" y="1397808"/>
              <a:ext cx="489986" cy="135618"/>
            </a:xfrm>
            <a:prstGeom prst="rect">
              <a:avLst/>
            </a:prstGeom>
            <a:solidFill>
              <a:srgbClr val="27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1B78BB-F4DF-4459-B68E-3E72263499F0}"/>
                </a:ext>
              </a:extLst>
            </p:cNvPr>
            <p:cNvSpPr/>
            <p:nvPr/>
          </p:nvSpPr>
          <p:spPr>
            <a:xfrm>
              <a:off x="4034914" y="1397808"/>
              <a:ext cx="489986" cy="135618"/>
            </a:xfrm>
            <a:prstGeom prst="rect">
              <a:avLst/>
            </a:prstGeom>
            <a:solidFill>
              <a:srgbClr val="FAC2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2920BB-D180-4642-AF3D-463E4D8E6E89}"/>
                </a:ext>
              </a:extLst>
            </p:cNvPr>
            <p:cNvSpPr/>
            <p:nvPr/>
          </p:nvSpPr>
          <p:spPr>
            <a:xfrm>
              <a:off x="4605679" y="1397808"/>
              <a:ext cx="489986" cy="135618"/>
            </a:xfrm>
            <a:prstGeom prst="rect">
              <a:avLst/>
            </a:prstGeom>
            <a:solidFill>
              <a:srgbClr val="A2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BD9956-8F2A-43AF-A496-01D713113F31}"/>
                </a:ext>
              </a:extLst>
            </p:cNvPr>
            <p:cNvSpPr/>
            <p:nvPr/>
          </p:nvSpPr>
          <p:spPr>
            <a:xfrm>
              <a:off x="5170368" y="1396409"/>
              <a:ext cx="489986" cy="135618"/>
            </a:xfrm>
            <a:prstGeom prst="rect">
              <a:avLst/>
            </a:prstGeom>
            <a:solidFill>
              <a:srgbClr val="F2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F5358D-08A7-4902-A75F-89A21D8246FD}"/>
                </a:ext>
              </a:extLst>
            </p:cNvPr>
            <p:cNvSpPr/>
            <p:nvPr/>
          </p:nvSpPr>
          <p:spPr>
            <a:xfrm>
              <a:off x="5735057" y="1397808"/>
              <a:ext cx="489986" cy="135618"/>
            </a:xfrm>
            <a:prstGeom prst="rect">
              <a:avLst/>
            </a:prstGeom>
            <a:solidFill>
              <a:srgbClr val="DC1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B84AA1-0CD6-42AD-98B3-B4BD0258991A}"/>
                </a:ext>
              </a:extLst>
            </p:cNvPr>
            <p:cNvSpPr/>
            <p:nvPr/>
          </p:nvSpPr>
          <p:spPr>
            <a:xfrm>
              <a:off x="6299746" y="1397808"/>
              <a:ext cx="489986" cy="135618"/>
            </a:xfrm>
            <a:prstGeom prst="rect">
              <a:avLst/>
            </a:prstGeom>
            <a:solidFill>
              <a:srgbClr val="F99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96C7F1-7397-49DE-ACF4-2CCF229F079B}"/>
                </a:ext>
              </a:extLst>
            </p:cNvPr>
            <p:cNvSpPr/>
            <p:nvPr/>
          </p:nvSpPr>
          <p:spPr>
            <a:xfrm>
              <a:off x="6859519" y="1398202"/>
              <a:ext cx="489986" cy="135618"/>
            </a:xfrm>
            <a:prstGeom prst="rect">
              <a:avLst/>
            </a:prstGeom>
            <a:solidFill>
              <a:srgbClr val="C6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59B908-4718-488C-A3FB-EE6FD2B092E7}"/>
                </a:ext>
              </a:extLst>
            </p:cNvPr>
            <p:cNvSpPr/>
            <p:nvPr/>
          </p:nvSpPr>
          <p:spPr>
            <a:xfrm>
              <a:off x="7419292" y="1397808"/>
              <a:ext cx="489986" cy="135618"/>
            </a:xfrm>
            <a:prstGeom prst="rect">
              <a:avLst/>
            </a:prstGeom>
            <a:solidFill>
              <a:srgbClr val="408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D2795A-37DA-4074-B24E-25611198287B}"/>
                </a:ext>
              </a:extLst>
            </p:cNvPr>
            <p:cNvSpPr/>
            <p:nvPr/>
          </p:nvSpPr>
          <p:spPr>
            <a:xfrm>
              <a:off x="7971818" y="1395274"/>
              <a:ext cx="489986" cy="135618"/>
            </a:xfrm>
            <a:prstGeom prst="rect">
              <a:avLst/>
            </a:prstGeom>
            <a:solidFill>
              <a:srgbClr val="1F95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441DE2-E04C-4BAF-BF3F-59783890F9F3}"/>
                </a:ext>
              </a:extLst>
            </p:cNvPr>
            <p:cNvSpPr/>
            <p:nvPr/>
          </p:nvSpPr>
          <p:spPr>
            <a:xfrm>
              <a:off x="8531591" y="1395274"/>
              <a:ext cx="489986" cy="135618"/>
            </a:xfrm>
            <a:prstGeom prst="rect">
              <a:avLst/>
            </a:prstGeom>
            <a:solidFill>
              <a:srgbClr val="5DB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91052F-ADE0-4F31-97C1-07CD5F7A3989}"/>
                </a:ext>
              </a:extLst>
            </p:cNvPr>
            <p:cNvSpPr/>
            <p:nvPr/>
          </p:nvSpPr>
          <p:spPr>
            <a:xfrm>
              <a:off x="9087074" y="1395274"/>
              <a:ext cx="514125" cy="135618"/>
            </a:xfrm>
            <a:prstGeom prst="rect">
              <a:avLst/>
            </a:prstGeom>
            <a:solidFill>
              <a:srgbClr val="136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562-432A-4D0C-8926-BACE349F4C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1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BA7EDE-DCDD-4119-81B2-DC801FDE7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997CA-964D-41DD-9982-C34C13F1315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b4a1c0d-4a69-4996-a84a-fc699b9f49de"/>
    <ds:schemaRef ds:uri="http://schemas.microsoft.com/office/2006/metadata/properties"/>
    <ds:schemaRef ds:uri="acccb6d4-dbe5-46d2-b4d3-5733603d8cc6"/>
    <ds:schemaRef ds:uri="http://purl.org/dc/terms/"/>
    <ds:schemaRef ds:uri="985ec44e-1bab-4c0b-9df0-6ba128686f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EC2F58-7CA2-4CD8-82FF-E6FCB9084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348</Words>
  <Application>Microsoft Office PowerPoint</Application>
  <PresentationFormat>ワイド画面</PresentationFormat>
  <Paragraphs>32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游ゴシック</vt:lpstr>
      <vt:lpstr>Arial</vt:lpstr>
      <vt:lpstr>Arial Black</vt:lpstr>
      <vt:lpstr>Calibri</vt:lpstr>
      <vt:lpstr>Calibri Light</vt:lpstr>
      <vt:lpstr>Office Theme</vt:lpstr>
      <vt:lpstr>5th Session of IWG on ITS </vt:lpstr>
      <vt:lpstr>Setting the Scene </vt:lpstr>
      <vt:lpstr>Outputs of the discussion on V2V and V2X</vt:lpstr>
      <vt:lpstr>Suggested next steps on V2V and V2X </vt:lpstr>
      <vt:lpstr>Other business of the IWG on ITS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GRVA-15-40</dc:title>
  <dc:creator>Melissa Archer</dc:creator>
  <cp:lastModifiedBy>猶野 喬</cp:lastModifiedBy>
  <cp:revision>3</cp:revision>
  <dcterms:created xsi:type="dcterms:W3CDTF">2023-01-23T08:51:38Z</dcterms:created>
  <dcterms:modified xsi:type="dcterms:W3CDTF">2023-01-23T15:52:11Z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ffice_x0020_of_x0020_Origin">
    <vt:lpwstr/>
  </property>
  <property fmtid="{D5CDD505-2E9C-101B-9397-08002B2CF9AE}" pid="4" name="MediaServiceImageTags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