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56" r:id="rId4"/>
    <p:sldId id="299" r:id="rId5"/>
    <p:sldId id="295" r:id="rId6"/>
    <p:sldId id="305" r:id="rId7"/>
    <p:sldId id="326" r:id="rId8"/>
    <p:sldId id="313" r:id="rId9"/>
    <p:sldId id="327" r:id="rId10"/>
    <p:sldId id="314" r:id="rId11"/>
    <p:sldId id="328" r:id="rId12"/>
    <p:sldId id="311" r:id="rId13"/>
    <p:sldId id="316" r:id="rId14"/>
    <p:sldId id="317" r:id="rId15"/>
    <p:sldId id="318" r:id="rId16"/>
    <p:sldId id="319" r:id="rId17"/>
    <p:sldId id="297" r:id="rId18"/>
  </p:sldIdLst>
  <p:sldSz cx="9144000" cy="6858000" type="screen4x3"/>
  <p:notesSz cx="7102475" cy="1023302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LIT_JPN" initials="MLIT_JPN" lastIdx="15" clrIdx="0">
    <p:extLst>
      <p:ext uri="{19B8F6BF-5375-455C-9EA6-DF929625EA0E}">
        <p15:presenceInfo xmlns:p15="http://schemas.microsoft.com/office/powerpoint/2012/main" userId="MLIT_JP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4087C8"/>
    <a:srgbClr val="FF0000"/>
    <a:srgbClr val="CCFFFF"/>
    <a:srgbClr val="FFFFFF"/>
    <a:srgbClr val="629CD2"/>
    <a:srgbClr val="FFFF99"/>
    <a:srgbClr val="ED7D31"/>
    <a:srgbClr val="8BD9F5"/>
    <a:srgbClr val="68C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A2850C-07E5-44FE-93BD-7FBD26AB1283}" v="2" dt="2023-01-18T09:11:10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4" autoAdjust="0"/>
    <p:restoredTop sz="88941" autoAdjust="0"/>
  </p:normalViewPr>
  <p:slideViewPr>
    <p:cSldViewPr>
      <p:cViewPr varScale="1">
        <p:scale>
          <a:sx n="116" d="100"/>
          <a:sy n="116" d="100"/>
        </p:scale>
        <p:origin x="14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.Nonaka" userId="9bc07a20-76bb-4ed4-afb0-418e22c1cb47" providerId="ADAL" clId="{7975943E-A88D-47EC-A6CE-299B5085BCBF}"/>
    <pc:docChg chg="modSld">
      <pc:chgData name="H.Nonaka" userId="9bc07a20-76bb-4ed4-afb0-418e22c1cb47" providerId="ADAL" clId="{7975943E-A88D-47EC-A6CE-299B5085BCBF}" dt="2022-05-24T14:39:07.024" v="26" actId="1036"/>
      <pc:docMkLst>
        <pc:docMk/>
      </pc:docMkLst>
      <pc:sldChg chg="modSp mod">
        <pc:chgData name="H.Nonaka" userId="9bc07a20-76bb-4ed4-afb0-418e22c1cb47" providerId="ADAL" clId="{7975943E-A88D-47EC-A6CE-299B5085BCBF}" dt="2022-05-24T14:36:24.157" v="10" actId="108"/>
        <pc:sldMkLst>
          <pc:docMk/>
          <pc:sldMk cId="822500047" sldId="272"/>
        </pc:sldMkLst>
        <pc:spChg chg="mod">
          <ac:chgData name="H.Nonaka" userId="9bc07a20-76bb-4ed4-afb0-418e22c1cb47" providerId="ADAL" clId="{7975943E-A88D-47EC-A6CE-299B5085BCBF}" dt="2022-05-24T14:36:24.157" v="10" actId="108"/>
          <ac:spMkLst>
            <pc:docMk/>
            <pc:sldMk cId="822500047" sldId="272"/>
            <ac:spMk id="5" creationId="{00000000-0000-0000-0000-000000000000}"/>
          </ac:spMkLst>
        </pc:spChg>
      </pc:sldChg>
      <pc:sldChg chg="addSp modSp mod">
        <pc:chgData name="H.Nonaka" userId="9bc07a20-76bb-4ed4-afb0-418e22c1cb47" providerId="ADAL" clId="{7975943E-A88D-47EC-A6CE-299B5085BCBF}" dt="2022-05-24T14:39:07.024" v="26" actId="1036"/>
        <pc:sldMkLst>
          <pc:docMk/>
          <pc:sldMk cId="2841539130" sldId="276"/>
        </pc:sldMkLst>
        <pc:spChg chg="add mod ord">
          <ac:chgData name="H.Nonaka" userId="9bc07a20-76bb-4ed4-afb0-418e22c1cb47" providerId="ADAL" clId="{7975943E-A88D-47EC-A6CE-299B5085BCBF}" dt="2022-05-24T14:39:02.252" v="25" actId="166"/>
          <ac:spMkLst>
            <pc:docMk/>
            <pc:sldMk cId="2841539130" sldId="276"/>
            <ac:spMk id="2" creationId="{BD642273-ADA5-80F5-7698-209AAFD1E5B1}"/>
          </ac:spMkLst>
        </pc:spChg>
        <pc:spChg chg="mod">
          <ac:chgData name="H.Nonaka" userId="9bc07a20-76bb-4ed4-afb0-418e22c1cb47" providerId="ADAL" clId="{7975943E-A88D-47EC-A6CE-299B5085BCBF}" dt="2022-05-24T14:36:29.566" v="11" actId="108"/>
          <ac:spMkLst>
            <pc:docMk/>
            <pc:sldMk cId="2841539130" sldId="276"/>
            <ac:spMk id="3" creationId="{00000000-0000-0000-0000-000000000000}"/>
          </ac:spMkLst>
        </pc:spChg>
        <pc:spChg chg="mod">
          <ac:chgData name="H.Nonaka" userId="9bc07a20-76bb-4ed4-afb0-418e22c1cb47" providerId="ADAL" clId="{7975943E-A88D-47EC-A6CE-299B5085BCBF}" dt="2022-05-24T14:38:39.907" v="21" actId="1076"/>
          <ac:spMkLst>
            <pc:docMk/>
            <pc:sldMk cId="2841539130" sldId="276"/>
            <ac:spMk id="13" creationId="{15FFA9E3-8F66-2E2D-FCA2-ADD22A749591}"/>
          </ac:spMkLst>
        </pc:spChg>
        <pc:spChg chg="mod">
          <ac:chgData name="H.Nonaka" userId="9bc07a20-76bb-4ed4-afb0-418e22c1cb47" providerId="ADAL" clId="{7975943E-A88D-47EC-A6CE-299B5085BCBF}" dt="2022-05-24T14:38:07.792" v="16" actId="2085"/>
          <ac:spMkLst>
            <pc:docMk/>
            <pc:sldMk cId="2841539130" sldId="276"/>
            <ac:spMk id="24" creationId="{F253A843-0F16-2002-53D7-49DCAE7D46F3}"/>
          </ac:spMkLst>
        </pc:spChg>
        <pc:spChg chg="add mod">
          <ac:chgData name="H.Nonaka" userId="9bc07a20-76bb-4ed4-afb0-418e22c1cb47" providerId="ADAL" clId="{7975943E-A88D-47EC-A6CE-299B5085BCBF}" dt="2022-05-24T14:39:07.024" v="26" actId="1036"/>
          <ac:spMkLst>
            <pc:docMk/>
            <pc:sldMk cId="2841539130" sldId="276"/>
            <ac:spMk id="28" creationId="{3E5A0B71-B0A7-FCA6-D739-4F21E5185C3B}"/>
          </ac:spMkLst>
        </pc:spChg>
      </pc:sldChg>
      <pc:sldChg chg="modSp mod">
        <pc:chgData name="H.Nonaka" userId="9bc07a20-76bb-4ed4-afb0-418e22c1cb47" providerId="ADAL" clId="{7975943E-A88D-47EC-A6CE-299B5085BCBF}" dt="2022-05-24T14:36:40.070" v="13" actId="108"/>
        <pc:sldMkLst>
          <pc:docMk/>
          <pc:sldMk cId="3237780863" sldId="278"/>
        </pc:sldMkLst>
        <pc:spChg chg="mod">
          <ac:chgData name="H.Nonaka" userId="9bc07a20-76bb-4ed4-afb0-418e22c1cb47" providerId="ADAL" clId="{7975943E-A88D-47EC-A6CE-299B5085BCBF}" dt="2022-05-24T14:36:40.070" v="13" actId="108"/>
          <ac:spMkLst>
            <pc:docMk/>
            <pc:sldMk cId="3237780863" sldId="278"/>
            <ac:spMk id="2817" creationId="{00000000-0000-0000-0000-000000000000}"/>
          </ac:spMkLst>
        </pc:spChg>
      </pc:sldChg>
      <pc:sldChg chg="modSp mod">
        <pc:chgData name="H.Nonaka" userId="9bc07a20-76bb-4ed4-afb0-418e22c1cb47" providerId="ADAL" clId="{7975943E-A88D-47EC-A6CE-299B5085BCBF}" dt="2022-05-24T14:36:44.232" v="14" actId="108"/>
        <pc:sldMkLst>
          <pc:docMk/>
          <pc:sldMk cId="3746111601" sldId="279"/>
        </pc:sldMkLst>
        <pc:spChg chg="mod">
          <ac:chgData name="H.Nonaka" userId="9bc07a20-76bb-4ed4-afb0-418e22c1cb47" providerId="ADAL" clId="{7975943E-A88D-47EC-A6CE-299B5085BCBF}" dt="2022-05-24T14:36:44.232" v="14" actId="108"/>
          <ac:spMkLst>
            <pc:docMk/>
            <pc:sldMk cId="3746111601" sldId="279"/>
            <ac:spMk id="3" creationId="{00000000-0000-0000-0000-000000000000}"/>
          </ac:spMkLst>
        </pc:spChg>
      </pc:sldChg>
      <pc:sldChg chg="modSp mod">
        <pc:chgData name="H.Nonaka" userId="9bc07a20-76bb-4ed4-afb0-418e22c1cb47" providerId="ADAL" clId="{7975943E-A88D-47EC-A6CE-299B5085BCBF}" dt="2022-05-24T14:36:54.671" v="15" actId="108"/>
        <pc:sldMkLst>
          <pc:docMk/>
          <pc:sldMk cId="1395486490" sldId="280"/>
        </pc:sldMkLst>
        <pc:spChg chg="mod">
          <ac:chgData name="H.Nonaka" userId="9bc07a20-76bb-4ed4-afb0-418e22c1cb47" providerId="ADAL" clId="{7975943E-A88D-47EC-A6CE-299B5085BCBF}" dt="2022-05-24T14:36:54.671" v="15" actId="108"/>
          <ac:spMkLst>
            <pc:docMk/>
            <pc:sldMk cId="1395486490" sldId="280"/>
            <ac:spMk id="3" creationId="{00000000-0000-0000-0000-000000000000}"/>
          </ac:spMkLst>
        </pc:spChg>
      </pc:sldChg>
      <pc:sldChg chg="modSp mod">
        <pc:chgData name="H.Nonaka" userId="9bc07a20-76bb-4ed4-afb0-418e22c1cb47" providerId="ADAL" clId="{7975943E-A88D-47EC-A6CE-299B5085BCBF}" dt="2022-05-24T14:36:34.262" v="12" actId="108"/>
        <pc:sldMkLst>
          <pc:docMk/>
          <pc:sldMk cId="550712252" sldId="286"/>
        </pc:sldMkLst>
        <pc:spChg chg="mod">
          <ac:chgData name="H.Nonaka" userId="9bc07a20-76bb-4ed4-afb0-418e22c1cb47" providerId="ADAL" clId="{7975943E-A88D-47EC-A6CE-299B5085BCBF}" dt="2022-05-24T14:36:34.262" v="12" actId="108"/>
          <ac:spMkLst>
            <pc:docMk/>
            <pc:sldMk cId="550712252" sldId="286"/>
            <ac:spMk id="32" creationId="{05522FE1-973C-CD19-DBE5-C08E863DA759}"/>
          </ac:spMkLst>
        </pc:spChg>
      </pc:sldChg>
    </pc:docChg>
  </pc:docChgLst>
  <pc:docChgLst>
    <pc:chgData name="Laura Mueller" userId="b8b87b2b-eda4-44e0-9f77-97a24730064b" providerId="ADAL" clId="{40A2850C-07E5-44FE-93BD-7FBD26AB1283}"/>
    <pc:docChg chg="modSld">
      <pc:chgData name="Laura Mueller" userId="b8b87b2b-eda4-44e0-9f77-97a24730064b" providerId="ADAL" clId="{40A2850C-07E5-44FE-93BD-7FBD26AB1283}" dt="2023-01-18T09:12:06.086" v="37" actId="20577"/>
      <pc:docMkLst>
        <pc:docMk/>
      </pc:docMkLst>
      <pc:sldChg chg="modSp mod">
        <pc:chgData name="Laura Mueller" userId="b8b87b2b-eda4-44e0-9f77-97a24730064b" providerId="ADAL" clId="{40A2850C-07E5-44FE-93BD-7FBD26AB1283}" dt="2023-01-18T09:05:32.781" v="3" actId="6549"/>
        <pc:sldMkLst>
          <pc:docMk/>
          <pc:sldMk cId="0" sldId="256"/>
        </pc:sldMkLst>
        <pc:spChg chg="mod">
          <ac:chgData name="Laura Mueller" userId="b8b87b2b-eda4-44e0-9f77-97a24730064b" providerId="ADAL" clId="{40A2850C-07E5-44FE-93BD-7FBD26AB1283}" dt="2023-01-18T09:05:32.781" v="3" actId="6549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Laura Mueller" userId="b8b87b2b-eda4-44e0-9f77-97a24730064b" providerId="ADAL" clId="{40A2850C-07E5-44FE-93BD-7FBD26AB1283}" dt="2023-01-18T09:12:06.086" v="37" actId="20577"/>
        <pc:sldMkLst>
          <pc:docMk/>
          <pc:sldMk cId="2015638002" sldId="305"/>
        </pc:sldMkLst>
        <pc:spChg chg="mod">
          <ac:chgData name="Laura Mueller" userId="b8b87b2b-eda4-44e0-9f77-97a24730064b" providerId="ADAL" clId="{40A2850C-07E5-44FE-93BD-7FBD26AB1283}" dt="2023-01-18T09:10:18.737" v="31" actId="20577"/>
          <ac:spMkLst>
            <pc:docMk/>
            <pc:sldMk cId="2015638002" sldId="305"/>
            <ac:spMk id="6" creationId="{00000000-0000-0000-0000-000000000000}"/>
          </ac:spMkLst>
        </pc:spChg>
        <pc:spChg chg="mod">
          <ac:chgData name="Laura Mueller" userId="b8b87b2b-eda4-44e0-9f77-97a24730064b" providerId="ADAL" clId="{40A2850C-07E5-44FE-93BD-7FBD26AB1283}" dt="2023-01-18T09:12:06.086" v="37" actId="20577"/>
          <ac:spMkLst>
            <pc:docMk/>
            <pc:sldMk cId="2015638002" sldId="305"/>
            <ac:spMk id="9" creationId="{00000000-0000-0000-0000-000000000000}"/>
          </ac:spMkLst>
        </pc:spChg>
      </pc:sldChg>
      <pc:sldChg chg="modSp mod">
        <pc:chgData name="Laura Mueller" userId="b8b87b2b-eda4-44e0-9f77-97a24730064b" providerId="ADAL" clId="{40A2850C-07E5-44FE-93BD-7FBD26AB1283}" dt="2023-01-18T09:10:07.799" v="30" actId="20577"/>
        <pc:sldMkLst>
          <pc:docMk/>
          <pc:sldMk cId="668988526" sldId="313"/>
        </pc:sldMkLst>
        <pc:spChg chg="mod">
          <ac:chgData name="Laura Mueller" userId="b8b87b2b-eda4-44e0-9f77-97a24730064b" providerId="ADAL" clId="{40A2850C-07E5-44FE-93BD-7FBD26AB1283}" dt="2023-01-18T09:10:07.799" v="30" actId="20577"/>
          <ac:spMkLst>
            <pc:docMk/>
            <pc:sldMk cId="668988526" sldId="313"/>
            <ac:spMk id="3" creationId="{00000000-0000-0000-0000-000000000000}"/>
          </ac:spMkLst>
        </pc:spChg>
        <pc:spChg chg="mod">
          <ac:chgData name="Laura Mueller" userId="b8b87b2b-eda4-44e0-9f77-97a24730064b" providerId="ADAL" clId="{40A2850C-07E5-44FE-93BD-7FBD26AB1283}" dt="2023-01-18T09:08:52.775" v="24" actId="20577"/>
          <ac:spMkLst>
            <pc:docMk/>
            <pc:sldMk cId="668988526" sldId="313"/>
            <ac:spMk id="4" creationId="{00000000-0000-0000-0000-000000000000}"/>
          </ac:spMkLst>
        </pc:spChg>
        <pc:spChg chg="mod">
          <ac:chgData name="Laura Mueller" userId="b8b87b2b-eda4-44e0-9f77-97a24730064b" providerId="ADAL" clId="{40A2850C-07E5-44FE-93BD-7FBD26AB1283}" dt="2023-01-18T09:09:35.571" v="28" actId="20577"/>
          <ac:spMkLst>
            <pc:docMk/>
            <pc:sldMk cId="668988526" sldId="313"/>
            <ac:spMk id="6" creationId="{00000000-0000-0000-0000-000000000000}"/>
          </ac:spMkLst>
        </pc:spChg>
      </pc:sldChg>
      <pc:sldChg chg="modSp mod">
        <pc:chgData name="Laura Mueller" userId="b8b87b2b-eda4-44e0-9f77-97a24730064b" providerId="ADAL" clId="{40A2850C-07E5-44FE-93BD-7FBD26AB1283}" dt="2023-01-18T09:10:34.953" v="33" actId="20577"/>
        <pc:sldMkLst>
          <pc:docMk/>
          <pc:sldMk cId="854337371" sldId="314"/>
        </pc:sldMkLst>
        <pc:spChg chg="mod">
          <ac:chgData name="Laura Mueller" userId="b8b87b2b-eda4-44e0-9f77-97a24730064b" providerId="ADAL" clId="{40A2850C-07E5-44FE-93BD-7FBD26AB1283}" dt="2023-01-18T09:10:34.953" v="33" actId="20577"/>
          <ac:spMkLst>
            <pc:docMk/>
            <pc:sldMk cId="854337371" sldId="314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53" cy="513709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2448" y="0"/>
            <a:ext cx="3078352" cy="513709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r">
              <a:defRPr sz="1300"/>
            </a:lvl1pPr>
          </a:lstStyle>
          <a:p>
            <a:fld id="{8A4FAE83-6876-449D-BCCE-496EC707688A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19316"/>
            <a:ext cx="3078353" cy="513709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2448" y="9719316"/>
            <a:ext cx="3078352" cy="513709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r">
              <a:defRPr sz="1300"/>
            </a:lvl1pPr>
          </a:lstStyle>
          <a:p>
            <a:fld id="{68D39ECE-9559-4BF9-A72E-0A6C08851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08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53" cy="513709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2448" y="0"/>
            <a:ext cx="3078352" cy="513709"/>
          </a:xfrm>
          <a:prstGeom prst="rect">
            <a:avLst/>
          </a:prstGeom>
        </p:spPr>
        <p:txBody>
          <a:bodyPr vert="horz" lIns="95473" tIns="47736" rIns="95473" bIns="47736" rtlCol="0"/>
          <a:lstStyle>
            <a:lvl1pPr algn="r">
              <a:defRPr sz="1300"/>
            </a:lvl1pPr>
          </a:lstStyle>
          <a:p>
            <a:fld id="{0AC30D34-39EC-4333-89A4-48E429B38CE2}" type="datetimeFigureOut">
              <a:rPr kumimoji="1" lang="ja-JP" altLang="en-US" smtClean="0"/>
              <a:t>2023/1/18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3" tIns="47736" rIns="95473" bIns="4773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746" y="4924695"/>
            <a:ext cx="5682984" cy="4028996"/>
          </a:xfrm>
          <a:prstGeom prst="rect">
            <a:avLst/>
          </a:prstGeom>
        </p:spPr>
        <p:txBody>
          <a:bodyPr vert="horz" lIns="95473" tIns="47736" rIns="95473" bIns="4773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19316"/>
            <a:ext cx="3078353" cy="513709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2448" y="9719316"/>
            <a:ext cx="3078352" cy="513709"/>
          </a:xfrm>
          <a:prstGeom prst="rect">
            <a:avLst/>
          </a:prstGeom>
        </p:spPr>
        <p:txBody>
          <a:bodyPr vert="horz" lIns="95473" tIns="47736" rIns="95473" bIns="47736" rtlCol="0" anchor="b"/>
          <a:lstStyle>
            <a:lvl1pPr algn="r">
              <a:defRPr sz="1300"/>
            </a:lvl1pPr>
          </a:lstStyle>
          <a:p>
            <a:fld id="{21C75C97-5DEC-465A-942A-ECFBEE6DB4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97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5201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75C97-5DEC-465A-942A-ECFBEE6DB4E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9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lit_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0"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692275" y="3284538"/>
            <a:ext cx="7451725" cy="730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0" y="6524625"/>
            <a:ext cx="36369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200" i="1" dirty="0">
                <a:solidFill>
                  <a:schemeClr val="bg1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2133600"/>
            <a:ext cx="752475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51550"/>
            <a:ext cx="2301875" cy="4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804" y="6111874"/>
            <a:ext cx="1885921" cy="3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0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649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143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C12D-27C1-4F31-90C9-A93D49E446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67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04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660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156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FE511-5094-4685-A035-FB392A6605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096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666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189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262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FFDCE21E-3BF4-4A13-BE4A-B95BE9787BE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2" name="Group 18"/>
          <p:cNvGrpSpPr>
            <a:grpSpLocks/>
          </p:cNvGrpSpPr>
          <p:nvPr userDrawn="1"/>
        </p:nvGrpSpPr>
        <p:grpSpPr bwMode="auto">
          <a:xfrm>
            <a:off x="0" y="-1"/>
            <a:ext cx="9144000" cy="748453"/>
            <a:chOff x="0" y="0"/>
            <a:chExt cx="5760" cy="344"/>
          </a:xfrm>
        </p:grpSpPr>
        <p:pic>
          <p:nvPicPr>
            <p:cNvPr id="1034" name="Picture 9" descr="mlit_top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01" b="65286"/>
            <a:stretch>
              <a:fillRect/>
            </a:stretch>
          </p:blipFill>
          <p:spPr bwMode="auto"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36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945" b="42805"/>
              <a:stretch>
                <a:fillRect/>
              </a:stretch>
            </p:blipFill>
            <p:spPr bwMode="auto"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42805"/>
              <a:stretch>
                <a:fillRect/>
              </a:stretch>
            </p:blipFill>
            <p:spPr bwMode="auto"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06" b="42805"/>
              <a:stretch>
                <a:fillRect/>
              </a:stretch>
            </p:blipFill>
            <p:spPr bwMode="auto"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4035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pic>
        <p:nvPicPr>
          <p:cNvPr id="1032" name="Picture 1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/>
          <a:stretch>
            <a:fillRect/>
          </a:stretch>
        </p:blipFill>
        <p:spPr bwMode="auto">
          <a:xfrm>
            <a:off x="7593013" y="8238"/>
            <a:ext cx="15509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図 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908240" y="49943"/>
            <a:ext cx="1222076" cy="229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97968" y="1862484"/>
            <a:ext cx="7088832" cy="1470025"/>
          </a:xfrm>
        </p:spPr>
        <p:txBody>
          <a:bodyPr/>
          <a:lstStyle/>
          <a:p>
            <a:r>
              <a:rPr lang="en-US" altLang="ja-JP" sz="3200" dirty="0"/>
              <a:t>Report of preliminary meeting for ACPE and discussion points in GRVA</a:t>
            </a:r>
            <a:endParaRPr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♯</a:t>
            </a:r>
            <a:r>
              <a:rPr lang="en-US" altLang="ja-JP" dirty="0"/>
              <a:t>15 </a:t>
            </a:r>
            <a:r>
              <a:rPr kumimoji="1" lang="en-US" altLang="ja-JP" dirty="0"/>
              <a:t>GRVA</a:t>
            </a:r>
          </a:p>
          <a:p>
            <a:r>
              <a:rPr lang="en-US" altLang="ja-JP" dirty="0"/>
              <a:t>23-27</a:t>
            </a:r>
            <a:r>
              <a:rPr lang="en-US" altLang="ja-JP" baseline="30000" dirty="0"/>
              <a:t>th</a:t>
            </a:r>
            <a:r>
              <a:rPr lang="en-US" altLang="ja-JP" dirty="0"/>
              <a:t> January 2023</a:t>
            </a:r>
          </a:p>
          <a:p>
            <a:r>
              <a:rPr lang="en-US" altLang="ja-JP" dirty="0"/>
              <a:t> Japan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1E978-A3B9-4673-8199-379729392307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88640"/>
            <a:ext cx="40324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/>
              <a:t>Submitted by the expert from Japan</a:t>
            </a:r>
            <a:endParaRPr kumimoji="1" lang="ja-JP" altLang="en-US" sz="105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98535" y="154015"/>
            <a:ext cx="24454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u="sng" dirty="0"/>
              <a:t>Informal document </a:t>
            </a:r>
            <a:r>
              <a:rPr lang="en-US" altLang="ja-JP" sz="1050" b="1" dirty="0"/>
              <a:t>GRVA-15-22</a:t>
            </a:r>
          </a:p>
          <a:p>
            <a:r>
              <a:rPr lang="en-US" altLang="ja-JP" sz="1050" dirty="0"/>
              <a:t>15th GRVA, 23-27 January 2023</a:t>
            </a:r>
          </a:p>
          <a:p>
            <a:r>
              <a:rPr lang="en-US" altLang="ja-JP" sz="1050" dirty="0"/>
              <a:t>Provisional agenda item 6(c)  </a:t>
            </a:r>
            <a:endParaRPr kumimoji="1" lang="ja-JP" alt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C2EA1-6911-4BAC-954D-0A2DD024DDCF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" y="1933758"/>
            <a:ext cx="4548155" cy="322860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61" y="1934838"/>
            <a:ext cx="4572000" cy="322752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7740352" cy="476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altLang="ja-JP" sz="2400" dirty="0"/>
              <a:t>Relevant accidental data </a:t>
            </a:r>
            <a:r>
              <a:rPr lang="ja-JP" altLang="en-US" sz="2400" kern="0" dirty="0"/>
              <a:t>（</a:t>
            </a:r>
            <a:r>
              <a:rPr lang="en-US" altLang="ja-JP" sz="2400" kern="0" dirty="0"/>
              <a:t>Korea</a:t>
            </a:r>
            <a:r>
              <a:rPr lang="ja-JP" altLang="en-US" sz="2400" kern="0" dirty="0"/>
              <a:t>）</a:t>
            </a:r>
          </a:p>
          <a:p>
            <a:endParaRPr lang="ja-JP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08322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C2EA1-6911-4BAC-954D-0A2DD024DDCF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7740352" cy="476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altLang="ja-JP" sz="2400" dirty="0"/>
              <a:t>Relevant accidental data </a:t>
            </a:r>
            <a:r>
              <a:rPr lang="ja-JP" altLang="en-US" sz="2400" kern="0" dirty="0"/>
              <a:t>（</a:t>
            </a:r>
            <a:r>
              <a:rPr lang="en-US" altLang="ja-JP" sz="2400" kern="0" dirty="0"/>
              <a:t>Korea</a:t>
            </a:r>
            <a:r>
              <a:rPr lang="ja-JP" altLang="en-US" sz="2400" kern="0" dirty="0"/>
              <a:t>）</a:t>
            </a:r>
          </a:p>
          <a:p>
            <a:endParaRPr lang="ja-JP" altLang="en-US" sz="2400" kern="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312"/>
            <a:ext cx="4597869" cy="323788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61" y="1919312"/>
            <a:ext cx="4535557" cy="32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C2EA1-6911-4BAC-954D-0A2DD024DDCF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4615727" cy="32742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30" y="1945113"/>
            <a:ext cx="4470070" cy="315782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7740352" cy="476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altLang="ja-JP" sz="2400" dirty="0"/>
              <a:t>Relevant accidental data </a:t>
            </a:r>
            <a:r>
              <a:rPr lang="ja-JP" altLang="en-US" sz="2400" kern="0" dirty="0"/>
              <a:t>（</a:t>
            </a:r>
            <a:r>
              <a:rPr lang="en-US" altLang="ja-JP" sz="2400" kern="0" dirty="0"/>
              <a:t>Korea</a:t>
            </a:r>
            <a:r>
              <a:rPr lang="ja-JP" altLang="en-US" sz="2400" kern="0" dirty="0"/>
              <a:t>）</a:t>
            </a:r>
          </a:p>
          <a:p>
            <a:endParaRPr lang="ja-JP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00597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C2EA1-6911-4BAC-954D-0A2DD024DDCF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673014" cy="333114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7740352" cy="476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altLang="ja-JP" sz="2400" dirty="0"/>
              <a:t>Relevant accidental data </a:t>
            </a:r>
            <a:r>
              <a:rPr lang="ja-JP" altLang="en-US" sz="2400" kern="0" dirty="0"/>
              <a:t>（</a:t>
            </a:r>
            <a:r>
              <a:rPr lang="en-US" altLang="ja-JP" sz="2400" kern="0" dirty="0"/>
              <a:t>Korea</a:t>
            </a:r>
            <a:r>
              <a:rPr lang="ja-JP" altLang="en-US" sz="2400" kern="0" dirty="0"/>
              <a:t>）</a:t>
            </a:r>
          </a:p>
          <a:p>
            <a:endParaRPr lang="ja-JP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72392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C2EA1-6911-4BAC-954D-0A2DD024DDCF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49978"/>
            <a:ext cx="8640960" cy="5944491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7740352" cy="476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altLang="ja-JP" sz="2400" dirty="0"/>
              <a:t>Relevant accidental data </a:t>
            </a:r>
            <a:r>
              <a:rPr lang="ja-JP" altLang="en-US" sz="2400" kern="0" dirty="0"/>
              <a:t>（</a:t>
            </a:r>
            <a:r>
              <a:rPr lang="en-US" altLang="ja-JP" sz="2400" kern="0" dirty="0"/>
              <a:t>China</a:t>
            </a:r>
            <a:r>
              <a:rPr lang="ja-JP" altLang="en-US" sz="2400" kern="0" dirty="0"/>
              <a:t>）</a:t>
            </a:r>
          </a:p>
          <a:p>
            <a:endParaRPr lang="ja-JP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01196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87624" y="299695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rgbClr val="0070C0"/>
                </a:solidFill>
              </a:rPr>
              <a:t>Thank you for your attention.</a:t>
            </a:r>
            <a:endParaRPr kumimoji="1" lang="ja-JP" altLang="en-US" sz="4000" dirty="0">
              <a:solidFill>
                <a:srgbClr val="0070C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FC12D-27C1-4F31-90C9-A93D49E44687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41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268760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9338" indent="-514350">
              <a:buAutoNum type="arabicPeriod"/>
            </a:pPr>
            <a:r>
              <a:rPr lang="en-US" altLang="ja-JP" sz="3200" dirty="0">
                <a:solidFill>
                  <a:srgbClr val="4087C8"/>
                </a:solidFill>
              </a:rPr>
              <a:t>Result of preliminary meeting of ACPE</a:t>
            </a:r>
          </a:p>
          <a:p>
            <a:pPr marL="534988"/>
            <a:endParaRPr lang="en-US" altLang="ja-JP" sz="3200" dirty="0">
              <a:solidFill>
                <a:srgbClr val="4087C8"/>
              </a:solidFill>
            </a:endParaRPr>
          </a:p>
          <a:p>
            <a:pPr marL="534988"/>
            <a:r>
              <a:rPr lang="en-US" altLang="ja-JP" sz="3200" dirty="0">
                <a:solidFill>
                  <a:srgbClr val="CCECFF"/>
                </a:solidFill>
              </a:rPr>
              <a:t>2. Introduction of draft of TOR</a:t>
            </a:r>
          </a:p>
          <a:p>
            <a:pPr marL="534988"/>
            <a:endParaRPr lang="en-US" altLang="ja-JP" sz="3200" dirty="0">
              <a:solidFill>
                <a:srgbClr val="CCECFF"/>
              </a:solidFill>
            </a:endParaRPr>
          </a:p>
          <a:p>
            <a:pPr marL="534988"/>
            <a:r>
              <a:rPr lang="en-US" altLang="ja-JP" sz="3200" dirty="0">
                <a:solidFill>
                  <a:srgbClr val="CCECFF"/>
                </a:solidFill>
              </a:rPr>
              <a:t>3. Discussion point in this GRVA</a:t>
            </a:r>
          </a:p>
          <a:p>
            <a:pPr marL="534988"/>
            <a:endParaRPr lang="en-US" altLang="ja-JP" sz="3200" dirty="0">
              <a:solidFill>
                <a:srgbClr val="CCECFF"/>
              </a:solidFill>
            </a:endParaRPr>
          </a:p>
          <a:p>
            <a:pPr marL="534988"/>
            <a:r>
              <a:rPr lang="en-US" altLang="ja-JP" sz="3200" dirty="0">
                <a:solidFill>
                  <a:srgbClr val="CCECFF"/>
                </a:solidFill>
              </a:rPr>
              <a:t>Reference  Relevant accidental data in Korea 	and China</a:t>
            </a:r>
            <a:endParaRPr lang="ja-JP" altLang="en-US" sz="3200" dirty="0">
              <a:solidFill>
                <a:srgbClr val="CCECFF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C2EA1-6911-4BAC-954D-0A2DD024DDCF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149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7740352" cy="476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altLang="ja-JP" sz="2400" dirty="0"/>
              <a:t>1. Result of preliminary meeting of ACPE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C2EA1-6911-4BAC-954D-0A2DD024DDCF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4340" y="2715637"/>
            <a:ext cx="8752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>
                <a:solidFill>
                  <a:srgbClr val="0070C0"/>
                </a:solidFill>
              </a:rPr>
              <a:t>Participants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　</a:t>
            </a:r>
            <a:r>
              <a:rPr lang="en-US" altLang="ja-JP" sz="2000" dirty="0">
                <a:solidFill>
                  <a:srgbClr val="0070C0"/>
                </a:solidFill>
              </a:rPr>
              <a:t>China, EC/JRC, Germany,</a:t>
            </a:r>
            <a:r>
              <a:rPr lang="ja-JP" altLang="en-US" sz="2000" dirty="0">
                <a:solidFill>
                  <a:srgbClr val="0070C0"/>
                </a:solidFill>
              </a:rPr>
              <a:t> </a:t>
            </a:r>
            <a:r>
              <a:rPr lang="en-US" altLang="ja-JP" sz="2000" dirty="0">
                <a:solidFill>
                  <a:srgbClr val="0070C0"/>
                </a:solidFill>
              </a:rPr>
              <a:t>Japan, Korea, South Africa, Sweden, UK, OICA, and others   total 38 participants</a:t>
            </a:r>
          </a:p>
          <a:p>
            <a:endParaRPr lang="en-US" altLang="ja-JP" sz="2000" dirty="0">
              <a:solidFill>
                <a:srgbClr val="4087C8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72" y="1144248"/>
            <a:ext cx="867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>
                <a:solidFill>
                  <a:srgbClr val="0070C0"/>
                </a:solidFill>
              </a:rPr>
              <a:t>Day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　</a:t>
            </a:r>
            <a:r>
              <a:rPr lang="en-US" altLang="ja-JP" sz="2000" dirty="0">
                <a:solidFill>
                  <a:srgbClr val="0070C0"/>
                </a:solidFill>
              </a:rPr>
              <a:t>Monday 28 November 2022</a:t>
            </a:r>
            <a:r>
              <a:rPr lang="ja-JP" altLang="en-US" sz="2000" dirty="0">
                <a:solidFill>
                  <a:srgbClr val="0070C0"/>
                </a:solidFill>
              </a:rPr>
              <a:t>　</a:t>
            </a:r>
            <a:r>
              <a:rPr lang="en-US" altLang="ja-JP" sz="2000" dirty="0">
                <a:solidFill>
                  <a:srgbClr val="0070C0"/>
                </a:solidFill>
              </a:rPr>
              <a:t>11:00 a.m. - 1:00 p.m. (CET)  2 hours </a:t>
            </a:r>
            <a:r>
              <a:rPr lang="ja-JP" altLang="en-US" sz="2000" dirty="0">
                <a:solidFill>
                  <a:srgbClr val="0070C0"/>
                </a:solidFill>
              </a:rPr>
              <a:t>　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4340" y="4228075"/>
            <a:ext cx="8680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>
                <a:solidFill>
                  <a:srgbClr val="0070C0"/>
                </a:solidFill>
              </a:rPr>
              <a:t>Agenda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　</a:t>
            </a:r>
            <a:r>
              <a:rPr lang="en-US" altLang="ja-JP" sz="2000" dirty="0">
                <a:solidFill>
                  <a:srgbClr val="0070C0"/>
                </a:solidFill>
              </a:rPr>
              <a:t>1.Opening and introduction by Japan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　</a:t>
            </a:r>
            <a:r>
              <a:rPr lang="en-US" altLang="ja-JP" sz="2000" dirty="0">
                <a:solidFill>
                  <a:srgbClr val="0070C0"/>
                </a:solidFill>
              </a:rPr>
              <a:t>2.Sharing information on ACPE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　</a:t>
            </a:r>
            <a:r>
              <a:rPr lang="en-US" altLang="ja-JP" sz="2000" dirty="0">
                <a:solidFill>
                  <a:srgbClr val="0070C0"/>
                </a:solidFill>
              </a:rPr>
              <a:t>3.Discussion on the draft TOR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　</a:t>
            </a:r>
            <a:r>
              <a:rPr lang="en-US" altLang="ja-JP" sz="2000" dirty="0">
                <a:solidFill>
                  <a:srgbClr val="0070C0"/>
                </a:solidFill>
              </a:rPr>
              <a:t>4.Next step</a:t>
            </a:r>
          </a:p>
        </p:txBody>
      </p:sp>
    </p:spTree>
    <p:extLst>
      <p:ext uri="{BB962C8B-B14F-4D97-AF65-F5344CB8AC3E}">
        <p14:creationId xmlns:p14="http://schemas.microsoft.com/office/powerpoint/2010/main" val="90320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C2EA1-6911-4BAC-954D-0A2DD024DDCF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902" y="1251471"/>
            <a:ext cx="8847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1.Opening and introduction by Japan</a:t>
            </a:r>
            <a:endParaRPr lang="en-US" altLang="ja-JP" u="sng" dirty="0">
              <a:solidFill>
                <a:srgbClr val="0070C0"/>
              </a:solidFill>
            </a:endParaRPr>
          </a:p>
          <a:p>
            <a:pPr marL="87313"/>
            <a:r>
              <a:rPr lang="en-US" altLang="ja-JP" dirty="0">
                <a:solidFill>
                  <a:srgbClr val="0070C0"/>
                </a:solidFill>
              </a:rPr>
              <a:t>Japan appreciated and welcomed all participants and explained the outline of the results of the discussions in September GRVA regarding the regulation on ACPE .</a:t>
            </a:r>
          </a:p>
          <a:p>
            <a:pPr marL="87313"/>
            <a:r>
              <a:rPr lang="en-US" altLang="ja-JP" dirty="0">
                <a:solidFill>
                  <a:srgbClr val="0070C0"/>
                </a:solidFill>
              </a:rPr>
              <a:t>Japan explained the purpose of this preliminary meeting, which is sharing accidental data with the other CPs and discussing the draft TOR in order to submit to the next GRVA.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810" y="3049341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2.Sharing information on ACPE</a:t>
            </a:r>
            <a:endParaRPr lang="en-US" altLang="ja-JP" u="sng" dirty="0">
              <a:solidFill>
                <a:srgbClr val="0070C0"/>
              </a:solidFill>
            </a:endParaRPr>
          </a:p>
          <a:p>
            <a:pPr marL="87313"/>
            <a:r>
              <a:rPr lang="en-US" altLang="ja-JP" dirty="0">
                <a:solidFill>
                  <a:srgbClr val="0070C0"/>
                </a:solidFill>
              </a:rPr>
              <a:t>Korea and China kindly introduced their accidental data with members and they accepted to share those data.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(see reference of this presentation)</a:t>
            </a:r>
          </a:p>
          <a:p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4068076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3.Discussion on the draft TOR</a:t>
            </a:r>
          </a:p>
          <a:p>
            <a:pPr marL="87313"/>
            <a:r>
              <a:rPr lang="ja-JP" altLang="en-US" dirty="0">
                <a:solidFill>
                  <a:srgbClr val="0070C0"/>
                </a:solidFill>
              </a:rPr>
              <a:t>・</a:t>
            </a:r>
            <a:r>
              <a:rPr lang="en-US" altLang="ja-JP" dirty="0">
                <a:solidFill>
                  <a:srgbClr val="0070C0"/>
                </a:solidFill>
              </a:rPr>
              <a:t>Members checked the contents of the draft TOR prepared by Japan.</a:t>
            </a:r>
          </a:p>
          <a:p>
            <a:pPr marL="87313"/>
            <a:r>
              <a:rPr lang="ja-JP" altLang="en-US" dirty="0">
                <a:solidFill>
                  <a:srgbClr val="0070C0"/>
                </a:solidFill>
              </a:rPr>
              <a:t>・</a:t>
            </a:r>
            <a:r>
              <a:rPr lang="en-US" altLang="ja-JP" dirty="0">
                <a:solidFill>
                  <a:srgbClr val="0070C0"/>
                </a:solidFill>
              </a:rPr>
              <a:t>Japan asked members to consider to be co-chair(s) and vice-chair(s), and to </a:t>
            </a:r>
          </a:p>
          <a:p>
            <a:pPr marL="87313"/>
            <a:r>
              <a:rPr lang="ja-JP" altLang="en-US" dirty="0">
                <a:solidFill>
                  <a:srgbClr val="0070C0"/>
                </a:solidFill>
              </a:rPr>
              <a:t>　</a:t>
            </a:r>
            <a:r>
              <a:rPr lang="en-US" altLang="ja-JP" dirty="0">
                <a:solidFill>
                  <a:srgbClr val="0070C0"/>
                </a:solidFill>
              </a:rPr>
              <a:t>respond by mid-December.</a:t>
            </a:r>
          </a:p>
          <a:p>
            <a:pPr marL="87313"/>
            <a:r>
              <a:rPr lang="ja-JP" altLang="en-US" dirty="0">
                <a:solidFill>
                  <a:srgbClr val="0070C0"/>
                </a:solidFill>
              </a:rPr>
              <a:t>・</a:t>
            </a:r>
            <a:r>
              <a:rPr lang="en-US" altLang="ja-JP" dirty="0">
                <a:solidFill>
                  <a:srgbClr val="0070C0"/>
                </a:solidFill>
              </a:rPr>
              <a:t>Japan also asked OICA/CLEPA to consider being a secretary. 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3810" y="5722593"/>
            <a:ext cx="9111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4.Next step</a:t>
            </a:r>
            <a:endParaRPr lang="en-US" altLang="ja-JP" u="sng" dirty="0">
              <a:solidFill>
                <a:srgbClr val="0070C0"/>
              </a:solidFill>
            </a:endParaRPr>
          </a:p>
          <a:p>
            <a:pPr marL="87313"/>
            <a:r>
              <a:rPr lang="en-US" altLang="ja-JP" dirty="0">
                <a:solidFill>
                  <a:srgbClr val="0070C0"/>
                </a:solidFill>
              </a:rPr>
              <a:t>The results of the preliminary meeting were summarized and will be reported at the 15th GRVA.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39463" y="882139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u="sng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0"/>
            <a:ext cx="7740352" cy="476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altLang="ja-JP" sz="2400" dirty="0"/>
              <a:t>1. Result of preliminary meeting of ACPE</a:t>
            </a:r>
          </a:p>
        </p:txBody>
      </p:sp>
    </p:spTree>
    <p:extLst>
      <p:ext uri="{BB962C8B-B14F-4D97-AF65-F5344CB8AC3E}">
        <p14:creationId xmlns:p14="http://schemas.microsoft.com/office/powerpoint/2010/main" val="201563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268760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9338" indent="-514350">
              <a:buAutoNum type="arabicPeriod"/>
            </a:pPr>
            <a:r>
              <a:rPr lang="en-US" altLang="ja-JP" sz="3200" dirty="0">
                <a:solidFill>
                  <a:srgbClr val="CCECFF"/>
                </a:solidFill>
              </a:rPr>
              <a:t>Result of preliminary meeting of ACPE</a:t>
            </a:r>
          </a:p>
          <a:p>
            <a:pPr marL="534988"/>
            <a:endParaRPr lang="en-US" altLang="ja-JP" sz="3200" dirty="0">
              <a:solidFill>
                <a:srgbClr val="4087C8"/>
              </a:solidFill>
            </a:endParaRPr>
          </a:p>
          <a:p>
            <a:pPr marL="534988"/>
            <a:r>
              <a:rPr lang="en-US" altLang="ja-JP" sz="3200" dirty="0">
                <a:solidFill>
                  <a:srgbClr val="0070C0"/>
                </a:solidFill>
              </a:rPr>
              <a:t>2. Introduction of draft of TOR</a:t>
            </a:r>
          </a:p>
          <a:p>
            <a:pPr marL="534988"/>
            <a:endParaRPr lang="en-US" altLang="ja-JP" sz="3200" dirty="0">
              <a:solidFill>
                <a:srgbClr val="CCECFF"/>
              </a:solidFill>
            </a:endParaRPr>
          </a:p>
          <a:p>
            <a:pPr marL="534988"/>
            <a:r>
              <a:rPr lang="en-US" altLang="ja-JP" sz="3200" dirty="0">
                <a:solidFill>
                  <a:srgbClr val="CCECFF"/>
                </a:solidFill>
              </a:rPr>
              <a:t>3. Discussion point in this GRVA</a:t>
            </a:r>
          </a:p>
          <a:p>
            <a:pPr marL="534988"/>
            <a:endParaRPr lang="en-US" altLang="ja-JP" sz="3200" dirty="0">
              <a:solidFill>
                <a:srgbClr val="CCECFF"/>
              </a:solidFill>
            </a:endParaRPr>
          </a:p>
          <a:p>
            <a:pPr marL="534988"/>
            <a:r>
              <a:rPr lang="en-US" altLang="ja-JP" sz="3200" dirty="0">
                <a:solidFill>
                  <a:srgbClr val="CCECFF"/>
                </a:solidFill>
              </a:rPr>
              <a:t>Reference  Relevant accidental data in Korea 	and China</a:t>
            </a:r>
            <a:endParaRPr lang="ja-JP" altLang="en-US" sz="3200" dirty="0">
              <a:solidFill>
                <a:srgbClr val="CCECFF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C2EA1-6911-4BAC-954D-0A2DD024DDCF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785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173991"/>
            <a:ext cx="2133600" cy="476250"/>
          </a:xfrm>
        </p:spPr>
        <p:txBody>
          <a:bodyPr/>
          <a:lstStyle/>
          <a:p>
            <a:pPr>
              <a:defRPr/>
            </a:pPr>
            <a:fld id="{DE9C2EA1-6911-4BAC-954D-0A2DD024DDCF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5" y="764704"/>
            <a:ext cx="888423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70C0"/>
                </a:solidFill>
              </a:rPr>
              <a:t>Informal document GRVA-15-07</a:t>
            </a:r>
          </a:p>
          <a:p>
            <a:r>
              <a:rPr lang="en-US" altLang="ja-JP" sz="1600" dirty="0">
                <a:solidFill>
                  <a:srgbClr val="0070C0"/>
                </a:solidFill>
              </a:rPr>
              <a:t>Informal Working Group on Acceleration Control for Pedal Error (ACPE)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7740352" cy="476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altLang="ja-JP" sz="2400" dirty="0">
                <a:solidFill>
                  <a:srgbClr val="0070C0"/>
                </a:solidFill>
              </a:rPr>
              <a:t>2. Introduction of draft of TOR</a:t>
            </a:r>
          </a:p>
          <a:p>
            <a:endParaRPr lang="ja-JP" altLang="en-US" sz="2400" kern="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1686" y="1421487"/>
            <a:ext cx="8870054" cy="45243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srgbClr val="0070C0"/>
                </a:solidFill>
              </a:rPr>
              <a:t>Outline of draft of TOR</a:t>
            </a:r>
          </a:p>
          <a:p>
            <a:r>
              <a:rPr lang="ja-JP" altLang="en-US" sz="1600" dirty="0">
                <a:solidFill>
                  <a:srgbClr val="0070C0"/>
                </a:solidFill>
              </a:rPr>
              <a:t>　　　　　　　　　　　　　　　　　　　　　　　　　</a:t>
            </a:r>
            <a:endParaRPr lang="en-US" altLang="ja-JP" sz="1600" dirty="0">
              <a:solidFill>
                <a:srgbClr val="0070C0"/>
              </a:solidFill>
            </a:endParaRPr>
          </a:p>
          <a:p>
            <a:r>
              <a:rPr lang="en-US" altLang="ja-JP" sz="1600" dirty="0">
                <a:solidFill>
                  <a:srgbClr val="0070C0"/>
                </a:solidFill>
              </a:rPr>
              <a:t>1.</a:t>
            </a:r>
            <a:r>
              <a:rPr lang="ja-JP" altLang="en-US" sz="1600" dirty="0">
                <a:solidFill>
                  <a:srgbClr val="0070C0"/>
                </a:solidFill>
              </a:rPr>
              <a:t> </a:t>
            </a:r>
            <a:r>
              <a:rPr lang="en-US" altLang="ja-JP" sz="1600" dirty="0">
                <a:solidFill>
                  <a:srgbClr val="0070C0"/>
                </a:solidFill>
              </a:rPr>
              <a:t>IWG shall develop a draft of UNR on ACPE for M1 and N1 and related system.</a:t>
            </a:r>
          </a:p>
          <a:p>
            <a:endParaRPr lang="en-US" altLang="ja-JP" sz="1600" dirty="0">
              <a:solidFill>
                <a:srgbClr val="0070C0"/>
              </a:solidFill>
            </a:endParaRPr>
          </a:p>
          <a:p>
            <a:r>
              <a:rPr lang="en-US" altLang="ja-JP" sz="1600" dirty="0">
                <a:solidFill>
                  <a:srgbClr val="0070C0"/>
                </a:solidFill>
              </a:rPr>
              <a:t>2.</a:t>
            </a:r>
            <a:r>
              <a:rPr lang="ja-JP" altLang="en-US" sz="1600" dirty="0">
                <a:solidFill>
                  <a:srgbClr val="0070C0"/>
                </a:solidFill>
              </a:rPr>
              <a:t> </a:t>
            </a:r>
            <a:r>
              <a:rPr lang="en-US" altLang="ja-JP" sz="1600" dirty="0">
                <a:solidFill>
                  <a:srgbClr val="0070C0"/>
                </a:solidFill>
              </a:rPr>
              <a:t>In particular, IWG shall address the following issues; </a:t>
            </a:r>
          </a:p>
          <a:p>
            <a:r>
              <a:rPr lang="ja-JP" altLang="en-US" sz="1600" dirty="0">
                <a:solidFill>
                  <a:srgbClr val="0070C0"/>
                </a:solidFill>
              </a:rPr>
              <a:t>　　</a:t>
            </a:r>
            <a:r>
              <a:rPr lang="en-US" altLang="ja-JP" sz="1600" dirty="0">
                <a:solidFill>
                  <a:srgbClr val="0070C0"/>
                </a:solidFill>
              </a:rPr>
              <a:t>a. take account of existing data, research, standards, NCAP and so</a:t>
            </a:r>
          </a:p>
          <a:p>
            <a:pPr marL="452438" indent="-452438"/>
            <a:r>
              <a:rPr lang="ja-JP" altLang="en-US" sz="1600" dirty="0">
                <a:solidFill>
                  <a:srgbClr val="0070C0"/>
                </a:solidFill>
              </a:rPr>
              <a:t>　　</a:t>
            </a:r>
            <a:r>
              <a:rPr lang="en-US" altLang="ja-JP" sz="1600" dirty="0">
                <a:solidFill>
                  <a:srgbClr val="0070C0"/>
                </a:solidFill>
              </a:rPr>
              <a:t>b. define state of the art performance, requirements, especially objects, activation speed, the trigger of activation</a:t>
            </a:r>
          </a:p>
          <a:p>
            <a:pPr marL="452438" indent="-452438"/>
            <a:endParaRPr lang="en-US" altLang="ja-JP" sz="1600" dirty="0">
              <a:solidFill>
                <a:srgbClr val="0070C0"/>
              </a:solidFill>
            </a:endParaRPr>
          </a:p>
          <a:p>
            <a:pPr marL="269875" indent="-269875"/>
            <a:r>
              <a:rPr lang="en-US" altLang="ja-JP" sz="1600" dirty="0">
                <a:solidFill>
                  <a:srgbClr val="0070C0"/>
                </a:solidFill>
              </a:rPr>
              <a:t>3.</a:t>
            </a:r>
            <a:r>
              <a:rPr lang="ja-JP" altLang="en-US" sz="1600" dirty="0">
                <a:solidFill>
                  <a:srgbClr val="0070C0"/>
                </a:solidFill>
              </a:rPr>
              <a:t> </a:t>
            </a:r>
            <a:r>
              <a:rPr lang="en-US" altLang="ja-JP" sz="1600" dirty="0">
                <a:solidFill>
                  <a:srgbClr val="0070C0"/>
                </a:solidFill>
              </a:rPr>
              <a:t>IWG shall take account of work of other GRs, IWGs . IWG shall check the coexistence with road traffic conventions.</a:t>
            </a:r>
          </a:p>
          <a:p>
            <a:endParaRPr lang="en-US" altLang="ja-JP" sz="1600" dirty="0">
              <a:solidFill>
                <a:srgbClr val="0070C0"/>
              </a:solidFill>
            </a:endParaRPr>
          </a:p>
          <a:p>
            <a:r>
              <a:rPr lang="en-US" altLang="ja-JP" sz="1600" dirty="0">
                <a:solidFill>
                  <a:srgbClr val="0070C0"/>
                </a:solidFill>
              </a:rPr>
              <a:t>4.</a:t>
            </a:r>
            <a:r>
              <a:rPr lang="ja-JP" altLang="en-US" sz="1600" dirty="0">
                <a:solidFill>
                  <a:srgbClr val="0070C0"/>
                </a:solidFill>
              </a:rPr>
              <a:t> </a:t>
            </a:r>
            <a:r>
              <a:rPr lang="en-US" altLang="ja-JP" sz="1600" dirty="0">
                <a:solidFill>
                  <a:srgbClr val="0070C0"/>
                </a:solidFill>
              </a:rPr>
              <a:t>Text shall be performance based and technology neutral.</a:t>
            </a:r>
          </a:p>
          <a:p>
            <a:endParaRPr lang="en-US" altLang="ja-JP" sz="1600" dirty="0">
              <a:solidFill>
                <a:srgbClr val="0070C0"/>
              </a:solidFill>
            </a:endParaRPr>
          </a:p>
          <a:p>
            <a:pPr marL="269875" indent="-269875"/>
            <a:r>
              <a:rPr lang="en-US" altLang="ja-JP" sz="1600" dirty="0">
                <a:solidFill>
                  <a:srgbClr val="0070C0"/>
                </a:solidFill>
              </a:rPr>
              <a:t>5.</a:t>
            </a:r>
            <a:r>
              <a:rPr lang="ja-JP" altLang="en-US" sz="1600" dirty="0">
                <a:solidFill>
                  <a:srgbClr val="0070C0"/>
                </a:solidFill>
              </a:rPr>
              <a:t> </a:t>
            </a:r>
            <a:r>
              <a:rPr lang="en-US" altLang="ja-JP" sz="1600" dirty="0">
                <a:solidFill>
                  <a:srgbClr val="0070C0"/>
                </a:solidFill>
              </a:rPr>
              <a:t>IWG shall deliver the complete regulatory text for ACPE as new UNR for the </a:t>
            </a:r>
            <a:r>
              <a:rPr lang="en-US" altLang="ja-JP" sz="1600" dirty="0">
                <a:solidFill>
                  <a:srgbClr val="FF0000"/>
                </a:solidFill>
              </a:rPr>
              <a:t>[</a:t>
            </a:r>
            <a:r>
              <a:rPr lang="en-US" altLang="ja-JP" sz="1600" dirty="0">
                <a:solidFill>
                  <a:srgbClr val="0070C0"/>
                </a:solidFill>
              </a:rPr>
              <a:t>May 2024</a:t>
            </a:r>
            <a:r>
              <a:rPr lang="en-US" altLang="ja-JP" sz="1600" dirty="0">
                <a:solidFill>
                  <a:srgbClr val="FF0000"/>
                </a:solidFill>
              </a:rPr>
              <a:t>]</a:t>
            </a:r>
            <a:r>
              <a:rPr lang="en-US" altLang="ja-JP" sz="1600" dirty="0">
                <a:solidFill>
                  <a:srgbClr val="0070C0"/>
                </a:solidFill>
              </a:rPr>
              <a:t> of GRVA</a:t>
            </a:r>
          </a:p>
          <a:p>
            <a:endParaRPr lang="en-US" altLang="ja-JP" sz="1600" dirty="0">
              <a:solidFill>
                <a:srgbClr val="0070C0"/>
              </a:solidFill>
            </a:endParaRPr>
          </a:p>
          <a:p>
            <a:r>
              <a:rPr lang="en-US" altLang="ja-JP" sz="1600" dirty="0">
                <a:solidFill>
                  <a:srgbClr val="0070C0"/>
                </a:solidFill>
              </a:rPr>
              <a:t>6.</a:t>
            </a:r>
            <a:r>
              <a:rPr lang="ja-JP" altLang="en-US" sz="1600" dirty="0">
                <a:solidFill>
                  <a:srgbClr val="0070C0"/>
                </a:solidFill>
              </a:rPr>
              <a:t> </a:t>
            </a:r>
            <a:r>
              <a:rPr lang="en-US" altLang="ja-JP" sz="1600" dirty="0">
                <a:solidFill>
                  <a:srgbClr val="0070C0"/>
                </a:solidFill>
              </a:rPr>
              <a:t>After completing above, if desired by CP of 1998 Agreement, IWG could develop GTR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-36512" y="6088950"/>
            <a:ext cx="8770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/>
            <a:r>
              <a:rPr lang="en-US" altLang="ja-JP" dirty="0">
                <a:solidFill>
                  <a:srgbClr val="4087C8"/>
                </a:solidFill>
              </a:rPr>
              <a:t>In addition to TOR above, draft of  “Rules of procedure” is also described in GRVA-15-07 including candidate of Chair and Secretary.</a:t>
            </a:r>
            <a:endParaRPr lang="ja-JP" altLang="en-US" dirty="0">
              <a:solidFill>
                <a:srgbClr val="4087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8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268760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9338" indent="-514350">
              <a:buAutoNum type="arabicPeriod"/>
            </a:pPr>
            <a:r>
              <a:rPr lang="en-US" altLang="ja-JP" sz="3200" dirty="0">
                <a:solidFill>
                  <a:srgbClr val="CCECFF"/>
                </a:solidFill>
              </a:rPr>
              <a:t>Result of preliminary meeting of ACPE</a:t>
            </a:r>
          </a:p>
          <a:p>
            <a:pPr marL="534988"/>
            <a:endParaRPr lang="en-US" altLang="ja-JP" sz="3200" dirty="0">
              <a:solidFill>
                <a:srgbClr val="4087C8"/>
              </a:solidFill>
            </a:endParaRPr>
          </a:p>
          <a:p>
            <a:pPr marL="534988"/>
            <a:r>
              <a:rPr lang="en-US" altLang="ja-JP" sz="3200" dirty="0">
                <a:solidFill>
                  <a:srgbClr val="CCECFF"/>
                </a:solidFill>
              </a:rPr>
              <a:t>2. Introduction of draft of TOR</a:t>
            </a:r>
          </a:p>
          <a:p>
            <a:pPr marL="534988"/>
            <a:endParaRPr lang="en-US" altLang="ja-JP" sz="3200" dirty="0">
              <a:solidFill>
                <a:srgbClr val="CCECFF"/>
              </a:solidFill>
            </a:endParaRPr>
          </a:p>
          <a:p>
            <a:pPr marL="534988"/>
            <a:r>
              <a:rPr lang="en-US" altLang="ja-JP" sz="3200" dirty="0">
                <a:solidFill>
                  <a:srgbClr val="4087C8"/>
                </a:solidFill>
              </a:rPr>
              <a:t>3. Discussion point in this GRVA</a:t>
            </a:r>
          </a:p>
          <a:p>
            <a:pPr marL="534988"/>
            <a:endParaRPr lang="en-US" altLang="ja-JP" sz="3200" dirty="0">
              <a:solidFill>
                <a:srgbClr val="CCECFF"/>
              </a:solidFill>
            </a:endParaRPr>
          </a:p>
          <a:p>
            <a:pPr marL="534988"/>
            <a:r>
              <a:rPr lang="en-US" altLang="ja-JP" sz="3200" dirty="0">
                <a:solidFill>
                  <a:srgbClr val="CCECFF"/>
                </a:solidFill>
              </a:rPr>
              <a:t>Reference  Relevant accidental data in Korea 	and China</a:t>
            </a:r>
            <a:endParaRPr lang="ja-JP" altLang="en-US" sz="3200" dirty="0">
              <a:solidFill>
                <a:srgbClr val="CCECFF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C2EA1-6911-4BAC-954D-0A2DD024DDCF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29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C2EA1-6911-4BAC-954D-0A2DD024DDCF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3913" y="4124681"/>
            <a:ext cx="894008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</a:rPr>
              <a:t>２．</a:t>
            </a:r>
            <a:r>
              <a:rPr lang="en-US" altLang="ja-JP" sz="2400" b="1" dirty="0">
                <a:solidFill>
                  <a:srgbClr val="0070C0"/>
                </a:solidFill>
              </a:rPr>
              <a:t>Approval of TOR of ACPE-IWG</a:t>
            </a:r>
          </a:p>
          <a:p>
            <a:endParaRPr lang="en-US" altLang="ja-JP" sz="2400" dirty="0">
              <a:solidFill>
                <a:srgbClr val="0070C0"/>
              </a:solidFill>
            </a:endParaRPr>
          </a:p>
          <a:p>
            <a:r>
              <a:rPr lang="ja-JP" altLang="en-US" sz="2400" dirty="0">
                <a:solidFill>
                  <a:srgbClr val="0070C0"/>
                </a:solidFill>
              </a:rPr>
              <a:t>　　</a:t>
            </a:r>
            <a:r>
              <a:rPr lang="en-US" altLang="ja-JP" sz="2400" dirty="0">
                <a:solidFill>
                  <a:srgbClr val="0070C0"/>
                </a:solidFill>
              </a:rPr>
              <a:t> Informal document GRVA-15-17</a:t>
            </a:r>
          </a:p>
          <a:p>
            <a:endParaRPr lang="en-US" altLang="ja-JP" sz="2400" dirty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7740352" cy="476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altLang="ja-JP" sz="2400" kern="0" dirty="0"/>
              <a:t>3. </a:t>
            </a:r>
            <a:r>
              <a:rPr lang="en-US" altLang="ja-JP" sz="2400" dirty="0"/>
              <a:t>Discussion point in this GRVA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3912" y="1484784"/>
            <a:ext cx="894008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１．</a:t>
            </a:r>
            <a:r>
              <a:rPr lang="en-US" altLang="ja-JP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be [co-] chair(s) and secretary of IWG</a:t>
            </a:r>
            <a:endParaRPr lang="en-US" altLang="ja-JP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endParaRPr lang="en-US" altLang="ja-JP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Option</a:t>
            </a:r>
          </a:p>
          <a:p>
            <a:r>
              <a:rPr lang="ja-JP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・</a:t>
            </a:r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[co-]Chair(s): Japan and [   ]</a:t>
            </a:r>
          </a:p>
          <a:p>
            <a:r>
              <a:rPr lang="ja-JP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・</a:t>
            </a:r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secretary: OICA/CLEPA</a:t>
            </a:r>
          </a:p>
        </p:txBody>
      </p:sp>
    </p:spTree>
    <p:extLst>
      <p:ext uri="{BB962C8B-B14F-4D97-AF65-F5344CB8AC3E}">
        <p14:creationId xmlns:p14="http://schemas.microsoft.com/office/powerpoint/2010/main" val="85433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268760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9338" indent="-514350">
              <a:buAutoNum type="arabicPeriod"/>
            </a:pPr>
            <a:r>
              <a:rPr lang="en-US" altLang="ja-JP" sz="3200" dirty="0">
                <a:solidFill>
                  <a:srgbClr val="CCECFF"/>
                </a:solidFill>
              </a:rPr>
              <a:t>Result of preliminary meeting of ACPE</a:t>
            </a:r>
          </a:p>
          <a:p>
            <a:pPr marL="534988"/>
            <a:endParaRPr lang="en-US" altLang="ja-JP" sz="3200" dirty="0">
              <a:solidFill>
                <a:srgbClr val="4087C8"/>
              </a:solidFill>
            </a:endParaRPr>
          </a:p>
          <a:p>
            <a:pPr marL="534988"/>
            <a:r>
              <a:rPr lang="en-US" altLang="ja-JP" sz="3200" dirty="0">
                <a:solidFill>
                  <a:srgbClr val="CCECFF"/>
                </a:solidFill>
              </a:rPr>
              <a:t>2. Introduction of draft of TOR</a:t>
            </a:r>
          </a:p>
          <a:p>
            <a:pPr marL="534988"/>
            <a:endParaRPr lang="en-US" altLang="ja-JP" sz="3200" dirty="0">
              <a:solidFill>
                <a:srgbClr val="CCECFF"/>
              </a:solidFill>
            </a:endParaRPr>
          </a:p>
          <a:p>
            <a:pPr marL="534988"/>
            <a:r>
              <a:rPr lang="en-US" altLang="ja-JP" sz="3200" dirty="0">
                <a:solidFill>
                  <a:srgbClr val="CCECFF"/>
                </a:solidFill>
              </a:rPr>
              <a:t>3. Discussion point in this GRVA</a:t>
            </a:r>
          </a:p>
          <a:p>
            <a:pPr marL="534988"/>
            <a:endParaRPr lang="en-US" altLang="ja-JP" sz="3200" dirty="0">
              <a:solidFill>
                <a:srgbClr val="CCECFF"/>
              </a:solidFill>
            </a:endParaRPr>
          </a:p>
          <a:p>
            <a:pPr marL="534988"/>
            <a:r>
              <a:rPr lang="en-US" altLang="ja-JP" sz="3200" dirty="0">
                <a:solidFill>
                  <a:srgbClr val="4087C8"/>
                </a:solidFill>
              </a:rPr>
              <a:t>Reference  Relevant accidental data in Korea 	and China</a:t>
            </a:r>
            <a:endParaRPr lang="ja-JP" altLang="en-US" sz="3200" dirty="0">
              <a:solidFill>
                <a:srgbClr val="4087C8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C2EA1-6911-4BAC-954D-0A2DD024DDCF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687067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プレゼンテーションタイトル.pptx" id="{E7498F8A-E358-466F-AF97-A85145EC8708}" vid="{1396C27A-9803-4462-9F31-16E49278FC2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85F698-CC4C-409B-A0A9-0ACB7420D5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CAC6ED-84B6-49BF-8CC5-5F64DA48F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2993</TotalTime>
  <Words>730</Words>
  <Application>Microsoft Office PowerPoint</Application>
  <PresentationFormat>On-screen Show (4:3)</PresentationFormat>
  <Paragraphs>110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HGP創英角ｺﾞｼｯｸUB</vt:lpstr>
      <vt:lpstr>Arial</vt:lpstr>
      <vt:lpstr>Calibri</vt:lpstr>
      <vt:lpstr>Times New Roman</vt:lpstr>
      <vt:lpstr>標準デザイン</vt:lpstr>
      <vt:lpstr>Report of preliminary meeting for ACPE and discussion points in GRVA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GRVA-15-22</dc:title>
  <dc:creator>占部</dc:creator>
  <cp:lastModifiedBy>Laura Mueller</cp:lastModifiedBy>
  <cp:revision>232</cp:revision>
  <cp:lastPrinted>2022-09-20T08:06:18Z</cp:lastPrinted>
  <dcterms:created xsi:type="dcterms:W3CDTF">2022-04-25T12:54:12Z</dcterms:created>
  <dcterms:modified xsi:type="dcterms:W3CDTF">2023-01-18T09:12:15Z</dcterms:modified>
</cp:coreProperties>
</file>