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639" r:id="rId3"/>
    <p:sldId id="260" r:id="rId4"/>
    <p:sldId id="277" r:id="rId5"/>
    <p:sldId id="649" r:id="rId6"/>
    <p:sldId id="674" r:id="rId7"/>
    <p:sldId id="648" r:id="rId8"/>
    <p:sldId id="653" r:id="rId9"/>
    <p:sldId id="654" r:id="rId10"/>
    <p:sldId id="655" r:id="rId11"/>
    <p:sldId id="656" r:id="rId12"/>
    <p:sldId id="673" r:id="rId13"/>
    <p:sldId id="657" r:id="rId14"/>
    <p:sldId id="658" r:id="rId15"/>
    <p:sldId id="659" r:id="rId16"/>
    <p:sldId id="660" r:id="rId17"/>
    <p:sldId id="661" r:id="rId18"/>
    <p:sldId id="662" r:id="rId19"/>
    <p:sldId id="663" r:id="rId20"/>
    <p:sldId id="664" r:id="rId21"/>
    <p:sldId id="665" r:id="rId22"/>
    <p:sldId id="666" r:id="rId23"/>
    <p:sldId id="667" r:id="rId24"/>
    <p:sldId id="669" r:id="rId25"/>
    <p:sldId id="675" r:id="rId26"/>
    <p:sldId id="668" r:id="rId27"/>
    <p:sldId id="28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6600"/>
    <a:srgbClr val="82C5B0"/>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50" autoAdjust="0"/>
  </p:normalViewPr>
  <p:slideViewPr>
    <p:cSldViewPr snapToGrid="0">
      <p:cViewPr varScale="1">
        <p:scale>
          <a:sx n="62" d="100"/>
          <a:sy n="62" d="100"/>
        </p:scale>
        <p:origin x="792"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ois Cuenot" userId="9928dff3-8fa4-42b5-9d6e-cd4dcb89281b" providerId="ADAL" clId="{7B2B5E6A-9274-489E-AD9A-3F7B178A8D02}"/>
    <pc:docChg chg="modSld">
      <pc:chgData name="Francois Cuenot" userId="9928dff3-8fa4-42b5-9d6e-cd4dcb89281b" providerId="ADAL" clId="{7B2B5E6A-9274-489E-AD9A-3F7B178A8D02}" dt="2023-01-11T12:59:29.170" v="3" actId="20577"/>
      <pc:docMkLst>
        <pc:docMk/>
      </pc:docMkLst>
      <pc:sldChg chg="modSp mod">
        <pc:chgData name="Francois Cuenot" userId="9928dff3-8fa4-42b5-9d6e-cd4dcb89281b" providerId="ADAL" clId="{7B2B5E6A-9274-489E-AD9A-3F7B178A8D02}" dt="2023-01-11T12:59:29.170" v="3" actId="20577"/>
        <pc:sldMkLst>
          <pc:docMk/>
          <pc:sldMk cId="3397943505" sldId="276"/>
        </pc:sldMkLst>
        <pc:spChg chg="mod">
          <ac:chgData name="Francois Cuenot" userId="9928dff3-8fa4-42b5-9d6e-cd4dcb89281b" providerId="ADAL" clId="{7B2B5E6A-9274-489E-AD9A-3F7B178A8D02}" dt="2023-01-11T12:59:29.170" v="3" actId="20577"/>
          <ac:spMkLst>
            <pc:docMk/>
            <pc:sldMk cId="3397943505" sldId="276"/>
            <ac:spMk id="10" creationId="{94D0FD70-DC63-488C-A425-7F79949C51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11.01.2023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5215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dirty="0"/>
          </a:p>
        </p:txBody>
      </p:sp>
    </p:spTree>
    <p:extLst>
      <p:ext uri="{BB962C8B-B14F-4D97-AF65-F5344CB8AC3E}">
        <p14:creationId xmlns:p14="http://schemas.microsoft.com/office/powerpoint/2010/main" val="288759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44481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55694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2546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9493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7859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2501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dirty="0"/>
          </a:p>
        </p:txBody>
      </p:sp>
    </p:spTree>
    <p:extLst>
      <p:ext uri="{BB962C8B-B14F-4D97-AF65-F5344CB8AC3E}">
        <p14:creationId xmlns:p14="http://schemas.microsoft.com/office/powerpoint/2010/main" val="6424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9638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696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32390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03424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225264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172339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dirty="0"/>
          </a:p>
        </p:txBody>
      </p:sp>
    </p:spTree>
    <p:extLst>
      <p:ext uri="{BB962C8B-B14F-4D97-AF65-F5344CB8AC3E}">
        <p14:creationId xmlns:p14="http://schemas.microsoft.com/office/powerpoint/2010/main" val="820673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27</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4</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5402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1729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76368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66702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33032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943977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11.01.2023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unece.org/sites/default/files/2022-10/GRPE-2023-3e.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unece.org/fileadmin/DAM/trans/doc/2020/wp29grpe/GRPE-81-09r1e.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iki.unece.org/download/attachments/190087612/VIAQ-26-07r1-Draft%20Part%20IV%20of%20the%20Mutual%20Resolution_with%20meeting%20comments%20and%20corrections.docx?api=v2"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iki.unece.org/download/attachments/190087612/VIAQ-26-07r1-Draft%20Part%20IV%20of%20the%20Mutual%20Resolution_with%20meeting%20comments%20and%20corrections.docx?api=v2"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3709344" y="4320566"/>
            <a:ext cx="4773312"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kumimoji="0" lang="en-US" sz="2400" dirty="0">
                <a:solidFill>
                  <a:prstClr val="black"/>
                </a:solidFill>
                <a:latin typeface="Arial" panose="020B0604020202020204" pitchFamily="34" charset="0"/>
                <a:cs typeface="Arial" panose="020B0604020202020204" pitchFamily="34" charset="0"/>
              </a:rPr>
              <a:t>10 – 13 January</a:t>
            </a:r>
            <a:r>
              <a:rPr lang="en-US" altLang="ko-KR" sz="2400" dirty="0">
                <a:solidFill>
                  <a:prstClr val="black"/>
                </a:solidFill>
                <a:latin typeface="Arial" pitchFamily="34" charset="0"/>
                <a:ea typeface="Tahoma" pitchFamily="34" charset="0"/>
                <a:cs typeface="Arial" pitchFamily="34" charset="0"/>
              </a:rPr>
              <a:t>,</a:t>
            </a:r>
            <a:r>
              <a:rPr lang="de-DE" altLang="ko-KR" sz="2400" dirty="0">
                <a:solidFill>
                  <a:prstClr val="black"/>
                </a:solidFill>
                <a:latin typeface="Arial" pitchFamily="34" charset="0"/>
                <a:ea typeface="Tahoma" pitchFamily="34" charset="0"/>
                <a:cs typeface="Arial" pitchFamily="34" charset="0"/>
              </a:rPr>
              <a:t> 2023</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dirty="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dirty="0">
                <a:solidFill>
                  <a:prstClr val="black"/>
                </a:solidFill>
                <a:latin typeface="Arial" pitchFamily="34" charset="0"/>
                <a:cs typeface="Arial" pitchFamily="34" charset="0"/>
              </a:rPr>
              <a:t>Co-Chair: </a:t>
            </a:r>
            <a:r>
              <a:rPr lang="en-US" altLang="ko-KR" spc="80" dirty="0" err="1">
                <a:solidFill>
                  <a:prstClr val="black"/>
                </a:solidFill>
                <a:latin typeface="Arial" pitchFamily="34" charset="0"/>
                <a:cs typeface="Arial" pitchFamily="34" charset="0"/>
              </a:rPr>
              <a:t>Inji</a:t>
            </a:r>
            <a:r>
              <a:rPr lang="en-US" altLang="ko-KR" spc="80" dirty="0">
                <a:solidFill>
                  <a:prstClr val="black"/>
                </a:solidFill>
                <a:latin typeface="Arial" pitchFamily="34" charset="0"/>
                <a:cs typeface="Arial" pitchFamily="34" charset="0"/>
              </a:rPr>
              <a:t> PARK, The Republic of Korea </a:t>
            </a:r>
          </a:p>
          <a:p>
            <a:pPr marL="609600" indent="-609600" algn="ctr">
              <a:lnSpc>
                <a:spcPct val="150000"/>
              </a:lnSpc>
              <a:defRPr/>
            </a:pPr>
            <a:r>
              <a:rPr lang="en-US" altLang="ko-KR" spc="80" dirty="0">
                <a:solidFill>
                  <a:prstClr val="black"/>
                </a:solidFill>
                <a:latin typeface="Arial" pitchFamily="34" charset="0"/>
                <a:cs typeface="Arial" pitchFamily="34" charset="0"/>
              </a:rPr>
              <a:t>Secretary:  Andreas WEHRMEIER, BMW </a:t>
            </a:r>
          </a:p>
        </p:txBody>
      </p:sp>
      <p:sp>
        <p:nvSpPr>
          <p:cNvPr id="9" name="Rectangle 3">
            <a:extLst>
              <a:ext uri="{FF2B5EF4-FFF2-40B4-BE49-F238E27FC236}">
                <a16:creationId xmlns:a16="http://schemas.microsoft.com/office/drawing/2014/main" id="{E6786786-007D-4579-99F1-7664955D21DD}"/>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Textfeld 12">
            <a:extLst>
              <a:ext uri="{FF2B5EF4-FFF2-40B4-BE49-F238E27FC236}">
                <a16:creationId xmlns:a16="http://schemas.microsoft.com/office/drawing/2014/main" id="{94D0FD70-DC63-488C-A425-7F79949C5142}"/>
              </a:ext>
            </a:extLst>
          </p:cNvPr>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GRPE-87-47</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87</a:t>
            </a:r>
            <a:r>
              <a:rPr kumimoji="0" lang="en-GB" baseline="30000" dirty="0" err="1">
                <a:solidFill>
                  <a:prstClr val="black"/>
                </a:solidFill>
                <a:latin typeface="Arial" panose="020B0604020202020204" pitchFamily="34" charset="0"/>
                <a:cs typeface="Arial" panose="020B0604020202020204" pitchFamily="34" charset="0"/>
              </a:rPr>
              <a:t>th</a:t>
            </a:r>
            <a:r>
              <a:rPr kumimoji="0" lang="en-GB" dirty="0">
                <a:solidFill>
                  <a:prstClr val="black"/>
                </a:solidFill>
                <a:latin typeface="Arial" panose="020B0604020202020204" pitchFamily="34" charset="0"/>
                <a:cs typeface="Arial" panose="020B0604020202020204" pitchFamily="34" charset="0"/>
              </a:rPr>
              <a:t>  </a:t>
            </a:r>
            <a:r>
              <a:rPr kumimoji="0" lang="en-US" dirty="0">
                <a:solidFill>
                  <a:prstClr val="black"/>
                </a:solidFill>
                <a:latin typeface="Arial" panose="020B0604020202020204" pitchFamily="34" charset="0"/>
                <a:cs typeface="Arial" panose="020B0604020202020204" pitchFamily="34" charset="0"/>
              </a:rPr>
              <a:t>GRPE, 10 </a:t>
            </a:r>
            <a:r>
              <a:rPr kumimoji="0" lang="en-GB" dirty="0">
                <a:solidFill>
                  <a:prstClr val="black"/>
                </a:solidFill>
                <a:latin typeface="Arial" panose="020B0604020202020204" pitchFamily="34" charset="0"/>
                <a:cs typeface="Arial" panose="020B0604020202020204" pitchFamily="34" charset="0"/>
              </a:rPr>
              <a:t>– 13 January</a:t>
            </a:r>
            <a:r>
              <a:rPr kumimoji="0" lang="en-US" dirty="0">
                <a:solidFill>
                  <a:prstClr val="black"/>
                </a:solidFill>
                <a:latin typeface="Arial" panose="020B0604020202020204" pitchFamily="34" charset="0"/>
                <a:cs typeface="Arial" panose="020B0604020202020204" pitchFamily="34" charset="0"/>
              </a:rPr>
              <a:t> 2023</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3. Test Vehicle age/mileage (agreed)</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461770"/>
            <a:ext cx="11537384" cy="1200329"/>
          </a:xfrm>
          <a:prstGeom prst="rect">
            <a:avLst/>
          </a:prstGeom>
          <a:noFill/>
        </p:spPr>
        <p:txBody>
          <a:bodyPr wrap="square" rtlCol="0">
            <a:spAutoFit/>
          </a:bodyPr>
          <a:lstStyle/>
          <a:p>
            <a:r>
              <a:rPr lang="en-GB" sz="2400" dirty="0">
                <a:solidFill>
                  <a:srgbClr val="339933"/>
                </a:solidFill>
              </a:rPr>
              <a:t>Test vehicle age: more than one month</a:t>
            </a:r>
          </a:p>
          <a:p>
            <a:r>
              <a:rPr lang="en-GB" sz="2400" dirty="0">
                <a:solidFill>
                  <a:srgbClr val="339933"/>
                </a:solidFill>
              </a:rPr>
              <a:t> </a:t>
            </a:r>
          </a:p>
          <a:p>
            <a:r>
              <a:rPr lang="en-GB" sz="2400" dirty="0">
                <a:solidFill>
                  <a:srgbClr val="339933"/>
                </a:solidFill>
              </a:rPr>
              <a:t>Test vehicle mileage: 3 000…15 000 km</a:t>
            </a:r>
            <a:endParaRPr lang="en-GB" sz="1200" dirty="0">
              <a:solidFill>
                <a:srgbClr val="339933"/>
              </a:solidFill>
            </a:endParaRPr>
          </a:p>
        </p:txBody>
      </p:sp>
    </p:spTree>
    <p:extLst>
      <p:ext uri="{BB962C8B-B14F-4D97-AF65-F5344CB8AC3E}">
        <p14:creationId xmlns:p14="http://schemas.microsoft.com/office/powerpoint/2010/main" val="40568466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4. Meteorological Conditions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2283433"/>
            <a:ext cx="11537384" cy="1569660"/>
          </a:xfrm>
          <a:prstGeom prst="rect">
            <a:avLst/>
          </a:prstGeom>
          <a:noFill/>
        </p:spPr>
        <p:txBody>
          <a:bodyPr wrap="square" rtlCol="0">
            <a:spAutoFit/>
          </a:bodyPr>
          <a:lstStyle/>
          <a:p>
            <a:r>
              <a:rPr lang="en-GB" sz="2400" spc="-80" dirty="0">
                <a:solidFill>
                  <a:srgbClr val="339933"/>
                </a:solidFill>
              </a:rPr>
              <a:t>Weather condition:		no rain, fog, snow or standing water on the carriageway </a:t>
            </a:r>
          </a:p>
          <a:p>
            <a:r>
              <a:rPr lang="en-GB" sz="2400" dirty="0">
                <a:solidFill>
                  <a:srgbClr val="339933"/>
                </a:solidFill>
              </a:rPr>
              <a:t>Relative Humidity:		40…90%</a:t>
            </a:r>
          </a:p>
          <a:p>
            <a:r>
              <a:rPr lang="en-GB" sz="2400" dirty="0">
                <a:solidFill>
                  <a:srgbClr val="339933"/>
                </a:solidFill>
              </a:rPr>
              <a:t>Atmospheric pressure:	</a:t>
            </a:r>
            <a:r>
              <a:rPr lang="en-GB" sz="2400" spc="-80" dirty="0">
                <a:solidFill>
                  <a:srgbClr val="339933"/>
                </a:solidFill>
              </a:rPr>
              <a:t>85…110 kPa</a:t>
            </a:r>
          </a:p>
          <a:p>
            <a:r>
              <a:rPr lang="en-GB" sz="2400" dirty="0">
                <a:solidFill>
                  <a:srgbClr val="339933"/>
                </a:solidFill>
              </a:rPr>
              <a:t>Temperature:			+5…+25</a:t>
            </a:r>
            <a:r>
              <a:rPr lang="en-GB" sz="2400" baseline="30000" dirty="0">
                <a:solidFill>
                  <a:srgbClr val="339933"/>
                </a:solidFill>
              </a:rPr>
              <a:t>o</a:t>
            </a:r>
            <a:r>
              <a:rPr lang="en-GB" sz="2400" dirty="0">
                <a:solidFill>
                  <a:srgbClr val="339933"/>
                </a:solidFill>
              </a:rPr>
              <a:t>C</a:t>
            </a:r>
          </a:p>
        </p:txBody>
      </p:sp>
    </p:spTree>
    <p:extLst>
      <p:ext uri="{BB962C8B-B14F-4D97-AF65-F5344CB8AC3E}">
        <p14:creationId xmlns:p14="http://schemas.microsoft.com/office/powerpoint/2010/main" val="2429651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5. Test Conditions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744570"/>
            <a:ext cx="11744718" cy="3748719"/>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200" dirty="0">
                <a:solidFill>
                  <a:srgbClr val="339933"/>
                </a:solidFill>
              </a:rPr>
              <a:t>The VIAQ performance shall be demonstrated by testing vehicles on the road, operated over their normal driving patterns, conditions and payloads. The test shall be conducted on paved roads (e.g. off-road operation is not permitted).</a:t>
            </a:r>
            <a:endParaRPr lang="ru-RU" sz="2200" dirty="0">
              <a:solidFill>
                <a:srgbClr val="339933"/>
              </a:solidFill>
            </a:endParaRPr>
          </a:p>
          <a:p>
            <a:pPr marL="342900" indent="-342900">
              <a:lnSpc>
                <a:spcPct val="90000"/>
              </a:lnSpc>
              <a:buFont typeface="Arial" panose="020B0604020202020204" pitchFamily="34" charset="0"/>
              <a:buChar char="•"/>
            </a:pPr>
            <a:r>
              <a:rPr lang="en-US" sz="2200" dirty="0">
                <a:solidFill>
                  <a:srgbClr val="339933"/>
                </a:solidFill>
              </a:rPr>
              <a:t>Windows, doors, sunroof or convertible soft top must be closed at all times. Heated or cooled seats should not be used.</a:t>
            </a:r>
          </a:p>
          <a:p>
            <a:pPr marL="342900" indent="-342900">
              <a:lnSpc>
                <a:spcPct val="90000"/>
              </a:lnSpc>
              <a:buFont typeface="Arial" panose="020B0604020202020204" pitchFamily="34" charset="0"/>
              <a:buChar char="•"/>
            </a:pPr>
            <a:r>
              <a:rPr lang="en-US" sz="2200" dirty="0">
                <a:solidFill>
                  <a:srgbClr val="339933"/>
                </a:solidFill>
              </a:rPr>
              <a:t>When cleaning the vehicle prior to testing, only a damp cloth should be used. Fragrances and air fresheners should be avoided.</a:t>
            </a:r>
          </a:p>
          <a:p>
            <a:pPr marL="342900" indent="-342900">
              <a:lnSpc>
                <a:spcPct val="90000"/>
              </a:lnSpc>
              <a:buFont typeface="Arial" panose="020B0604020202020204" pitchFamily="34" charset="0"/>
              <a:buChar char="•"/>
            </a:pPr>
            <a:r>
              <a:rPr lang="en-US" sz="2200" dirty="0">
                <a:solidFill>
                  <a:srgbClr val="339933"/>
                </a:solidFill>
              </a:rPr>
              <a:t>There should the driver and one passenger present in the vehicle for the duration of the test. All outer clothing of the driver and passenger should be made of polyester to minimize particle generation from the driver. Clothing should cover both arms and legs.</a:t>
            </a:r>
          </a:p>
          <a:p>
            <a:pPr marL="342900" indent="-342900">
              <a:lnSpc>
                <a:spcPct val="90000"/>
              </a:lnSpc>
              <a:buFont typeface="Arial" panose="020B0604020202020204" pitchFamily="34" charset="0"/>
              <a:buChar char="•"/>
            </a:pPr>
            <a:r>
              <a:rPr lang="en-US" sz="2200" dirty="0">
                <a:solidFill>
                  <a:srgbClr val="339933"/>
                </a:solidFill>
              </a:rPr>
              <a:t>The occupants should avoid applying any fragrances or make-up prior to or during the test. Further, occupants should not have smoked for at least 24 hours before a test.</a:t>
            </a:r>
          </a:p>
        </p:txBody>
      </p:sp>
    </p:spTree>
    <p:extLst>
      <p:ext uri="{BB962C8B-B14F-4D97-AF65-F5344CB8AC3E}">
        <p14:creationId xmlns:p14="http://schemas.microsoft.com/office/powerpoint/2010/main" val="8835161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5. Test Conditions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890486"/>
            <a:ext cx="11744718" cy="466281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200" dirty="0"/>
              <a:t>The trip shall consist of approximately 55 per cent urban and 45 per cent expressway speed bins. ‘Approximately’ shall mean the interval of ±10 per cent points around the stated percentages. The urban speed bin however can be lower than 45 per cent but never be less than 40 per cent of the total trip distance.</a:t>
            </a:r>
            <a:endParaRPr lang="en-GB" sz="2200" dirty="0"/>
          </a:p>
          <a:p>
            <a:pPr marL="342900" indent="-342900">
              <a:lnSpc>
                <a:spcPct val="90000"/>
              </a:lnSpc>
              <a:buFont typeface="Arial" panose="020B0604020202020204" pitchFamily="34" charset="0"/>
              <a:buChar char="•"/>
            </a:pPr>
            <a:r>
              <a:rPr lang="en-US" sz="2200" dirty="0"/>
              <a:t>Urban speed bin is </a:t>
            </a:r>
            <a:r>
              <a:rPr lang="en-US" sz="2200" dirty="0" err="1"/>
              <a:t>characterised</a:t>
            </a:r>
            <a:r>
              <a:rPr lang="en-US" sz="2200" dirty="0"/>
              <a:t> by vehicle speeds lower than or equal to 60 km/h.</a:t>
            </a:r>
          </a:p>
          <a:p>
            <a:pPr marL="342900" indent="-342900">
              <a:lnSpc>
                <a:spcPct val="90000"/>
              </a:lnSpc>
              <a:buFont typeface="Arial" panose="020B0604020202020204" pitchFamily="34" charset="0"/>
              <a:buChar char="•"/>
            </a:pPr>
            <a:r>
              <a:rPr lang="en-US" sz="2200" dirty="0"/>
              <a:t>Expressway speed bin is </a:t>
            </a:r>
            <a:r>
              <a:rPr lang="en-US" sz="2200" dirty="0" err="1"/>
              <a:t>characterised</a:t>
            </a:r>
            <a:r>
              <a:rPr lang="en-US" sz="2200" dirty="0"/>
              <a:t> by speeds above 60 km/h and up to 100 km/h.</a:t>
            </a:r>
          </a:p>
          <a:p>
            <a:pPr marL="342900" indent="-342900">
              <a:lnSpc>
                <a:spcPct val="90000"/>
              </a:lnSpc>
              <a:buFont typeface="Arial" panose="020B0604020202020204" pitchFamily="34" charset="0"/>
              <a:buChar char="•"/>
            </a:pPr>
            <a:r>
              <a:rPr lang="en-US" sz="2200" dirty="0"/>
              <a:t>Local speed limits remain in force during a test, notwithstanding other legal consequences. Stop periods, defined by vehicle speed of less than 1 km/h, shall account for 6-30 per cent of the time duration of urban operation. Urban operation may contain several stop periods of 10 s or longer. </a:t>
            </a:r>
          </a:p>
          <a:p>
            <a:pPr marL="342900" indent="-342900">
              <a:lnSpc>
                <a:spcPct val="90000"/>
              </a:lnSpc>
              <a:buFont typeface="Arial" panose="020B0604020202020204" pitchFamily="34" charset="0"/>
              <a:buChar char="•"/>
            </a:pPr>
            <a:r>
              <a:rPr lang="en-US" sz="2200" dirty="0"/>
              <a:t>The trip duration shall be between </a:t>
            </a:r>
            <a:r>
              <a:rPr lang="en-US" sz="2200" dirty="0">
                <a:solidFill>
                  <a:srgbClr val="0070C0"/>
                </a:solidFill>
              </a:rPr>
              <a:t>30 and 60 minutes</a:t>
            </a:r>
            <a:r>
              <a:rPr lang="en-US" sz="2200" dirty="0"/>
              <a:t>. The trip distance</a:t>
            </a:r>
            <a:r>
              <a:rPr lang="ru-RU" sz="2200" dirty="0"/>
              <a:t> -</a:t>
            </a:r>
            <a:r>
              <a:rPr lang="en-US" sz="2200" dirty="0"/>
              <a:t> TBD.</a:t>
            </a:r>
          </a:p>
          <a:p>
            <a:pPr marL="342900" indent="-342900">
              <a:lnSpc>
                <a:spcPct val="90000"/>
              </a:lnSpc>
              <a:buFont typeface="Arial" panose="020B0604020202020204" pitchFamily="34" charset="0"/>
              <a:buChar char="•"/>
            </a:pPr>
            <a:r>
              <a:rPr lang="en-US" sz="2200" dirty="0"/>
              <a:t>The start and the end points of a trip shall not differ in their elevation above sea level by more than 100 m. In addition, the proportional cumulative positive altitude gain over the entire trip and over the urban operation shall be less than 1,200 m/100 km.</a:t>
            </a:r>
          </a:p>
          <a:p>
            <a:pPr marL="342900" indent="-342900">
              <a:lnSpc>
                <a:spcPct val="90000"/>
              </a:lnSpc>
              <a:buFont typeface="Arial" panose="020B0604020202020204" pitchFamily="34" charset="0"/>
              <a:buChar char="•"/>
            </a:pPr>
            <a:endParaRPr lang="en-GB" sz="2200" dirty="0"/>
          </a:p>
          <a:p>
            <a:pPr>
              <a:lnSpc>
                <a:spcPct val="90000"/>
              </a:lnSpc>
            </a:pPr>
            <a:endParaRPr lang="en-GB" sz="2200" dirty="0"/>
          </a:p>
        </p:txBody>
      </p:sp>
      <p:sp>
        <p:nvSpPr>
          <p:cNvPr id="3" name="TextBox 2">
            <a:extLst>
              <a:ext uri="{FF2B5EF4-FFF2-40B4-BE49-F238E27FC236}">
                <a16:creationId xmlns:a16="http://schemas.microsoft.com/office/drawing/2014/main" id="{3001C246-F528-0481-3E5A-3113A862BE6D}"/>
              </a:ext>
            </a:extLst>
          </p:cNvPr>
          <p:cNvSpPr txBox="1"/>
          <p:nvPr/>
        </p:nvSpPr>
        <p:spPr>
          <a:xfrm>
            <a:off x="542585" y="6119336"/>
            <a:ext cx="11220551" cy="523220"/>
          </a:xfrm>
          <a:prstGeom prst="rect">
            <a:avLst/>
          </a:prstGeom>
          <a:noFill/>
        </p:spPr>
        <p:txBody>
          <a:bodyPr wrap="square">
            <a:spAutoFit/>
          </a:bodyPr>
          <a:lstStyle/>
          <a:p>
            <a:r>
              <a:rPr lang="en-US" sz="1400" dirty="0"/>
              <a:t>*Requirements regarding: Working document </a:t>
            </a:r>
            <a:r>
              <a:rPr lang="en-US" sz="1400" dirty="0">
                <a:hlinkClick r:id="rId3"/>
              </a:rPr>
              <a:t>ECE/TRANS/WP.29/GRPE/2023/3</a:t>
            </a:r>
            <a:r>
              <a:rPr lang="en-US" sz="1400" dirty="0"/>
              <a:t> “Proposal for a new UN Regulation No. [XXX] on uniform provisions concerning the approval of light duty passenger and commercial vehicles with regards to real driving emissions (RDE)”</a:t>
            </a:r>
            <a:endParaRPr lang="ru-RU" sz="1400" dirty="0"/>
          </a:p>
        </p:txBody>
      </p:sp>
    </p:spTree>
    <p:extLst>
      <p:ext uri="{BB962C8B-B14F-4D97-AF65-F5344CB8AC3E}">
        <p14:creationId xmlns:p14="http://schemas.microsoft.com/office/powerpoint/2010/main" val="372198980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017385"/>
            <a:ext cx="6094378" cy="461665"/>
          </a:xfrm>
          <a:prstGeom prst="rect">
            <a:avLst/>
          </a:prstGeom>
          <a:noFill/>
        </p:spPr>
        <p:txBody>
          <a:bodyPr wrap="square">
            <a:spAutoFit/>
          </a:bodyPr>
          <a:lstStyle/>
          <a:p>
            <a:r>
              <a:rPr lang="en-GB" sz="2400" b="1" dirty="0">
                <a:solidFill>
                  <a:srgbClr val="339933"/>
                </a:solidFill>
              </a:rPr>
              <a:t>6. Sampling Points/Sampling Lines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1747187"/>
            <a:ext cx="11537384" cy="4832092"/>
          </a:xfrm>
          <a:prstGeom prst="rect">
            <a:avLst/>
          </a:prstGeom>
          <a:noFill/>
        </p:spPr>
        <p:txBody>
          <a:bodyPr wrap="square" rtlCol="0">
            <a:spAutoFit/>
          </a:bodyPr>
          <a:lstStyle/>
          <a:p>
            <a:pPr marL="273050" indent="-273050">
              <a:buAutoNum type="arabicPeriod"/>
            </a:pPr>
            <a:r>
              <a:rPr lang="en-GB" sz="2200" dirty="0">
                <a:solidFill>
                  <a:srgbClr val="339933"/>
                </a:solidFill>
              </a:rPr>
              <a:t>The interior sampling point should be a head-height between the front headrests</a:t>
            </a:r>
            <a:br>
              <a:rPr lang="en-GB" sz="2200" dirty="0"/>
            </a:br>
            <a:endParaRPr lang="en-GB" sz="2200" dirty="0"/>
          </a:p>
          <a:p>
            <a:pPr marL="273050" indent="-273050">
              <a:buAutoNum type="arabicPeriod"/>
            </a:pPr>
            <a:r>
              <a:rPr lang="en-GB" sz="2200" dirty="0">
                <a:solidFill>
                  <a:srgbClr val="339933"/>
                </a:solidFill>
              </a:rPr>
              <a:t>The external sampling point should be as close as reasonably possible  to the ventilation air intake. </a:t>
            </a:r>
            <a:br>
              <a:rPr lang="en-GB" sz="2200" dirty="0">
                <a:solidFill>
                  <a:srgbClr val="339933"/>
                </a:solidFill>
              </a:rPr>
            </a:br>
            <a:r>
              <a:rPr lang="en-GB" sz="2200" dirty="0"/>
              <a:t>	</a:t>
            </a:r>
          </a:p>
          <a:p>
            <a:r>
              <a:rPr lang="en-GB" sz="2200" dirty="0">
                <a:solidFill>
                  <a:srgbClr val="339933"/>
                </a:solidFill>
              </a:rPr>
              <a:t>3. The sampling lines</a:t>
            </a:r>
            <a:r>
              <a:rPr lang="en-US" sz="2200" dirty="0">
                <a:solidFill>
                  <a:srgbClr val="339933"/>
                </a:solidFill>
              </a:rPr>
              <a:t> to the analyzer should be:</a:t>
            </a:r>
          </a:p>
          <a:p>
            <a:pPr marL="800100" lvl="1" indent="-342900">
              <a:buFont typeface="Arial" panose="020B0604020202020204" pitchFamily="34" charset="0"/>
              <a:buChar char="•"/>
            </a:pPr>
            <a:r>
              <a:rPr lang="en-GB" sz="2200" dirty="0">
                <a:solidFill>
                  <a:srgbClr val="339933"/>
                </a:solidFill>
              </a:rPr>
              <a:t>as short as possible</a:t>
            </a:r>
          </a:p>
          <a:p>
            <a:pPr marL="800100" lvl="1" indent="-342900">
              <a:buFont typeface="Arial" panose="020B0604020202020204" pitchFamily="34" charset="0"/>
              <a:buChar char="•"/>
            </a:pPr>
            <a:r>
              <a:rPr lang="en-GB" sz="2200" dirty="0">
                <a:solidFill>
                  <a:srgbClr val="339933"/>
                </a:solidFill>
              </a:rPr>
              <a:t>line lengths must be identical and not more than 1 m</a:t>
            </a:r>
          </a:p>
          <a:p>
            <a:pPr marL="800100" lvl="1" indent="-342900">
              <a:buFont typeface="Arial" panose="020B0604020202020204" pitchFamily="34" charset="0"/>
              <a:buChar char="•"/>
            </a:pPr>
            <a:r>
              <a:rPr lang="en-GB" sz="2200" dirty="0">
                <a:solidFill>
                  <a:srgbClr val="339933"/>
                </a:solidFill>
              </a:rPr>
              <a:t>with few </a:t>
            </a:r>
            <a:r>
              <a:rPr lang="en-GB" sz="2200" dirty="0" err="1">
                <a:solidFill>
                  <a:srgbClr val="339933"/>
                </a:solidFill>
              </a:rPr>
              <a:t>bendings</a:t>
            </a:r>
            <a:r>
              <a:rPr lang="en-GB" sz="2200" dirty="0">
                <a:solidFill>
                  <a:srgbClr val="339933"/>
                </a:solidFill>
              </a:rPr>
              <a:t> as possible</a:t>
            </a:r>
          </a:p>
          <a:p>
            <a:pPr marL="800100" lvl="1" indent="-342900">
              <a:buFont typeface="Arial" panose="020B0604020202020204" pitchFamily="34" charset="0"/>
              <a:buChar char="•"/>
            </a:pPr>
            <a:r>
              <a:rPr lang="en-GB" sz="2200" dirty="0">
                <a:solidFill>
                  <a:srgbClr val="339933"/>
                </a:solidFill>
              </a:rPr>
              <a:t>with no sharp </a:t>
            </a:r>
            <a:r>
              <a:rPr lang="en-GB" sz="2200" dirty="0" err="1">
                <a:solidFill>
                  <a:srgbClr val="339933"/>
                </a:solidFill>
              </a:rPr>
              <a:t>bendings</a:t>
            </a:r>
            <a:endParaRPr lang="en-GB" sz="2200" dirty="0">
              <a:solidFill>
                <a:srgbClr val="339933"/>
              </a:solidFill>
            </a:endParaRPr>
          </a:p>
          <a:p>
            <a:pPr marL="800100" lvl="1" indent="-342900">
              <a:buFont typeface="Arial" panose="020B0604020202020204" pitchFamily="34" charset="0"/>
              <a:buChar char="•"/>
            </a:pPr>
            <a:r>
              <a:rPr lang="en-GB" sz="2200" dirty="0">
                <a:solidFill>
                  <a:srgbClr val="339933"/>
                </a:solidFill>
              </a:rPr>
              <a:t>made of antistatic materials for particles measurement</a:t>
            </a:r>
          </a:p>
          <a:p>
            <a:pPr marL="800100" lvl="1" indent="-342900">
              <a:buFont typeface="Arial" panose="020B0604020202020204" pitchFamily="34" charset="0"/>
              <a:buChar char="•"/>
            </a:pPr>
            <a:r>
              <a:rPr lang="en-GB" sz="2200" dirty="0">
                <a:solidFill>
                  <a:srgbClr val="339933"/>
                </a:solidFill>
              </a:rPr>
              <a:t>made of PTFE for gases measurement</a:t>
            </a:r>
          </a:p>
          <a:p>
            <a:pPr marL="800100" lvl="1" indent="-342900">
              <a:buFont typeface="Arial" panose="020B0604020202020204" pitchFamily="34" charset="0"/>
              <a:buChar char="•"/>
            </a:pPr>
            <a:r>
              <a:rPr lang="en-GB" sz="2200" dirty="0">
                <a:solidFill>
                  <a:srgbClr val="339933"/>
                </a:solidFill>
              </a:rPr>
              <a:t>with diameter compatible to measurement equipment, usually 6 mm or 8 mm (outer diameter)</a:t>
            </a:r>
          </a:p>
        </p:txBody>
      </p:sp>
    </p:spTree>
    <p:extLst>
      <p:ext uri="{BB962C8B-B14F-4D97-AF65-F5344CB8AC3E}">
        <p14:creationId xmlns:p14="http://schemas.microsoft.com/office/powerpoint/2010/main" val="216177671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7. Ambient air concentration level</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075726"/>
            <a:ext cx="11537384" cy="1107996"/>
          </a:xfrm>
          <a:prstGeom prst="rect">
            <a:avLst/>
          </a:prstGeom>
          <a:noFill/>
        </p:spPr>
        <p:txBody>
          <a:bodyPr wrap="square" rtlCol="0">
            <a:spAutoFit/>
          </a:bodyPr>
          <a:lstStyle/>
          <a:p>
            <a:endParaRPr lang="en-GB" sz="2200" dirty="0">
              <a:solidFill>
                <a:srgbClr val="339933"/>
              </a:solidFill>
            </a:endParaRPr>
          </a:p>
          <a:p>
            <a:r>
              <a:rPr lang="en-GB" sz="2200" dirty="0">
                <a:solidFill>
                  <a:srgbClr val="339933"/>
                </a:solidFill>
              </a:rPr>
              <a:t>PM</a:t>
            </a:r>
            <a:r>
              <a:rPr lang="en-GB" sz="2200" baseline="-25000" dirty="0">
                <a:solidFill>
                  <a:srgbClr val="339933"/>
                </a:solidFill>
              </a:rPr>
              <a:t>2.5</a:t>
            </a:r>
            <a:r>
              <a:rPr lang="en-GB" sz="2200" dirty="0">
                <a:solidFill>
                  <a:srgbClr val="339933"/>
                </a:solidFill>
              </a:rPr>
              <a:t> concentration should be not less than </a:t>
            </a:r>
            <a:r>
              <a:rPr lang="en-GB" sz="2200" dirty="0">
                <a:solidFill>
                  <a:srgbClr val="0070C0"/>
                </a:solidFill>
              </a:rPr>
              <a:t>30</a:t>
            </a:r>
            <a:r>
              <a:rPr kumimoji="0" lang="en-GB" sz="2200" i="0" u="none" strike="noStrike" kern="1200" cap="none" spc="0" normalizeH="0" baseline="0" noProof="0" dirty="0">
                <a:ln>
                  <a:noFill/>
                </a:ln>
                <a:solidFill>
                  <a:srgbClr val="339933"/>
                </a:solidFill>
                <a:effectLst/>
                <a:uLnTx/>
                <a:uFillTx/>
                <a:ea typeface="+mn-ea"/>
                <a:cs typeface="+mn-cs"/>
              </a:rPr>
              <a:t> µg/m</a:t>
            </a:r>
            <a:r>
              <a:rPr kumimoji="0" lang="en-GB" sz="2200" i="0" u="none" strike="noStrike" kern="1200" cap="none" spc="0" normalizeH="0" baseline="30000" noProof="0" dirty="0">
                <a:ln>
                  <a:noFill/>
                </a:ln>
                <a:solidFill>
                  <a:srgbClr val="339933"/>
                </a:solidFill>
                <a:effectLst/>
                <a:uLnTx/>
                <a:uFillTx/>
                <a:ea typeface="+mn-ea"/>
                <a:cs typeface="+mn-cs"/>
              </a:rPr>
              <a:t>3 </a:t>
            </a:r>
            <a:r>
              <a:rPr kumimoji="0" lang="en-GB" sz="2200" i="0" u="none" strike="noStrike" kern="1200" cap="none" spc="0" normalizeH="0" noProof="0" dirty="0">
                <a:ln>
                  <a:noFill/>
                </a:ln>
                <a:solidFill>
                  <a:srgbClr val="339933"/>
                </a:solidFill>
                <a:effectLst/>
                <a:uLnTx/>
                <a:uFillTx/>
                <a:ea typeface="+mn-ea"/>
                <a:cs typeface="+mn-cs"/>
              </a:rPr>
              <a:t>and not more than 500 </a:t>
            </a:r>
            <a:r>
              <a:rPr kumimoji="0" lang="en-GB" sz="2200" i="0" u="none" strike="noStrike" kern="1200" cap="none" spc="0" normalizeH="0" baseline="0" noProof="0" dirty="0">
                <a:ln>
                  <a:noFill/>
                </a:ln>
                <a:solidFill>
                  <a:srgbClr val="339933"/>
                </a:solidFill>
                <a:effectLst/>
                <a:uLnTx/>
                <a:uFillTx/>
                <a:ea typeface="+mn-ea"/>
                <a:cs typeface="+mn-cs"/>
              </a:rPr>
              <a:t> µg/m</a:t>
            </a:r>
            <a:r>
              <a:rPr kumimoji="0" lang="en-GB" sz="2200" i="0" u="none" strike="noStrike" kern="1200" cap="none" spc="0" normalizeH="0" baseline="30000" noProof="0" dirty="0">
                <a:ln>
                  <a:noFill/>
                </a:ln>
                <a:solidFill>
                  <a:srgbClr val="339933"/>
                </a:solidFill>
                <a:effectLst/>
                <a:uLnTx/>
                <a:uFillTx/>
                <a:ea typeface="+mn-ea"/>
                <a:cs typeface="+mn-cs"/>
              </a:rPr>
              <a:t>3</a:t>
            </a:r>
            <a:endParaRPr lang="en-GB" sz="2200" dirty="0">
              <a:solidFill>
                <a:srgbClr val="339933"/>
              </a:solidFill>
            </a:endParaRPr>
          </a:p>
          <a:p>
            <a:pPr marL="342900" indent="-342900">
              <a:buFont typeface="Arial" panose="020B0604020202020204" pitchFamily="34" charset="0"/>
              <a:buChar char="•"/>
            </a:pPr>
            <a:endParaRPr lang="en-GB" sz="2200" dirty="0">
              <a:solidFill>
                <a:srgbClr val="339933"/>
              </a:solidFill>
            </a:endParaRP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98454" y="5271546"/>
            <a:ext cx="10856448"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The </a:t>
            </a:r>
            <a:r>
              <a:rPr lang="en-US" sz="2000" b="1" dirty="0"/>
              <a:t>group need to set background levels to all measured components (regarding item 9)</a:t>
            </a:r>
            <a:endParaRPr lang="ru-RU" sz="2000" b="1" dirty="0"/>
          </a:p>
        </p:txBody>
      </p:sp>
      <p:sp>
        <p:nvSpPr>
          <p:cNvPr id="5" name="TextBox 4">
            <a:extLst>
              <a:ext uri="{FF2B5EF4-FFF2-40B4-BE49-F238E27FC236}">
                <a16:creationId xmlns:a16="http://schemas.microsoft.com/office/drawing/2014/main" id="{86D6DE78-02E7-183A-6944-1C5A14162325}"/>
              </a:ext>
            </a:extLst>
          </p:cNvPr>
          <p:cNvSpPr txBox="1"/>
          <p:nvPr/>
        </p:nvSpPr>
        <p:spPr>
          <a:xfrm>
            <a:off x="398454" y="3183722"/>
            <a:ext cx="6094378"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noProof="0" dirty="0">
                <a:ln>
                  <a:noFill/>
                </a:ln>
                <a:effectLst/>
                <a:uLnTx/>
                <a:uFillTx/>
                <a:ea typeface="+mn-ea"/>
                <a:cs typeface="+mn-cs"/>
              </a:rPr>
              <a:t>NO </a:t>
            </a:r>
            <a:r>
              <a:rPr kumimoji="0" lang="ru-RU" sz="2200" b="1" i="0" u="none" strike="noStrike" kern="1200" cap="none" spc="0" normalizeH="0" noProof="0" dirty="0">
                <a:ln>
                  <a:noFill/>
                </a:ln>
                <a:effectLst/>
                <a:uLnTx/>
                <a:uFillTx/>
                <a:ea typeface="+mn-ea"/>
                <a:cs typeface="+mn-cs"/>
              </a:rPr>
              <a:t>- </a:t>
            </a:r>
            <a:r>
              <a:rPr kumimoji="0" lang="en-US" sz="2200" b="1" i="0" u="none" strike="noStrike" kern="1200" cap="none" spc="0" normalizeH="0" noProof="0" dirty="0">
                <a:ln>
                  <a:noFill/>
                </a:ln>
                <a:effectLst/>
                <a:uLnTx/>
                <a:uFillTx/>
                <a:ea typeface="+mn-ea"/>
                <a:cs typeface="+mn-cs"/>
              </a:rPr>
              <a:t>TBD</a:t>
            </a:r>
            <a:endParaRPr kumimoji="0" lang="en-GB" sz="2200" b="1" i="0" u="none" strike="noStrike" kern="1200" cap="none" spc="0" normalizeH="0" noProof="0" dirty="0">
              <a:ln>
                <a:noFill/>
              </a:ln>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effectLst/>
                <a:uLnTx/>
                <a:uFillTx/>
                <a:ea typeface="+mn-ea"/>
                <a:cs typeface="+mn-cs"/>
              </a:rPr>
              <a:t>NO</a:t>
            </a:r>
            <a:r>
              <a:rPr kumimoji="0" lang="en-GB" sz="2200" b="1" i="0" u="none" strike="noStrike" kern="1200" cap="none" spc="0" normalizeH="0" baseline="-25000" noProof="0" dirty="0">
                <a:ln>
                  <a:noFill/>
                </a:ln>
                <a:effectLst/>
                <a:uLnTx/>
                <a:uFillTx/>
                <a:ea typeface="+mn-ea"/>
                <a:cs typeface="+mn-cs"/>
              </a:rPr>
              <a:t>2</a:t>
            </a:r>
            <a:r>
              <a:rPr kumimoji="0" lang="ru-RU" sz="2200" b="1" i="0" u="none" strike="noStrike" kern="1200" cap="none" spc="0" normalizeH="0" noProof="0" dirty="0">
                <a:ln>
                  <a:noFill/>
                </a:ln>
                <a:effectLst/>
                <a:uLnTx/>
                <a:uFillTx/>
                <a:ea typeface="+mn-ea"/>
                <a:cs typeface="+mn-cs"/>
              </a:rPr>
              <a:t> - </a:t>
            </a:r>
            <a:r>
              <a:rPr kumimoji="0" lang="en-US" sz="2200" b="1" i="0" u="none" strike="noStrike" kern="1200" cap="none" spc="0" normalizeH="0" noProof="0" dirty="0">
                <a:ln>
                  <a:noFill/>
                </a:ln>
                <a:effectLst/>
                <a:uLnTx/>
                <a:uFillTx/>
                <a:ea typeface="+mn-ea"/>
                <a:cs typeface="+mn-cs"/>
              </a:rPr>
              <a:t>TBD</a:t>
            </a:r>
            <a:endParaRPr lang="en-GB" sz="2200" b="1"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effectLst/>
                <a:uLnTx/>
                <a:uFillTx/>
                <a:ea typeface="+mn-ea"/>
                <a:cs typeface="+mn-cs"/>
              </a:rPr>
              <a:t>CO</a:t>
            </a:r>
            <a:r>
              <a:rPr kumimoji="0" lang="en-GB" sz="2200" b="1" i="0" u="none" strike="noStrike" kern="1200" cap="none" spc="0" normalizeH="0" baseline="-25000" noProof="0" dirty="0">
                <a:ln>
                  <a:noFill/>
                </a:ln>
                <a:effectLst/>
                <a:uLnTx/>
                <a:uFillTx/>
                <a:ea typeface="+mn-ea"/>
                <a:cs typeface="+mn-cs"/>
              </a:rPr>
              <a:t>2  </a:t>
            </a:r>
            <a:r>
              <a:rPr kumimoji="0" lang="en-US" sz="2200" b="1" i="0" u="none" strike="noStrike" kern="1200" cap="none" spc="0" normalizeH="0" noProof="0" dirty="0">
                <a:ln>
                  <a:noFill/>
                </a:ln>
                <a:effectLst/>
                <a:uLnTx/>
                <a:uFillTx/>
                <a:ea typeface="+mn-ea"/>
                <a:cs typeface="+mn-cs"/>
              </a:rPr>
              <a:t> </a:t>
            </a:r>
            <a:r>
              <a:rPr kumimoji="0" lang="ru-RU" sz="2200" b="1" i="0" u="none" strike="noStrike" kern="1200" cap="none" spc="0" normalizeH="0" noProof="0" dirty="0">
                <a:ln>
                  <a:noFill/>
                </a:ln>
                <a:effectLst/>
                <a:uLnTx/>
                <a:uFillTx/>
                <a:ea typeface="+mn-ea"/>
                <a:cs typeface="+mn-cs"/>
              </a:rPr>
              <a:t>- </a:t>
            </a:r>
            <a:r>
              <a:rPr kumimoji="0" lang="en-US" sz="2200" b="1" i="0" u="none" strike="noStrike" kern="1200" cap="none" spc="0" normalizeH="0" noProof="0" dirty="0">
                <a:ln>
                  <a:noFill/>
                </a:ln>
                <a:effectLst/>
                <a:uLnTx/>
                <a:uFillTx/>
                <a:ea typeface="+mn-ea"/>
                <a:cs typeface="+mn-cs"/>
              </a:rPr>
              <a:t>TBD</a:t>
            </a:r>
            <a:endParaRPr kumimoji="0" lang="en-GB" sz="2200" b="1" i="0" u="none" strike="noStrike" kern="1200" cap="none" spc="0" normalizeH="0" baseline="0" noProof="0" dirty="0">
              <a:ln>
                <a:noFill/>
              </a:ln>
              <a:effectLst/>
              <a:uLnTx/>
              <a:uFillTx/>
              <a:ea typeface="+mn-ea"/>
              <a:cs typeface="+mn-cs"/>
            </a:endParaRPr>
          </a:p>
        </p:txBody>
      </p:sp>
    </p:spTree>
    <p:extLst>
      <p:ext uri="{BB962C8B-B14F-4D97-AF65-F5344CB8AC3E}">
        <p14:creationId xmlns:p14="http://schemas.microsoft.com/office/powerpoint/2010/main" val="41634001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8. Cabin air filter age</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2004344"/>
            <a:ext cx="11537384" cy="1785104"/>
          </a:xfrm>
          <a:prstGeom prst="rect">
            <a:avLst/>
          </a:prstGeom>
          <a:noFill/>
        </p:spPr>
        <p:txBody>
          <a:bodyPr wrap="square" rtlCol="0">
            <a:spAutoFit/>
          </a:bodyPr>
          <a:lstStyle/>
          <a:p>
            <a:r>
              <a:rPr lang="en-GB" sz="2200" dirty="0">
                <a:solidFill>
                  <a:srgbClr val="339933"/>
                </a:solidFill>
              </a:rPr>
              <a:t>HVAC filter age: </a:t>
            </a:r>
          </a:p>
          <a:p>
            <a:pPr marL="342900" indent="-342900">
              <a:buFont typeface="Arial" panose="020B0604020202020204" pitchFamily="34" charset="0"/>
              <a:buChar char="•"/>
            </a:pPr>
            <a:r>
              <a:rPr lang="en-GB" sz="2200" dirty="0">
                <a:solidFill>
                  <a:srgbClr val="339933"/>
                </a:solidFill>
              </a:rPr>
              <a:t>OEM-approved filter artificially aged to 3000 km</a:t>
            </a:r>
          </a:p>
          <a:p>
            <a:pPr marL="342900" indent="-342900">
              <a:buFont typeface="Arial" panose="020B0604020202020204" pitchFamily="34" charset="0"/>
              <a:buChar char="•"/>
            </a:pPr>
            <a:endParaRPr lang="en-GB" sz="2200" dirty="0">
              <a:solidFill>
                <a:srgbClr val="339933"/>
              </a:solidFill>
            </a:endParaRPr>
          </a:p>
          <a:p>
            <a:r>
              <a:rPr lang="en-US" sz="2200" dirty="0">
                <a:solidFill>
                  <a:srgbClr val="339933"/>
                </a:solidFill>
              </a:rPr>
              <a:t>If a vehicle is not installed with a filter by the OEM, the vehicle to be tested with no filter present.</a:t>
            </a:r>
          </a:p>
          <a:p>
            <a:endParaRPr lang="en-US" sz="2200" dirty="0">
              <a:solidFill>
                <a:srgbClr val="339933"/>
              </a:solidFill>
            </a:endParaRP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27308" y="5587695"/>
            <a:ext cx="11054054"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Define artificial filter aging procedure, if good procedure is available only take artificial aged filter</a:t>
            </a:r>
            <a:endParaRPr lang="ru-RU" sz="2000" b="1" dirty="0"/>
          </a:p>
        </p:txBody>
      </p:sp>
    </p:spTree>
    <p:extLst>
      <p:ext uri="{BB962C8B-B14F-4D97-AF65-F5344CB8AC3E}">
        <p14:creationId xmlns:p14="http://schemas.microsoft.com/office/powerpoint/2010/main" val="741148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9. PM and gas components to be Measured</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295753"/>
            <a:ext cx="3252471" cy="2308324"/>
          </a:xfrm>
          <a:prstGeom prst="rect">
            <a:avLst/>
          </a:prstGeom>
          <a:noFill/>
        </p:spPr>
        <p:txBody>
          <a:bodyPr wrap="square" rtlCol="0">
            <a:spAutoFit/>
          </a:bodyPr>
          <a:lstStyle/>
          <a:p>
            <a:r>
              <a:rPr kumimoji="0" lang="en-GB" sz="2400" b="1" i="0" u="none" strike="noStrike" kern="1200" cap="none" spc="0" normalizeH="0" baseline="0" noProof="0" dirty="0">
                <a:ln>
                  <a:noFill/>
                </a:ln>
                <a:solidFill>
                  <a:srgbClr val="339933"/>
                </a:solidFill>
                <a:effectLst/>
                <a:uLnTx/>
                <a:uFillTx/>
                <a:ea typeface="+mn-ea"/>
                <a:cs typeface="+mn-cs"/>
              </a:rPr>
              <a:t>PM</a:t>
            </a:r>
            <a:r>
              <a:rPr kumimoji="0" lang="en-GB" sz="2400" b="1" i="0" u="none" strike="noStrike" kern="1200" cap="none" spc="0" normalizeH="0" baseline="-25000" noProof="0" dirty="0">
                <a:ln>
                  <a:noFill/>
                </a:ln>
                <a:solidFill>
                  <a:srgbClr val="339933"/>
                </a:solidFill>
                <a:effectLst/>
                <a:uLnTx/>
                <a:uFillTx/>
                <a:ea typeface="+mn-ea"/>
                <a:cs typeface="+mn-cs"/>
              </a:rPr>
              <a:t>2.5</a:t>
            </a:r>
            <a:endParaRPr kumimoji="0" lang="en-GB" sz="2400" b="1"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noProof="0" dirty="0">
                <a:ln>
                  <a:noFill/>
                </a:ln>
                <a:solidFill>
                  <a:schemeClr val="tx1">
                    <a:lumMod val="95000"/>
                    <a:lumOff val="5000"/>
                  </a:schemeClr>
                </a:solidFill>
                <a:effectLst/>
                <a:uLnTx/>
                <a:uFillTx/>
                <a:ea typeface="+mn-ea"/>
                <a:cs typeface="+mn-cs"/>
              </a:rPr>
              <a:t>NO</a:t>
            </a:r>
            <a:r>
              <a:rPr kumimoji="0" lang="en-GB" sz="2400" b="1" i="0" u="none" strike="noStrike" kern="1200" cap="none" spc="0" normalizeH="0" noProof="0" dirty="0">
                <a:ln>
                  <a:noFill/>
                </a:ln>
                <a:solidFill>
                  <a:srgbClr val="339933"/>
                </a:solidFill>
                <a:effectLst/>
                <a:uLnTx/>
                <a:uFillTx/>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39933"/>
                </a:solidFill>
                <a:effectLst/>
                <a:uLnTx/>
                <a:uFillTx/>
                <a:ea typeface="+mn-ea"/>
                <a:cs typeface="+mn-cs"/>
              </a:rPr>
              <a:t>NO</a:t>
            </a:r>
            <a:r>
              <a:rPr kumimoji="0" lang="en-GB" sz="2400" b="1" i="0" u="none" strike="noStrike" kern="1200" cap="none" spc="0" normalizeH="0" baseline="-25000" noProof="0" dirty="0">
                <a:ln>
                  <a:noFill/>
                </a:ln>
                <a:solidFill>
                  <a:srgbClr val="339933"/>
                </a:solidFill>
                <a:effectLst/>
                <a:uLnTx/>
                <a:uFillTx/>
                <a:ea typeface="+mn-ea"/>
                <a:cs typeface="+mn-cs"/>
              </a:rPr>
              <a:t>2</a:t>
            </a:r>
            <a:endParaRPr lang="en-GB" sz="2400" b="1" dirty="0">
              <a:solidFill>
                <a:srgbClr val="33993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339933"/>
                </a:solidFill>
                <a:effectLst/>
                <a:uLnTx/>
                <a:uFillTx/>
                <a:ea typeface="+mn-ea"/>
                <a:cs typeface="+mn-cs"/>
              </a:rPr>
              <a:t>CO</a:t>
            </a:r>
            <a:r>
              <a:rPr kumimoji="0" lang="en-GB" sz="2400" b="1" i="0" u="none" strike="noStrike" kern="1200" cap="none" spc="0" normalizeH="0" baseline="-25000" noProof="0" dirty="0">
                <a:ln>
                  <a:noFill/>
                </a:ln>
                <a:solidFill>
                  <a:srgbClr val="339933"/>
                </a:solidFill>
                <a:effectLst/>
                <a:uLnTx/>
                <a:uFillTx/>
                <a:ea typeface="+mn-ea"/>
                <a:cs typeface="+mn-cs"/>
              </a:rPr>
              <a:t>2  </a:t>
            </a:r>
            <a:r>
              <a:rPr kumimoji="0" lang="en-GB" sz="2400" b="1" i="0" u="none" strike="noStrike" kern="1200" cap="none" spc="0" normalizeH="0" noProof="0" dirty="0">
                <a:ln>
                  <a:noFill/>
                </a:ln>
                <a:solidFill>
                  <a:srgbClr val="339933"/>
                </a:solidFill>
                <a:effectLst/>
                <a:uLnTx/>
                <a:uFillTx/>
                <a:ea typeface="+mn-ea"/>
                <a:cs typeface="+mn-cs"/>
              </a:rPr>
              <a:t>(</a:t>
            </a:r>
            <a:r>
              <a:rPr kumimoji="0" lang="en-US" sz="2400" b="1" i="0" u="none" strike="noStrike" kern="1200" cap="none" spc="0" normalizeH="0" noProof="0" dirty="0">
                <a:ln>
                  <a:noFill/>
                </a:ln>
                <a:solidFill>
                  <a:srgbClr val="339933"/>
                </a:solidFill>
                <a:effectLst/>
                <a:uLnTx/>
                <a:uFillTx/>
                <a:ea typeface="+mn-ea"/>
                <a:cs typeface="+mn-cs"/>
              </a:rPr>
              <a:t>Interior only)</a:t>
            </a:r>
            <a:endParaRPr kumimoji="0" lang="en-GB" sz="2400" b="1"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339933"/>
              </a:solidFill>
              <a:effectLst/>
              <a:uLnTx/>
              <a:uFillTx/>
              <a:ea typeface="+mn-ea"/>
              <a:cs typeface="+mn-cs"/>
            </a:endParaRPr>
          </a:p>
          <a:p>
            <a:pPr marL="342900" indent="-342900">
              <a:buFont typeface="Arial" panose="020B0604020202020204" pitchFamily="34" charset="0"/>
              <a:buChar char="•"/>
            </a:pPr>
            <a:endParaRPr lang="en-GB" sz="2400" b="1" dirty="0">
              <a:solidFill>
                <a:srgbClr val="339933"/>
              </a:solidFill>
            </a:endParaRPr>
          </a:p>
        </p:txBody>
      </p:sp>
      <p:sp>
        <p:nvSpPr>
          <p:cNvPr id="3" name="Прямоугольник 2">
            <a:extLst>
              <a:ext uri="{FF2B5EF4-FFF2-40B4-BE49-F238E27FC236}">
                <a16:creationId xmlns:a16="http://schemas.microsoft.com/office/drawing/2014/main" id="{5C0894C0-F7D3-1AA4-78DA-53E2D476DC96}"/>
              </a:ext>
            </a:extLst>
          </p:cNvPr>
          <p:cNvSpPr/>
          <p:nvPr/>
        </p:nvSpPr>
        <p:spPr>
          <a:xfrm>
            <a:off x="398454" y="5271546"/>
            <a:ext cx="10856448"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t>Task: </a:t>
            </a:r>
            <a:r>
              <a:rPr lang="en-US" sz="2000" b="1" dirty="0"/>
              <a:t>Check real NO2 and NO concentration in outside air</a:t>
            </a:r>
            <a:endParaRPr lang="ru-RU" sz="2000" b="1" dirty="0"/>
          </a:p>
        </p:txBody>
      </p:sp>
    </p:spTree>
    <p:extLst>
      <p:ext uri="{BB962C8B-B14F-4D97-AF65-F5344CB8AC3E}">
        <p14:creationId xmlns:p14="http://schemas.microsoft.com/office/powerpoint/2010/main" val="255546601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solidFill>
                  <a:srgbClr val="339933"/>
                </a:solidFill>
              </a:rPr>
              <a:t>10. Measurement Methods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98453" y="1858085"/>
            <a:ext cx="8375896" cy="2062103"/>
          </a:xfrm>
          <a:prstGeom prst="rect">
            <a:avLst/>
          </a:prstGeom>
          <a:noFill/>
        </p:spPr>
        <p:txBody>
          <a:bodyPr wrap="square" rtlCol="0">
            <a:spAutoFit/>
          </a:bodyPr>
          <a:lstStyle/>
          <a:p>
            <a:pPr lvl="0" defTabSz="457200">
              <a:defRPr/>
            </a:pPr>
            <a:r>
              <a:rPr kumimoji="0" lang="en-GB" sz="2200" b="0" i="0" u="none" strike="noStrike" kern="1200" cap="none" spc="0" normalizeH="0" baseline="0" noProof="0" dirty="0">
                <a:ln>
                  <a:noFill/>
                </a:ln>
                <a:solidFill>
                  <a:srgbClr val="339933"/>
                </a:solidFill>
                <a:effectLst/>
                <a:uLnTx/>
                <a:uFillTx/>
                <a:ea typeface="+mn-ea"/>
                <a:cs typeface="+mn-cs"/>
              </a:rPr>
              <a:t>PM concentration</a:t>
            </a:r>
            <a:r>
              <a:rPr kumimoji="0" lang="ru-RU" sz="2200" b="0" i="0" u="none" strike="noStrike" kern="1200" cap="none" spc="0" normalizeH="0" baseline="0" noProof="0" dirty="0">
                <a:ln>
                  <a:noFill/>
                </a:ln>
                <a:solidFill>
                  <a:srgbClr val="339933"/>
                </a:solidFill>
                <a:effectLst/>
                <a:uLnTx/>
                <a:uFillTx/>
                <a:ea typeface="+mn-ea"/>
                <a:cs typeface="+mn-cs"/>
              </a:rPr>
              <a:t> </a:t>
            </a:r>
            <a:r>
              <a:rPr kumimoji="0" lang="en-GB" sz="2200" b="0" i="0" u="none" strike="noStrike" kern="1200" cap="none" spc="0" normalizeH="0" baseline="0" noProof="0" dirty="0">
                <a:ln>
                  <a:noFill/>
                </a:ln>
                <a:solidFill>
                  <a:srgbClr val="339933"/>
                </a:solidFill>
                <a:effectLst/>
                <a:uLnTx/>
                <a:uFillTx/>
                <a:ea typeface="+mn-ea"/>
                <a:cs typeface="+mn-cs"/>
              </a:rPr>
              <a:t>			</a:t>
            </a:r>
            <a:r>
              <a:rPr kumimoji="0" lang="en-GB" sz="2200" b="0" i="0" u="none" strike="noStrike" kern="1200" cap="none" spc="0" normalizeH="0" baseline="0" dirty="0">
                <a:ln>
                  <a:noFill/>
                </a:ln>
                <a:solidFill>
                  <a:srgbClr val="339933"/>
                </a:solidFill>
                <a:effectLst/>
                <a:uLnTx/>
                <a:uFillTx/>
                <a:ea typeface="+mn-ea"/>
                <a:cs typeface="+mn-cs"/>
              </a:rPr>
              <a:t>O</a:t>
            </a:r>
            <a:r>
              <a:rPr lang="en-GB" sz="2200" dirty="0">
                <a:solidFill>
                  <a:srgbClr val="339933"/>
                </a:solidFill>
              </a:rPr>
              <a:t>ptical particle counter</a:t>
            </a:r>
            <a:endParaRPr kumimoji="0" lang="en-GB" sz="2200" b="0" i="0" u="none" strike="noStrike" kern="1200" cap="none" spc="0" normalizeH="0" baseline="0" noProof="0" dirty="0">
              <a:ln>
                <a:noFill/>
              </a:ln>
              <a:solidFill>
                <a:srgbClr val="339933"/>
              </a:solidFill>
              <a:effectLst/>
              <a:uLnTx/>
              <a:uFillTx/>
              <a:ea typeface="+mn-ea"/>
              <a:cs typeface="+mn-cs"/>
            </a:endParaRPr>
          </a:p>
          <a:p>
            <a:pPr lvl="0" defTabSz="457200">
              <a:defRPr/>
            </a:pPr>
            <a:endParaRPr kumimoji="0" lang="en-GB" sz="2200" b="0" i="0" u="none" strike="noStrike" kern="1200" cap="none" spc="0" normalizeH="0" baseline="0" noProof="0" dirty="0">
              <a:ln>
                <a:noFill/>
              </a:ln>
              <a:solidFill>
                <a:srgbClr val="339933"/>
              </a:solidFill>
              <a:effectLst/>
              <a:uLnTx/>
              <a:uFillTx/>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339933"/>
                </a:solidFill>
                <a:effectLst/>
                <a:uLnTx/>
                <a:uFillTx/>
                <a:ea typeface="+mn-ea"/>
                <a:cs typeface="+mn-cs"/>
              </a:rPr>
              <a:t>NO and NO</a:t>
            </a:r>
            <a:r>
              <a:rPr kumimoji="0" lang="en-GB" sz="2200" b="0" i="0" u="none" strike="noStrike" kern="1200" cap="none" spc="0" normalizeH="0" baseline="-25000" noProof="0" dirty="0">
                <a:ln>
                  <a:noFill/>
                </a:ln>
                <a:solidFill>
                  <a:srgbClr val="339933"/>
                </a:solidFill>
                <a:effectLst/>
                <a:uLnTx/>
                <a:uFillTx/>
                <a:ea typeface="+mn-ea"/>
                <a:cs typeface="+mn-cs"/>
              </a:rPr>
              <a:t>2</a:t>
            </a:r>
            <a:r>
              <a:rPr kumimoji="0" lang="en-GB" sz="2200" b="0" i="0" u="none" strike="noStrike" kern="1200" cap="none" spc="0" normalizeH="0" baseline="0" noProof="0" dirty="0">
                <a:ln>
                  <a:noFill/>
                </a:ln>
                <a:solidFill>
                  <a:srgbClr val="339933"/>
                </a:solidFill>
                <a:effectLst/>
                <a:uLnTx/>
                <a:uFillTx/>
                <a:ea typeface="+mn-ea"/>
                <a:cs typeface="+mn-cs"/>
              </a:rPr>
              <a:t> concentration</a:t>
            </a:r>
            <a:r>
              <a:rPr kumimoji="0" lang="ru-RU" sz="2200" b="0" i="0" u="none" strike="noStrike" kern="1200" cap="none" spc="0" normalizeH="0" baseline="0" noProof="0" dirty="0">
                <a:ln>
                  <a:noFill/>
                </a:ln>
                <a:solidFill>
                  <a:srgbClr val="339933"/>
                </a:solidFill>
                <a:effectLst/>
                <a:uLnTx/>
                <a:uFillTx/>
                <a:ea typeface="+mn-ea"/>
                <a:cs typeface="+mn-cs"/>
              </a:rPr>
              <a:t>	</a:t>
            </a:r>
            <a:r>
              <a:rPr kumimoji="0" lang="en-US" sz="2200" b="0" i="0" u="none" strike="noStrike" kern="1200" cap="none" spc="0" normalizeH="0" baseline="0" noProof="0" dirty="0">
                <a:ln>
                  <a:noFill/>
                </a:ln>
                <a:solidFill>
                  <a:srgbClr val="339933"/>
                </a:solidFill>
                <a:effectLst/>
                <a:uLnTx/>
                <a:uFillTx/>
                <a:ea typeface="+mn-ea"/>
                <a:cs typeface="+mn-cs"/>
              </a:rPr>
              <a:t>C</a:t>
            </a:r>
            <a:r>
              <a:rPr kumimoji="0" lang="en-GB" sz="2200" b="0" i="0" u="none" strike="noStrike" kern="1200" cap="none" spc="0" normalizeH="0" baseline="0" noProof="0" dirty="0" err="1">
                <a:ln>
                  <a:noFill/>
                </a:ln>
                <a:solidFill>
                  <a:srgbClr val="339933"/>
                </a:solidFill>
                <a:effectLst/>
                <a:uLnTx/>
                <a:uFillTx/>
                <a:ea typeface="+mn-ea"/>
                <a:cs typeface="+mn-cs"/>
              </a:rPr>
              <a:t>hemiluminescent</a:t>
            </a:r>
            <a:r>
              <a:rPr kumimoji="0" lang="en-GB" sz="2200" b="0" i="0" u="none" strike="noStrike" kern="1200" cap="none" spc="0" normalizeH="0" baseline="0" noProof="0" dirty="0">
                <a:ln>
                  <a:noFill/>
                </a:ln>
                <a:solidFill>
                  <a:srgbClr val="339933"/>
                </a:solidFill>
                <a:effectLst/>
                <a:uLnTx/>
                <a:uFillTx/>
                <a:ea typeface="+mn-ea"/>
                <a:cs typeface="+mn-cs"/>
              </a:rPr>
              <a:t> detector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200" dirty="0">
              <a:solidFill>
                <a:srgbClr val="339933"/>
              </a:solidFill>
            </a:endParaRPr>
          </a:p>
          <a:p>
            <a:pPr defTabSz="457200">
              <a:defRPr/>
            </a:pPr>
            <a:r>
              <a:rPr kumimoji="0" lang="en-GB" sz="2000" b="0" i="0" u="none" strike="noStrike" kern="1200" cap="none" spc="0" normalizeH="0" baseline="0" noProof="0" dirty="0">
                <a:ln>
                  <a:noFill/>
                </a:ln>
                <a:solidFill>
                  <a:srgbClr val="339933"/>
                </a:solidFill>
                <a:effectLst/>
                <a:uLnTx/>
                <a:uFillTx/>
                <a:ea typeface="+mn-ea"/>
                <a:cs typeface="+mn-cs"/>
              </a:rPr>
              <a:t>CO</a:t>
            </a:r>
            <a:r>
              <a:rPr kumimoji="0" lang="en-GB" sz="2000" b="0" i="0" u="none" strike="noStrike" kern="1200" cap="none" spc="0" normalizeH="0" baseline="-25000" noProof="0" dirty="0">
                <a:ln>
                  <a:noFill/>
                </a:ln>
                <a:solidFill>
                  <a:srgbClr val="339933"/>
                </a:solidFill>
                <a:effectLst/>
                <a:uLnTx/>
                <a:uFillTx/>
                <a:ea typeface="+mn-ea"/>
                <a:cs typeface="+mn-cs"/>
              </a:rPr>
              <a:t>2</a:t>
            </a:r>
            <a:r>
              <a:rPr kumimoji="0" lang="en-GB" sz="2000" b="0" i="0" u="none" strike="noStrike" kern="1200" cap="none" spc="0" normalizeH="0" baseline="0" noProof="0" dirty="0">
                <a:ln>
                  <a:noFill/>
                </a:ln>
                <a:solidFill>
                  <a:srgbClr val="339933"/>
                </a:solidFill>
                <a:effectLst/>
                <a:uLnTx/>
                <a:uFillTx/>
                <a:ea typeface="+mn-ea"/>
                <a:cs typeface="+mn-cs"/>
              </a:rPr>
              <a:t> concentration</a:t>
            </a:r>
            <a:r>
              <a:rPr kumimoji="0" lang="ru-RU" sz="2000" b="0" i="0" u="none" strike="noStrike" kern="1200" cap="none" spc="0" normalizeH="0" baseline="0" noProof="0" dirty="0">
                <a:ln>
                  <a:noFill/>
                </a:ln>
                <a:solidFill>
                  <a:srgbClr val="339933"/>
                </a:solidFill>
                <a:effectLst/>
                <a:uLnTx/>
                <a:uFillTx/>
                <a:ea typeface="+mn-ea"/>
                <a:cs typeface="+mn-cs"/>
              </a:rPr>
              <a:t>	</a:t>
            </a:r>
            <a:r>
              <a:rPr kumimoji="0" lang="en-GB" sz="2000" b="0" i="0" u="none" strike="noStrike" kern="1200" cap="none" spc="0" normalizeH="0" baseline="0" noProof="0" dirty="0">
                <a:ln>
                  <a:noFill/>
                </a:ln>
                <a:solidFill>
                  <a:srgbClr val="339933"/>
                </a:solidFill>
                <a:effectLst/>
                <a:uLnTx/>
                <a:uFillTx/>
                <a:ea typeface="+mn-ea"/>
                <a:cs typeface="+mn-cs"/>
              </a:rPr>
              <a:t>		Non-dispersive infra-red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339933"/>
              </a:solidFill>
            </a:endParaRPr>
          </a:p>
        </p:txBody>
      </p:sp>
    </p:spTree>
    <p:extLst>
      <p:ext uri="{BB962C8B-B14F-4D97-AF65-F5344CB8AC3E}">
        <p14:creationId xmlns:p14="http://schemas.microsoft.com/office/powerpoint/2010/main" val="7181902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11. Test equipment requirements</a:t>
            </a:r>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242811" y="5645987"/>
            <a:ext cx="11002363" cy="6322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Prepare specification for test equipment</a:t>
            </a:r>
            <a:endParaRPr lang="ru-RU" sz="2000" b="1" dirty="0"/>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2135974"/>
            <a:ext cx="5243589" cy="21544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PM</a:t>
            </a:r>
            <a:r>
              <a:rPr kumimoji="0" lang="en-GB" sz="2200" b="0" i="0" u="none" strike="noStrike" kern="1200" cap="none" spc="0" normalizeH="0" baseline="-25000" noProof="0" dirty="0">
                <a:ln>
                  <a:noFill/>
                </a:ln>
                <a:effectLst/>
                <a:uLnTx/>
                <a:uFillTx/>
                <a:ea typeface="+mn-ea"/>
                <a:cs typeface="+mn-cs"/>
              </a:rPr>
              <a:t>2.5</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US" sz="2200" b="0" i="0" u="none" strike="noStrike" kern="1200" cap="none" spc="0" normalizeH="0" baseline="0" noProof="0" dirty="0">
                <a:ln>
                  <a:noFill/>
                </a:ln>
                <a:effectLst/>
                <a:uLnTx/>
                <a:uFillTx/>
                <a:ea typeface="+mn-ea"/>
                <a:cs typeface="+mn-cs"/>
              </a:rPr>
              <a:t>	0.001</a:t>
            </a:r>
            <a:r>
              <a:rPr kumimoji="0" lang="en-GB" sz="2200" b="0" i="0" u="none" strike="noStrike" kern="1200" cap="none" spc="0" normalizeH="0" baseline="0" noProof="0" dirty="0">
                <a:ln>
                  <a:noFill/>
                </a:ln>
                <a:effectLst/>
                <a:uLnTx/>
                <a:uFillTx/>
                <a:ea typeface="+mn-ea"/>
                <a:cs typeface="+mn-cs"/>
              </a:rPr>
              <a:t> to 0.5 mg/m</a:t>
            </a:r>
            <a:r>
              <a:rPr kumimoji="0" lang="en-GB" sz="2200" b="0" i="0" u="none" strike="noStrike" kern="1200" cap="none" spc="0" normalizeH="0" baseline="30000" noProof="0" dirty="0">
                <a:ln>
                  <a:noFill/>
                </a:ln>
                <a:effectLst/>
                <a:uLnTx/>
                <a:uFillTx/>
                <a:ea typeface="+mn-ea"/>
                <a:cs typeface="+mn-cs"/>
              </a:rPr>
              <a:t>3</a:t>
            </a:r>
          </a:p>
          <a:p>
            <a:pPr defTabSz="457200">
              <a:defRPr/>
            </a:pPr>
            <a:r>
              <a:rPr kumimoji="0" lang="en-GB" sz="2200" b="0" i="0" u="none" strike="noStrike" kern="1200" cap="none" spc="0" normalizeH="0" baseline="0" noProof="0" dirty="0">
                <a:ln>
                  <a:noFill/>
                </a:ln>
                <a:effectLst/>
                <a:uLnTx/>
                <a:uFillTx/>
                <a:ea typeface="+mn-ea"/>
                <a:cs typeface="+mn-cs"/>
              </a:rPr>
              <a:t>NO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0.5 ppm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effectLst/>
                <a:uLnTx/>
                <a:uFillTx/>
                <a:ea typeface="+mn-ea"/>
                <a:cs typeface="+mn-cs"/>
              </a:rPr>
              <a:t>NO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0.5 ppm</a:t>
            </a:r>
          </a:p>
          <a:p>
            <a:pPr defTabSz="457200">
              <a:defRPr/>
            </a:pPr>
            <a:r>
              <a:rPr kumimoji="0" lang="en-GB" sz="2200" b="0" i="0" u="none" strike="noStrike" kern="1200" cap="none" spc="0" normalizeH="0" baseline="0" noProof="0" dirty="0">
                <a:ln>
                  <a:noFill/>
                </a:ln>
                <a:effectLst/>
                <a:uLnTx/>
                <a:uFillTx/>
                <a:ea typeface="+mn-ea"/>
                <a:cs typeface="+mn-cs"/>
              </a:rPr>
              <a:t>CO</a:t>
            </a:r>
            <a:r>
              <a:rPr kumimoji="0" lang="en-GB" sz="2200" b="0" i="0" u="none" strike="noStrike" kern="1200" cap="none" spc="0" normalizeH="0" baseline="-25000" noProof="0" dirty="0">
                <a:ln>
                  <a:noFill/>
                </a:ln>
                <a:effectLst/>
                <a:uLnTx/>
                <a:uFillTx/>
                <a:ea typeface="+mn-ea"/>
                <a:cs typeface="+mn-cs"/>
              </a:rPr>
              <a:t>2</a:t>
            </a:r>
            <a:r>
              <a:rPr kumimoji="0" lang="en-GB" sz="2200" b="0" i="0" u="none" strike="noStrike" kern="1200" cap="none" spc="0" normalizeH="0" baseline="0" noProof="0" dirty="0">
                <a:ln>
                  <a:noFill/>
                </a:ln>
                <a:effectLst/>
                <a:uLnTx/>
                <a:uFillTx/>
                <a:ea typeface="+mn-ea"/>
                <a:cs typeface="+mn-cs"/>
              </a:rPr>
              <a:t> concentration</a:t>
            </a:r>
            <a:r>
              <a:rPr kumimoji="0" lang="ru-RU" sz="2200" b="0" i="0" u="none" strike="noStrike" kern="1200" cap="none" spc="0" normalizeH="0" baseline="0" noProof="0" dirty="0">
                <a:ln>
                  <a:noFill/>
                </a:ln>
                <a:effectLst/>
                <a:uLnTx/>
                <a:uFillTx/>
                <a:ea typeface="+mn-ea"/>
                <a:cs typeface="+mn-cs"/>
              </a:rPr>
              <a:t>	</a:t>
            </a:r>
            <a:r>
              <a:rPr kumimoji="0" lang="en-GB" sz="2200" b="0" i="0" u="none" strike="noStrike" kern="1200" cap="none" spc="0" normalizeH="0" baseline="0" noProof="0" dirty="0">
                <a:ln>
                  <a:noFill/>
                </a:ln>
                <a:effectLst/>
                <a:uLnTx/>
                <a:uFillTx/>
                <a:ea typeface="+mn-ea"/>
                <a:cs typeface="+mn-cs"/>
              </a:rPr>
              <a:t>	0 to 5,000 ppm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effectLst/>
              <a:uLnTx/>
              <a:uFillTx/>
              <a:ea typeface="+mn-ea"/>
              <a:cs typeface="+mn-cs"/>
            </a:endParaRPr>
          </a:p>
          <a:p>
            <a:r>
              <a:rPr lang="en-GB" sz="2200" dirty="0"/>
              <a:t>Time resolution: 	&lt;2 s </a:t>
            </a:r>
          </a:p>
        </p:txBody>
      </p:sp>
    </p:spTree>
    <p:extLst>
      <p:ext uri="{BB962C8B-B14F-4D97-AF65-F5344CB8AC3E}">
        <p14:creationId xmlns:p14="http://schemas.microsoft.com/office/powerpoint/2010/main" val="41889781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26410" y="165291"/>
            <a:ext cx="90011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200" b="1" dirty="0" err="1">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ToR</a:t>
            </a:r>
            <a:r>
              <a:rPr lang="en-US" altLang="ko-KR"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for the Third Stage</a:t>
            </a:r>
            <a:endParaRPr lang="ko-KR" altLang="en-US" sz="32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Rectangle 3">
            <a:extLst>
              <a:ext uri="{FF2B5EF4-FFF2-40B4-BE49-F238E27FC236}">
                <a16:creationId xmlns:a16="http://schemas.microsoft.com/office/drawing/2014/main" id="{893C1A52-BC52-43F3-880F-881E4F5C2C2D}"/>
              </a:ext>
            </a:extLst>
          </p:cNvPr>
          <p:cNvSpPr txBox="1">
            <a:spLocks noChangeArrowheads="1"/>
          </p:cNvSpPr>
          <p:nvPr/>
        </p:nvSpPr>
        <p:spPr bwMode="auto">
          <a:xfrm>
            <a:off x="81064" y="1091652"/>
            <a:ext cx="11758009" cy="260494"/>
          </a:xfrm>
          <a:prstGeom prst="rect">
            <a:avLst/>
          </a:prstGeom>
          <a:noFill/>
          <a:ln>
            <a:miter lim="800000"/>
            <a:headEnd/>
            <a:tailEnd/>
          </a:ln>
        </p:spPr>
        <p:txBody>
          <a:bodyPr anchor="ctr"/>
          <a:lstStyle/>
          <a:p>
            <a:pPr lvl="0" algn="ctr" eaLnBrk="0" hangingPunct="0">
              <a:defRPr/>
            </a:pPr>
            <a:r>
              <a:rPr kumimoji="0" lang="en-US" altLang="ko-KR" sz="2000" b="1" kern="0" dirty="0">
                <a:solidFill>
                  <a:schemeClr val="tx1"/>
                </a:solidFill>
                <a:latin typeface="Arial" pitchFamily="34" charset="0"/>
                <a:ea typeface="Arial Unicode MS" pitchFamily="50" charset="-127"/>
                <a:cs typeface="Arial" pitchFamily="34" charset="0"/>
              </a:rPr>
              <a:t>Terms of reference and rules of procedure for the IWG on Vehicle Interior Air Quality</a:t>
            </a:r>
          </a:p>
        </p:txBody>
      </p:sp>
      <p:sp>
        <p:nvSpPr>
          <p:cNvPr id="5" name="TextBox 4">
            <a:extLst>
              <a:ext uri="{FF2B5EF4-FFF2-40B4-BE49-F238E27FC236}">
                <a16:creationId xmlns:a16="http://schemas.microsoft.com/office/drawing/2014/main" id="{4C9FC7F7-B54A-404E-A828-3A183551FD43}"/>
              </a:ext>
            </a:extLst>
          </p:cNvPr>
          <p:cNvSpPr txBox="1"/>
          <p:nvPr/>
        </p:nvSpPr>
        <p:spPr>
          <a:xfrm>
            <a:off x="0" y="6482448"/>
            <a:ext cx="5007311" cy="375552"/>
          </a:xfrm>
          <a:prstGeom prst="rect">
            <a:avLst/>
          </a:prstGeom>
          <a:noFill/>
        </p:spPr>
        <p:txBody>
          <a:bodyPr wrap="square">
            <a:spAutoFit/>
          </a:bodyPr>
          <a:lstStyle/>
          <a:p>
            <a:pPr lvl="0" eaLnBrk="0" hangingPunct="0">
              <a:lnSpc>
                <a:spcPct val="150000"/>
              </a:lnSpc>
              <a:defRPr/>
            </a:pPr>
            <a:r>
              <a:rPr lang="en-US" altLang="ko-KR" sz="1400" b="1" kern="0" dirty="0">
                <a:latin typeface="Arial" pitchFamily="34" charset="0"/>
                <a:ea typeface="Arial Unicode MS" pitchFamily="50" charset="-127"/>
                <a:cs typeface="Arial" pitchFamily="34" charset="0"/>
              </a:rPr>
              <a:t>Informal document </a:t>
            </a:r>
            <a:r>
              <a:rPr lang="en-US" altLang="ko-KR" sz="1400" b="1" kern="0" dirty="0">
                <a:latin typeface="Arial" pitchFamily="34" charset="0"/>
                <a:ea typeface="Arial Unicode MS" pitchFamily="50" charset="-127"/>
                <a:cs typeface="Arial" pitchFamily="34" charset="0"/>
                <a:hlinkClick r:id="rId3"/>
              </a:rPr>
              <a:t>GRPE-81-09</a:t>
            </a:r>
            <a:endParaRPr kumimoji="0" lang="en-US" altLang="ko-KR" b="1" kern="0" dirty="0">
              <a:solidFill>
                <a:schemeClr val="tx1"/>
              </a:solidFill>
              <a:latin typeface="Arial" pitchFamily="34" charset="0"/>
              <a:ea typeface="Arial Unicode MS" pitchFamily="50" charset="-127"/>
              <a:cs typeface="Arial" pitchFamily="34" charset="0"/>
            </a:endParaRPr>
          </a:p>
        </p:txBody>
      </p:sp>
      <p:sp>
        <p:nvSpPr>
          <p:cNvPr id="7" name="TextBox 6">
            <a:extLst>
              <a:ext uri="{FF2B5EF4-FFF2-40B4-BE49-F238E27FC236}">
                <a16:creationId xmlns:a16="http://schemas.microsoft.com/office/drawing/2014/main" id="{6359A0B6-7E07-48A3-AB3B-79673B0F667D}"/>
              </a:ext>
            </a:extLst>
          </p:cNvPr>
          <p:cNvSpPr txBox="1"/>
          <p:nvPr/>
        </p:nvSpPr>
        <p:spPr>
          <a:xfrm>
            <a:off x="162128" y="1352146"/>
            <a:ext cx="11861259" cy="5078313"/>
          </a:xfrm>
          <a:prstGeom prst="rect">
            <a:avLst/>
          </a:prstGeom>
          <a:noFill/>
        </p:spPr>
        <p:txBody>
          <a:bodyPr wrap="square">
            <a:spAutoFit/>
          </a:bodyPr>
          <a:lstStyle/>
          <a:p>
            <a:r>
              <a:rPr lang="en-GB" b="1" dirty="0"/>
              <a:t>Background.</a:t>
            </a:r>
            <a:r>
              <a:rPr lang="en-GB" dirty="0"/>
              <a:t> The group considered the inclusion in the scope of interior air pollutants from outside sources as a possible extension of the mandate at third stage. As an extension of the existing Mutual Resolution on VIAQ, this will take into account not only interior air emissions generated from interior materials and exhaust gases from the vehicle entering into the cabin but also outside air pollution sources. The list of outside air pollutions could include CO, NO, NO</a:t>
            </a:r>
            <a:r>
              <a:rPr lang="en-GB" baseline="-25000" dirty="0"/>
              <a:t>2</a:t>
            </a:r>
            <a:r>
              <a:rPr lang="en-GB" dirty="0"/>
              <a:t>, SO</a:t>
            </a:r>
            <a:r>
              <a:rPr lang="en-GB" baseline="-25000" dirty="0"/>
              <a:t>2</a:t>
            </a:r>
            <a:r>
              <a:rPr lang="en-GB" dirty="0"/>
              <a:t>, O</a:t>
            </a:r>
            <a:r>
              <a:rPr lang="en-GB" baseline="-25000" dirty="0"/>
              <a:t>3</a:t>
            </a:r>
            <a:r>
              <a:rPr lang="en-GB" dirty="0"/>
              <a:t> volatile organic compounds (VOC), aldehydes, aromatic and aliphatic hydrocarbons, particulate number (PN) and mass (PM) and microbiological substances, e.g. allergens, fungi, bacteria and viruses. As an extension of the existing Mutual Resolution on VIAQ, this will take into account not only interior air quality but also the air cleaning efficiency of the vehicle air handling &amp; treatment system.</a:t>
            </a:r>
          </a:p>
          <a:p>
            <a:r>
              <a:rPr lang="en-GB" b="1" dirty="0"/>
              <a:t>Objective. </a:t>
            </a:r>
            <a:r>
              <a:rPr lang="en-GB" dirty="0"/>
              <a:t>This proposal expands on the issues of the vehicle interior air quality, addressing outside air pollutants entering into the vehicle cabin and the interior air cleaning efficiency, to develop a test procedure in a recommendation by including Part 4 in the Mutual Resolution No. 3.</a:t>
            </a:r>
          </a:p>
          <a:p>
            <a:r>
              <a:rPr lang="en-GB" b="1" dirty="0"/>
              <a:t>Scope and work items. </a:t>
            </a:r>
            <a:r>
              <a:rPr lang="en-GB" dirty="0"/>
              <a:t>Outside air pollutants entering into the vehicle cabin and their cleaning efficiencies</a:t>
            </a:r>
          </a:p>
          <a:p>
            <a:r>
              <a:rPr lang="en-GB" dirty="0"/>
              <a:t>(a)  Collect the information and research data on relevant air pollutants and similar issues, and understand the current regulatory requirements with respect to vehicle interior air quality in different markets.</a:t>
            </a:r>
          </a:p>
          <a:p>
            <a:r>
              <a:rPr lang="en-GB" dirty="0"/>
              <a:t>(b)  Review, assess and develop new test procedures suitable for the measurement methods of air pollutants entering into the vehicle cabin and their cleaning efficiencies (including test modes, sample collection methods and analysis methods, etc.)</a:t>
            </a:r>
          </a:p>
          <a:p>
            <a:r>
              <a:rPr lang="en-GB" dirty="0"/>
              <a:t>(c)  Discuss the potential of air pollutants in the vehicle interior air with toxicologists.</a:t>
            </a:r>
          </a:p>
          <a:p>
            <a:r>
              <a:rPr lang="en-GB" dirty="0"/>
              <a:t>(d)  Develop a draft for test procedures in a recommendation.</a:t>
            </a:r>
            <a:endParaRPr lang="ru-RU" dirty="0"/>
          </a:p>
        </p:txBody>
      </p:sp>
    </p:spTree>
    <p:extLst>
      <p:ext uri="{BB962C8B-B14F-4D97-AF65-F5344CB8AC3E}">
        <p14:creationId xmlns:p14="http://schemas.microsoft.com/office/powerpoint/2010/main" val="24638022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040981"/>
            <a:ext cx="6094378" cy="461665"/>
          </a:xfrm>
          <a:prstGeom prst="rect">
            <a:avLst/>
          </a:prstGeom>
          <a:noFill/>
        </p:spPr>
        <p:txBody>
          <a:bodyPr wrap="square">
            <a:spAutoFit/>
          </a:bodyPr>
          <a:lstStyle/>
          <a:p>
            <a:r>
              <a:rPr lang="en-GB" sz="2400" b="1" dirty="0">
                <a:solidFill>
                  <a:srgbClr val="339933"/>
                </a:solidFill>
              </a:rPr>
              <a:t>12. Gas Analysers Calibration </a:t>
            </a:r>
            <a:r>
              <a:rPr lang="en-US" sz="2400" b="1" dirty="0">
                <a:solidFill>
                  <a:srgbClr val="339933"/>
                </a:solidFill>
              </a:rPr>
              <a:t>(agreed)</a:t>
            </a:r>
            <a:endParaRPr lang="en-GB" sz="2400" b="1"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1502646"/>
            <a:ext cx="11663844" cy="50783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Calibration and linearization of the equipment shall be performed according to manufacturer recommendations prior to the commencement of measurements.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After the equipment is installed in the vehicle, a dynamic calibration shall be performed. The dynamic calibration ensures that the paired instruments are measuring the same concentrations. The dynamic calibration should be run each time: before the test series; if there is a new or changes to an existing test equipment installation on a vehicle;</a:t>
            </a:r>
            <a:r>
              <a:rPr lang="en-US" dirty="0">
                <a:solidFill>
                  <a:srgbClr val="339933"/>
                </a:solidFill>
              </a:rPr>
              <a:t> and after the first test to ensure in correct measurement</a:t>
            </a:r>
            <a:r>
              <a:rPr lang="en-US" b="0" i="0" u="none" strike="noStrike" dirty="0">
                <a:solidFill>
                  <a:srgbClr val="339933"/>
                </a:solidFill>
                <a:effectLst/>
              </a:rPr>
              <a:t>. For the purposes of this calibration test, a stainless steel Y-piece should be used to split the air from the exterior sample probe equally between the interior and exterior measurement instruments. At the end of the calibration, the Y-piece should be removed and the installation returned to the test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dynamic calibration test should be run for at least 30 minutes and expose the vehicle to concentrations in the range defined in item 7. The Pearson correlation coefficient between the data points from each matched pair of measurement devices shall be calculated. For a valid calibration, the r</a:t>
            </a:r>
            <a:r>
              <a:rPr lang="en-US" b="0" i="0" u="none" strike="noStrike" baseline="30000" dirty="0">
                <a:solidFill>
                  <a:srgbClr val="339933"/>
                </a:solidFill>
                <a:effectLst/>
              </a:rPr>
              <a:t>2</a:t>
            </a:r>
            <a:r>
              <a:rPr lang="en-US" b="0" i="0" u="none" strike="noStrike" dirty="0">
                <a:solidFill>
                  <a:srgbClr val="339933"/>
                </a:solidFill>
                <a:effectLst/>
              </a:rPr>
              <a:t> on all devices should be at least 0.98.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drift of the zero response of the particle number instruments, defined as the mean response to HEPA filtered air at the inlet of the sampling line during a time interval of at least 30 seconds, shall be tested prior to each test and shall be less than 3 </a:t>
            </a:r>
            <a:r>
              <a:rPr lang="en-US" b="0" i="0" u="none" strike="noStrike" dirty="0">
                <a:solidFill>
                  <a:srgbClr val="339933"/>
                </a:solidFill>
                <a:effectLst/>
                <a:latin typeface="Symbol" panose="05050102010706020507" pitchFamily="18" charset="2"/>
              </a:rPr>
              <a:t>m</a:t>
            </a:r>
            <a:r>
              <a:rPr lang="en-US" b="0" i="0" u="none" strike="noStrike" dirty="0">
                <a:solidFill>
                  <a:srgbClr val="339933"/>
                </a:solidFill>
                <a:effectLst/>
              </a:rPr>
              <a:t>g/m</a:t>
            </a:r>
            <a:r>
              <a:rPr lang="en-US" b="0" i="0" u="none" strike="noStrike" baseline="30000" dirty="0">
                <a:solidFill>
                  <a:srgbClr val="339933"/>
                </a:solidFill>
                <a:effectLst/>
              </a:rPr>
              <a:t>3</a:t>
            </a:r>
            <a:r>
              <a:rPr lang="en-US" b="0" i="0" u="none" strike="noStrike" dirty="0">
                <a:solidFill>
                  <a:srgbClr val="339933"/>
                </a:solidFill>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9933"/>
                </a:solidFill>
                <a:effectLst/>
              </a:rPr>
              <a:t>The drift of the zero response of the carbon dioxide instruments, defined as the mean response to ambient air at the inlet of the sampling line during a time interval of at least 30 seconds, shall be tested prior to each test and shall be 413 ppm ±20 ppm.</a:t>
            </a:r>
            <a:endParaRPr lang="en-GB" b="0" i="0" u="none" strike="noStrike" dirty="0">
              <a:solidFill>
                <a:srgbClr val="339933"/>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u="none" strike="noStrike" dirty="0">
                <a:solidFill>
                  <a:srgbClr val="339933"/>
                </a:solidFill>
                <a:effectLst/>
              </a:rPr>
              <a:t>Annual calibration following supplier recommendation.</a:t>
            </a:r>
            <a:endParaRPr lang="en-GB" sz="2000" dirty="0">
              <a:solidFill>
                <a:srgbClr val="339933"/>
              </a:solidFill>
            </a:endParaRPr>
          </a:p>
        </p:txBody>
      </p:sp>
    </p:spTree>
    <p:extLst>
      <p:ext uri="{BB962C8B-B14F-4D97-AF65-F5344CB8AC3E}">
        <p14:creationId xmlns:p14="http://schemas.microsoft.com/office/powerpoint/2010/main" val="2917507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13. Test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618258" cy="1785104"/>
          </a:xfrm>
          <a:prstGeom prst="rect">
            <a:avLst/>
          </a:prstGeom>
          <a:noFill/>
        </p:spPr>
        <p:txBody>
          <a:bodyPr wrap="square" rtlCol="0">
            <a:spAutoFit/>
          </a:bodyPr>
          <a:lstStyle/>
          <a:p>
            <a:endParaRPr lang="en-GB" sz="2200" dirty="0"/>
          </a:p>
          <a:p>
            <a:pPr marL="457200" indent="-457200">
              <a:buFont typeface="+mj-lt"/>
              <a:buAutoNum type="arabicPeriod"/>
            </a:pPr>
            <a:r>
              <a:rPr kumimoji="0" lang="en-GB" sz="2200" i="0" u="none" strike="noStrike" kern="1200" cap="none" spc="0" normalizeH="0" baseline="0" noProof="0" dirty="0">
                <a:ln>
                  <a:noFill/>
                </a:ln>
                <a:solidFill>
                  <a:srgbClr val="339933"/>
                </a:solidFill>
                <a:effectLst/>
                <a:uLnTx/>
                <a:uFillTx/>
                <a:ea typeface="+mn-ea"/>
                <a:cs typeface="+mn-cs"/>
              </a:rPr>
              <a:t>Real driving conditions (urban + urban motorway)</a:t>
            </a:r>
          </a:p>
          <a:p>
            <a:pPr marL="457200" indent="-457200">
              <a:buFont typeface="+mj-lt"/>
              <a:buAutoNum type="arabicPeriod"/>
            </a:pPr>
            <a:r>
              <a:rPr lang="en-GB" sz="2200" dirty="0"/>
              <a:t>Laboratory test (see VIAQ-</a:t>
            </a:r>
            <a:r>
              <a:rPr lang="ru-RU" sz="2200" dirty="0"/>
              <a:t>22-11, </a:t>
            </a:r>
            <a:r>
              <a:rPr lang="en-US" sz="2200" dirty="0"/>
              <a:t>VIAQ-23-05, VIAQ-23-10, VIAQ-23-11, VIAQ-24-05, VIAQ-25-08, VIAQ-26-06</a:t>
            </a:r>
            <a:r>
              <a:rPr lang="ru-RU" sz="2200" dirty="0"/>
              <a:t>)</a:t>
            </a:r>
            <a:endParaRPr lang="en-GB" sz="2200" dirty="0"/>
          </a:p>
          <a:p>
            <a:pPr marL="457200" indent="-457200">
              <a:buFont typeface="+mj-lt"/>
              <a:buAutoNum type="arabicPeriod"/>
            </a:pPr>
            <a:endParaRPr lang="en-GB" sz="2200" dirty="0"/>
          </a:p>
        </p:txBody>
      </p:sp>
    </p:spTree>
    <p:extLst>
      <p:ext uri="{BB962C8B-B14F-4D97-AF65-F5344CB8AC3E}">
        <p14:creationId xmlns:p14="http://schemas.microsoft.com/office/powerpoint/2010/main" val="35196810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14. HVAC Modes</a:t>
            </a:r>
          </a:p>
        </p:txBody>
      </p:sp>
      <p:sp>
        <p:nvSpPr>
          <p:cNvPr id="2" name="TextBox 1">
            <a:extLst>
              <a:ext uri="{FF2B5EF4-FFF2-40B4-BE49-F238E27FC236}">
                <a16:creationId xmlns:a16="http://schemas.microsoft.com/office/drawing/2014/main" id="{5FC3AD5E-5B46-4C4D-A0E7-7ACA9B30E9ED}"/>
              </a:ext>
            </a:extLst>
          </p:cNvPr>
          <p:cNvSpPr txBox="1"/>
          <p:nvPr/>
        </p:nvSpPr>
        <p:spPr>
          <a:xfrm>
            <a:off x="398454" y="1771266"/>
            <a:ext cx="10548214"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HVAC settings should be as automatic as possible. However, some vehicles do not provide automatic settings, or automatic settings can be adjusted.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A) Start to set HVA</a:t>
            </a:r>
            <a:r>
              <a:rPr kumimoji="0" lang="ru-RU" sz="2200" b="0" i="0" u="none" strike="noStrike" kern="1200" cap="none" spc="0" normalizeH="0" baseline="0" noProof="0" dirty="0">
                <a:ln>
                  <a:noFill/>
                </a:ln>
                <a:effectLst/>
                <a:uLnTx/>
                <a:uFillTx/>
                <a:ea typeface="+mn-ea"/>
                <a:cs typeface="+mn-cs"/>
              </a:rPr>
              <a:t>С</a:t>
            </a:r>
            <a:r>
              <a:rPr kumimoji="0" lang="en-US" sz="2200" b="0" i="0" u="none" strike="noStrike" kern="1200" cap="none" spc="0" normalizeH="0" baseline="0" noProof="0" dirty="0">
                <a:ln>
                  <a:noFill/>
                </a:ln>
                <a:effectLst/>
                <a:uLnTx/>
                <a:uFillTx/>
                <a:ea typeface="+mn-ea"/>
                <a:cs typeface="+mn-cs"/>
              </a:rPr>
              <a:t> to automatic. If vehicle does not have an automatic HVAC program 	or automatic settings can be adjusted follow the next steps: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B)</a:t>
            </a:r>
            <a:r>
              <a:rPr kumimoji="0" lang="ru-RU" sz="2200" b="0" i="0" u="none" strike="noStrike" kern="1200" cap="none" spc="0" normalizeH="0" baseline="0" noProof="0" dirty="0">
                <a:ln>
                  <a:noFill/>
                </a:ln>
                <a:effectLst/>
                <a:uLnTx/>
                <a:uFillTx/>
                <a:ea typeface="+mn-ea"/>
                <a:cs typeface="+mn-cs"/>
              </a:rPr>
              <a:t> </a:t>
            </a:r>
            <a:r>
              <a:rPr kumimoji="0" lang="en-US" sz="2200" b="0" i="0" u="none" strike="noStrike" kern="1200" cap="none" spc="0" normalizeH="0" baseline="0" noProof="0" dirty="0">
                <a:ln>
                  <a:noFill/>
                </a:ln>
                <a:effectLst/>
                <a:uLnTx/>
                <a:uFillTx/>
                <a:ea typeface="+mn-ea"/>
                <a:cs typeface="+mn-cs"/>
              </a:rPr>
              <a:t>Set temperature to 22˚C or 50% (medium) temperature setting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C) Set fan speed to 50% (medium)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t>	</a:t>
            </a:r>
            <a:r>
              <a:rPr kumimoji="0" lang="en-US" sz="2200" b="0" i="0" u="none" strike="noStrike" kern="1200" cap="none" spc="0" normalizeH="0" baseline="0" noProof="0" dirty="0">
                <a:ln>
                  <a:noFill/>
                </a:ln>
                <a:effectLst/>
                <a:uLnTx/>
                <a:uFillTx/>
                <a:ea typeface="+mn-ea"/>
                <a:cs typeface="+mn-cs"/>
              </a:rPr>
              <a:t>D) Switch air conditioning:  </a:t>
            </a:r>
            <a:r>
              <a:rPr kumimoji="0" lang="en-US" sz="2200" b="0" i="0" u="none" strike="noStrike" kern="1200" cap="none" spc="0" normalizeH="0" baseline="0" noProof="0" dirty="0">
                <a:ln>
                  <a:noFill/>
                </a:ln>
                <a:solidFill>
                  <a:srgbClr val="0070C0"/>
                </a:solidFill>
                <a:effectLst/>
                <a:uLnTx/>
                <a:uFillTx/>
                <a:ea typeface="+mn-ea"/>
                <a:cs typeface="+mn-cs"/>
              </a:rPr>
              <a:t>ON (need clarification from OICA)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E) Switch ventilation flaps: fully open and directed straight ahead;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F) Switch air quality sensors: 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G) Switch ionization: 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effectLst/>
                <a:uLnTx/>
                <a:uFillTx/>
                <a:ea typeface="+mn-ea"/>
                <a:cs typeface="+mn-cs"/>
              </a:rPr>
              <a:t>	H) Do not use fragrance programs</a:t>
            </a:r>
          </a:p>
        </p:txBody>
      </p:sp>
      <p:sp>
        <p:nvSpPr>
          <p:cNvPr id="6" name="TextBox 5">
            <a:extLst>
              <a:ext uri="{FF2B5EF4-FFF2-40B4-BE49-F238E27FC236}">
                <a16:creationId xmlns:a16="http://schemas.microsoft.com/office/drawing/2014/main" id="{2FBF79FF-C9A8-3013-6989-0E981AA9D298}"/>
              </a:ext>
            </a:extLst>
          </p:cNvPr>
          <p:cNvSpPr txBox="1"/>
          <p:nvPr/>
        </p:nvSpPr>
        <p:spPr>
          <a:xfrm>
            <a:off x="9640110" y="1362638"/>
            <a:ext cx="2036703" cy="369332"/>
          </a:xfrm>
          <a:prstGeom prst="rect">
            <a:avLst/>
          </a:prstGeom>
          <a:noFill/>
        </p:spPr>
        <p:txBody>
          <a:bodyPr wrap="square" rtlCol="0">
            <a:spAutoFit/>
          </a:bodyPr>
          <a:lstStyle/>
          <a:p>
            <a:r>
              <a:rPr lang="en-US" dirty="0">
                <a:solidFill>
                  <a:srgbClr val="0070C0"/>
                </a:solidFill>
              </a:rPr>
              <a:t>OICA proposals</a:t>
            </a:r>
            <a:endParaRPr lang="ru-RU" dirty="0">
              <a:solidFill>
                <a:srgbClr val="0070C0"/>
              </a:solidFill>
            </a:endParaRPr>
          </a:p>
        </p:txBody>
      </p:sp>
    </p:spTree>
    <p:extLst>
      <p:ext uri="{BB962C8B-B14F-4D97-AF65-F5344CB8AC3E}">
        <p14:creationId xmlns:p14="http://schemas.microsoft.com/office/powerpoint/2010/main" val="38116328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15. Test Procedure (PM measurement)</a:t>
            </a:r>
          </a:p>
        </p:txBody>
      </p:sp>
      <p:sp>
        <p:nvSpPr>
          <p:cNvPr id="6" name="TextBox 5">
            <a:extLst>
              <a:ext uri="{FF2B5EF4-FFF2-40B4-BE49-F238E27FC236}">
                <a16:creationId xmlns:a16="http://schemas.microsoft.com/office/drawing/2014/main" id="{6703C343-B160-E5F7-A639-896F390961BF}"/>
              </a:ext>
            </a:extLst>
          </p:cNvPr>
          <p:cNvSpPr txBox="1"/>
          <p:nvPr/>
        </p:nvSpPr>
        <p:spPr>
          <a:xfrm>
            <a:off x="398454" y="1930224"/>
            <a:ext cx="10921730" cy="4154984"/>
          </a:xfrm>
          <a:prstGeom prst="rect">
            <a:avLst/>
          </a:prstGeom>
          <a:noFill/>
        </p:spPr>
        <p:txBody>
          <a:bodyPr wrap="square">
            <a:spAutoFit/>
          </a:bodyPr>
          <a:lstStyle/>
          <a:p>
            <a:pPr>
              <a:tabLst>
                <a:tab pos="360363" algn="l"/>
              </a:tabLst>
            </a:pPr>
            <a:r>
              <a:rPr lang="en-US" sz="2200" dirty="0"/>
              <a:t>1.	Measure ambient air temperature, relative humidity, pressure and background air pollutants concentration.</a:t>
            </a:r>
          </a:p>
          <a:p>
            <a:pPr>
              <a:tabLst>
                <a:tab pos="360363" algn="l"/>
              </a:tabLst>
            </a:pPr>
            <a:r>
              <a:rPr lang="en-US" sz="2200" dirty="0"/>
              <a:t>2.	Start the engine, adjust HVAC operation mode, switch on the PM analyzers and drive for at least 10 min.</a:t>
            </a:r>
          </a:p>
          <a:p>
            <a:pPr>
              <a:tabLst>
                <a:tab pos="360363" algn="l"/>
              </a:tabLst>
            </a:pPr>
            <a:r>
              <a:rPr lang="en-US" sz="2200" dirty="0"/>
              <a:t>3.	Drive to the beginning of the test rote, start PM analyzers, GPS logger.</a:t>
            </a:r>
          </a:p>
          <a:p>
            <a:pPr>
              <a:tabLst>
                <a:tab pos="360363" algn="l"/>
              </a:tabLst>
            </a:pPr>
            <a:r>
              <a:rPr lang="en-US" sz="2200" dirty="0"/>
              <a:t>4.	Drive on the rote urban and expressway parts.</a:t>
            </a:r>
          </a:p>
          <a:p>
            <a:pPr>
              <a:tabLst>
                <a:tab pos="360363" algn="l"/>
              </a:tabLst>
            </a:pPr>
            <a:r>
              <a:rPr lang="en-US" sz="2200" dirty="0"/>
              <a:t>5.	Park the car, stop the PM measurement, GPS logger.</a:t>
            </a:r>
          </a:p>
          <a:p>
            <a:pPr>
              <a:tabLst>
                <a:tab pos="360363" algn="l"/>
              </a:tabLst>
            </a:pPr>
            <a:r>
              <a:rPr lang="en-US" sz="2200" dirty="0"/>
              <a:t>6.	Switch off PM analyzer and the engine.</a:t>
            </a:r>
          </a:p>
          <a:p>
            <a:pPr>
              <a:tabLst>
                <a:tab pos="360363" algn="l"/>
              </a:tabLst>
            </a:pPr>
            <a:r>
              <a:rPr lang="en-US" sz="2200" dirty="0"/>
              <a:t>7.	Save measurement protocols from PM analyzers and GPS track from logger to the computer.</a:t>
            </a:r>
          </a:p>
          <a:p>
            <a:pPr>
              <a:tabLst>
                <a:tab pos="360363" algn="l"/>
              </a:tabLst>
            </a:pPr>
            <a:r>
              <a:rPr lang="en-US" sz="2200" dirty="0"/>
              <a:t>8.	Take another background measurement according to subclause 1. Vehicle real driving test is complete.</a:t>
            </a:r>
          </a:p>
        </p:txBody>
      </p:sp>
    </p:spTree>
    <p:extLst>
      <p:ext uri="{BB962C8B-B14F-4D97-AF65-F5344CB8AC3E}">
        <p14:creationId xmlns:p14="http://schemas.microsoft.com/office/powerpoint/2010/main" val="143906941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461665"/>
          </a:xfrm>
          <a:prstGeom prst="rect">
            <a:avLst/>
          </a:prstGeom>
          <a:noFill/>
        </p:spPr>
        <p:txBody>
          <a:bodyPr wrap="square">
            <a:spAutoFit/>
          </a:bodyPr>
          <a:lstStyle/>
          <a:p>
            <a:r>
              <a:rPr lang="en-GB" sz="2400" b="1" dirty="0"/>
              <a:t>16. Test Protocol</a:t>
            </a: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112420" cy="2462213"/>
          </a:xfrm>
          <a:prstGeom prst="rect">
            <a:avLst/>
          </a:prstGeom>
          <a:noFill/>
        </p:spPr>
        <p:txBody>
          <a:bodyPr wrap="square" rtlCol="0">
            <a:spAutoFit/>
          </a:bodyPr>
          <a:lstStyle/>
          <a:p>
            <a:r>
              <a:rPr lang="en-GB" sz="2200" dirty="0"/>
              <a:t>The protocol contains</a:t>
            </a:r>
          </a:p>
          <a:p>
            <a:pPr marL="457200" indent="-457200">
              <a:buFont typeface="+mj-lt"/>
              <a:buAutoNum type="arabicPeriod"/>
            </a:pPr>
            <a:r>
              <a:rPr lang="en-GB" sz="2200" dirty="0"/>
              <a:t>Vehicle information (type, variant, version, manufacturer, mileage, engine type, fuel type, filter type and date of installation…)</a:t>
            </a:r>
          </a:p>
          <a:p>
            <a:pPr marL="457200" indent="-457200">
              <a:buFont typeface="+mj-lt"/>
              <a:buAutoNum type="arabicPeriod"/>
            </a:pPr>
            <a:r>
              <a:rPr lang="en-GB" sz="2200" dirty="0"/>
              <a:t>Test condition information (testing date, test locations, test time, test equipment…)</a:t>
            </a:r>
          </a:p>
          <a:p>
            <a:pPr marL="457200" indent="-457200">
              <a:buFont typeface="+mj-lt"/>
              <a:buAutoNum type="arabicPeriod"/>
            </a:pPr>
            <a:r>
              <a:rPr lang="en-GB" sz="2200" dirty="0"/>
              <a:t>Reporting of test results (inside and outside concentrations measurement results, ventilation mode, ambient conditions, mean vehicle speed, test distance, altitude, filtering efficiency…)</a:t>
            </a:r>
            <a:endParaRPr lang="en-GB" sz="2000" dirty="0"/>
          </a:p>
        </p:txBody>
      </p:sp>
      <p:sp>
        <p:nvSpPr>
          <p:cNvPr id="3" name="Прямоугольник 2">
            <a:extLst>
              <a:ext uri="{FF2B5EF4-FFF2-40B4-BE49-F238E27FC236}">
                <a16:creationId xmlns:a16="http://schemas.microsoft.com/office/drawing/2014/main" id="{CBA786E4-E42A-49C8-82FC-EC2F3032E206}"/>
              </a:ext>
            </a:extLst>
          </p:cNvPr>
          <p:cNvSpPr/>
          <p:nvPr/>
        </p:nvSpPr>
        <p:spPr>
          <a:xfrm>
            <a:off x="327307" y="5310806"/>
            <a:ext cx="10888683" cy="5537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Task: This item must further be updated, when test procedure will be finalized</a:t>
            </a:r>
            <a:endParaRPr lang="ru-RU" sz="2000" b="1" dirty="0"/>
          </a:p>
        </p:txBody>
      </p:sp>
    </p:spTree>
    <p:extLst>
      <p:ext uri="{BB962C8B-B14F-4D97-AF65-F5344CB8AC3E}">
        <p14:creationId xmlns:p14="http://schemas.microsoft.com/office/powerpoint/2010/main" val="152977687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Draft </a:t>
            </a: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of Part IV of the Mutual Resolution (M.R.3) </a:t>
            </a:r>
            <a:endPar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7" name="TextBox 6">
            <a:extLst>
              <a:ext uri="{FF2B5EF4-FFF2-40B4-BE49-F238E27FC236}">
                <a16:creationId xmlns:a16="http://schemas.microsoft.com/office/drawing/2014/main" id="{1147C989-A6EB-4ADE-94D2-94755E192560}"/>
              </a:ext>
            </a:extLst>
          </p:cNvPr>
          <p:cNvSpPr txBox="1"/>
          <p:nvPr/>
        </p:nvSpPr>
        <p:spPr>
          <a:xfrm>
            <a:off x="361694" y="1114076"/>
            <a:ext cx="6094378" cy="1015663"/>
          </a:xfrm>
          <a:prstGeom prst="rect">
            <a:avLst/>
          </a:prstGeom>
          <a:noFill/>
        </p:spPr>
        <p:txBody>
          <a:bodyPr wrap="square">
            <a:spAutoFit/>
          </a:bodyPr>
          <a:lstStyle/>
          <a:p>
            <a:r>
              <a:rPr lang="en-GB" sz="2400" b="1" dirty="0"/>
              <a:t>Draft document (</a:t>
            </a:r>
            <a:r>
              <a:rPr lang="en-GB" sz="2400" b="1" dirty="0">
                <a:solidFill>
                  <a:srgbClr val="FF0000"/>
                </a:solidFill>
                <a:hlinkClick r:id="rId3"/>
              </a:rPr>
              <a:t>VIAQ-26-07r1</a:t>
            </a:r>
            <a:r>
              <a:rPr lang="en-GB" sz="2400" b="1" dirty="0"/>
              <a:t>) </a:t>
            </a:r>
          </a:p>
          <a:p>
            <a:endParaRPr lang="en-GB" sz="1000" b="1" dirty="0"/>
          </a:p>
          <a:p>
            <a:r>
              <a:rPr lang="en-GB" sz="2400" b="1" dirty="0"/>
              <a:t>Contents</a:t>
            </a:r>
          </a:p>
        </p:txBody>
      </p:sp>
      <p:sp>
        <p:nvSpPr>
          <p:cNvPr id="4" name="TextBox 3">
            <a:extLst>
              <a:ext uri="{FF2B5EF4-FFF2-40B4-BE49-F238E27FC236}">
                <a16:creationId xmlns:a16="http://schemas.microsoft.com/office/drawing/2014/main" id="{1803D3F6-AB6D-4844-B4F6-29B79AA0E1BA}"/>
              </a:ext>
            </a:extLst>
          </p:cNvPr>
          <p:cNvSpPr txBox="1"/>
          <p:nvPr/>
        </p:nvSpPr>
        <p:spPr>
          <a:xfrm>
            <a:off x="361694" y="2199618"/>
            <a:ext cx="9402627" cy="4462760"/>
          </a:xfrm>
          <a:prstGeom prst="rect">
            <a:avLst/>
          </a:prstGeom>
          <a:noFill/>
        </p:spPr>
        <p:txBody>
          <a:bodyPr wrap="square" rtlCol="0">
            <a:spAutoFit/>
          </a:bodyPr>
          <a:lstStyle/>
          <a:p>
            <a:pPr marL="342900" indent="-342900">
              <a:buFont typeface="+mj-lt"/>
              <a:buAutoNum type="arabicPeriod"/>
            </a:pPr>
            <a:r>
              <a:rPr lang="en-US" b="1" dirty="0">
                <a:latin typeface="Times New Roman" panose="02020603050405020304" pitchFamily="18" charset="0"/>
                <a:ea typeface="MS Mincho" panose="02020609040205080304" pitchFamily="49" charset="-128"/>
              </a:rPr>
              <a:t>Purpose</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Scope and application</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Definitions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Abbreviations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General provisions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Normative references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Requirements for the test vehicle</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Requirements for the test apparatus, instrument and equipment</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Test procedure, test mode, and test conditions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Calculation, presentation of results, precision and uncertainty</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Performance characteristics</a:t>
            </a:r>
          </a:p>
          <a:p>
            <a:pPr marL="342900" indent="-342900">
              <a:buFont typeface="+mj-lt"/>
              <a:buAutoNum type="arabicPeriod"/>
            </a:pPr>
            <a:r>
              <a:rPr lang="en-US" b="1" dirty="0">
                <a:latin typeface="Times New Roman" panose="02020603050405020304" pitchFamily="18" charset="0"/>
                <a:ea typeface="MS Mincho" panose="02020609040205080304" pitchFamily="49" charset="-128"/>
              </a:rPr>
              <a:t>Quality assurance/quality control</a:t>
            </a:r>
          </a:p>
          <a:p>
            <a:pPr>
              <a:lnSpc>
                <a:spcPts val="1500"/>
              </a:lnSpc>
              <a:spcBef>
                <a:spcPts val="1800"/>
              </a:spcBef>
              <a:spcAft>
                <a:spcPts val="1200"/>
              </a:spcAft>
              <a:tabLst>
                <a:tab pos="540385" algn="r"/>
              </a:tabLst>
            </a:pPr>
            <a:r>
              <a:rPr lang="en-US" b="1" dirty="0">
                <a:latin typeface="Times New Roman" panose="02020603050405020304" pitchFamily="18" charset="0"/>
                <a:ea typeface="MS Mincho" panose="02020609040205080304" pitchFamily="49" charset="-128"/>
              </a:rPr>
              <a:t>Annex 7. Test report of emissions entering to the vehicl</a:t>
            </a:r>
            <a:r>
              <a:rPr lang="en-US" sz="1800" b="1" dirty="0">
                <a:effectLst/>
                <a:latin typeface="Times New Roman" panose="02020603050405020304" pitchFamily="18" charset="0"/>
                <a:ea typeface="MS Mincho" panose="02020609040205080304" pitchFamily="49" charset="-128"/>
              </a:rPr>
              <a:t>e cabin with outside air pollutants and the interior air cleaning efficiency</a:t>
            </a:r>
            <a:endParaRPr lang="ru-RU" sz="1800" dirty="0">
              <a:effectLst/>
              <a:latin typeface="Times New Roman" panose="02020603050405020304" pitchFamily="18" charset="0"/>
              <a:ea typeface="Times New Roman" panose="02020603050405020304" pitchFamily="18" charset="0"/>
            </a:endParaRPr>
          </a:p>
          <a:p>
            <a:endParaRPr lang="en-US" sz="1800" b="1" dirty="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28845377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List of tasks</a:t>
            </a:r>
          </a:p>
        </p:txBody>
      </p:sp>
      <p:graphicFrame>
        <p:nvGraphicFramePr>
          <p:cNvPr id="4" name="Таблица 4">
            <a:extLst>
              <a:ext uri="{FF2B5EF4-FFF2-40B4-BE49-F238E27FC236}">
                <a16:creationId xmlns:a16="http://schemas.microsoft.com/office/drawing/2014/main" id="{484EB3DA-B281-479E-95F0-03E25D8A8467}"/>
              </a:ext>
            </a:extLst>
          </p:cNvPr>
          <p:cNvGraphicFramePr>
            <a:graphicFrameLocks noGrp="1"/>
          </p:cNvGraphicFramePr>
          <p:nvPr>
            <p:extLst>
              <p:ext uri="{D42A27DB-BD31-4B8C-83A1-F6EECF244321}">
                <p14:modId xmlns:p14="http://schemas.microsoft.com/office/powerpoint/2010/main" val="969183700"/>
              </p:ext>
            </p:extLst>
          </p:nvPr>
        </p:nvGraphicFramePr>
        <p:xfrm>
          <a:off x="223640" y="1466661"/>
          <a:ext cx="11744719" cy="3672840"/>
        </p:xfrm>
        <a:graphic>
          <a:graphicData uri="http://schemas.openxmlformats.org/drawingml/2006/table">
            <a:tbl>
              <a:tblPr firstRow="1" firstCol="1" lastRow="1" bandRow="1">
                <a:tableStyleId>{F5AB1C69-6EDB-4FF4-983F-18BD219EF322}</a:tableStyleId>
              </a:tblPr>
              <a:tblGrid>
                <a:gridCol w="3126014">
                  <a:extLst>
                    <a:ext uri="{9D8B030D-6E8A-4147-A177-3AD203B41FA5}">
                      <a16:colId xmlns:a16="http://schemas.microsoft.com/office/drawing/2014/main" val="1504562198"/>
                    </a:ext>
                  </a:extLst>
                </a:gridCol>
                <a:gridCol w="8618705">
                  <a:extLst>
                    <a:ext uri="{9D8B030D-6E8A-4147-A177-3AD203B41FA5}">
                      <a16:colId xmlns:a16="http://schemas.microsoft.com/office/drawing/2014/main" val="1765417236"/>
                    </a:ext>
                  </a:extLst>
                </a:gridCol>
              </a:tblGrid>
              <a:tr h="370840">
                <a:tc>
                  <a:txBody>
                    <a:bodyPr/>
                    <a:lstStyle/>
                    <a:p>
                      <a:r>
                        <a:rPr lang="en-GB" sz="1800" dirty="0"/>
                        <a:t>Working Item</a:t>
                      </a:r>
                      <a:endParaRPr lang="ru-RU" sz="1800" dirty="0"/>
                    </a:p>
                  </a:txBody>
                  <a:tcPr/>
                </a:tc>
                <a:tc>
                  <a:txBody>
                    <a:bodyPr/>
                    <a:lstStyle/>
                    <a:p>
                      <a:r>
                        <a:rPr lang="en-GB" sz="1800" dirty="0"/>
                        <a:t>Tasks</a:t>
                      </a:r>
                      <a:endParaRPr lang="ru-RU" sz="1800" dirty="0"/>
                    </a:p>
                  </a:txBody>
                  <a:tcPr/>
                </a:tc>
                <a:extLst>
                  <a:ext uri="{0D108BD9-81ED-4DB2-BD59-A6C34878D82A}">
                    <a16:rowId xmlns:a16="http://schemas.microsoft.com/office/drawing/2014/main" val="9387785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7. </a:t>
                      </a:r>
                      <a:r>
                        <a:rPr lang="en-GB" sz="1800" dirty="0"/>
                        <a:t>Ambient air concentration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dirty="0">
                          <a:solidFill>
                            <a:schemeClr val="accent6">
                              <a:lumMod val="75000"/>
                            </a:schemeClr>
                          </a:solidFill>
                        </a:rPr>
                        <a:t>The </a:t>
                      </a:r>
                      <a:r>
                        <a:rPr lang="en-US" sz="1800" b="1" dirty="0">
                          <a:solidFill>
                            <a:schemeClr val="accent6">
                              <a:lumMod val="75000"/>
                            </a:schemeClr>
                          </a:solidFill>
                        </a:rPr>
                        <a:t>group need to set background levels to all measured components (regarding item 9)</a:t>
                      </a:r>
                      <a:endParaRPr lang="ru-RU" sz="1800" b="1" dirty="0">
                        <a:solidFill>
                          <a:schemeClr val="accent6">
                            <a:lumMod val="75000"/>
                          </a:schemeClr>
                        </a:solidFill>
                      </a:endParaRPr>
                    </a:p>
                  </a:txBody>
                  <a:tcPr/>
                </a:tc>
                <a:extLst>
                  <a:ext uri="{0D108BD9-81ED-4DB2-BD59-A6C34878D82A}">
                    <a16:rowId xmlns:a16="http://schemas.microsoft.com/office/drawing/2014/main" val="18231431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8. Cabin air filter age</a:t>
                      </a: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a:solidFill>
                            <a:schemeClr val="accent6">
                              <a:lumMod val="75000"/>
                            </a:schemeClr>
                          </a:solidFill>
                        </a:rPr>
                        <a:t>Define artificial filter aging procedure, if good procedure is available only take artificial aged filter</a:t>
                      </a:r>
                      <a:endParaRPr lang="ru-RU" sz="1800" b="1" dirty="0">
                        <a:solidFill>
                          <a:schemeClr val="accent6">
                            <a:lumMod val="75000"/>
                          </a:schemeClr>
                        </a:solidFill>
                      </a:endParaRPr>
                    </a:p>
                  </a:txBody>
                  <a:tcPr/>
                </a:tc>
                <a:extLst>
                  <a:ext uri="{0D108BD9-81ED-4DB2-BD59-A6C34878D82A}">
                    <a16:rowId xmlns:a16="http://schemas.microsoft.com/office/drawing/2014/main" val="11286160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9. PM and gas components to be Measured</a:t>
                      </a:r>
                      <a:endParaRPr lang="ru-RU" sz="1800" dirty="0"/>
                    </a:p>
                  </a:txBody>
                  <a:tcPr/>
                </a:tc>
                <a:tc>
                  <a:txBody>
                    <a:bodyPr/>
                    <a:lstStyle/>
                    <a:p>
                      <a:r>
                        <a:rPr lang="en-US" sz="1800" b="1" dirty="0">
                          <a:solidFill>
                            <a:schemeClr val="accent6">
                              <a:lumMod val="75000"/>
                            </a:schemeClr>
                          </a:solidFill>
                        </a:rPr>
                        <a:t>Check real NO2 and NO concentration in outside air</a:t>
                      </a:r>
                    </a:p>
                  </a:txBody>
                  <a:tcPr/>
                </a:tc>
                <a:extLst>
                  <a:ext uri="{0D108BD9-81ED-4DB2-BD59-A6C34878D82A}">
                    <a16:rowId xmlns:a16="http://schemas.microsoft.com/office/drawing/2014/main" val="21296787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11. </a:t>
                      </a:r>
                      <a:r>
                        <a:rPr lang="en-GB" sz="1800" dirty="0"/>
                        <a:t>Test equipment requirements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Prepare specification for test equipment</a:t>
                      </a:r>
                      <a:endParaRPr lang="ru-RU" sz="1800" b="1" dirty="0">
                        <a:solidFill>
                          <a:schemeClr val="accent6">
                            <a:lumMod val="75000"/>
                          </a:schemeClr>
                        </a:solidFill>
                      </a:endParaRPr>
                    </a:p>
                  </a:txBody>
                  <a:tcPr/>
                </a:tc>
                <a:extLst>
                  <a:ext uri="{0D108BD9-81ED-4DB2-BD59-A6C34878D82A}">
                    <a16:rowId xmlns:a16="http://schemas.microsoft.com/office/drawing/2014/main" val="25405577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16. </a:t>
                      </a:r>
                      <a:r>
                        <a:rPr lang="en-GB" sz="1800" dirty="0"/>
                        <a:t>Test Protocol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This item must further be updated, when test procedure will be finalized</a:t>
                      </a:r>
                      <a:endParaRPr lang="ru-RU" sz="1800" b="1" dirty="0">
                        <a:solidFill>
                          <a:schemeClr val="accent6">
                            <a:lumMod val="75000"/>
                          </a:schemeClr>
                        </a:solidFill>
                      </a:endParaRPr>
                    </a:p>
                  </a:txBody>
                  <a:tcPr/>
                </a:tc>
                <a:extLst>
                  <a:ext uri="{0D108BD9-81ED-4DB2-BD59-A6C34878D82A}">
                    <a16:rowId xmlns:a16="http://schemas.microsoft.com/office/drawing/2014/main" val="26354091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Drafting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6">
                              <a:lumMod val="75000"/>
                            </a:schemeClr>
                          </a:solidFill>
                        </a:rPr>
                        <a:t>Send out Draft document*, collect and analyze comments, revise the draft document </a:t>
                      </a:r>
                      <a:endParaRPr lang="ru-RU" sz="1800" b="1" dirty="0">
                        <a:solidFill>
                          <a:schemeClr val="accent6">
                            <a:lumMod val="75000"/>
                          </a:schemeClr>
                        </a:solidFill>
                      </a:endParaRPr>
                    </a:p>
                  </a:txBody>
                  <a:tcPr/>
                </a:tc>
                <a:extLst>
                  <a:ext uri="{0D108BD9-81ED-4DB2-BD59-A6C34878D82A}">
                    <a16:rowId xmlns:a16="http://schemas.microsoft.com/office/drawing/2014/main" val="986986903"/>
                  </a:ext>
                </a:extLst>
              </a:tr>
            </a:tbl>
          </a:graphicData>
        </a:graphic>
      </p:graphicFrame>
      <p:sp>
        <p:nvSpPr>
          <p:cNvPr id="2" name="TextBox 1">
            <a:extLst>
              <a:ext uri="{FF2B5EF4-FFF2-40B4-BE49-F238E27FC236}">
                <a16:creationId xmlns:a16="http://schemas.microsoft.com/office/drawing/2014/main" id="{8E83E4B9-1DE4-4BD3-A77E-1F8BEE9433FF}"/>
              </a:ext>
            </a:extLst>
          </p:cNvPr>
          <p:cNvSpPr txBox="1"/>
          <p:nvPr/>
        </p:nvSpPr>
        <p:spPr>
          <a:xfrm>
            <a:off x="223640" y="6188846"/>
            <a:ext cx="11271474" cy="338554"/>
          </a:xfrm>
          <a:prstGeom prst="rect">
            <a:avLst/>
          </a:prstGeom>
          <a:noFill/>
        </p:spPr>
        <p:txBody>
          <a:bodyPr wrap="square" rtlCol="0">
            <a:spAutoFit/>
          </a:bodyPr>
          <a:lstStyle/>
          <a:p>
            <a:r>
              <a:rPr lang="en-US" sz="1600" dirty="0"/>
              <a:t>* The Draft Part IV of the Mutual Resolution (M.R.3) on Vehicle Interior Air Quality (</a:t>
            </a:r>
            <a:r>
              <a:rPr lang="en-US" sz="1600" dirty="0">
                <a:hlinkClick r:id="rId3"/>
              </a:rPr>
              <a:t>VIAQ-26-07r1</a:t>
            </a:r>
            <a:r>
              <a:rPr lang="en-US" sz="1600" dirty="0"/>
              <a:t>)</a:t>
            </a:r>
            <a:endParaRPr lang="ru-RU" sz="1600" dirty="0"/>
          </a:p>
        </p:txBody>
      </p:sp>
    </p:spTree>
    <p:extLst>
      <p:ext uri="{BB962C8B-B14F-4D97-AF65-F5344CB8AC3E}">
        <p14:creationId xmlns:p14="http://schemas.microsoft.com/office/powerpoint/2010/main" val="358290455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Meetings</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512233" y="1276135"/>
            <a:ext cx="11167534" cy="1843518"/>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a:latin typeface="Arial" pitchFamily="34" charset="0"/>
                <a:cs typeface="Arial" pitchFamily="34" charset="0"/>
              </a:rPr>
              <a:t>27</a:t>
            </a:r>
            <a:r>
              <a:rPr lang="en-US" sz="2000" b="1" spc="80" baseline="30000">
                <a:latin typeface="Arial" pitchFamily="34" charset="0"/>
                <a:cs typeface="Arial" pitchFamily="34" charset="0"/>
              </a:rPr>
              <a:t>th</a:t>
            </a:r>
            <a:r>
              <a:rPr lang="en-US" sz="2000" b="1" spc="80">
                <a:latin typeface="Arial" pitchFamily="34" charset="0"/>
                <a:cs typeface="Arial" pitchFamily="34" charset="0"/>
              </a:rPr>
              <a:t> </a:t>
            </a:r>
            <a:r>
              <a:rPr lang="en-US" sz="2000" b="1" spc="80" dirty="0">
                <a:latin typeface="Arial" pitchFamily="34" charset="0"/>
                <a:cs typeface="Arial" pitchFamily="34" charset="0"/>
              </a:rPr>
              <a:t>VIAQ IWG Meeting (TBD)</a:t>
            </a:r>
          </a:p>
          <a:p>
            <a:pPr marL="800100" lvl="1" indent="-342900">
              <a:lnSpc>
                <a:spcPct val="200000"/>
              </a:lnSpc>
              <a:buFont typeface="Arial" panose="020B0604020202020204" pitchFamily="34" charset="0"/>
              <a:buChar char="•"/>
            </a:pPr>
            <a:r>
              <a:rPr lang="en-US" sz="2000" spc="80" dirty="0">
                <a:latin typeface="Arial" pitchFamily="34" charset="0"/>
                <a:cs typeface="Arial" pitchFamily="34" charset="0"/>
              </a:rPr>
              <a:t>Paris, France, May, 2023</a:t>
            </a:r>
          </a:p>
          <a:p>
            <a:pPr marL="800100" lvl="1" indent="-342900">
              <a:lnSpc>
                <a:spcPct val="200000"/>
              </a:lnSpc>
              <a:buFont typeface="Arial" panose="020B0604020202020204" pitchFamily="34" charset="0"/>
              <a:buChar char="•"/>
            </a:pPr>
            <a:r>
              <a:rPr kumimoji="1" lang="en-US" sz="2000" spc="80" dirty="0">
                <a:solidFill>
                  <a:srgbClr val="000000"/>
                </a:solidFill>
                <a:latin typeface="Arial" pitchFamily="34" charset="0"/>
                <a:ea typeface="HY울릉도M" pitchFamily="18" charset="-127"/>
                <a:cs typeface="Arial" pitchFamily="34" charset="0"/>
              </a:rPr>
              <a:t>T</a:t>
            </a:r>
            <a:r>
              <a:rPr kumimoji="1" lang="en-US" altLang="ko-KR" sz="2000" spc="80" dirty="0">
                <a:solidFill>
                  <a:srgbClr val="000000"/>
                </a:solidFill>
                <a:latin typeface="Arial" pitchFamily="34" charset="0"/>
                <a:ea typeface="HY울릉도M" pitchFamily="18" charset="-127"/>
                <a:cs typeface="Arial" pitchFamily="34" charset="0"/>
              </a:rPr>
              <a:t>wo days</a:t>
            </a:r>
            <a:r>
              <a:rPr lang="en-US" sz="2000" spc="80" dirty="0">
                <a:latin typeface="Arial" pitchFamily="34" charset="0"/>
                <a:cs typeface="Arial" pitchFamily="34" charset="0"/>
              </a:rPr>
              <a:t> </a:t>
            </a:r>
          </a:p>
        </p:txBody>
      </p:sp>
    </p:spTree>
    <p:extLst>
      <p:ext uri="{BB962C8B-B14F-4D97-AF65-F5344CB8AC3E}">
        <p14:creationId xmlns:p14="http://schemas.microsoft.com/office/powerpoint/2010/main" val="35484848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F9E923F-6A52-4036-A501-F1F69920A1CD}"/>
              </a:ext>
            </a:extLst>
          </p:cNvPr>
          <p:cNvSpPr/>
          <p:nvPr/>
        </p:nvSpPr>
        <p:spPr>
          <a:xfrm>
            <a:off x="736599" y="1423370"/>
            <a:ext cx="8771468" cy="4921284"/>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25</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(on-line)</a:t>
            </a:r>
          </a:p>
          <a:p>
            <a:pPr lvl="1">
              <a:lnSpc>
                <a:spcPct val="200000"/>
              </a:lnSpc>
            </a:pPr>
            <a:r>
              <a:rPr lang="en-US" sz="2000" spc="80" dirty="0">
                <a:latin typeface="Arial" pitchFamily="34" charset="0"/>
                <a:cs typeface="Arial" pitchFamily="34" charset="0"/>
              </a:rPr>
              <a:t>•  Teams</a:t>
            </a:r>
            <a:r>
              <a:rPr kumimoji="1" lang="en-US" altLang="ko-KR" sz="2000" spc="80" dirty="0">
                <a:solidFill>
                  <a:srgbClr val="000000"/>
                </a:solidFill>
                <a:latin typeface="Arial" pitchFamily="34" charset="0"/>
                <a:ea typeface="HY울릉도M" pitchFamily="18" charset="-127"/>
                <a:cs typeface="Arial" pitchFamily="34" charset="0"/>
              </a:rPr>
              <a:t>, 9</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November 2022</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Half a day</a:t>
            </a:r>
          </a:p>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26</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(hybrid)</a:t>
            </a:r>
          </a:p>
          <a:p>
            <a:pPr lvl="1">
              <a:lnSpc>
                <a:spcPct val="200000"/>
              </a:lnSpc>
            </a:pPr>
            <a:r>
              <a:rPr lang="en-US" sz="2000" spc="80" dirty="0">
                <a:latin typeface="Arial" pitchFamily="34" charset="0"/>
                <a:cs typeface="Arial" pitchFamily="34" charset="0"/>
              </a:rPr>
              <a:t>•  Geneva, Switzerland, 10</a:t>
            </a:r>
            <a:r>
              <a:rPr lang="en-US" sz="2000" spc="80" baseline="30000" dirty="0">
                <a:latin typeface="Arial" pitchFamily="34" charset="0"/>
                <a:cs typeface="Arial" pitchFamily="34" charset="0"/>
              </a:rPr>
              <a:t>th</a:t>
            </a:r>
            <a:r>
              <a:rPr lang="en-US" sz="2000" spc="80" dirty="0">
                <a:latin typeface="Arial" pitchFamily="34" charset="0"/>
                <a:cs typeface="Arial" pitchFamily="34" charset="0"/>
              </a:rPr>
              <a:t> January, 2023</a:t>
            </a:r>
            <a:endParaRPr lang="ru-RU" sz="2000" spc="80" dirty="0">
              <a:latin typeface="Arial" pitchFamily="34" charset="0"/>
              <a:cs typeface="Arial" pitchFamily="34" charset="0"/>
            </a:endParaRPr>
          </a:p>
          <a:p>
            <a:pPr lvl="1">
              <a:lnSpc>
                <a:spcPct val="200000"/>
              </a:lnSpc>
            </a:pPr>
            <a:r>
              <a:rPr lang="en-US" sz="2000" spc="80" dirty="0">
                <a:latin typeface="Arial" pitchFamily="34" charset="0"/>
                <a:cs typeface="Arial" pitchFamily="34" charset="0"/>
              </a:rPr>
              <a:t>• </a:t>
            </a:r>
            <a:r>
              <a:rPr lang="ru-RU" sz="2000" spc="80" dirty="0">
                <a:latin typeface="Arial" pitchFamily="34" charset="0"/>
                <a:cs typeface="Arial" pitchFamily="34" charset="0"/>
              </a:rPr>
              <a:t> </a:t>
            </a:r>
            <a:r>
              <a:rPr lang="en-US" sz="2000" spc="80" dirty="0">
                <a:latin typeface="Arial" pitchFamily="34" charset="0"/>
                <a:cs typeface="Arial" pitchFamily="34" charset="0"/>
              </a:rPr>
              <a:t>Half a day</a:t>
            </a:r>
          </a:p>
          <a:p>
            <a:pPr marL="719138" lvl="1" indent="-261938" fontAlgn="base" latinLnBrk="1">
              <a:lnSpc>
                <a:spcPct val="200000"/>
              </a:lnSpc>
              <a:spcBef>
                <a:spcPct val="0"/>
              </a:spcBef>
              <a:spcAft>
                <a:spcPct val="0"/>
              </a:spcAft>
              <a:buFont typeface="Arial" pitchFamily="34" charset="0"/>
              <a:buChar char="•"/>
              <a:defRPr/>
            </a:pPr>
            <a:endParaRPr kumimoji="1" lang="en-US" altLang="ko-KR" sz="2000" spc="80" dirty="0">
              <a:solidFill>
                <a:srgbClr val="000000"/>
              </a:solidFill>
              <a:latin typeface="Arial" pitchFamily="34" charset="0"/>
              <a:ea typeface="HY울릉도M" pitchFamily="18" charset="-127"/>
              <a:cs typeface="Arial" pitchFamily="34" charset="0"/>
            </a:endParaRPr>
          </a:p>
          <a:p>
            <a:pPr lvl="1" fontAlgn="base" latinLnBrk="1">
              <a:lnSpc>
                <a:spcPct val="200000"/>
              </a:lnSpc>
              <a:spcBef>
                <a:spcPct val="0"/>
              </a:spcBef>
              <a:spcAft>
                <a:spcPct val="0"/>
              </a:spcAft>
              <a:defRPr/>
            </a:pPr>
            <a:endParaRPr kumimoji="1" lang="en-US" altLang="ko-KR" sz="2000" spc="80" dirty="0">
              <a:solidFill>
                <a:srgbClr val="000000"/>
              </a:solidFill>
              <a:latin typeface="Arial" pitchFamily="34" charset="0"/>
              <a:ea typeface="HY울릉도M" pitchFamily="18" charset="-127"/>
              <a:cs typeface="Arial" pitchFamily="34" charset="0"/>
            </a:endParaRPr>
          </a:p>
        </p:txBody>
      </p:sp>
      <p:sp>
        <p:nvSpPr>
          <p:cNvPr id="6" name="Прямоугольник 5">
            <a:extLst>
              <a:ext uri="{FF2B5EF4-FFF2-40B4-BE49-F238E27FC236}">
                <a16:creationId xmlns:a16="http://schemas.microsoft.com/office/drawing/2014/main" id="{4342BBAF-7492-4111-85DE-072EABD37A3C}"/>
              </a:ext>
            </a:extLst>
          </p:cNvPr>
          <p:cNvSpPr/>
          <p:nvPr/>
        </p:nvSpPr>
        <p:spPr>
          <a:xfrm>
            <a:off x="846667" y="197313"/>
            <a:ext cx="9795934" cy="523220"/>
          </a:xfrm>
          <a:prstGeom prst="rect">
            <a:avLst/>
          </a:prstGeom>
        </p:spPr>
        <p:txBody>
          <a:bodyPr wrap="square">
            <a:spAutoFit/>
          </a:bodyPr>
          <a:lstStyle/>
          <a:p>
            <a:pPr lvl="0" eaLnBrk="0" hangingPunct="0"/>
            <a:r>
              <a:rPr lang="en-US" sz="2800" b="1" dirty="0">
                <a:solidFill>
                  <a:schemeClr val="bg1"/>
                </a:solidFill>
                <a:effectLst>
                  <a:outerShdw blurRad="38100" dist="38100" dir="2700000" algn="tl">
                    <a:srgbClr val="000000">
                      <a:alpha val="43137"/>
                    </a:srgbClr>
                  </a:outerShdw>
                </a:effectLst>
              </a:rPr>
              <a:t>VIAQ IWG Meetings </a:t>
            </a:r>
            <a:r>
              <a:rPr lang="en-GB" sz="2800" b="1" dirty="0">
                <a:solidFill>
                  <a:schemeClr val="bg1"/>
                </a:solidFill>
                <a:effectLst>
                  <a:outerShdw blurRad="38100" dist="38100" dir="2700000" algn="tl">
                    <a:srgbClr val="000000">
                      <a:alpha val="43137"/>
                    </a:srgbClr>
                  </a:outerShdw>
                </a:effectLst>
              </a:rPr>
              <a:t>since the last GRPE session</a:t>
            </a:r>
            <a:endParaRPr lang="ru-RU"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Прямая соединительная линия 38">
            <a:extLst>
              <a:ext uri="{FF2B5EF4-FFF2-40B4-BE49-F238E27FC236}">
                <a16:creationId xmlns:a16="http://schemas.microsoft.com/office/drawing/2014/main" id="{620A9250-0731-423E-888D-14F18848CCCB}"/>
              </a:ext>
            </a:extLst>
          </p:cNvPr>
          <p:cNvCxnSpPr>
            <a:cxnSpLocks/>
          </p:cNvCxnSpPr>
          <p:nvPr/>
        </p:nvCxnSpPr>
        <p:spPr>
          <a:xfrm>
            <a:off x="4199309" y="234876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a:extLst>
              <a:ext uri="{FF2B5EF4-FFF2-40B4-BE49-F238E27FC236}">
                <a16:creationId xmlns:a16="http://schemas.microsoft.com/office/drawing/2014/main" id="{F3BCF35C-F676-4171-8D9F-43D0BF2A6EB4}"/>
              </a:ext>
            </a:extLst>
          </p:cNvPr>
          <p:cNvCxnSpPr>
            <a:cxnSpLocks/>
          </p:cNvCxnSpPr>
          <p:nvPr/>
        </p:nvCxnSpPr>
        <p:spPr>
          <a:xfrm>
            <a:off x="4744799" y="235658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E229CD9C-2639-46ED-B929-F245E3C6DEB6}"/>
              </a:ext>
            </a:extLst>
          </p:cNvPr>
          <p:cNvSpPr/>
          <p:nvPr/>
        </p:nvSpPr>
        <p:spPr>
          <a:xfrm>
            <a:off x="0" y="1968230"/>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1052297" y="187867"/>
            <a:ext cx="1657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Timeline</a:t>
            </a:r>
            <a:endParaRPr kumimoji="0" lang="ru-RU"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Таблица 5">
            <a:extLst>
              <a:ext uri="{FF2B5EF4-FFF2-40B4-BE49-F238E27FC236}">
                <a16:creationId xmlns:a16="http://schemas.microsoft.com/office/drawing/2014/main" id="{207F069C-AB79-46EC-87D4-F610EF3B3DCF}"/>
              </a:ext>
            </a:extLst>
          </p:cNvPr>
          <p:cNvGraphicFramePr>
            <a:graphicFrameLocks noGrp="1"/>
          </p:cNvGraphicFramePr>
          <p:nvPr/>
        </p:nvGraphicFramePr>
        <p:xfrm>
          <a:off x="719074" y="3507790"/>
          <a:ext cx="11379138" cy="541696"/>
        </p:xfrm>
        <a:graphic>
          <a:graphicData uri="http://schemas.openxmlformats.org/drawingml/2006/table">
            <a:tbl>
              <a:tblPr firstRow="1" bandRow="1">
                <a:tableStyleId>{5C22544A-7EE6-4342-B048-85BDC9FD1C3A}</a:tableStyleId>
              </a:tblPr>
              <a:tblGrid>
                <a:gridCol w="1896523">
                  <a:extLst>
                    <a:ext uri="{9D8B030D-6E8A-4147-A177-3AD203B41FA5}">
                      <a16:colId xmlns:a16="http://schemas.microsoft.com/office/drawing/2014/main" val="1770029358"/>
                    </a:ext>
                  </a:extLst>
                </a:gridCol>
                <a:gridCol w="1896523">
                  <a:extLst>
                    <a:ext uri="{9D8B030D-6E8A-4147-A177-3AD203B41FA5}">
                      <a16:colId xmlns:a16="http://schemas.microsoft.com/office/drawing/2014/main" val="519750078"/>
                    </a:ext>
                  </a:extLst>
                </a:gridCol>
                <a:gridCol w="1896523">
                  <a:extLst>
                    <a:ext uri="{9D8B030D-6E8A-4147-A177-3AD203B41FA5}">
                      <a16:colId xmlns:a16="http://schemas.microsoft.com/office/drawing/2014/main" val="1161398764"/>
                    </a:ext>
                  </a:extLst>
                </a:gridCol>
                <a:gridCol w="1896523">
                  <a:extLst>
                    <a:ext uri="{9D8B030D-6E8A-4147-A177-3AD203B41FA5}">
                      <a16:colId xmlns:a16="http://schemas.microsoft.com/office/drawing/2014/main" val="1065217593"/>
                    </a:ext>
                  </a:extLst>
                </a:gridCol>
                <a:gridCol w="1896523">
                  <a:extLst>
                    <a:ext uri="{9D8B030D-6E8A-4147-A177-3AD203B41FA5}">
                      <a16:colId xmlns:a16="http://schemas.microsoft.com/office/drawing/2014/main" val="264884373"/>
                    </a:ext>
                  </a:extLst>
                </a:gridCol>
                <a:gridCol w="1896523">
                  <a:extLst>
                    <a:ext uri="{9D8B030D-6E8A-4147-A177-3AD203B41FA5}">
                      <a16:colId xmlns:a16="http://schemas.microsoft.com/office/drawing/2014/main" val="2926460324"/>
                    </a:ext>
                  </a:extLst>
                </a:gridCol>
              </a:tblGrid>
              <a:tr h="541696">
                <a:tc>
                  <a:txBody>
                    <a:bodyPr/>
                    <a:lstStyle/>
                    <a:p>
                      <a:pPr algn="ctr"/>
                      <a:r>
                        <a:rPr lang="en-US" sz="2800" dirty="0">
                          <a:solidFill>
                            <a:schemeClr val="accent6">
                              <a:lumMod val="50000"/>
                            </a:schemeClr>
                          </a:solidFill>
                        </a:rPr>
                        <a:t>2020</a:t>
                      </a:r>
                      <a:endParaRPr lang="ru-RU" sz="2800" dirty="0">
                        <a:solidFill>
                          <a:schemeClr val="accent6">
                            <a:lumMod val="50000"/>
                          </a:schemeClr>
                        </a:solidFill>
                      </a:endParaRPr>
                    </a:p>
                  </a:txBody>
                  <a:tcPr anchor="ctr">
                    <a:solidFill>
                      <a:schemeClr val="accent3">
                        <a:lumMod val="20000"/>
                        <a:lumOff val="80000"/>
                      </a:schemeClr>
                    </a:solidFill>
                  </a:tcPr>
                </a:tc>
                <a:tc>
                  <a:txBody>
                    <a:bodyPr/>
                    <a:lstStyle/>
                    <a:p>
                      <a:pPr algn="ctr"/>
                      <a:r>
                        <a:rPr lang="en-US" sz="2800" dirty="0">
                          <a:solidFill>
                            <a:schemeClr val="accent6">
                              <a:lumMod val="50000"/>
                            </a:schemeClr>
                          </a:solidFill>
                        </a:rPr>
                        <a:t>2021</a:t>
                      </a:r>
                      <a:endParaRPr lang="ru-RU" sz="2800" dirty="0">
                        <a:solidFill>
                          <a:schemeClr val="accent6">
                            <a:lumMod val="50000"/>
                          </a:schemeClr>
                        </a:solidFill>
                      </a:endParaRPr>
                    </a:p>
                  </a:txBody>
                  <a:tcPr anchor="ctr">
                    <a:solidFill>
                      <a:schemeClr val="accent3">
                        <a:lumMod val="40000"/>
                        <a:lumOff val="60000"/>
                      </a:schemeClr>
                    </a:solidFill>
                  </a:tcPr>
                </a:tc>
                <a:tc>
                  <a:txBody>
                    <a:bodyPr/>
                    <a:lstStyle/>
                    <a:p>
                      <a:pPr algn="ctr"/>
                      <a:r>
                        <a:rPr lang="en-US" sz="2800" dirty="0">
                          <a:solidFill>
                            <a:schemeClr val="accent6">
                              <a:lumMod val="50000"/>
                            </a:schemeClr>
                          </a:solidFill>
                        </a:rPr>
                        <a:t>2022</a:t>
                      </a:r>
                      <a:endParaRPr lang="ru-RU" sz="2800" dirty="0">
                        <a:solidFill>
                          <a:schemeClr val="accent6">
                            <a:lumMod val="50000"/>
                          </a:schemeClr>
                        </a:solidFill>
                      </a:endParaRPr>
                    </a:p>
                  </a:txBody>
                  <a:tcPr anchor="ctr">
                    <a:solidFill>
                      <a:schemeClr val="accent3">
                        <a:lumMod val="60000"/>
                        <a:lumOff val="40000"/>
                      </a:schemeClr>
                    </a:solidFill>
                  </a:tcPr>
                </a:tc>
                <a:tc>
                  <a:txBody>
                    <a:bodyPr/>
                    <a:lstStyle/>
                    <a:p>
                      <a:pPr algn="ctr"/>
                      <a:r>
                        <a:rPr lang="en-US" sz="2800" dirty="0">
                          <a:solidFill>
                            <a:schemeClr val="accent6">
                              <a:lumMod val="50000"/>
                            </a:schemeClr>
                          </a:solidFill>
                        </a:rPr>
                        <a:t>2023</a:t>
                      </a:r>
                      <a:endParaRPr lang="ru-RU" sz="2800" dirty="0">
                        <a:solidFill>
                          <a:schemeClr val="accent6">
                            <a:lumMod val="50000"/>
                          </a:schemeClr>
                        </a:solidFill>
                      </a:endParaRPr>
                    </a:p>
                  </a:txBody>
                  <a:tcPr anchor="ctr">
                    <a:solidFill>
                      <a:srgbClr val="69B79F"/>
                    </a:solidFill>
                  </a:tcPr>
                </a:tc>
                <a:tc>
                  <a:txBody>
                    <a:bodyPr/>
                    <a:lstStyle/>
                    <a:p>
                      <a:pPr algn="ctr"/>
                      <a:r>
                        <a:rPr lang="en-US" sz="2800" dirty="0">
                          <a:solidFill>
                            <a:schemeClr val="accent6">
                              <a:lumMod val="50000"/>
                            </a:schemeClr>
                          </a:solidFill>
                        </a:rPr>
                        <a:t>2024</a:t>
                      </a:r>
                      <a:endParaRPr lang="ru-RU" sz="2800" dirty="0">
                        <a:solidFill>
                          <a:schemeClr val="accent6">
                            <a:lumMod val="50000"/>
                          </a:schemeClr>
                        </a:solidFill>
                      </a:endParaRPr>
                    </a:p>
                  </a:txBody>
                  <a:tcPr anchor="ctr">
                    <a:solidFill>
                      <a:schemeClr val="accent3">
                        <a:lumMod val="75000"/>
                      </a:schemeClr>
                    </a:solidFill>
                  </a:tcPr>
                </a:tc>
                <a:tc>
                  <a:txBody>
                    <a:bodyPr/>
                    <a:lstStyle/>
                    <a:p>
                      <a:pPr algn="ctr"/>
                      <a:r>
                        <a:rPr lang="en-US" sz="2800" dirty="0">
                          <a:solidFill>
                            <a:schemeClr val="accent6">
                              <a:lumMod val="20000"/>
                              <a:lumOff val="80000"/>
                            </a:schemeClr>
                          </a:solidFill>
                        </a:rPr>
                        <a:t>2025</a:t>
                      </a:r>
                      <a:endParaRPr lang="ru-RU" sz="2800" dirty="0">
                        <a:solidFill>
                          <a:schemeClr val="accent6">
                            <a:lumMod val="20000"/>
                            <a:lumOff val="80000"/>
                          </a:schemeClr>
                        </a:solidFill>
                      </a:endParaRPr>
                    </a:p>
                  </a:txBody>
                  <a:tcPr anchor="ctr">
                    <a:solidFill>
                      <a:schemeClr val="accent3">
                        <a:lumMod val="50000"/>
                      </a:schemeClr>
                    </a:solidFill>
                  </a:tcPr>
                </a:tc>
                <a:extLst>
                  <a:ext uri="{0D108BD9-81ED-4DB2-BD59-A6C34878D82A}">
                    <a16:rowId xmlns:a16="http://schemas.microsoft.com/office/drawing/2014/main" val="55652574"/>
                  </a:ext>
                </a:extLst>
              </a:tr>
            </a:tbl>
          </a:graphicData>
        </a:graphic>
      </p:graphicFrame>
      <p:sp>
        <p:nvSpPr>
          <p:cNvPr id="11" name="Прямоугольник: загнутый угол 10">
            <a:extLst>
              <a:ext uri="{FF2B5EF4-FFF2-40B4-BE49-F238E27FC236}">
                <a16:creationId xmlns:a16="http://schemas.microsoft.com/office/drawing/2014/main" id="{01972F10-CE18-47C3-92A7-28419F01472F}"/>
              </a:ext>
            </a:extLst>
          </p:cNvPr>
          <p:cNvSpPr/>
          <p:nvPr/>
        </p:nvSpPr>
        <p:spPr>
          <a:xfrm>
            <a:off x="1439156"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81</a:t>
            </a:r>
          </a:p>
        </p:txBody>
      </p:sp>
      <p:cxnSp>
        <p:nvCxnSpPr>
          <p:cNvPr id="19" name="Прямая соединительная линия 18">
            <a:extLst>
              <a:ext uri="{FF2B5EF4-FFF2-40B4-BE49-F238E27FC236}">
                <a16:creationId xmlns:a16="http://schemas.microsoft.com/office/drawing/2014/main" id="{D76497BD-3FAE-40D2-9574-14161856E18F}"/>
              </a:ext>
            </a:extLst>
          </p:cNvPr>
          <p:cNvCxnSpPr>
            <a:cxnSpLocks/>
          </p:cNvCxnSpPr>
          <p:nvPr/>
        </p:nvCxnSpPr>
        <p:spPr>
          <a:xfrm>
            <a:off x="1765803" y="235806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3D2C17-2088-4E85-9AA2-C6E5D426E3CF}"/>
              </a:ext>
            </a:extLst>
          </p:cNvPr>
          <p:cNvSpPr txBox="1"/>
          <p:nvPr/>
        </p:nvSpPr>
        <p:spPr>
          <a:xfrm>
            <a:off x="85416" y="2002991"/>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GRPE</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Прямоугольник: загнутый угол 28">
            <a:extLst>
              <a:ext uri="{FF2B5EF4-FFF2-40B4-BE49-F238E27FC236}">
                <a16:creationId xmlns:a16="http://schemas.microsoft.com/office/drawing/2014/main" id="{31D25B8D-9CBE-4D74-AD94-D49AA0250EEF}"/>
              </a:ext>
            </a:extLst>
          </p:cNvPr>
          <p:cNvSpPr/>
          <p:nvPr/>
        </p:nvSpPr>
        <p:spPr>
          <a:xfrm>
            <a:off x="242799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Прямая соединительная линия 29">
            <a:extLst>
              <a:ext uri="{FF2B5EF4-FFF2-40B4-BE49-F238E27FC236}">
                <a16:creationId xmlns:a16="http://schemas.microsoft.com/office/drawing/2014/main" id="{9DAE64B4-8FB9-4109-B8CC-A2ED15689265}"/>
              </a:ext>
            </a:extLst>
          </p:cNvPr>
          <p:cNvCxnSpPr>
            <a:cxnSpLocks/>
          </p:cNvCxnSpPr>
          <p:nvPr/>
        </p:nvCxnSpPr>
        <p:spPr>
          <a:xfrm>
            <a:off x="2754637" y="236289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Прямоугольник: загнутый угол 30">
            <a:extLst>
              <a:ext uri="{FF2B5EF4-FFF2-40B4-BE49-F238E27FC236}">
                <a16:creationId xmlns:a16="http://schemas.microsoft.com/office/drawing/2014/main" id="{877625D2-46D9-4951-9812-500CC3C54FAB}"/>
              </a:ext>
            </a:extLst>
          </p:cNvPr>
          <p:cNvSpPr/>
          <p:nvPr/>
        </p:nvSpPr>
        <p:spPr>
          <a:xfrm>
            <a:off x="3225570"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Прямая соединительная линия 31">
            <a:extLst>
              <a:ext uri="{FF2B5EF4-FFF2-40B4-BE49-F238E27FC236}">
                <a16:creationId xmlns:a16="http://schemas.microsoft.com/office/drawing/2014/main" id="{C22396B5-2F91-4E1D-86C3-55F14BC26343}"/>
              </a:ext>
            </a:extLst>
          </p:cNvPr>
          <p:cNvCxnSpPr>
            <a:cxnSpLocks/>
          </p:cNvCxnSpPr>
          <p:nvPr/>
        </p:nvCxnSpPr>
        <p:spPr>
          <a:xfrm>
            <a:off x="3552217" y="2358068"/>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Стрелка: пятиугольник 14">
            <a:extLst>
              <a:ext uri="{FF2B5EF4-FFF2-40B4-BE49-F238E27FC236}">
                <a16:creationId xmlns:a16="http://schemas.microsoft.com/office/drawing/2014/main" id="{00A35C38-DB3D-4601-BA73-EA07CDAE5999}"/>
              </a:ext>
            </a:extLst>
          </p:cNvPr>
          <p:cNvSpPr/>
          <p:nvPr/>
        </p:nvSpPr>
        <p:spPr>
          <a:xfrm>
            <a:off x="1105935" y="4522497"/>
            <a:ext cx="240711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Стрелка: пятиугольник 34">
            <a:extLst>
              <a:ext uri="{FF2B5EF4-FFF2-40B4-BE49-F238E27FC236}">
                <a16:creationId xmlns:a16="http://schemas.microsoft.com/office/drawing/2014/main" id="{2F026AD3-93C0-4280-90D8-1EA974F5A648}"/>
              </a:ext>
            </a:extLst>
          </p:cNvPr>
          <p:cNvSpPr/>
          <p:nvPr/>
        </p:nvSpPr>
        <p:spPr>
          <a:xfrm>
            <a:off x="3513052" y="4525262"/>
            <a:ext cx="1936788"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existing test procedures</a:t>
            </a:r>
          </a:p>
        </p:txBody>
      </p:sp>
      <p:sp>
        <p:nvSpPr>
          <p:cNvPr id="36" name="Стрелка: пятиугольник 35">
            <a:extLst>
              <a:ext uri="{FF2B5EF4-FFF2-40B4-BE49-F238E27FC236}">
                <a16:creationId xmlns:a16="http://schemas.microsoft.com/office/drawing/2014/main" id="{FC4D9219-492B-449F-BCA3-D3EB1CD5E1F8}"/>
              </a:ext>
            </a:extLst>
          </p:cNvPr>
          <p:cNvSpPr/>
          <p:nvPr/>
        </p:nvSpPr>
        <p:spPr>
          <a:xfrm>
            <a:off x="5449839" y="4525906"/>
            <a:ext cx="3741923"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Tests by VIAQ IWG members</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Стрелка: пятиугольник 36">
            <a:extLst>
              <a:ext uri="{FF2B5EF4-FFF2-40B4-BE49-F238E27FC236}">
                <a16:creationId xmlns:a16="http://schemas.microsoft.com/office/drawing/2014/main" id="{82681BD4-D4A2-49FC-9878-3E2BE7C25B59}"/>
              </a:ext>
            </a:extLst>
          </p:cNvPr>
          <p:cNvSpPr/>
          <p:nvPr/>
        </p:nvSpPr>
        <p:spPr>
          <a:xfrm>
            <a:off x="9191762" y="4522497"/>
            <a:ext cx="193678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Developing of harmonized test procedure </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Прямоугольник: загнутый угол 37">
            <a:extLst>
              <a:ext uri="{FF2B5EF4-FFF2-40B4-BE49-F238E27FC236}">
                <a16:creationId xmlns:a16="http://schemas.microsoft.com/office/drawing/2014/main" id="{17F55813-CC1D-441C-AA6D-E52144D939A7}"/>
              </a:ext>
            </a:extLst>
          </p:cNvPr>
          <p:cNvSpPr/>
          <p:nvPr/>
        </p:nvSpPr>
        <p:spPr>
          <a:xfrm>
            <a:off x="3918842"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Прямоугольник: загнутый угол 39">
            <a:extLst>
              <a:ext uri="{FF2B5EF4-FFF2-40B4-BE49-F238E27FC236}">
                <a16:creationId xmlns:a16="http://schemas.microsoft.com/office/drawing/2014/main" id="{7C5B6F57-F7B8-49A3-B78F-31C338A6FA83}"/>
              </a:ext>
            </a:extLst>
          </p:cNvPr>
          <p:cNvSpPr/>
          <p:nvPr/>
        </p:nvSpPr>
        <p:spPr>
          <a:xfrm>
            <a:off x="5298309" y="2000983"/>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6</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Прямая соединительная линия 40">
            <a:extLst>
              <a:ext uri="{FF2B5EF4-FFF2-40B4-BE49-F238E27FC236}">
                <a16:creationId xmlns:a16="http://schemas.microsoft.com/office/drawing/2014/main" id="{ECFAE3A4-2E20-481E-9CBB-1D1E62923F0D}"/>
              </a:ext>
            </a:extLst>
          </p:cNvPr>
          <p:cNvCxnSpPr>
            <a:cxnSpLocks/>
          </p:cNvCxnSpPr>
          <p:nvPr/>
        </p:nvCxnSpPr>
        <p:spPr>
          <a:xfrm>
            <a:off x="5624956" y="2343930"/>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загнутый угол 42">
            <a:extLst>
              <a:ext uri="{FF2B5EF4-FFF2-40B4-BE49-F238E27FC236}">
                <a16:creationId xmlns:a16="http://schemas.microsoft.com/office/drawing/2014/main" id="{72FC1AB3-49BE-4B7A-A6C4-AF05F33DD9D7}"/>
              </a:ext>
            </a:extLst>
          </p:cNvPr>
          <p:cNvSpPr/>
          <p:nvPr/>
        </p:nvSpPr>
        <p:spPr>
          <a:xfrm>
            <a:off x="615873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7</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Прямая соединительная линия 43">
            <a:extLst>
              <a:ext uri="{FF2B5EF4-FFF2-40B4-BE49-F238E27FC236}">
                <a16:creationId xmlns:a16="http://schemas.microsoft.com/office/drawing/2014/main" id="{50E92BC8-0D84-4E53-AE97-D587512F76CA}"/>
              </a:ext>
            </a:extLst>
          </p:cNvPr>
          <p:cNvCxnSpPr>
            <a:cxnSpLocks/>
          </p:cNvCxnSpPr>
          <p:nvPr/>
        </p:nvCxnSpPr>
        <p:spPr>
          <a:xfrm>
            <a:off x="6485377" y="2354836"/>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загнутый угол 44">
            <a:extLst>
              <a:ext uri="{FF2B5EF4-FFF2-40B4-BE49-F238E27FC236}">
                <a16:creationId xmlns:a16="http://schemas.microsoft.com/office/drawing/2014/main" id="{70F2B1E2-FB8B-461A-8A08-104B14267734}"/>
              </a:ext>
            </a:extLst>
          </p:cNvPr>
          <p:cNvSpPr/>
          <p:nvPr/>
        </p:nvSpPr>
        <p:spPr>
          <a:xfrm>
            <a:off x="701172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Прямая соединительная линия 45">
            <a:extLst>
              <a:ext uri="{FF2B5EF4-FFF2-40B4-BE49-F238E27FC236}">
                <a16:creationId xmlns:a16="http://schemas.microsoft.com/office/drawing/2014/main" id="{C91BAC9E-C492-4A21-8B67-D6EAA5A050DB}"/>
              </a:ext>
            </a:extLst>
          </p:cNvPr>
          <p:cNvCxnSpPr>
            <a:cxnSpLocks/>
          </p:cNvCxnSpPr>
          <p:nvPr/>
        </p:nvCxnSpPr>
        <p:spPr>
          <a:xfrm>
            <a:off x="7338374" y="2350005"/>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загнутый угол 47">
            <a:extLst>
              <a:ext uri="{FF2B5EF4-FFF2-40B4-BE49-F238E27FC236}">
                <a16:creationId xmlns:a16="http://schemas.microsoft.com/office/drawing/2014/main" id="{7D2BF936-AAA8-4945-9A04-D47CC6C19C4B}"/>
              </a:ext>
            </a:extLst>
          </p:cNvPr>
          <p:cNvSpPr/>
          <p:nvPr/>
        </p:nvSpPr>
        <p:spPr>
          <a:xfrm>
            <a:off x="805080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Прямая соединительная линия 48">
            <a:extLst>
              <a:ext uri="{FF2B5EF4-FFF2-40B4-BE49-F238E27FC236}">
                <a16:creationId xmlns:a16="http://schemas.microsoft.com/office/drawing/2014/main" id="{DB15A07F-88EB-45C0-9C62-7639D2F8437E}"/>
              </a:ext>
            </a:extLst>
          </p:cNvPr>
          <p:cNvCxnSpPr>
            <a:cxnSpLocks/>
          </p:cNvCxnSpPr>
          <p:nvPr/>
        </p:nvCxnSpPr>
        <p:spPr>
          <a:xfrm>
            <a:off x="8377448" y="2345722"/>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загнутый угол 49">
            <a:extLst>
              <a:ext uri="{FF2B5EF4-FFF2-40B4-BE49-F238E27FC236}">
                <a16:creationId xmlns:a16="http://schemas.microsoft.com/office/drawing/2014/main" id="{988DC54A-5F42-42E2-BF83-988694297A37}"/>
              </a:ext>
            </a:extLst>
          </p:cNvPr>
          <p:cNvSpPr/>
          <p:nvPr/>
        </p:nvSpPr>
        <p:spPr>
          <a:xfrm>
            <a:off x="890379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90</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 name="Прямая соединительная линия 50">
            <a:extLst>
              <a:ext uri="{FF2B5EF4-FFF2-40B4-BE49-F238E27FC236}">
                <a16:creationId xmlns:a16="http://schemas.microsoft.com/office/drawing/2014/main" id="{8B6DF025-99B2-4980-8135-BF1954B1F630}"/>
              </a:ext>
            </a:extLst>
          </p:cNvPr>
          <p:cNvCxnSpPr>
            <a:cxnSpLocks/>
          </p:cNvCxnSpPr>
          <p:nvPr/>
        </p:nvCxnSpPr>
        <p:spPr>
          <a:xfrm>
            <a:off x="9230445" y="234089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загнутый угол 53">
            <a:extLst>
              <a:ext uri="{FF2B5EF4-FFF2-40B4-BE49-F238E27FC236}">
                <a16:creationId xmlns:a16="http://schemas.microsoft.com/office/drawing/2014/main" id="{7434E44D-750A-4F5A-9C4F-77CC414C8BC4}"/>
              </a:ext>
            </a:extLst>
          </p:cNvPr>
          <p:cNvSpPr/>
          <p:nvPr/>
        </p:nvSpPr>
        <p:spPr>
          <a:xfrm>
            <a:off x="994986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Прямая соединительная линия 54">
            <a:extLst>
              <a:ext uri="{FF2B5EF4-FFF2-40B4-BE49-F238E27FC236}">
                <a16:creationId xmlns:a16="http://schemas.microsoft.com/office/drawing/2014/main" id="{B5592335-1B97-4F91-A92A-12C400F23D8F}"/>
              </a:ext>
            </a:extLst>
          </p:cNvPr>
          <p:cNvCxnSpPr>
            <a:cxnSpLocks/>
          </p:cNvCxnSpPr>
          <p:nvPr/>
        </p:nvCxnSpPr>
        <p:spPr>
          <a:xfrm>
            <a:off x="10276514" y="2340697"/>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Прямоугольник: загнутый угол 55">
            <a:extLst>
              <a:ext uri="{FF2B5EF4-FFF2-40B4-BE49-F238E27FC236}">
                <a16:creationId xmlns:a16="http://schemas.microsoft.com/office/drawing/2014/main" id="{5D02DABA-D961-491E-BF96-4DE50E73B2B8}"/>
              </a:ext>
            </a:extLst>
          </p:cNvPr>
          <p:cNvSpPr/>
          <p:nvPr/>
        </p:nvSpPr>
        <p:spPr>
          <a:xfrm>
            <a:off x="1085812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Прямая соединительная линия 56">
            <a:extLst>
              <a:ext uri="{FF2B5EF4-FFF2-40B4-BE49-F238E27FC236}">
                <a16:creationId xmlns:a16="http://schemas.microsoft.com/office/drawing/2014/main" id="{41715239-410D-4900-8FAC-13461ED6143D}"/>
              </a:ext>
            </a:extLst>
          </p:cNvPr>
          <p:cNvCxnSpPr>
            <a:cxnSpLocks/>
          </p:cNvCxnSpPr>
          <p:nvPr/>
        </p:nvCxnSpPr>
        <p:spPr>
          <a:xfrm>
            <a:off x="11179751" y="2345914"/>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1E1674F9-5028-46E1-8330-078EC43419D6}"/>
              </a:ext>
            </a:extLst>
          </p:cNvPr>
          <p:cNvSpPr/>
          <p:nvPr/>
        </p:nvSpPr>
        <p:spPr>
          <a:xfrm>
            <a:off x="0" y="2670456"/>
            <a:ext cx="12192000" cy="427135"/>
          </a:xfrm>
          <a:prstGeom prst="rect">
            <a:avLst/>
          </a:prstGeom>
          <a:solidFill>
            <a:srgbClr val="ED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2A02-93EB-4DE8-A8F2-E043F461FDCC}"/>
              </a:ext>
            </a:extLst>
          </p:cNvPr>
          <p:cNvSpPr txBox="1"/>
          <p:nvPr/>
        </p:nvSpPr>
        <p:spPr>
          <a:xfrm>
            <a:off x="85417" y="2699357"/>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VIAQ</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Прямоугольник: скругленные углы 59">
            <a:extLst>
              <a:ext uri="{FF2B5EF4-FFF2-40B4-BE49-F238E27FC236}">
                <a16:creationId xmlns:a16="http://schemas.microsoft.com/office/drawing/2014/main" id="{26D5918E-F4F1-4EA9-A547-C008A504200A}"/>
              </a:ext>
            </a:extLst>
          </p:cNvPr>
          <p:cNvSpPr/>
          <p:nvPr/>
        </p:nvSpPr>
        <p:spPr>
          <a:xfrm>
            <a:off x="2023806"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Прямая соединительная линия 60">
            <a:extLst>
              <a:ext uri="{FF2B5EF4-FFF2-40B4-BE49-F238E27FC236}">
                <a16:creationId xmlns:a16="http://schemas.microsoft.com/office/drawing/2014/main" id="{985CAD53-18F9-4C84-B6A8-51E3BE405B83}"/>
              </a:ext>
            </a:extLst>
          </p:cNvPr>
          <p:cNvCxnSpPr>
            <a:cxnSpLocks/>
            <a:stCxn id="60" idx="2"/>
          </p:cNvCxnSpPr>
          <p:nvPr/>
        </p:nvCxnSpPr>
        <p:spPr>
          <a:xfrm>
            <a:off x="222928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Прямоугольник: скругленные углы 61">
            <a:extLst>
              <a:ext uri="{FF2B5EF4-FFF2-40B4-BE49-F238E27FC236}">
                <a16:creationId xmlns:a16="http://schemas.microsoft.com/office/drawing/2014/main" id="{0891F92A-9980-4650-9DFC-3EBAC080120C}"/>
              </a:ext>
            </a:extLst>
          </p:cNvPr>
          <p:cNvSpPr/>
          <p:nvPr/>
        </p:nvSpPr>
        <p:spPr>
          <a:xfrm>
            <a:off x="2542404"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скругленные углы 63">
            <a:extLst>
              <a:ext uri="{FF2B5EF4-FFF2-40B4-BE49-F238E27FC236}">
                <a16:creationId xmlns:a16="http://schemas.microsoft.com/office/drawing/2014/main" id="{8BC193F7-5362-4CDA-B779-F024E127641E}"/>
              </a:ext>
            </a:extLst>
          </p:cNvPr>
          <p:cNvSpPr/>
          <p:nvPr/>
        </p:nvSpPr>
        <p:spPr>
          <a:xfrm>
            <a:off x="2999928"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Прямая соединительная линия 65">
            <a:extLst>
              <a:ext uri="{FF2B5EF4-FFF2-40B4-BE49-F238E27FC236}">
                <a16:creationId xmlns:a16="http://schemas.microsoft.com/office/drawing/2014/main" id="{8F27CE22-D6C3-43F6-9478-A5581772B7D8}"/>
              </a:ext>
            </a:extLst>
          </p:cNvPr>
          <p:cNvCxnSpPr>
            <a:cxnSpLocks/>
          </p:cNvCxnSpPr>
          <p:nvPr/>
        </p:nvCxnSpPr>
        <p:spPr>
          <a:xfrm flipH="1">
            <a:off x="320467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Прямоугольник: скругленные углы 66">
            <a:extLst>
              <a:ext uri="{FF2B5EF4-FFF2-40B4-BE49-F238E27FC236}">
                <a16:creationId xmlns:a16="http://schemas.microsoft.com/office/drawing/2014/main" id="{CA5846CF-1F95-424F-962F-4B553EECF02D}"/>
              </a:ext>
            </a:extLst>
          </p:cNvPr>
          <p:cNvSpPr/>
          <p:nvPr/>
        </p:nvSpPr>
        <p:spPr>
          <a:xfrm>
            <a:off x="3970237" y="272073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Прямоугольник: скругленные углы 69">
            <a:extLst>
              <a:ext uri="{FF2B5EF4-FFF2-40B4-BE49-F238E27FC236}">
                <a16:creationId xmlns:a16="http://schemas.microsoft.com/office/drawing/2014/main" id="{DC5BDCFB-43B2-425B-B8D6-0FB41C667DEC}"/>
              </a:ext>
            </a:extLst>
          </p:cNvPr>
          <p:cNvSpPr/>
          <p:nvPr/>
        </p:nvSpPr>
        <p:spPr>
          <a:xfrm>
            <a:off x="5321901" y="2699357"/>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Прямоугольник: скругленные углы 70">
            <a:extLst>
              <a:ext uri="{FF2B5EF4-FFF2-40B4-BE49-F238E27FC236}">
                <a16:creationId xmlns:a16="http://schemas.microsoft.com/office/drawing/2014/main" id="{C2EDBA76-5590-40D3-BA1A-0A6EFE7ABA71}"/>
              </a:ext>
            </a:extLst>
          </p:cNvPr>
          <p:cNvSpPr/>
          <p:nvPr/>
        </p:nvSpPr>
        <p:spPr>
          <a:xfrm>
            <a:off x="5851379" y="2704798"/>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Прямая соединительная линия 73">
            <a:extLst>
              <a:ext uri="{FF2B5EF4-FFF2-40B4-BE49-F238E27FC236}">
                <a16:creationId xmlns:a16="http://schemas.microsoft.com/office/drawing/2014/main" id="{BB379E99-93CE-476A-8C3C-FE312D56E144}"/>
              </a:ext>
            </a:extLst>
          </p:cNvPr>
          <p:cNvCxnSpPr>
            <a:cxnSpLocks/>
          </p:cNvCxnSpPr>
          <p:nvPr/>
        </p:nvCxnSpPr>
        <p:spPr>
          <a:xfrm>
            <a:off x="6055140" y="3047309"/>
            <a:ext cx="0" cy="482277"/>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5" name="Прямоугольник: скругленные углы 74">
            <a:extLst>
              <a:ext uri="{FF2B5EF4-FFF2-40B4-BE49-F238E27FC236}">
                <a16:creationId xmlns:a16="http://schemas.microsoft.com/office/drawing/2014/main" id="{A0B06B04-4B74-4DD3-93CD-447B4E83F8D9}"/>
              </a:ext>
            </a:extLst>
          </p:cNvPr>
          <p:cNvSpPr/>
          <p:nvPr/>
        </p:nvSpPr>
        <p:spPr>
          <a:xfrm>
            <a:off x="6301244" y="2706952"/>
            <a:ext cx="410965" cy="326572"/>
          </a:xfrm>
          <a:prstGeom prst="roundRect">
            <a:avLst/>
          </a:prstGeom>
        </p:spPr>
        <p:style>
          <a:lnRef idx="0">
            <a:schemeClr val="accent3"/>
          </a:lnRef>
          <a:fillRef idx="3">
            <a:schemeClr val="accent3"/>
          </a:fillRef>
          <a:effectRef idx="3">
            <a:schemeClr val="accent3"/>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Прямоугольник: скругленные углы 75">
            <a:extLst>
              <a:ext uri="{FF2B5EF4-FFF2-40B4-BE49-F238E27FC236}">
                <a16:creationId xmlns:a16="http://schemas.microsoft.com/office/drawing/2014/main" id="{F8B33121-3263-467E-8B9B-D89E7DBB5F21}"/>
              </a:ext>
            </a:extLst>
          </p:cNvPr>
          <p:cNvSpPr/>
          <p:nvPr/>
        </p:nvSpPr>
        <p:spPr>
          <a:xfrm>
            <a:off x="675876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Прямоугольник: скругленные углы 76">
            <a:extLst>
              <a:ext uri="{FF2B5EF4-FFF2-40B4-BE49-F238E27FC236}">
                <a16:creationId xmlns:a16="http://schemas.microsoft.com/office/drawing/2014/main" id="{4142C08F-BDFD-4D72-8CFD-42C8D27C5017}"/>
              </a:ext>
            </a:extLst>
          </p:cNvPr>
          <p:cNvSpPr/>
          <p:nvPr/>
        </p:nvSpPr>
        <p:spPr>
          <a:xfrm>
            <a:off x="721584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Прямая соединительная линия 77">
            <a:extLst>
              <a:ext uri="{FF2B5EF4-FFF2-40B4-BE49-F238E27FC236}">
                <a16:creationId xmlns:a16="http://schemas.microsoft.com/office/drawing/2014/main" id="{8212D864-7C06-4354-B674-73F3C32CE024}"/>
              </a:ext>
            </a:extLst>
          </p:cNvPr>
          <p:cNvCxnSpPr>
            <a:cxnSpLocks/>
          </p:cNvCxnSpPr>
          <p:nvPr/>
        </p:nvCxnSpPr>
        <p:spPr>
          <a:xfrm flipH="1">
            <a:off x="696351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9" name="Прямоугольник: скругленные углы 78">
            <a:extLst>
              <a:ext uri="{FF2B5EF4-FFF2-40B4-BE49-F238E27FC236}">
                <a16:creationId xmlns:a16="http://schemas.microsoft.com/office/drawing/2014/main" id="{954014F0-9AF8-4FB6-8190-0C5DD5BF0893}"/>
              </a:ext>
            </a:extLst>
          </p:cNvPr>
          <p:cNvSpPr/>
          <p:nvPr/>
        </p:nvSpPr>
        <p:spPr>
          <a:xfrm>
            <a:off x="772907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Прямая соединительная линия 79">
            <a:extLst>
              <a:ext uri="{FF2B5EF4-FFF2-40B4-BE49-F238E27FC236}">
                <a16:creationId xmlns:a16="http://schemas.microsoft.com/office/drawing/2014/main" id="{0D33CAB6-0A24-48B0-A0B8-23069B5148A9}"/>
              </a:ext>
            </a:extLst>
          </p:cNvPr>
          <p:cNvCxnSpPr>
            <a:cxnSpLocks/>
            <a:stCxn id="79" idx="2"/>
          </p:cNvCxnSpPr>
          <p:nvPr/>
        </p:nvCxnSpPr>
        <p:spPr>
          <a:xfrm>
            <a:off x="793456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1" name="Прямоугольник: скругленные углы 80">
            <a:extLst>
              <a:ext uri="{FF2B5EF4-FFF2-40B4-BE49-F238E27FC236}">
                <a16:creationId xmlns:a16="http://schemas.microsoft.com/office/drawing/2014/main" id="{B1594BC0-7D32-4035-8190-FF944331681A}"/>
              </a:ext>
            </a:extLst>
          </p:cNvPr>
          <p:cNvSpPr/>
          <p:nvPr/>
        </p:nvSpPr>
        <p:spPr>
          <a:xfrm>
            <a:off x="818066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Прямоугольник: скругленные углы 81">
            <a:extLst>
              <a:ext uri="{FF2B5EF4-FFF2-40B4-BE49-F238E27FC236}">
                <a16:creationId xmlns:a16="http://schemas.microsoft.com/office/drawing/2014/main" id="{333EAAFB-4FF0-4B1E-89BE-D8D017AAC12B}"/>
              </a:ext>
            </a:extLst>
          </p:cNvPr>
          <p:cNvSpPr/>
          <p:nvPr/>
        </p:nvSpPr>
        <p:spPr>
          <a:xfrm>
            <a:off x="863818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Прямоугольник: скругленные углы 82">
            <a:extLst>
              <a:ext uri="{FF2B5EF4-FFF2-40B4-BE49-F238E27FC236}">
                <a16:creationId xmlns:a16="http://schemas.microsoft.com/office/drawing/2014/main" id="{8FFBEE3E-0F93-48F3-A119-C1B75C4D4A8A}"/>
              </a:ext>
            </a:extLst>
          </p:cNvPr>
          <p:cNvSpPr/>
          <p:nvPr/>
        </p:nvSpPr>
        <p:spPr>
          <a:xfrm>
            <a:off x="909526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Прямая соединительная линия 83">
            <a:extLst>
              <a:ext uri="{FF2B5EF4-FFF2-40B4-BE49-F238E27FC236}">
                <a16:creationId xmlns:a16="http://schemas.microsoft.com/office/drawing/2014/main" id="{D157E8B4-E8C2-4531-9CB5-9AB6346997FA}"/>
              </a:ext>
            </a:extLst>
          </p:cNvPr>
          <p:cNvCxnSpPr>
            <a:cxnSpLocks/>
          </p:cNvCxnSpPr>
          <p:nvPr/>
        </p:nvCxnSpPr>
        <p:spPr>
          <a:xfrm flipH="1">
            <a:off x="8842932"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5" name="Прямоугольник: скругленные углы 84">
            <a:extLst>
              <a:ext uri="{FF2B5EF4-FFF2-40B4-BE49-F238E27FC236}">
                <a16:creationId xmlns:a16="http://schemas.microsoft.com/office/drawing/2014/main" id="{EF1760B9-10A5-43E1-8FBA-10F3FAD36F24}"/>
              </a:ext>
            </a:extLst>
          </p:cNvPr>
          <p:cNvSpPr/>
          <p:nvPr/>
        </p:nvSpPr>
        <p:spPr>
          <a:xfrm>
            <a:off x="960849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Прямая соединительная линия 85">
            <a:extLst>
              <a:ext uri="{FF2B5EF4-FFF2-40B4-BE49-F238E27FC236}">
                <a16:creationId xmlns:a16="http://schemas.microsoft.com/office/drawing/2014/main" id="{03E94144-C3C3-41B4-AA80-505ACE193385}"/>
              </a:ext>
            </a:extLst>
          </p:cNvPr>
          <p:cNvCxnSpPr>
            <a:cxnSpLocks/>
            <a:stCxn id="85" idx="2"/>
          </p:cNvCxnSpPr>
          <p:nvPr/>
        </p:nvCxnSpPr>
        <p:spPr>
          <a:xfrm>
            <a:off x="981397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01CB5AA4-ADCF-49F8-B824-32652D7A274C}"/>
              </a:ext>
            </a:extLst>
          </p:cNvPr>
          <p:cNvSpPr/>
          <p:nvPr/>
        </p:nvSpPr>
        <p:spPr>
          <a:xfrm>
            <a:off x="1008383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Прямоугольник: скругленные углы 87">
            <a:extLst>
              <a:ext uri="{FF2B5EF4-FFF2-40B4-BE49-F238E27FC236}">
                <a16:creationId xmlns:a16="http://schemas.microsoft.com/office/drawing/2014/main" id="{5018AB64-4625-40D1-8B5B-0B5CC8DFE868}"/>
              </a:ext>
            </a:extLst>
          </p:cNvPr>
          <p:cNvSpPr/>
          <p:nvPr/>
        </p:nvSpPr>
        <p:spPr>
          <a:xfrm>
            <a:off x="1054136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Прямоугольник: скругленные углы 88">
            <a:extLst>
              <a:ext uri="{FF2B5EF4-FFF2-40B4-BE49-F238E27FC236}">
                <a16:creationId xmlns:a16="http://schemas.microsoft.com/office/drawing/2014/main" id="{8CB16BAF-6EEB-4CA7-8783-D25BF6B1FFE3}"/>
              </a:ext>
            </a:extLst>
          </p:cNvPr>
          <p:cNvSpPr/>
          <p:nvPr/>
        </p:nvSpPr>
        <p:spPr>
          <a:xfrm>
            <a:off x="10998439"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36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Прямая соединительная линия 89">
            <a:extLst>
              <a:ext uri="{FF2B5EF4-FFF2-40B4-BE49-F238E27FC236}">
                <a16:creationId xmlns:a16="http://schemas.microsoft.com/office/drawing/2014/main" id="{EF674E83-F78F-4040-B50B-BF276960DC55}"/>
              </a:ext>
            </a:extLst>
          </p:cNvPr>
          <p:cNvCxnSpPr>
            <a:cxnSpLocks/>
          </p:cNvCxnSpPr>
          <p:nvPr/>
        </p:nvCxnSpPr>
        <p:spPr>
          <a:xfrm flipH="1">
            <a:off x="10746105"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7F9FB037-778B-4E21-83E0-F753E9709526}"/>
              </a:ext>
            </a:extLst>
          </p:cNvPr>
          <p:cNvSpPr/>
          <p:nvPr/>
        </p:nvSpPr>
        <p:spPr>
          <a:xfrm>
            <a:off x="0" y="1302387"/>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BFFC2D-BDFE-4BF0-AF3C-D338F662BE16}"/>
              </a:ext>
            </a:extLst>
          </p:cNvPr>
          <p:cNvSpPr txBox="1"/>
          <p:nvPr/>
        </p:nvSpPr>
        <p:spPr>
          <a:xfrm>
            <a:off x="85416" y="1337148"/>
            <a:ext cx="832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WP.29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Волна 1">
            <a:extLst>
              <a:ext uri="{FF2B5EF4-FFF2-40B4-BE49-F238E27FC236}">
                <a16:creationId xmlns:a16="http://schemas.microsoft.com/office/drawing/2014/main" id="{85661296-858C-438D-A09B-99A34244CCA3}"/>
              </a:ext>
            </a:extLst>
          </p:cNvPr>
          <p:cNvSpPr/>
          <p:nvPr/>
        </p:nvSpPr>
        <p:spPr>
          <a:xfrm>
            <a:off x="11446154" y="1302387"/>
            <a:ext cx="586748" cy="4271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197</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Соединитель: уступ 5">
            <a:extLst>
              <a:ext uri="{FF2B5EF4-FFF2-40B4-BE49-F238E27FC236}">
                <a16:creationId xmlns:a16="http://schemas.microsoft.com/office/drawing/2014/main" id="{A7088B59-9FEF-4ACF-B0B0-460670FE87F4}"/>
              </a:ext>
            </a:extLst>
          </p:cNvPr>
          <p:cNvCxnSpPr>
            <a:cxnSpLocks/>
            <a:stCxn id="56" idx="0"/>
            <a:endCxn id="2" idx="1"/>
          </p:cNvCxnSpPr>
          <p:nvPr/>
        </p:nvCxnSpPr>
        <p:spPr>
          <a:xfrm rot="5400000" flipH="1" flipV="1">
            <a:off x="11072642" y="1627471"/>
            <a:ext cx="485028" cy="261996"/>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Соединитель: уступ 92">
            <a:extLst>
              <a:ext uri="{FF2B5EF4-FFF2-40B4-BE49-F238E27FC236}">
                <a16:creationId xmlns:a16="http://schemas.microsoft.com/office/drawing/2014/main" id="{F9556000-A706-4113-B6DF-A43C8CDDAB61}"/>
              </a:ext>
            </a:extLst>
          </p:cNvPr>
          <p:cNvCxnSpPr>
            <a:cxnSpLocks/>
            <a:endCxn id="54" idx="1"/>
          </p:cNvCxnSpPr>
          <p:nvPr/>
        </p:nvCxnSpPr>
        <p:spPr>
          <a:xfrm rot="5400000" flipH="1" flipV="1">
            <a:off x="9623602" y="2373095"/>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4" name="Соединитель: уступ 93">
            <a:extLst>
              <a:ext uri="{FF2B5EF4-FFF2-40B4-BE49-F238E27FC236}">
                <a16:creationId xmlns:a16="http://schemas.microsoft.com/office/drawing/2014/main" id="{3059BE1C-39BB-47E3-BB00-4145B57F279F}"/>
              </a:ext>
            </a:extLst>
          </p:cNvPr>
          <p:cNvCxnSpPr>
            <a:cxnSpLocks/>
            <a:stCxn id="88" idx="0"/>
            <a:endCxn id="56" idx="1"/>
          </p:cNvCxnSpPr>
          <p:nvPr/>
        </p:nvCxnSpPr>
        <p:spPr>
          <a:xfrm rot="5400000" flipH="1" flipV="1">
            <a:off x="10533476" y="2396086"/>
            <a:ext cx="538018" cy="111285"/>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9B84777-D7B9-408E-BEB3-571B85C8F3DF}"/>
              </a:ext>
            </a:extLst>
          </p:cNvPr>
          <p:cNvSpPr txBox="1"/>
          <p:nvPr/>
        </p:nvSpPr>
        <p:spPr>
          <a:xfrm>
            <a:off x="6963513" y="4049486"/>
            <a:ext cx="5315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PM Draft</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+Gas Draft	Final Draft</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Правая фигурная скобка 3">
            <a:extLst>
              <a:ext uri="{FF2B5EF4-FFF2-40B4-BE49-F238E27FC236}">
                <a16:creationId xmlns:a16="http://schemas.microsoft.com/office/drawing/2014/main" id="{03B683E4-9DA8-4BC2-A149-4D385582175A}"/>
              </a:ext>
            </a:extLst>
          </p:cNvPr>
          <p:cNvSpPr/>
          <p:nvPr/>
        </p:nvSpPr>
        <p:spPr>
          <a:xfrm rot="5400000">
            <a:off x="4909579" y="2994366"/>
            <a:ext cx="344687" cy="5705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45474B-1445-4CB5-8DB5-F44457EF9955}"/>
              </a:ext>
            </a:extLst>
          </p:cNvPr>
          <p:cNvSpPr txBox="1"/>
          <p:nvPr/>
        </p:nvSpPr>
        <p:spPr>
          <a:xfrm>
            <a:off x="4229733"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Правая фигурная скобка 94">
            <a:extLst>
              <a:ext uri="{FF2B5EF4-FFF2-40B4-BE49-F238E27FC236}">
                <a16:creationId xmlns:a16="http://schemas.microsoft.com/office/drawing/2014/main" id="{34F2DA0E-4B76-45FF-9355-2E86847CE652}"/>
              </a:ext>
            </a:extLst>
          </p:cNvPr>
          <p:cNvSpPr/>
          <p:nvPr/>
        </p:nvSpPr>
        <p:spPr>
          <a:xfrm rot="5400000">
            <a:off x="9665017" y="3944205"/>
            <a:ext cx="344687" cy="3805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C81A975-0458-4091-90AB-8386C52235F6}"/>
              </a:ext>
            </a:extLst>
          </p:cNvPr>
          <p:cNvSpPr txBox="1"/>
          <p:nvPr/>
        </p:nvSpPr>
        <p:spPr>
          <a:xfrm>
            <a:off x="8985171" y="6063131"/>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Прямоугольник: загнутый угол 96">
            <a:extLst>
              <a:ext uri="{FF2B5EF4-FFF2-40B4-BE49-F238E27FC236}">
                <a16:creationId xmlns:a16="http://schemas.microsoft.com/office/drawing/2014/main" id="{72992E0D-06A7-498A-92F2-A532C097945D}"/>
              </a:ext>
            </a:extLst>
          </p:cNvPr>
          <p:cNvSpPr/>
          <p:nvPr/>
        </p:nvSpPr>
        <p:spPr>
          <a:xfrm>
            <a:off x="4612113" y="2008811"/>
            <a:ext cx="652059" cy="363471"/>
          </a:xfrm>
          <a:prstGeom prst="foldedCorner">
            <a:avLst/>
          </a:prstGeom>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lang="en-US" sz="2000" dirty="0">
                <a:solidFill>
                  <a:prstClr val="black"/>
                </a:solidFill>
                <a:latin typeface="Calibri" panose="020F0502020204030204"/>
              </a:rPr>
              <a:t>5</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402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a:extLst>
              <a:ext uri="{FF2B5EF4-FFF2-40B4-BE49-F238E27FC236}">
                <a16:creationId xmlns:a16="http://schemas.microsoft.com/office/drawing/2014/main" id="{B367809F-F81E-4CC5-B778-49EB11A2113A}"/>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Information presented </a:t>
            </a:r>
            <a:r>
              <a:rPr lang="en-GB" altLang="ko-KR" sz="2800" b="1" dirty="0">
                <a:solidFill>
                  <a:prstClr val="white"/>
                </a:solidFill>
                <a:latin typeface="Arial" charset="0"/>
                <a:ea typeface="HY헤드라인M" pitchFamily="18" charset="-127"/>
                <a:cs typeface="Arial" charset="0"/>
              </a:rPr>
              <a:t>25</a:t>
            </a:r>
            <a:r>
              <a:rPr lang="en-GB" altLang="ko-KR" sz="2800" b="1" baseline="30000" dirty="0">
                <a:solidFill>
                  <a:prstClr val="white"/>
                </a:solidFill>
                <a:latin typeface="Arial" charset="0"/>
                <a:ea typeface="HY헤드라인M" pitchFamily="18" charset="-127"/>
                <a:cs typeface="Arial" charset="0"/>
              </a:rPr>
              <a:t>th</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meeting</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graphicFrame>
        <p:nvGraphicFramePr>
          <p:cNvPr id="6" name="Таблица 4">
            <a:extLst>
              <a:ext uri="{FF2B5EF4-FFF2-40B4-BE49-F238E27FC236}">
                <a16:creationId xmlns:a16="http://schemas.microsoft.com/office/drawing/2014/main" id="{A0DEEE1D-7243-D483-7DF7-092B2A889AA1}"/>
              </a:ext>
            </a:extLst>
          </p:cNvPr>
          <p:cNvGraphicFramePr>
            <a:graphicFrameLocks noGrp="1"/>
          </p:cNvGraphicFramePr>
          <p:nvPr>
            <p:extLst>
              <p:ext uri="{D42A27DB-BD31-4B8C-83A1-F6EECF244321}">
                <p14:modId xmlns:p14="http://schemas.microsoft.com/office/powerpoint/2010/main" val="1902795351"/>
              </p:ext>
            </p:extLst>
          </p:nvPr>
        </p:nvGraphicFramePr>
        <p:xfrm>
          <a:off x="375040" y="1374551"/>
          <a:ext cx="11441919" cy="5165870"/>
        </p:xfrm>
        <a:graphic>
          <a:graphicData uri="http://schemas.openxmlformats.org/drawingml/2006/table">
            <a:tbl>
              <a:tblPr firstRow="1" bandRow="1">
                <a:tableStyleId>{5C22544A-7EE6-4342-B048-85BDC9FD1C3A}</a:tableStyleId>
              </a:tblPr>
              <a:tblGrid>
                <a:gridCol w="1599408">
                  <a:extLst>
                    <a:ext uri="{9D8B030D-6E8A-4147-A177-3AD203B41FA5}">
                      <a16:colId xmlns:a16="http://schemas.microsoft.com/office/drawing/2014/main" val="287437147"/>
                    </a:ext>
                  </a:extLst>
                </a:gridCol>
                <a:gridCol w="2111169">
                  <a:extLst>
                    <a:ext uri="{9D8B030D-6E8A-4147-A177-3AD203B41FA5}">
                      <a16:colId xmlns:a16="http://schemas.microsoft.com/office/drawing/2014/main" val="4286050268"/>
                    </a:ext>
                  </a:extLst>
                </a:gridCol>
                <a:gridCol w="5814993">
                  <a:extLst>
                    <a:ext uri="{9D8B030D-6E8A-4147-A177-3AD203B41FA5}">
                      <a16:colId xmlns:a16="http://schemas.microsoft.com/office/drawing/2014/main" val="980164883"/>
                    </a:ext>
                  </a:extLst>
                </a:gridCol>
                <a:gridCol w="1916349">
                  <a:extLst>
                    <a:ext uri="{9D8B030D-6E8A-4147-A177-3AD203B41FA5}">
                      <a16:colId xmlns:a16="http://schemas.microsoft.com/office/drawing/2014/main" val="910939723"/>
                    </a:ext>
                  </a:extLst>
                </a:gridCol>
              </a:tblGrid>
              <a:tr h="665256">
                <a:tc>
                  <a:txBody>
                    <a:bodyPr/>
                    <a:lstStyle/>
                    <a:p>
                      <a:pPr algn="ctr"/>
                      <a:r>
                        <a:rPr lang="en-GB" dirty="0"/>
                        <a:t>Company</a:t>
                      </a:r>
                      <a:endParaRPr lang="ru-RU" dirty="0"/>
                    </a:p>
                  </a:txBody>
                  <a:tcPr/>
                </a:tc>
                <a:tc>
                  <a:txBody>
                    <a:bodyPr/>
                    <a:lstStyle/>
                    <a:p>
                      <a:pPr algn="ctr"/>
                      <a:r>
                        <a:rPr lang="en-GB" dirty="0"/>
                        <a:t>Presenter Name</a:t>
                      </a:r>
                      <a:endParaRPr lang="ru-RU" dirty="0"/>
                    </a:p>
                  </a:txBody>
                  <a:tcPr/>
                </a:tc>
                <a:tc>
                  <a:txBody>
                    <a:bodyPr/>
                    <a:lstStyle/>
                    <a:p>
                      <a:pPr algn="ctr"/>
                      <a:r>
                        <a:rPr lang="en-GB" dirty="0"/>
                        <a:t>Document Title</a:t>
                      </a:r>
                      <a:endParaRPr lang="ru-RU" dirty="0"/>
                    </a:p>
                  </a:txBody>
                  <a:tcPr/>
                </a:tc>
                <a:tc>
                  <a:txBody>
                    <a:bodyPr/>
                    <a:lstStyle/>
                    <a:p>
                      <a:pPr algn="ctr"/>
                      <a:r>
                        <a:rPr lang="en-GB" dirty="0"/>
                        <a:t>Document No.</a:t>
                      </a:r>
                      <a:endParaRPr lang="ru-RU" dirty="0"/>
                    </a:p>
                  </a:txBody>
                  <a:tcPr/>
                </a:tc>
                <a:extLst>
                  <a:ext uri="{0D108BD9-81ED-4DB2-BD59-A6C34878D82A}">
                    <a16:rowId xmlns:a16="http://schemas.microsoft.com/office/drawing/2014/main" val="2569335996"/>
                  </a:ext>
                </a:extLst>
              </a:tr>
              <a:tr h="950366">
                <a:tc>
                  <a:txBody>
                    <a:bodyPr/>
                    <a:lstStyle/>
                    <a:p>
                      <a:r>
                        <a:rPr lang="en-US" dirty="0"/>
                        <a:t>KOTSA</a:t>
                      </a:r>
                      <a:endParaRPr lang="ru-RU" dirty="0"/>
                    </a:p>
                  </a:txBody>
                  <a:tcPr/>
                </a:tc>
                <a:tc>
                  <a:txBody>
                    <a:bodyPr/>
                    <a:lstStyle/>
                    <a:p>
                      <a:r>
                        <a:rPr lang="en-US" dirty="0" err="1"/>
                        <a:t>Inji</a:t>
                      </a:r>
                      <a:r>
                        <a:rPr lang="en-US" dirty="0"/>
                        <a:t> Park</a:t>
                      </a:r>
                      <a:endParaRPr lang="ru-RU" dirty="0"/>
                    </a:p>
                  </a:txBody>
                  <a:tcPr/>
                </a:tc>
                <a:tc>
                  <a:txBody>
                    <a:bodyPr/>
                    <a:lstStyle/>
                    <a:p>
                      <a:r>
                        <a:rPr lang="en-US" dirty="0"/>
                        <a:t>Behavior of particulate matters measured in vehicle cabin during real driving conditions </a:t>
                      </a:r>
                      <a:endParaRPr lang="ru-RU" dirty="0"/>
                    </a:p>
                  </a:txBody>
                  <a:tcPr/>
                </a:tc>
                <a:tc>
                  <a:txBody>
                    <a:bodyPr/>
                    <a:lstStyle/>
                    <a:p>
                      <a:r>
                        <a:rPr lang="en-GB" dirty="0"/>
                        <a:t>VIAQ-25-04</a:t>
                      </a:r>
                      <a:endParaRPr lang="ru-RU" dirty="0"/>
                    </a:p>
                  </a:txBody>
                  <a:tcPr/>
                </a:tc>
                <a:extLst>
                  <a:ext uri="{0D108BD9-81ED-4DB2-BD59-A6C34878D82A}">
                    <a16:rowId xmlns:a16="http://schemas.microsoft.com/office/drawing/2014/main" val="2639818421"/>
                  </a:ext>
                </a:extLst>
              </a:tr>
              <a:tr h="665256">
                <a:tc>
                  <a:txBody>
                    <a:bodyPr/>
                    <a:lstStyle/>
                    <a:p>
                      <a:r>
                        <a:rPr lang="en-US" dirty="0" err="1"/>
                        <a:t>Airlib</a:t>
                      </a:r>
                      <a:endParaRPr lang="ru-RU" dirty="0"/>
                    </a:p>
                  </a:txBody>
                  <a:tcPr/>
                </a:tc>
                <a:tc>
                  <a:txBody>
                    <a:bodyPr/>
                    <a:lstStyle/>
                    <a:p>
                      <a:r>
                        <a:rPr lang="en-GB" sz="1800" b="0" i="0" u="none" strike="noStrike" kern="1200" baseline="0" dirty="0">
                          <a:solidFill>
                            <a:schemeClr val="dk1"/>
                          </a:solidFill>
                          <a:latin typeface="+mn-lt"/>
                          <a:ea typeface="+mn-ea"/>
                          <a:cs typeface="+mn-cs"/>
                        </a:rPr>
                        <a:t>Herve Borrel</a:t>
                      </a:r>
                    </a:p>
                  </a:txBody>
                  <a:tcPr/>
                </a:tc>
                <a:tc>
                  <a:txBody>
                    <a:bodyPr/>
                    <a:lstStyle/>
                    <a:p>
                      <a:r>
                        <a:rPr lang="en-GB" sz="1800" kern="1200" dirty="0">
                          <a:solidFill>
                            <a:schemeClr val="dk1"/>
                          </a:solidFill>
                          <a:effectLst/>
                          <a:latin typeface="+mn-lt"/>
                          <a:ea typeface="+mn-ea"/>
                          <a:cs typeface="+mn-cs"/>
                        </a:rPr>
                        <a:t>Improved in-cabin air quality with map-based air recirculation control </a:t>
                      </a:r>
                      <a:endParaRPr lang="ru-RU" dirty="0"/>
                    </a:p>
                  </a:txBody>
                  <a:tcPr/>
                </a:tc>
                <a:tc>
                  <a:txBody>
                    <a:bodyPr/>
                    <a:lstStyle/>
                    <a:p>
                      <a:r>
                        <a:rPr lang="en-GB" dirty="0"/>
                        <a:t>VIAQ-25-05</a:t>
                      </a:r>
                      <a:endParaRPr lang="ru-RU" dirty="0"/>
                    </a:p>
                  </a:txBody>
                  <a:tcPr/>
                </a:tc>
                <a:extLst>
                  <a:ext uri="{0D108BD9-81ED-4DB2-BD59-A6C34878D82A}">
                    <a16:rowId xmlns:a16="http://schemas.microsoft.com/office/drawing/2014/main" val="418178921"/>
                  </a:ext>
                </a:extLst>
              </a:tr>
              <a:tr h="665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UTAC/ESTACA</a:t>
                      </a:r>
                      <a:endParaRPr lang="ru-RU" dirty="0"/>
                    </a:p>
                    <a:p>
                      <a:endParaRPr lang="ru-RU" dirty="0"/>
                    </a:p>
                  </a:txBody>
                  <a:tcPr/>
                </a:tc>
                <a:tc>
                  <a:txBody>
                    <a:bodyPr/>
                    <a:lstStyle/>
                    <a:p>
                      <a:r>
                        <a:rPr lang="en-GB" sz="1800" b="0" i="0" u="none" strike="noStrike" kern="1200" baseline="0" dirty="0">
                          <a:solidFill>
                            <a:schemeClr val="dk1"/>
                          </a:solidFill>
                          <a:latin typeface="+mn-lt"/>
                          <a:ea typeface="+mn-ea"/>
                          <a:cs typeface="+mn-cs"/>
                        </a:rPr>
                        <a:t>Amine </a:t>
                      </a:r>
                      <a:r>
                        <a:rPr lang="en-GB" sz="1800" b="0" i="0" u="none" strike="noStrike" kern="1200" baseline="0" dirty="0" err="1">
                          <a:solidFill>
                            <a:schemeClr val="dk1"/>
                          </a:solidFill>
                          <a:latin typeface="+mn-lt"/>
                          <a:ea typeface="+mn-ea"/>
                          <a:cs typeface="+mn-cs"/>
                        </a:rPr>
                        <a:t>Mehel</a:t>
                      </a:r>
                      <a:endParaRPr lang="en-GB" sz="1800" b="0" i="0" u="none" strike="noStrike" kern="1200" baseline="0" dirty="0">
                        <a:solidFill>
                          <a:schemeClr val="dk1"/>
                        </a:solidFill>
                        <a:latin typeface="+mn-lt"/>
                        <a:ea typeface="+mn-ea"/>
                        <a:cs typeface="+mn-cs"/>
                      </a:endParaRPr>
                    </a:p>
                  </a:txBody>
                  <a:tcPr/>
                </a:tc>
                <a:tc>
                  <a:txBody>
                    <a:bodyPr/>
                    <a:lstStyle/>
                    <a:p>
                      <a:r>
                        <a:rPr lang="en-GB" sz="1800" kern="1200" dirty="0">
                          <a:solidFill>
                            <a:schemeClr val="dk1"/>
                          </a:solidFill>
                          <a:effectLst/>
                          <a:latin typeface="+mn-lt"/>
                          <a:ea typeface="+mn-ea"/>
                          <a:cs typeface="+mn-cs"/>
                        </a:rPr>
                        <a:t>Simultaneous in-cabin and on-road CO2 concentrations during on-board mobile measurements </a:t>
                      </a:r>
                      <a:endParaRPr lang="ru-RU" dirty="0"/>
                    </a:p>
                  </a:txBody>
                  <a:tcPr/>
                </a:tc>
                <a:tc>
                  <a:txBody>
                    <a:bodyPr/>
                    <a:lstStyle/>
                    <a:p>
                      <a:r>
                        <a:rPr lang="en-GB" dirty="0"/>
                        <a:t>VIAQ-25-06</a:t>
                      </a:r>
                      <a:endParaRPr lang="ru-RU" dirty="0"/>
                    </a:p>
                  </a:txBody>
                  <a:tcPr/>
                </a:tc>
                <a:extLst>
                  <a:ext uri="{0D108BD9-81ED-4DB2-BD59-A6C34878D82A}">
                    <a16:rowId xmlns:a16="http://schemas.microsoft.com/office/drawing/2014/main" val="670115310"/>
                  </a:ext>
                </a:extLst>
              </a:tr>
              <a:tr h="665256">
                <a:tc>
                  <a:txBody>
                    <a:bodyPr/>
                    <a:lstStyle/>
                    <a:p>
                      <a:r>
                        <a:rPr lang="en-GB" dirty="0"/>
                        <a:t>NAMI</a:t>
                      </a:r>
                      <a:endParaRPr lang="ru-RU" dirty="0"/>
                    </a:p>
                  </a:txBody>
                  <a:tcPr/>
                </a:tc>
                <a:tc>
                  <a:txBody>
                    <a:bodyPr/>
                    <a:lstStyle/>
                    <a:p>
                      <a:r>
                        <a:rPr lang="en-GB" dirty="0"/>
                        <a:t>Andrey Kozlov</a:t>
                      </a:r>
                      <a:endParaRPr lang="ru-RU" dirty="0"/>
                    </a:p>
                  </a:txBody>
                  <a:tcPr/>
                </a:tc>
                <a:tc>
                  <a:txBody>
                    <a:bodyPr/>
                    <a:lstStyle/>
                    <a:p>
                      <a:r>
                        <a:rPr lang="en-US" sz="1800" kern="1200" dirty="0">
                          <a:solidFill>
                            <a:schemeClr val="dk1"/>
                          </a:solidFill>
                          <a:effectLst/>
                          <a:latin typeface="+mn-lt"/>
                          <a:ea typeface="+mn-ea"/>
                          <a:cs typeface="+mn-cs"/>
                        </a:rPr>
                        <a:t>Test methodology development and repeatability assessment</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VIAQ-25-07</a:t>
                      </a:r>
                    </a:p>
                  </a:txBody>
                  <a:tcPr/>
                </a:tc>
                <a:extLst>
                  <a:ext uri="{0D108BD9-81ED-4DB2-BD59-A6C34878D82A}">
                    <a16:rowId xmlns:a16="http://schemas.microsoft.com/office/drawing/2014/main" val="1476457089"/>
                  </a:ext>
                </a:extLst>
              </a:tr>
              <a:tr h="665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UTAC/ESTACA</a:t>
                      </a:r>
                      <a:endParaRPr lang="ru-RU" dirty="0"/>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Nadir </a:t>
                      </a:r>
                      <a:r>
                        <a:rPr lang="en-GB" dirty="0" err="1"/>
                        <a:t>Hafs</a:t>
                      </a:r>
                      <a:endParaRPr lang="ru-RU" dirty="0"/>
                    </a:p>
                    <a:p>
                      <a:endParaRPr lang="en-GB" sz="1800" b="0" i="0" u="none" strike="noStrike" kern="1200" baseline="0" dirty="0">
                        <a:solidFill>
                          <a:schemeClr val="dk1"/>
                        </a:solidFill>
                        <a:latin typeface="+mn-lt"/>
                        <a:ea typeface="+mn-ea"/>
                        <a:cs typeface="+mn-cs"/>
                      </a:endParaRPr>
                    </a:p>
                  </a:txBody>
                  <a:tcPr/>
                </a:tc>
                <a:tc>
                  <a:txBody>
                    <a:bodyPr/>
                    <a:lstStyle/>
                    <a:p>
                      <a:r>
                        <a:rPr lang="en-US" sz="1800" kern="1200" dirty="0">
                          <a:solidFill>
                            <a:schemeClr val="dk1"/>
                          </a:solidFill>
                          <a:effectLst/>
                          <a:latin typeface="+mn-lt"/>
                          <a:ea typeface="+mn-ea"/>
                          <a:cs typeface="+mn-cs"/>
                        </a:rPr>
                        <a:t>The necessity of laboratory test in stabilized controlled atmosphere for vehicle in-cabin air quality full characterization</a:t>
                      </a:r>
                      <a:endParaRPr lang="ru-RU" dirty="0"/>
                    </a:p>
                  </a:txBody>
                  <a:tcPr/>
                </a:tc>
                <a:tc>
                  <a:txBody>
                    <a:bodyPr/>
                    <a:lstStyle/>
                    <a:p>
                      <a:r>
                        <a:rPr lang="en-GB" dirty="0"/>
                        <a:t>VIAQ-25-08</a:t>
                      </a:r>
                      <a:endParaRPr lang="ru-RU" dirty="0"/>
                    </a:p>
                  </a:txBody>
                  <a:tcPr/>
                </a:tc>
                <a:extLst>
                  <a:ext uri="{0D108BD9-81ED-4DB2-BD59-A6C34878D82A}">
                    <a16:rowId xmlns:a16="http://schemas.microsoft.com/office/drawing/2014/main" val="1495342245"/>
                  </a:ext>
                </a:extLst>
              </a:tr>
              <a:tr h="385426">
                <a:tc>
                  <a:txBody>
                    <a:bodyPr/>
                    <a:lstStyle/>
                    <a:p>
                      <a:r>
                        <a:rPr lang="en-US" sz="1800" kern="1200" dirty="0">
                          <a:solidFill>
                            <a:schemeClr val="dk1"/>
                          </a:solidFill>
                          <a:effectLst/>
                          <a:latin typeface="+mn-lt"/>
                          <a:ea typeface="+mn-ea"/>
                          <a:cs typeface="+mn-cs"/>
                        </a:rPr>
                        <a:t>CLEPA </a:t>
                      </a:r>
                      <a:endParaRPr lang="ru-RU" dirty="0"/>
                    </a:p>
                  </a:txBody>
                  <a:tcPr/>
                </a:tc>
                <a:tc>
                  <a:txBody>
                    <a:bodyPr/>
                    <a:lstStyle/>
                    <a:p>
                      <a:r>
                        <a:rPr lang="en-US" dirty="0"/>
                        <a:t>Markus Michael</a:t>
                      </a:r>
                    </a:p>
                  </a:txBody>
                  <a:tcPr/>
                </a:tc>
                <a:tc>
                  <a:txBody>
                    <a:bodyPr/>
                    <a:lstStyle/>
                    <a:p>
                      <a:r>
                        <a:rPr lang="en-US" sz="1800" kern="1200" dirty="0">
                          <a:solidFill>
                            <a:schemeClr val="dk1"/>
                          </a:solidFill>
                          <a:effectLst/>
                          <a:latin typeface="+mn-lt"/>
                          <a:ea typeface="+mn-ea"/>
                          <a:cs typeface="+mn-cs"/>
                        </a:rPr>
                        <a:t>Comments on UN VIAQ IWG 24th session</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VIAQ-25-09</a:t>
                      </a:r>
                      <a:endParaRPr lang="ru-RU" dirty="0"/>
                    </a:p>
                    <a:p>
                      <a:r>
                        <a:rPr lang="en-GB" dirty="0"/>
                        <a:t>VIAQ-25-10</a:t>
                      </a:r>
                      <a:endParaRPr lang="ru-RU" dirty="0"/>
                    </a:p>
                  </a:txBody>
                  <a:tcPr/>
                </a:tc>
                <a:extLst>
                  <a:ext uri="{0D108BD9-81ED-4DB2-BD59-A6C34878D82A}">
                    <a16:rowId xmlns:a16="http://schemas.microsoft.com/office/drawing/2014/main" val="3139823454"/>
                  </a:ext>
                </a:extLst>
              </a:tr>
            </a:tbl>
          </a:graphicData>
        </a:graphic>
      </p:graphicFrame>
    </p:spTree>
    <p:extLst>
      <p:ext uri="{BB962C8B-B14F-4D97-AF65-F5344CB8AC3E}">
        <p14:creationId xmlns:p14="http://schemas.microsoft.com/office/powerpoint/2010/main" val="68412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a:extLst>
              <a:ext uri="{FF2B5EF4-FFF2-40B4-BE49-F238E27FC236}">
                <a16:creationId xmlns:a16="http://schemas.microsoft.com/office/drawing/2014/main" id="{B367809F-F81E-4CC5-B778-49EB11A2113A}"/>
              </a:ext>
            </a:extLst>
          </p:cNvPr>
          <p:cNvSpPr>
            <a:spLocks noChangeArrowheads="1"/>
          </p:cNvSpPr>
          <p:nvPr/>
        </p:nvSpPr>
        <p:spPr bwMode="auto">
          <a:xfrm>
            <a:off x="446374" y="219945"/>
            <a:ext cx="8328172" cy="523220"/>
          </a:xfrm>
          <a:prstGeom prst="rect">
            <a:avLst/>
          </a:prstGeom>
          <a:noFill/>
          <a:ln w="9525" algn="ctr">
            <a:noFill/>
            <a:miter lim="800000"/>
            <a:headEnd/>
            <a:tailEnd/>
          </a:ln>
          <a:effectLst>
            <a:outerShdw dist="63500" dir="3187806" algn="ctr" rotWithShape="0">
              <a:srgbClr val="000000"/>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Information presented </a:t>
            </a:r>
            <a:r>
              <a:rPr lang="en-GB" altLang="ko-KR" sz="2800" b="1" dirty="0">
                <a:solidFill>
                  <a:prstClr val="white"/>
                </a:solidFill>
                <a:latin typeface="Arial" charset="0"/>
                <a:ea typeface="HY헤드라인M" pitchFamily="18" charset="-127"/>
                <a:cs typeface="Arial" charset="0"/>
              </a:rPr>
              <a:t>26</a:t>
            </a:r>
            <a:r>
              <a:rPr lang="en-GB" altLang="ko-KR" sz="2800" b="1" baseline="30000" dirty="0">
                <a:solidFill>
                  <a:prstClr val="white"/>
                </a:solidFill>
                <a:latin typeface="Arial" charset="0"/>
                <a:ea typeface="HY헤드라인M" pitchFamily="18" charset="-127"/>
                <a:cs typeface="Arial" charset="0"/>
              </a:rPr>
              <a:t>th</a:t>
            </a:r>
            <a:r>
              <a:rPr kumimoji="0" lang="en-GB"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rPr>
              <a:t> meeting</a:t>
            </a:r>
            <a:endParaRPr kumimoji="0" lang="en-US" altLang="ko-KR" sz="2800" b="1" i="0" u="none" strike="noStrike" kern="1200" cap="none" spc="0" normalizeH="0" baseline="0" noProof="0" dirty="0">
              <a:ln>
                <a:noFill/>
              </a:ln>
              <a:solidFill>
                <a:prstClr val="white"/>
              </a:solidFill>
              <a:effectLst/>
              <a:uLnTx/>
              <a:uFillTx/>
              <a:latin typeface="Arial" charset="0"/>
              <a:ea typeface="HY헤드라인M" pitchFamily="18" charset="-127"/>
              <a:cs typeface="Arial" charset="0"/>
            </a:endParaRPr>
          </a:p>
        </p:txBody>
      </p:sp>
      <p:graphicFrame>
        <p:nvGraphicFramePr>
          <p:cNvPr id="6" name="Таблица 4">
            <a:extLst>
              <a:ext uri="{FF2B5EF4-FFF2-40B4-BE49-F238E27FC236}">
                <a16:creationId xmlns:a16="http://schemas.microsoft.com/office/drawing/2014/main" id="{A0DEEE1D-7243-D483-7DF7-092B2A889AA1}"/>
              </a:ext>
            </a:extLst>
          </p:cNvPr>
          <p:cNvGraphicFramePr>
            <a:graphicFrameLocks noGrp="1"/>
          </p:cNvGraphicFramePr>
          <p:nvPr>
            <p:extLst>
              <p:ext uri="{D42A27DB-BD31-4B8C-83A1-F6EECF244321}">
                <p14:modId xmlns:p14="http://schemas.microsoft.com/office/powerpoint/2010/main" val="1194034225"/>
              </p:ext>
            </p:extLst>
          </p:nvPr>
        </p:nvGraphicFramePr>
        <p:xfrm>
          <a:off x="375040" y="1935138"/>
          <a:ext cx="11441919" cy="3860534"/>
        </p:xfrm>
        <a:graphic>
          <a:graphicData uri="http://schemas.openxmlformats.org/drawingml/2006/table">
            <a:tbl>
              <a:tblPr firstRow="1" bandRow="1">
                <a:tableStyleId>{5C22544A-7EE6-4342-B048-85BDC9FD1C3A}</a:tableStyleId>
              </a:tblPr>
              <a:tblGrid>
                <a:gridCol w="1599408">
                  <a:extLst>
                    <a:ext uri="{9D8B030D-6E8A-4147-A177-3AD203B41FA5}">
                      <a16:colId xmlns:a16="http://schemas.microsoft.com/office/drawing/2014/main" val="287437147"/>
                    </a:ext>
                  </a:extLst>
                </a:gridCol>
                <a:gridCol w="2111169">
                  <a:extLst>
                    <a:ext uri="{9D8B030D-6E8A-4147-A177-3AD203B41FA5}">
                      <a16:colId xmlns:a16="http://schemas.microsoft.com/office/drawing/2014/main" val="4286050268"/>
                    </a:ext>
                  </a:extLst>
                </a:gridCol>
                <a:gridCol w="5814993">
                  <a:extLst>
                    <a:ext uri="{9D8B030D-6E8A-4147-A177-3AD203B41FA5}">
                      <a16:colId xmlns:a16="http://schemas.microsoft.com/office/drawing/2014/main" val="980164883"/>
                    </a:ext>
                  </a:extLst>
                </a:gridCol>
                <a:gridCol w="1916349">
                  <a:extLst>
                    <a:ext uri="{9D8B030D-6E8A-4147-A177-3AD203B41FA5}">
                      <a16:colId xmlns:a16="http://schemas.microsoft.com/office/drawing/2014/main" val="910939723"/>
                    </a:ext>
                  </a:extLst>
                </a:gridCol>
              </a:tblGrid>
              <a:tr h="665256">
                <a:tc>
                  <a:txBody>
                    <a:bodyPr/>
                    <a:lstStyle/>
                    <a:p>
                      <a:pPr algn="ctr"/>
                      <a:r>
                        <a:rPr lang="en-GB" dirty="0"/>
                        <a:t>Company</a:t>
                      </a:r>
                      <a:endParaRPr lang="ru-RU" dirty="0"/>
                    </a:p>
                  </a:txBody>
                  <a:tcPr/>
                </a:tc>
                <a:tc>
                  <a:txBody>
                    <a:bodyPr/>
                    <a:lstStyle/>
                    <a:p>
                      <a:pPr algn="ctr"/>
                      <a:r>
                        <a:rPr lang="en-GB" dirty="0"/>
                        <a:t>Presenter Name</a:t>
                      </a:r>
                      <a:endParaRPr lang="ru-RU" dirty="0"/>
                    </a:p>
                  </a:txBody>
                  <a:tcPr/>
                </a:tc>
                <a:tc>
                  <a:txBody>
                    <a:bodyPr/>
                    <a:lstStyle/>
                    <a:p>
                      <a:pPr algn="ctr"/>
                      <a:r>
                        <a:rPr lang="en-GB" dirty="0"/>
                        <a:t>Document Title</a:t>
                      </a:r>
                      <a:endParaRPr lang="ru-RU" dirty="0"/>
                    </a:p>
                  </a:txBody>
                  <a:tcPr/>
                </a:tc>
                <a:tc>
                  <a:txBody>
                    <a:bodyPr/>
                    <a:lstStyle/>
                    <a:p>
                      <a:pPr algn="ctr"/>
                      <a:r>
                        <a:rPr lang="en-GB" dirty="0"/>
                        <a:t>Document No.</a:t>
                      </a:r>
                      <a:endParaRPr lang="ru-RU" dirty="0"/>
                    </a:p>
                  </a:txBody>
                  <a:tcPr/>
                </a:tc>
                <a:extLst>
                  <a:ext uri="{0D108BD9-81ED-4DB2-BD59-A6C34878D82A}">
                    <a16:rowId xmlns:a16="http://schemas.microsoft.com/office/drawing/2014/main" val="2569335996"/>
                  </a:ext>
                </a:extLst>
              </a:tr>
              <a:tr h="950366">
                <a:tc>
                  <a:txBody>
                    <a:bodyPr/>
                    <a:lstStyle/>
                    <a:p>
                      <a:r>
                        <a:rPr lang="en-US" dirty="0"/>
                        <a:t>UTAC</a:t>
                      </a:r>
                      <a:endParaRPr lang="ru-RU" dirty="0"/>
                    </a:p>
                  </a:txBody>
                  <a:tcPr/>
                </a:tc>
                <a:tc>
                  <a:txBody>
                    <a:bodyPr/>
                    <a:lstStyle/>
                    <a:p>
                      <a:r>
                        <a:rPr lang="en-US" dirty="0" err="1"/>
                        <a:t>Hanaa</a:t>
                      </a:r>
                      <a:r>
                        <a:rPr lang="en-US" dirty="0"/>
                        <a:t> Er-</a:t>
                      </a:r>
                      <a:r>
                        <a:rPr lang="en-US" dirty="0" err="1"/>
                        <a:t>rbib</a:t>
                      </a:r>
                      <a:endParaRPr lang="ru-RU" dirty="0"/>
                    </a:p>
                  </a:txBody>
                  <a:tcPr/>
                </a:tc>
                <a:tc>
                  <a:txBody>
                    <a:bodyPr/>
                    <a:lstStyle/>
                    <a:p>
                      <a:r>
                        <a:rPr lang="en-US" dirty="0"/>
                        <a:t>Test Equipment requirements: Proposal </a:t>
                      </a:r>
                      <a:endParaRPr lang="ru-RU" dirty="0"/>
                    </a:p>
                  </a:txBody>
                  <a:tcPr/>
                </a:tc>
                <a:tc>
                  <a:txBody>
                    <a:bodyPr/>
                    <a:lstStyle/>
                    <a:p>
                      <a:r>
                        <a:rPr lang="en-GB" dirty="0"/>
                        <a:t>VIAQ-26-04</a:t>
                      </a:r>
                      <a:endParaRPr lang="ru-RU" dirty="0"/>
                    </a:p>
                  </a:txBody>
                  <a:tcPr/>
                </a:tc>
                <a:extLst>
                  <a:ext uri="{0D108BD9-81ED-4DB2-BD59-A6C34878D82A}">
                    <a16:rowId xmlns:a16="http://schemas.microsoft.com/office/drawing/2014/main" val="2639818421"/>
                  </a:ext>
                </a:extLst>
              </a:tr>
              <a:tr h="665256">
                <a:tc>
                  <a:txBody>
                    <a:bodyPr/>
                    <a:lstStyle/>
                    <a:p>
                      <a:r>
                        <a:rPr lang="en-US" dirty="0"/>
                        <a:t>Freudenberg filtration technologies</a:t>
                      </a:r>
                      <a:endParaRPr lang="ru-RU" dirty="0"/>
                    </a:p>
                  </a:txBody>
                  <a:tcPr/>
                </a:tc>
                <a:tc>
                  <a:txBody>
                    <a:bodyPr/>
                    <a:lstStyle/>
                    <a:p>
                      <a:r>
                        <a:rPr lang="en-GB" sz="1800" b="0" i="0" u="none" strike="noStrike" kern="1200" baseline="0" dirty="0">
                          <a:solidFill>
                            <a:schemeClr val="dk1"/>
                          </a:solidFill>
                          <a:latin typeface="+mn-lt"/>
                          <a:ea typeface="+mn-ea"/>
                          <a:cs typeface="+mn-cs"/>
                        </a:rPr>
                        <a:t>Ulrich Stahl</a:t>
                      </a:r>
                    </a:p>
                  </a:txBody>
                  <a:tcPr/>
                </a:tc>
                <a:tc>
                  <a:txBody>
                    <a:bodyPr/>
                    <a:lstStyle/>
                    <a:p>
                      <a:r>
                        <a:rPr lang="en-US" dirty="0"/>
                        <a:t>Artificial ageing of cabin air filters </a:t>
                      </a:r>
                      <a:endParaRPr lang="ru-RU" dirty="0"/>
                    </a:p>
                  </a:txBody>
                  <a:tcPr/>
                </a:tc>
                <a:tc>
                  <a:txBody>
                    <a:bodyPr/>
                    <a:lstStyle/>
                    <a:p>
                      <a:r>
                        <a:rPr lang="en-GB" dirty="0"/>
                        <a:t>VIAQ-26-05</a:t>
                      </a:r>
                      <a:endParaRPr lang="ru-RU" dirty="0"/>
                    </a:p>
                  </a:txBody>
                  <a:tcPr/>
                </a:tc>
                <a:extLst>
                  <a:ext uri="{0D108BD9-81ED-4DB2-BD59-A6C34878D82A}">
                    <a16:rowId xmlns:a16="http://schemas.microsoft.com/office/drawing/2014/main" val="418178921"/>
                  </a:ext>
                </a:extLst>
              </a:tr>
              <a:tr h="665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UTAC/ESTACA</a:t>
                      </a:r>
                      <a:endParaRPr lang="ru-RU" dirty="0"/>
                    </a:p>
                    <a:p>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Nadir </a:t>
                      </a:r>
                      <a:r>
                        <a:rPr lang="en-GB" dirty="0" err="1"/>
                        <a:t>Hafs</a:t>
                      </a:r>
                      <a:r>
                        <a:rPr lang="en-GB" dirty="0"/>
                        <a:t>,</a:t>
                      </a:r>
                      <a:endParaRPr lang="ru-RU" dirty="0"/>
                    </a:p>
                    <a:p>
                      <a:r>
                        <a:rPr lang="en-GB" sz="1800" b="0" i="0" u="none" strike="noStrike" kern="1200" baseline="0" dirty="0">
                          <a:solidFill>
                            <a:schemeClr val="dk1"/>
                          </a:solidFill>
                          <a:latin typeface="+mn-lt"/>
                          <a:ea typeface="+mn-ea"/>
                          <a:cs typeface="+mn-cs"/>
                        </a:rPr>
                        <a:t>Amine </a:t>
                      </a:r>
                      <a:r>
                        <a:rPr lang="en-GB" sz="1800" b="0" i="0" u="none" strike="noStrike" kern="1200" baseline="0" dirty="0" err="1">
                          <a:solidFill>
                            <a:schemeClr val="dk1"/>
                          </a:solidFill>
                          <a:latin typeface="+mn-lt"/>
                          <a:ea typeface="+mn-ea"/>
                          <a:cs typeface="+mn-cs"/>
                        </a:rPr>
                        <a:t>Mehel</a:t>
                      </a:r>
                      <a:endParaRPr lang="en-GB" sz="1800" b="0" i="0" u="none" strike="noStrike" kern="1200" baseline="0" dirty="0">
                        <a:solidFill>
                          <a:schemeClr val="dk1"/>
                        </a:solidFill>
                        <a:latin typeface="+mn-lt"/>
                        <a:ea typeface="+mn-ea"/>
                        <a:cs typeface="+mn-cs"/>
                      </a:endParaRPr>
                    </a:p>
                  </a:txBody>
                  <a:tcPr/>
                </a:tc>
                <a:tc>
                  <a:txBody>
                    <a:bodyPr/>
                    <a:lstStyle/>
                    <a:p>
                      <a:r>
                        <a:rPr lang="en-US" sz="1800" kern="1200" dirty="0">
                          <a:solidFill>
                            <a:schemeClr val="dk1"/>
                          </a:solidFill>
                          <a:effectLst/>
                          <a:latin typeface="+mn-lt"/>
                          <a:ea typeface="+mn-ea"/>
                          <a:cs typeface="+mn-cs"/>
                        </a:rPr>
                        <a:t>Laboratory tests for vehicle in-cabin air quality characterization: their complementarities to on-road tests </a:t>
                      </a:r>
                      <a:endParaRPr lang="ru-RU" dirty="0"/>
                    </a:p>
                  </a:txBody>
                  <a:tcPr/>
                </a:tc>
                <a:tc>
                  <a:txBody>
                    <a:bodyPr/>
                    <a:lstStyle/>
                    <a:p>
                      <a:r>
                        <a:rPr lang="en-GB" dirty="0"/>
                        <a:t>VIAQ-26-06</a:t>
                      </a:r>
                      <a:endParaRPr lang="ru-RU" dirty="0"/>
                    </a:p>
                  </a:txBody>
                  <a:tcPr/>
                </a:tc>
                <a:extLst>
                  <a:ext uri="{0D108BD9-81ED-4DB2-BD59-A6C34878D82A}">
                    <a16:rowId xmlns:a16="http://schemas.microsoft.com/office/drawing/2014/main" val="670115310"/>
                  </a:ext>
                </a:extLst>
              </a:tr>
              <a:tr h="665256">
                <a:tc>
                  <a:txBody>
                    <a:bodyPr/>
                    <a:lstStyle/>
                    <a:p>
                      <a:r>
                        <a:rPr lang="en-US" dirty="0" err="1"/>
                        <a:t>Cambustion</a:t>
                      </a:r>
                      <a:endParaRPr lang="ru-RU" dirty="0"/>
                    </a:p>
                  </a:txBody>
                  <a:tcPr/>
                </a:tc>
                <a:tc>
                  <a:txBody>
                    <a:bodyPr/>
                    <a:lstStyle/>
                    <a:p>
                      <a:r>
                        <a:rPr lang="en-US" dirty="0"/>
                        <a:t>Mark Peckham &amp; Jamie Parnell</a:t>
                      </a:r>
                      <a:endParaRPr lang="ru-RU" dirty="0"/>
                    </a:p>
                  </a:txBody>
                  <a:tcPr/>
                </a:tc>
                <a:tc>
                  <a:txBody>
                    <a:bodyPr/>
                    <a:lstStyle/>
                    <a:p>
                      <a:r>
                        <a:rPr lang="en-US" dirty="0"/>
                        <a:t>Measurement of real time NO &amp; NO2 in cabin inlet air flow in a “chase” vehicle</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VIAQ-26-08</a:t>
                      </a:r>
                    </a:p>
                  </a:txBody>
                  <a:tcPr/>
                </a:tc>
                <a:extLst>
                  <a:ext uri="{0D108BD9-81ED-4DB2-BD59-A6C34878D82A}">
                    <a16:rowId xmlns:a16="http://schemas.microsoft.com/office/drawing/2014/main" val="1476457089"/>
                  </a:ext>
                </a:extLst>
              </a:tr>
            </a:tbl>
          </a:graphicData>
        </a:graphic>
      </p:graphicFrame>
    </p:spTree>
    <p:extLst>
      <p:ext uri="{BB962C8B-B14F-4D97-AF65-F5344CB8AC3E}">
        <p14:creationId xmlns:p14="http://schemas.microsoft.com/office/powerpoint/2010/main" val="1806552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Discussion of working items</a:t>
            </a:r>
          </a:p>
        </p:txBody>
      </p:sp>
      <p:sp>
        <p:nvSpPr>
          <p:cNvPr id="5" name="Прямоугольник 4">
            <a:extLst>
              <a:ext uri="{FF2B5EF4-FFF2-40B4-BE49-F238E27FC236}">
                <a16:creationId xmlns:a16="http://schemas.microsoft.com/office/drawing/2014/main" id="{2DFFB39E-39BA-40D7-8464-01BB036E67ED}"/>
              </a:ext>
            </a:extLst>
          </p:cNvPr>
          <p:cNvSpPr/>
          <p:nvPr/>
        </p:nvSpPr>
        <p:spPr>
          <a:xfrm>
            <a:off x="332185" y="1119397"/>
            <a:ext cx="11527630" cy="830997"/>
          </a:xfrm>
          <a:prstGeom prst="rect">
            <a:avLst/>
          </a:prstGeom>
        </p:spPr>
        <p:txBody>
          <a:bodyPr wrap="square">
            <a:spAutoFit/>
          </a:bodyPr>
          <a:lstStyle/>
          <a:p>
            <a:r>
              <a:rPr lang="en-US" sz="2400" b="1" dirty="0"/>
              <a:t>The purpose </a:t>
            </a:r>
            <a:r>
              <a:rPr lang="en-US" sz="2400" dirty="0"/>
              <a:t>of this discussion was to formulate tasks for farther group activities and to develop harmonized  PM measurement test method </a:t>
            </a:r>
            <a:endParaRPr lang="ru-RU" sz="2400" dirty="0"/>
          </a:p>
        </p:txBody>
      </p:sp>
      <p:sp>
        <p:nvSpPr>
          <p:cNvPr id="6" name="TextBox 5">
            <a:extLst>
              <a:ext uri="{FF2B5EF4-FFF2-40B4-BE49-F238E27FC236}">
                <a16:creationId xmlns:a16="http://schemas.microsoft.com/office/drawing/2014/main" id="{F02B8C13-C8D5-4ACA-9462-2E00424F99BD}"/>
              </a:ext>
            </a:extLst>
          </p:cNvPr>
          <p:cNvSpPr txBox="1"/>
          <p:nvPr/>
        </p:nvSpPr>
        <p:spPr>
          <a:xfrm>
            <a:off x="369272" y="2719042"/>
            <a:ext cx="11564717" cy="4154984"/>
          </a:xfrm>
          <a:prstGeom prst="rect">
            <a:avLst/>
          </a:prstGeom>
          <a:noFill/>
        </p:spPr>
        <p:txBody>
          <a:bodyPr wrap="square" numCol="2" rtlCol="0">
            <a:spAutoFit/>
          </a:bodyPr>
          <a:lstStyle/>
          <a:p>
            <a:pPr marL="514350" indent="-514350">
              <a:buFont typeface="+mj-lt"/>
              <a:buAutoNum type="arabicPeriod"/>
            </a:pPr>
            <a:r>
              <a:rPr lang="en-GB" sz="2400" dirty="0">
                <a:solidFill>
                  <a:srgbClr val="339933"/>
                </a:solidFill>
              </a:rPr>
              <a:t>Vehicle Category</a:t>
            </a:r>
            <a:endParaRPr lang="ru-RU" sz="2400" dirty="0">
              <a:solidFill>
                <a:srgbClr val="339933"/>
              </a:solidFill>
            </a:endParaRPr>
          </a:p>
          <a:p>
            <a:pPr marL="514350" indent="-514350">
              <a:buFont typeface="+mj-lt"/>
              <a:buAutoNum type="arabicPeriod"/>
            </a:pPr>
            <a:r>
              <a:rPr lang="en-GB" sz="2400" spc="0" dirty="0">
                <a:solidFill>
                  <a:srgbClr val="339933"/>
                </a:solidFill>
              </a:rPr>
              <a:t>Criteria for excluding a vehicle from tests</a:t>
            </a:r>
            <a:endParaRPr lang="en-US" sz="2400" spc="0" dirty="0">
              <a:solidFill>
                <a:srgbClr val="339933"/>
              </a:solidFill>
            </a:endParaRPr>
          </a:p>
          <a:p>
            <a:pPr marL="514350" indent="-514350">
              <a:buFont typeface="+mj-lt"/>
              <a:buAutoNum type="arabicPeriod"/>
            </a:pPr>
            <a:r>
              <a:rPr lang="en-GB" sz="2400" dirty="0">
                <a:solidFill>
                  <a:srgbClr val="339933"/>
                </a:solidFill>
              </a:rPr>
              <a:t>Test Vehicle age/millage</a:t>
            </a:r>
          </a:p>
          <a:p>
            <a:pPr marL="514350" indent="-514350">
              <a:buFont typeface="+mj-lt"/>
              <a:buAutoNum type="arabicPeriod"/>
            </a:pPr>
            <a:r>
              <a:rPr lang="en-GB" sz="2400" dirty="0">
                <a:solidFill>
                  <a:srgbClr val="339933"/>
                </a:solidFill>
              </a:rPr>
              <a:t>Meteorological Conditions</a:t>
            </a:r>
          </a:p>
          <a:p>
            <a:pPr marL="514350" indent="-514350">
              <a:buFont typeface="+mj-lt"/>
              <a:buAutoNum type="arabicPeriod"/>
            </a:pPr>
            <a:r>
              <a:rPr lang="en-GB" sz="2400" dirty="0"/>
              <a:t>Test Conditions</a:t>
            </a:r>
          </a:p>
          <a:p>
            <a:pPr marL="514350" indent="-514350">
              <a:buFont typeface="+mj-lt"/>
              <a:buAutoNum type="arabicPeriod"/>
            </a:pPr>
            <a:r>
              <a:rPr lang="en-GB" sz="2400" dirty="0">
                <a:solidFill>
                  <a:srgbClr val="339933"/>
                </a:solidFill>
              </a:rPr>
              <a:t>Sampling Points</a:t>
            </a:r>
            <a:r>
              <a:rPr lang="ru-RU" sz="2400" dirty="0">
                <a:solidFill>
                  <a:srgbClr val="339933"/>
                </a:solidFill>
              </a:rPr>
              <a:t>/</a:t>
            </a:r>
            <a:r>
              <a:rPr lang="en-GB" sz="2400" dirty="0">
                <a:solidFill>
                  <a:srgbClr val="339933"/>
                </a:solidFill>
              </a:rPr>
              <a:t>Sampling</a:t>
            </a:r>
            <a:r>
              <a:rPr lang="ru-RU" sz="2400" dirty="0">
                <a:solidFill>
                  <a:srgbClr val="339933"/>
                </a:solidFill>
              </a:rPr>
              <a:t> </a:t>
            </a:r>
            <a:r>
              <a:rPr lang="en-US" sz="2400" dirty="0">
                <a:solidFill>
                  <a:srgbClr val="339933"/>
                </a:solidFill>
              </a:rPr>
              <a:t>Lines</a:t>
            </a:r>
            <a:r>
              <a:rPr lang="en-GB" sz="2400" dirty="0">
                <a:solidFill>
                  <a:srgbClr val="339933"/>
                </a:solidFill>
              </a:rPr>
              <a:t> </a:t>
            </a:r>
          </a:p>
          <a:p>
            <a:pPr marL="514350" indent="-514350">
              <a:buFont typeface="+mj-lt"/>
              <a:buAutoNum type="arabicPeriod"/>
            </a:pPr>
            <a:r>
              <a:rPr lang="en-GB" sz="2400" dirty="0"/>
              <a:t>Ambient air concentration level</a:t>
            </a:r>
          </a:p>
          <a:p>
            <a:pPr marL="514350" indent="-514350">
              <a:buFont typeface="+mj-lt"/>
              <a:buAutoNum type="arabicPeriod"/>
            </a:pPr>
            <a:r>
              <a:rPr lang="en-GB" sz="2400" dirty="0"/>
              <a:t>Cabin air filter age</a:t>
            </a:r>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endParaRPr lang="en-GB" sz="2400" dirty="0"/>
          </a:p>
          <a:p>
            <a:pPr marL="514350" indent="-514350">
              <a:buFont typeface="+mj-lt"/>
              <a:buAutoNum type="arabicPeriod"/>
            </a:pPr>
            <a:r>
              <a:rPr lang="en-GB" sz="2400" dirty="0"/>
              <a:t>PM and gas components to be Measured</a:t>
            </a:r>
          </a:p>
          <a:p>
            <a:pPr marL="514350" indent="-514350">
              <a:buFont typeface="+mj-lt"/>
              <a:buAutoNum type="arabicPeriod"/>
            </a:pPr>
            <a:r>
              <a:rPr lang="en-GB" sz="2400" dirty="0">
                <a:solidFill>
                  <a:srgbClr val="339933"/>
                </a:solidFill>
              </a:rPr>
              <a:t>Measurement Methods</a:t>
            </a:r>
          </a:p>
          <a:p>
            <a:pPr marL="514350" indent="-514350">
              <a:buFont typeface="+mj-lt"/>
              <a:buAutoNum type="arabicPeriod"/>
            </a:pPr>
            <a:r>
              <a:rPr lang="en-GB" sz="2400" dirty="0"/>
              <a:t>Test equipment requirements </a:t>
            </a:r>
          </a:p>
          <a:p>
            <a:pPr marL="514350" indent="-514350">
              <a:buFont typeface="+mj-lt"/>
              <a:buAutoNum type="arabicPeriod"/>
            </a:pPr>
            <a:r>
              <a:rPr lang="en-GB" sz="2400" spc="0" dirty="0">
                <a:solidFill>
                  <a:srgbClr val="339933"/>
                </a:solidFill>
              </a:rPr>
              <a:t>Gas Analysers Calibration</a:t>
            </a:r>
          </a:p>
          <a:p>
            <a:pPr marL="514350" indent="-514350">
              <a:buFont typeface="+mj-lt"/>
              <a:buAutoNum type="arabicPeriod"/>
            </a:pPr>
            <a:r>
              <a:rPr lang="en-GB" sz="2400" dirty="0"/>
              <a:t>Test Modes</a:t>
            </a:r>
          </a:p>
          <a:p>
            <a:pPr marL="514350" indent="-514350">
              <a:buFont typeface="+mj-lt"/>
              <a:buAutoNum type="arabicPeriod"/>
            </a:pPr>
            <a:r>
              <a:rPr lang="en-GB" sz="2400" dirty="0"/>
              <a:t>HVAC Modes</a:t>
            </a:r>
          </a:p>
          <a:p>
            <a:pPr marL="514350" indent="-514350">
              <a:buFont typeface="+mj-lt"/>
              <a:buAutoNum type="arabicPeriod"/>
            </a:pPr>
            <a:r>
              <a:rPr lang="en-GB" sz="2400" dirty="0"/>
              <a:t>Test Procedure</a:t>
            </a:r>
          </a:p>
          <a:p>
            <a:pPr marL="514350" indent="-514350">
              <a:buFont typeface="+mj-lt"/>
              <a:buAutoNum type="arabicPeriod"/>
            </a:pPr>
            <a:r>
              <a:rPr lang="en-GB" sz="2400" dirty="0"/>
              <a:t>Test Protocol</a:t>
            </a:r>
          </a:p>
        </p:txBody>
      </p:sp>
      <p:sp>
        <p:nvSpPr>
          <p:cNvPr id="7" name="TextBox 6">
            <a:extLst>
              <a:ext uri="{FF2B5EF4-FFF2-40B4-BE49-F238E27FC236}">
                <a16:creationId xmlns:a16="http://schemas.microsoft.com/office/drawing/2014/main" id="{1147C989-A6EB-4ADE-94D2-94755E192560}"/>
              </a:ext>
            </a:extLst>
          </p:cNvPr>
          <p:cNvSpPr txBox="1"/>
          <p:nvPr/>
        </p:nvSpPr>
        <p:spPr>
          <a:xfrm>
            <a:off x="369272" y="2223614"/>
            <a:ext cx="6094378" cy="461665"/>
          </a:xfrm>
          <a:prstGeom prst="rect">
            <a:avLst/>
          </a:prstGeom>
          <a:noFill/>
        </p:spPr>
        <p:txBody>
          <a:bodyPr wrap="square">
            <a:spAutoFit/>
          </a:bodyPr>
          <a:lstStyle/>
          <a:p>
            <a:r>
              <a:rPr lang="en-US" sz="2400" b="1" dirty="0"/>
              <a:t>The items</a:t>
            </a:r>
            <a:endParaRPr lang="ru-RU" sz="2400" dirty="0"/>
          </a:p>
        </p:txBody>
      </p:sp>
    </p:spTree>
    <p:extLst>
      <p:ext uri="{BB962C8B-B14F-4D97-AF65-F5344CB8AC3E}">
        <p14:creationId xmlns:p14="http://schemas.microsoft.com/office/powerpoint/2010/main" val="26289233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6094378" cy="1692771"/>
          </a:xfrm>
          <a:prstGeom prst="rect">
            <a:avLst/>
          </a:prstGeom>
          <a:noFill/>
        </p:spPr>
        <p:txBody>
          <a:bodyPr wrap="square">
            <a:spAutoFit/>
          </a:bodyPr>
          <a:lstStyle/>
          <a:p>
            <a:r>
              <a:rPr lang="en-US" sz="2400" b="1" dirty="0">
                <a:solidFill>
                  <a:srgbClr val="339933"/>
                </a:solidFill>
              </a:rPr>
              <a:t>1. Vehicle Category (agreed)</a:t>
            </a:r>
          </a:p>
          <a:p>
            <a:pPr marL="457200" indent="-457200">
              <a:buAutoNum type="arabicPeriod"/>
            </a:pPr>
            <a:endParaRPr lang="en-US" sz="2400" b="1" dirty="0">
              <a:solidFill>
                <a:srgbClr val="339933"/>
              </a:solidFill>
            </a:endParaRPr>
          </a:p>
          <a:p>
            <a:r>
              <a:rPr lang="en-US" sz="3200" b="1" dirty="0">
                <a:solidFill>
                  <a:srgbClr val="339933"/>
                </a:solidFill>
                <a:latin typeface="Arial" panose="020B0604020202020204" pitchFamily="34" charset="0"/>
                <a:cs typeface="Arial" panose="020B0604020202020204" pitchFamily="34" charset="0"/>
              </a:rPr>
              <a:t>Category 1-1</a:t>
            </a:r>
            <a:endParaRPr lang="ru-RU" sz="3200" b="1" dirty="0">
              <a:solidFill>
                <a:srgbClr val="339933"/>
              </a:solidFill>
              <a:latin typeface="Arial" panose="020B0604020202020204" pitchFamily="34" charset="0"/>
              <a:cs typeface="Arial" panose="020B0604020202020204" pitchFamily="34" charset="0"/>
            </a:endParaRPr>
          </a:p>
          <a:p>
            <a:pPr marL="457200" indent="-457200">
              <a:buAutoNum type="arabicPeriod"/>
            </a:pPr>
            <a:endParaRPr lang="ru-RU" sz="2400" dirty="0"/>
          </a:p>
        </p:txBody>
      </p:sp>
    </p:spTree>
    <p:extLst>
      <p:ext uri="{BB962C8B-B14F-4D97-AF65-F5344CB8AC3E}">
        <p14:creationId xmlns:p14="http://schemas.microsoft.com/office/powerpoint/2010/main" val="28202721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36188" y="195622"/>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GB"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Working items</a:t>
            </a:r>
          </a:p>
        </p:txBody>
      </p:sp>
      <p:sp>
        <p:nvSpPr>
          <p:cNvPr id="7" name="TextBox 6">
            <a:extLst>
              <a:ext uri="{FF2B5EF4-FFF2-40B4-BE49-F238E27FC236}">
                <a16:creationId xmlns:a16="http://schemas.microsoft.com/office/drawing/2014/main" id="{1147C989-A6EB-4ADE-94D2-94755E192560}"/>
              </a:ext>
            </a:extLst>
          </p:cNvPr>
          <p:cNvSpPr txBox="1"/>
          <p:nvPr/>
        </p:nvSpPr>
        <p:spPr>
          <a:xfrm>
            <a:off x="398454" y="1270305"/>
            <a:ext cx="8512082" cy="830997"/>
          </a:xfrm>
          <a:prstGeom prst="rect">
            <a:avLst/>
          </a:prstGeom>
          <a:noFill/>
        </p:spPr>
        <p:txBody>
          <a:bodyPr wrap="square">
            <a:spAutoFit/>
          </a:bodyPr>
          <a:lstStyle/>
          <a:p>
            <a:r>
              <a:rPr lang="en-GB" sz="2400" b="1" dirty="0">
                <a:solidFill>
                  <a:srgbClr val="339933"/>
                </a:solidFill>
              </a:rPr>
              <a:t>2. Criteria for excluding a vehicle from tests </a:t>
            </a:r>
            <a:r>
              <a:rPr lang="en-US" sz="2400" b="1" dirty="0">
                <a:solidFill>
                  <a:srgbClr val="339933"/>
                </a:solidFill>
              </a:rPr>
              <a:t>(agreed)</a:t>
            </a:r>
          </a:p>
          <a:p>
            <a:endParaRPr lang="ru-RU" sz="2400" dirty="0">
              <a:solidFill>
                <a:srgbClr val="339933"/>
              </a:solidFill>
            </a:endParaRPr>
          </a:p>
        </p:txBody>
      </p:sp>
      <p:sp>
        <p:nvSpPr>
          <p:cNvPr id="2" name="TextBox 1">
            <a:extLst>
              <a:ext uri="{FF2B5EF4-FFF2-40B4-BE49-F238E27FC236}">
                <a16:creationId xmlns:a16="http://schemas.microsoft.com/office/drawing/2014/main" id="{5FC3AD5E-5B46-4C4D-A0E7-7ACA9B30E9ED}"/>
              </a:ext>
            </a:extLst>
          </p:cNvPr>
          <p:cNvSpPr txBox="1"/>
          <p:nvPr/>
        </p:nvSpPr>
        <p:spPr>
          <a:xfrm>
            <a:off x="327308" y="1955932"/>
            <a:ext cx="11537384" cy="3816429"/>
          </a:xfrm>
          <a:prstGeom prst="rect">
            <a:avLst/>
          </a:prstGeom>
          <a:noFill/>
        </p:spPr>
        <p:txBody>
          <a:bodyPr wrap="square" rtlCol="0">
            <a:spAutoFit/>
          </a:bodyPr>
          <a:lstStyle/>
          <a:p>
            <a:r>
              <a:rPr lang="en-GB" sz="2200" dirty="0">
                <a:solidFill>
                  <a:srgbClr val="339933"/>
                </a:solidFill>
              </a:rPr>
              <a:t>Exclusion shall be based on a positive answer to any of the criteria below:</a:t>
            </a:r>
          </a:p>
          <a:p>
            <a:pPr marL="342900" indent="-342900">
              <a:buFont typeface="Wingdings" panose="05000000000000000000" pitchFamily="2" charset="2"/>
              <a:buChar char="ü"/>
            </a:pPr>
            <a:r>
              <a:rPr lang="en-GB" sz="2200" dirty="0">
                <a:solidFill>
                  <a:srgbClr val="339933"/>
                </a:solidFill>
              </a:rPr>
              <a:t>Does the vehicle not have a full service history?</a:t>
            </a:r>
          </a:p>
          <a:p>
            <a:pPr marL="342900" indent="-342900">
              <a:buFont typeface="Wingdings" panose="05000000000000000000" pitchFamily="2" charset="2"/>
              <a:buChar char="ü"/>
            </a:pPr>
            <a:r>
              <a:rPr lang="en-GB" sz="2200" dirty="0">
                <a:solidFill>
                  <a:srgbClr val="339933"/>
                </a:solidFill>
              </a:rPr>
              <a:t>Is there a Malfunction Indication Light showing on the vehicle instrument panel?</a:t>
            </a:r>
          </a:p>
          <a:p>
            <a:pPr marL="342900" indent="-342900">
              <a:buFont typeface="Wingdings" panose="05000000000000000000" pitchFamily="2" charset="2"/>
              <a:buChar char="ü"/>
            </a:pPr>
            <a:r>
              <a:rPr lang="en-GB" sz="2200" dirty="0">
                <a:solidFill>
                  <a:srgbClr val="339933"/>
                </a:solidFill>
              </a:rPr>
              <a:t>Has the vehicle had unauthorised vehicle repairs?</a:t>
            </a:r>
          </a:p>
          <a:p>
            <a:pPr marL="342900" indent="-342900">
              <a:buFont typeface="Wingdings" panose="05000000000000000000" pitchFamily="2" charset="2"/>
              <a:buChar char="ü"/>
            </a:pPr>
            <a:r>
              <a:rPr lang="en-GB" sz="2200" dirty="0">
                <a:solidFill>
                  <a:srgbClr val="339933"/>
                </a:solidFill>
              </a:rPr>
              <a:t>Has any part of the vehicle’s heating and ventilation system replaced with non-original parts?</a:t>
            </a:r>
          </a:p>
          <a:p>
            <a:pPr marL="342900" indent="-342900">
              <a:buFont typeface="Wingdings" panose="05000000000000000000" pitchFamily="2" charset="2"/>
              <a:buChar char="ü"/>
            </a:pPr>
            <a:r>
              <a:rPr lang="en-GB" sz="2200" dirty="0">
                <a:solidFill>
                  <a:srgbClr val="339933"/>
                </a:solidFill>
              </a:rPr>
              <a:t>Through visual inspection of the vehicle, are there any damaged ventilation system relevant components?</a:t>
            </a:r>
          </a:p>
          <a:p>
            <a:pPr marL="342900" indent="-342900">
              <a:buFont typeface="Wingdings" panose="05000000000000000000" pitchFamily="2" charset="2"/>
              <a:buChar char="ü"/>
            </a:pPr>
            <a:r>
              <a:rPr lang="en-GB" sz="2200" dirty="0">
                <a:solidFill>
                  <a:srgbClr val="339933"/>
                </a:solidFill>
              </a:rPr>
              <a:t>Are there any obstructions to the vehicle air intake path?</a:t>
            </a:r>
          </a:p>
          <a:p>
            <a:pPr marL="342900" indent="-342900">
              <a:buFont typeface="Wingdings" panose="05000000000000000000" pitchFamily="2" charset="2"/>
              <a:buChar char="ü"/>
            </a:pPr>
            <a:r>
              <a:rPr lang="en-GB" sz="2200" dirty="0">
                <a:solidFill>
                  <a:srgbClr val="339933"/>
                </a:solidFill>
              </a:rPr>
              <a:t>Is the vehicle not in overall safe operating condition?</a:t>
            </a:r>
          </a:p>
          <a:p>
            <a:pPr marL="342900" indent="-342900">
              <a:buFont typeface="Wingdings" panose="05000000000000000000" pitchFamily="2" charset="2"/>
              <a:buChar char="ü"/>
            </a:pPr>
            <a:r>
              <a:rPr lang="en-GB" sz="2200" dirty="0">
                <a:solidFill>
                  <a:srgbClr val="339933"/>
                </a:solidFill>
              </a:rPr>
              <a:t>Is there any damage to the body of the vehicle, including but not limited to doors, windows and the rear?</a:t>
            </a:r>
            <a:endParaRPr lang="ru-RU" sz="2200" dirty="0">
              <a:solidFill>
                <a:srgbClr val="339933"/>
              </a:solidFill>
            </a:endParaRPr>
          </a:p>
        </p:txBody>
      </p:sp>
    </p:spTree>
    <p:extLst>
      <p:ext uri="{BB962C8B-B14F-4D97-AF65-F5344CB8AC3E}">
        <p14:creationId xmlns:p14="http://schemas.microsoft.com/office/powerpoint/2010/main" val="396886679"/>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7" ma:contentTypeDescription="Create a new document." ma:contentTypeScope="" ma:versionID="3dda9090b5883dd13a17919601bc9337">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ded5af2ee258f7c0b7926b0cd9be3d49"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16A31960-1889-4C09-A255-F2315ACA55B6}"/>
</file>

<file path=customXml/itemProps2.xml><?xml version="1.0" encoding="utf-8"?>
<ds:datastoreItem xmlns:ds="http://schemas.openxmlformats.org/officeDocument/2006/customXml" ds:itemID="{0225CA46-CEBD-496D-9D8F-F33E92CDA79A}"/>
</file>

<file path=customXml/itemProps3.xml><?xml version="1.0" encoding="utf-8"?>
<ds:datastoreItem xmlns:ds="http://schemas.openxmlformats.org/officeDocument/2006/customXml" ds:itemID="{D4A449D1-B5CA-4722-BDF9-EB9DEEA99495}"/>
</file>

<file path=docProps/app.xml><?xml version="1.0" encoding="utf-8"?>
<Properties xmlns="http://schemas.openxmlformats.org/officeDocument/2006/extended-properties" xmlns:vt="http://schemas.openxmlformats.org/officeDocument/2006/docPropsVTypes">
  <TotalTime>26118</TotalTime>
  <Words>2869</Words>
  <Application>Microsoft Office PowerPoint</Application>
  <PresentationFormat>Widescreen</PresentationFormat>
  <Paragraphs>345</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굴림</vt:lpstr>
      <vt:lpstr>Arial</vt:lpstr>
      <vt:lpstr>Calibri</vt:lpstr>
      <vt:lpstr>Calibri Light</vt:lpstr>
      <vt:lpstr>Symbol</vt:lpstr>
      <vt:lpstr>Times New Roman</vt:lpstr>
      <vt:lpstr>Wingdings</vt:lpstr>
      <vt:lpstr>1_Тема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Francois Cuenot</cp:lastModifiedBy>
  <cp:revision>214</cp:revision>
  <cp:lastPrinted>2022-12-27T11:46:09Z</cp:lastPrinted>
  <dcterms:created xsi:type="dcterms:W3CDTF">2017-12-11T10:49:37Z</dcterms:created>
  <dcterms:modified xsi:type="dcterms:W3CDTF">2023-01-11T12:59:38Z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