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03" r:id="rId5"/>
    <p:sldId id="397" r:id="rId6"/>
    <p:sldId id="398" r:id="rId7"/>
    <p:sldId id="399" r:id="rId8"/>
    <p:sldId id="400" r:id="rId9"/>
    <p:sldId id="401" r:id="rId10"/>
    <p:sldId id="394" r:id="rId11"/>
    <p:sldId id="381" r:id="rId12"/>
    <p:sldId id="382" r:id="rId13"/>
    <p:sldId id="385" r:id="rId14"/>
    <p:sldId id="402" r:id="rId15"/>
    <p:sldId id="405" r:id="rId16"/>
    <p:sldId id="406" r:id="rId17"/>
    <p:sldId id="407" r:id="rId18"/>
    <p:sldId id="408" r:id="rId19"/>
    <p:sldId id="395" r:id="rId20"/>
    <p:sldId id="396" r:id="rId21"/>
    <p:sldId id="392"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ner" initials="R" lastIdx="2" clrIdx="0">
    <p:extLst>
      <p:ext uri="{19B8F6BF-5375-455C-9EA6-DF929625EA0E}">
        <p15:presenceInfo xmlns:p15="http://schemas.microsoft.com/office/powerpoint/2012/main" userId="S::rvogt@ford.com::7499ea09-4daa-4048-bc58-efa2d0947a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000"/>
    <a:srgbClr val="2AB6F0"/>
    <a:srgbClr val="1F6DA6"/>
    <a:srgbClr val="34ABE3"/>
    <a:srgbClr val="195989"/>
    <a:srgbClr val="1D679F"/>
    <a:srgbClr val="1B5B87"/>
    <a:srgbClr val="227DC1"/>
    <a:srgbClr val="21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p:cViewPr varScale="1">
        <p:scale>
          <a:sx n="67" d="100"/>
          <a:sy n="67" d="100"/>
        </p:scale>
        <p:origin x="948" y="44"/>
      </p:cViewPr>
      <p:guideLst>
        <p:guide orient="horz" pos="2092"/>
        <p:guide pos="3840"/>
        <p:guide orient="horz" pos="3777"/>
        <p:guide pos="3839"/>
        <p:guide orient="horz" pos="2162"/>
        <p:guide pos="3835"/>
        <p:guide orient="horz" pos="1352"/>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45949119-9C3D-44DC-935D-1F33A72D3B6E}"/>
    <pc:docChg chg="modSld">
      <pc:chgData name="Francois Cuenot" userId="9928dff3-8fa4-42b5-9d6e-cd4dcb89281b" providerId="ADAL" clId="{45949119-9C3D-44DC-935D-1F33A72D3B6E}" dt="2023-01-11T12:58:16.360" v="3" actId="20577"/>
      <pc:docMkLst>
        <pc:docMk/>
      </pc:docMkLst>
      <pc:sldChg chg="modSp mod">
        <pc:chgData name="Francois Cuenot" userId="9928dff3-8fa4-42b5-9d6e-cd4dcb89281b" providerId="ADAL" clId="{45949119-9C3D-44DC-935D-1F33A72D3B6E}" dt="2023-01-11T12:58:16.360" v="3" actId="20577"/>
        <pc:sldMkLst>
          <pc:docMk/>
          <pc:sldMk cId="4275095597" sldId="303"/>
        </pc:sldMkLst>
        <pc:spChg chg="mod">
          <ac:chgData name="Francois Cuenot" userId="9928dff3-8fa4-42b5-9d6e-cd4dcb89281b" providerId="ADAL" clId="{45949119-9C3D-44DC-935D-1F33A72D3B6E}" dt="2023-01-11T12:58:16.360" v="3" actId="20577"/>
          <ac:spMkLst>
            <pc:docMk/>
            <pc:sldMk cId="4275095597" sldId="303"/>
            <ac:spMk id="7" creationId="{08979DB3-7EC9-41D2-B71B-108920283F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A8834-37B1-4D11-AE9B-B7CB6B956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CF25EE15-849F-4ACF-8F23-75BE5710BAD9}">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altLang="en-US" sz="1400" b="1" dirty="0">
              <a:solidFill>
                <a:schemeClr val="bg1"/>
              </a:solidFill>
              <a:latin typeface="+mj-lt"/>
              <a:ea typeface="Verdana" panose="020B0604030504040204" pitchFamily="34" charset="0"/>
            </a:rPr>
            <a:t>TF1</a:t>
          </a:r>
        </a:p>
        <a:p>
          <a:pPr>
            <a:lnSpc>
              <a:spcPct val="100000"/>
            </a:lnSpc>
            <a:spcAft>
              <a:spcPts val="0"/>
            </a:spcAft>
          </a:pPr>
          <a:r>
            <a:rPr lang="en-IE" sz="1400" b="1" dirty="0">
              <a:solidFill>
                <a:schemeClr val="bg1"/>
              </a:solidFill>
              <a:latin typeface="+mj-lt"/>
              <a:ea typeface="Verdana" panose="020B0604030504040204" pitchFamily="34" charset="0"/>
            </a:rPr>
            <a:t>Development of the </a:t>
          </a:r>
        </a:p>
        <a:p>
          <a:pPr>
            <a:lnSpc>
              <a:spcPct val="100000"/>
            </a:lnSpc>
            <a:spcAft>
              <a:spcPts val="600"/>
            </a:spcAft>
          </a:pPr>
          <a:r>
            <a:rPr lang="en-IE" sz="1400" b="1" dirty="0">
              <a:solidFill>
                <a:schemeClr val="bg1"/>
              </a:solidFill>
              <a:latin typeface="+mj-lt"/>
              <a:ea typeface="Verdana" panose="020B0604030504040204" pitchFamily="34" charset="0"/>
            </a:rPr>
            <a:t>WLTP-Brake Cycle </a:t>
          </a:r>
        </a:p>
        <a:p>
          <a:pPr>
            <a:lnSpc>
              <a:spcPct val="100000"/>
            </a:lnSpc>
            <a:spcAft>
              <a:spcPts val="0"/>
            </a:spcAft>
          </a:pPr>
          <a:r>
            <a:rPr lang="en-IE" sz="1200" b="0" i="1" dirty="0">
              <a:solidFill>
                <a:schemeClr val="bg1"/>
              </a:solidFill>
              <a:latin typeface="+mj-lt"/>
              <a:ea typeface="Verdana" panose="020B0604030504040204" pitchFamily="34" charset="0"/>
            </a:rPr>
            <a:t>(</a:t>
          </a:r>
          <a:r>
            <a:rPr lang="en-US" sz="1200" b="0" i="1" dirty="0">
              <a:solidFill>
                <a:schemeClr val="bg1"/>
              </a:solidFill>
              <a:latin typeface="+mj-lt"/>
            </a:rPr>
            <a:t>30 meetings </a:t>
          </a:r>
          <a:r>
            <a:rPr lang="en-150" sz="1200" b="0" i="1" dirty="0">
              <a:solidFill>
                <a:schemeClr val="bg1"/>
              </a:solidFill>
              <a:latin typeface="+mj-lt"/>
            </a:rPr>
            <a:t>–</a:t>
          </a:r>
          <a:r>
            <a:rPr lang="en-US" sz="1200" b="0" i="1" dirty="0">
              <a:solidFill>
                <a:schemeClr val="bg1"/>
              </a:solidFill>
              <a:latin typeface="+mj-lt"/>
            </a:rPr>
            <a:t> 1 ILS study </a:t>
          </a:r>
          <a:r>
            <a:rPr lang="en-150" sz="1200" b="0" i="1" dirty="0">
              <a:solidFill>
                <a:schemeClr val="bg1"/>
              </a:solidFill>
              <a:latin typeface="+mj-lt"/>
            </a:rPr>
            <a:t>–</a:t>
          </a:r>
          <a:r>
            <a:rPr lang="en-US" sz="1200" b="0" i="1" dirty="0">
              <a:solidFill>
                <a:schemeClr val="bg1"/>
              </a:solidFill>
              <a:latin typeface="+mj-lt"/>
            </a:rPr>
            <a:t> Completed activities in 2019</a:t>
          </a:r>
          <a:r>
            <a:rPr lang="en-IE" sz="1200" b="0" i="1" dirty="0">
              <a:solidFill>
                <a:schemeClr val="bg1"/>
              </a:solidFill>
              <a:latin typeface="+mj-lt"/>
              <a:ea typeface="Verdana" panose="020B0604030504040204" pitchFamily="34" charset="0"/>
            </a:rPr>
            <a:t>)</a:t>
          </a:r>
          <a:endParaRPr lang="el-GR" sz="1200" b="0" i="1" dirty="0">
            <a:solidFill>
              <a:schemeClr val="bg1"/>
            </a:solidFill>
            <a:latin typeface="+mj-lt"/>
            <a:ea typeface="Verdana" panose="020B0604030504040204" pitchFamily="34" charset="0"/>
          </a:endParaRPr>
        </a:p>
      </dgm:t>
    </dgm:pt>
    <dgm:pt modelId="{6CF9A41A-D7AA-42A1-BCE6-F52AD0658215}" type="parTrans" cxnId="{8520AAFE-307C-4B59-AF63-BA54B85188A4}">
      <dgm:prSet/>
      <dgm:spPr>
        <a:ln>
          <a:solidFill>
            <a:schemeClr val="tx1">
              <a:lumMod val="50000"/>
            </a:schemeClr>
          </a:solidFill>
        </a:ln>
      </dgm:spPr>
      <dgm:t>
        <a:bodyPr/>
        <a:lstStyle/>
        <a:p>
          <a:endParaRPr lang="el-GR" sz="1800">
            <a:latin typeface="+mj-lt"/>
          </a:endParaRPr>
        </a:p>
      </dgm:t>
    </dgm:pt>
    <dgm:pt modelId="{F4A176C1-3F4F-4127-A8E1-3F4BE5DEDAE6}" type="sibTrans" cxnId="{8520AAFE-307C-4B59-AF63-BA54B85188A4}">
      <dgm:prSet/>
      <dgm:spPr/>
      <dgm:t>
        <a:bodyPr/>
        <a:lstStyle/>
        <a:p>
          <a:endParaRPr lang="el-GR" sz="1800">
            <a:latin typeface="+mj-lt"/>
          </a:endParaRPr>
        </a:p>
      </dgm:t>
    </dgm:pt>
    <dgm:pt modelId="{4AADEFA6-762B-4BF7-91C0-F723E853B086}">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altLang="en-US" sz="1400" b="1" dirty="0">
              <a:solidFill>
                <a:schemeClr val="bg1"/>
              </a:solidFill>
              <a:latin typeface="+mj-lt"/>
              <a:ea typeface="Verdana" panose="020B0604030504040204" pitchFamily="34" charset="0"/>
            </a:rPr>
            <a:t>TF2</a:t>
          </a:r>
        </a:p>
        <a:p>
          <a:pPr>
            <a:lnSpc>
              <a:spcPct val="100000"/>
            </a:lnSpc>
            <a:spcAft>
              <a:spcPts val="600"/>
            </a:spcAft>
          </a:pPr>
          <a:r>
            <a:rPr lang="en-IE" sz="1400" b="1" dirty="0">
              <a:solidFill>
                <a:schemeClr val="bg1"/>
              </a:solidFill>
              <a:latin typeface="+mj-lt"/>
              <a:ea typeface="Verdana" panose="020B0604030504040204" pitchFamily="34" charset="0"/>
            </a:rPr>
            <a:t>Development of sampling &amp; measurement requirements</a:t>
          </a:r>
        </a:p>
        <a:p>
          <a:pPr>
            <a:lnSpc>
              <a:spcPct val="100000"/>
            </a:lnSpc>
            <a:spcAft>
              <a:spcPts val="0"/>
            </a:spcAft>
          </a:pPr>
          <a:r>
            <a:rPr lang="en-IE" sz="1200" b="0" i="1" dirty="0">
              <a:solidFill>
                <a:schemeClr val="bg1"/>
              </a:solidFill>
              <a:latin typeface="+mj-lt"/>
              <a:ea typeface="Verdana" panose="020B0604030504040204" pitchFamily="34" charset="0"/>
            </a:rPr>
            <a:t>(</a:t>
          </a:r>
          <a:r>
            <a:rPr lang="en-US" sz="1200" b="0" i="1" dirty="0">
              <a:solidFill>
                <a:schemeClr val="bg1"/>
              </a:solidFill>
              <a:latin typeface="+mj-lt"/>
            </a:rPr>
            <a:t>30 meetings </a:t>
          </a:r>
          <a:r>
            <a:rPr lang="en-150" sz="1200" b="0" i="1" dirty="0">
              <a:solidFill>
                <a:schemeClr val="bg1"/>
              </a:solidFill>
              <a:latin typeface="+mj-lt"/>
            </a:rPr>
            <a:t>–</a:t>
          </a:r>
          <a:r>
            <a:rPr lang="en-US" sz="1200" b="0" i="1" dirty="0">
              <a:solidFill>
                <a:schemeClr val="bg1"/>
              </a:solidFill>
              <a:latin typeface="+mj-lt"/>
            </a:rPr>
            <a:t> 1 ILS study </a:t>
          </a:r>
          <a:r>
            <a:rPr lang="en-150" sz="1200" b="0" i="1" dirty="0">
              <a:solidFill>
                <a:schemeClr val="bg1"/>
              </a:solidFill>
              <a:latin typeface="+mj-lt"/>
            </a:rPr>
            <a:t>–</a:t>
          </a:r>
          <a:r>
            <a:rPr lang="en-US" sz="1200" b="0" i="1" dirty="0">
              <a:solidFill>
                <a:schemeClr val="bg1"/>
              </a:solidFill>
              <a:latin typeface="+mj-lt"/>
            </a:rPr>
            <a:t> Completed activities in 2019</a:t>
          </a:r>
          <a:r>
            <a:rPr lang="en-IE" sz="1200" b="0" i="1" dirty="0">
              <a:solidFill>
                <a:schemeClr val="bg1"/>
              </a:solidFill>
              <a:latin typeface="+mj-lt"/>
              <a:ea typeface="Verdana" panose="020B0604030504040204" pitchFamily="34" charset="0"/>
            </a:rPr>
            <a:t>)</a:t>
          </a:r>
          <a:r>
            <a:rPr lang="en-IE" sz="1200" b="1" dirty="0">
              <a:solidFill>
                <a:schemeClr val="bg1"/>
              </a:solidFill>
              <a:latin typeface="+mj-lt"/>
              <a:ea typeface="Verdana" panose="020B0604030504040204" pitchFamily="34" charset="0"/>
            </a:rPr>
            <a:t> </a:t>
          </a:r>
          <a:endParaRPr lang="el-GR" sz="1200" b="1" dirty="0">
            <a:solidFill>
              <a:schemeClr val="bg1"/>
            </a:solidFill>
            <a:latin typeface="+mj-lt"/>
            <a:ea typeface="Verdana" panose="020B0604030504040204" pitchFamily="34" charset="0"/>
          </a:endParaRPr>
        </a:p>
      </dgm:t>
    </dgm:pt>
    <dgm:pt modelId="{164037FA-7AA8-4871-8247-AEBA7A5987A1}" type="parTrans" cxnId="{26BC1897-5397-4D25-8ABD-F5EA8A320BB9}">
      <dgm:prSet/>
      <dgm:spPr>
        <a:ln>
          <a:solidFill>
            <a:schemeClr val="tx1"/>
          </a:solidFill>
        </a:ln>
      </dgm:spPr>
      <dgm:t>
        <a:bodyPr/>
        <a:lstStyle/>
        <a:p>
          <a:endParaRPr lang="el-GR" sz="1800">
            <a:latin typeface="+mj-lt"/>
          </a:endParaRPr>
        </a:p>
      </dgm:t>
    </dgm:pt>
    <dgm:pt modelId="{0601AF48-739B-46B8-8D20-E594B76FCA80}" type="sibTrans" cxnId="{26BC1897-5397-4D25-8ABD-F5EA8A320BB9}">
      <dgm:prSet/>
      <dgm:spPr/>
      <dgm:t>
        <a:bodyPr/>
        <a:lstStyle/>
        <a:p>
          <a:endParaRPr lang="el-GR" sz="1800">
            <a:latin typeface="+mj-lt"/>
          </a:endParaRPr>
        </a:p>
      </dgm:t>
    </dgm:pt>
    <dgm:pt modelId="{281FBF84-ABC2-4D9B-8664-4AAEBF913825}">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altLang="en-US" sz="1400" b="1" dirty="0">
              <a:solidFill>
                <a:schemeClr val="bg1"/>
              </a:solidFill>
              <a:latin typeface="+mj-lt"/>
              <a:ea typeface="Verdana" panose="020B0604030504040204" pitchFamily="34" charset="0"/>
            </a:rPr>
            <a:t>TF3 </a:t>
          </a:r>
        </a:p>
        <a:p>
          <a:pPr>
            <a:lnSpc>
              <a:spcPct val="100000"/>
            </a:lnSpc>
            <a:spcAft>
              <a:spcPts val="600"/>
            </a:spcAft>
          </a:pPr>
          <a:r>
            <a:rPr lang="en-IE" altLang="en-US" sz="1400" b="1" dirty="0">
              <a:solidFill>
                <a:schemeClr val="bg1"/>
              </a:solidFill>
              <a:latin typeface="+mj-lt"/>
              <a:ea typeface="Verdana" panose="020B0604030504040204" pitchFamily="34" charset="0"/>
            </a:rPr>
            <a:t>Intelaboratory Study</a:t>
          </a:r>
        </a:p>
        <a:p>
          <a:pPr>
            <a:lnSpc>
              <a:spcPct val="100000"/>
            </a:lnSpc>
            <a:spcAft>
              <a:spcPts val="0"/>
            </a:spcAft>
          </a:pPr>
          <a:r>
            <a:rPr lang="en-IE" sz="1200" b="0" i="1" dirty="0">
              <a:solidFill>
                <a:schemeClr val="bg1"/>
              </a:solidFill>
              <a:latin typeface="+mj-lt"/>
              <a:ea typeface="Verdana" panose="020B0604030504040204" pitchFamily="34" charset="0"/>
            </a:rPr>
            <a:t>(</a:t>
          </a:r>
          <a:r>
            <a:rPr lang="en-US" sz="1200" b="0" i="1" dirty="0">
              <a:solidFill>
                <a:schemeClr val="bg1"/>
              </a:solidFill>
              <a:latin typeface="+mj-lt"/>
            </a:rPr>
            <a:t>6 meetings </a:t>
          </a:r>
          <a:r>
            <a:rPr lang="en-150" sz="1200" b="0" i="1" dirty="0">
              <a:solidFill>
                <a:schemeClr val="bg1"/>
              </a:solidFill>
              <a:latin typeface="+mj-lt"/>
            </a:rPr>
            <a:t>–</a:t>
          </a:r>
          <a:r>
            <a:rPr lang="en-US" sz="1200" b="0" i="1" dirty="0">
              <a:solidFill>
                <a:schemeClr val="bg1"/>
              </a:solidFill>
              <a:latin typeface="+mj-lt"/>
            </a:rPr>
            <a:t> 1 ILS study </a:t>
          </a:r>
          <a:r>
            <a:rPr lang="en-150" sz="1200" b="0" i="1" dirty="0">
              <a:solidFill>
                <a:schemeClr val="bg1"/>
              </a:solidFill>
              <a:latin typeface="+mj-lt"/>
            </a:rPr>
            <a:t>–</a:t>
          </a:r>
          <a:r>
            <a:rPr lang="en-US" sz="1200" b="0" i="1" dirty="0">
              <a:solidFill>
                <a:schemeClr val="bg1"/>
              </a:solidFill>
              <a:latin typeface="+mj-lt"/>
            </a:rPr>
            <a:t> Completed activities in 2022</a:t>
          </a:r>
          <a:r>
            <a:rPr lang="en-IE" sz="1200" b="0" i="1" dirty="0">
              <a:solidFill>
                <a:schemeClr val="bg1"/>
              </a:solidFill>
              <a:latin typeface="+mj-lt"/>
              <a:ea typeface="Verdana" panose="020B0604030504040204" pitchFamily="34" charset="0"/>
            </a:rPr>
            <a:t>)</a:t>
          </a:r>
          <a:endParaRPr lang="el-GR" sz="1200" b="1" dirty="0">
            <a:solidFill>
              <a:schemeClr val="bg1"/>
            </a:solidFill>
            <a:latin typeface="+mj-lt"/>
            <a:ea typeface="Verdana" panose="020B0604030504040204" pitchFamily="34" charset="0"/>
          </a:endParaRPr>
        </a:p>
      </dgm:t>
    </dgm:pt>
    <dgm:pt modelId="{B52B87B4-0C24-4404-BCB6-B508A16A8EB0}" type="parTrans" cxnId="{59471E2F-1FDF-400C-A645-A9D0A6821579}">
      <dgm:prSet/>
      <dgm:spPr>
        <a:ln>
          <a:solidFill>
            <a:schemeClr val="tx1"/>
          </a:solidFill>
        </a:ln>
      </dgm:spPr>
      <dgm:t>
        <a:bodyPr/>
        <a:lstStyle/>
        <a:p>
          <a:endParaRPr lang="en-GB" sz="1800">
            <a:latin typeface="+mj-lt"/>
          </a:endParaRPr>
        </a:p>
      </dgm:t>
    </dgm:pt>
    <dgm:pt modelId="{6F30C24D-716B-4F09-901A-6EA782B8AE4A}" type="sibTrans" cxnId="{59471E2F-1FDF-400C-A645-A9D0A6821579}">
      <dgm:prSet/>
      <dgm:spPr/>
      <dgm:t>
        <a:bodyPr/>
        <a:lstStyle/>
        <a:p>
          <a:endParaRPr lang="en-GB" sz="1800">
            <a:latin typeface="+mj-lt"/>
          </a:endParaRPr>
        </a:p>
      </dgm:t>
    </dgm:pt>
    <dgm:pt modelId="{15DBE330-BE22-46F4-8B2C-49837854E9A7}">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sz="1400" b="1" dirty="0"/>
            <a:t>TF4 </a:t>
          </a:r>
        </a:p>
        <a:p>
          <a:pPr>
            <a:lnSpc>
              <a:spcPct val="100000"/>
            </a:lnSpc>
            <a:spcAft>
              <a:spcPts val="600"/>
            </a:spcAft>
          </a:pPr>
          <a:r>
            <a:rPr lang="en-IE" sz="1400" b="1" dirty="0"/>
            <a:t>Introduction of non-friction braking in the GTR</a:t>
          </a:r>
        </a:p>
        <a:p>
          <a:pPr>
            <a:lnSpc>
              <a:spcPct val="100000"/>
            </a:lnSpc>
            <a:spcAft>
              <a:spcPts val="0"/>
            </a:spcAft>
          </a:pPr>
          <a:r>
            <a:rPr lang="en-IE" sz="1200" b="0" i="1" dirty="0">
              <a:solidFill>
                <a:schemeClr val="bg1"/>
              </a:solidFill>
              <a:latin typeface="+mj-lt"/>
              <a:ea typeface="Verdana" panose="020B0604030504040204" pitchFamily="34" charset="0"/>
            </a:rPr>
            <a:t>(</a:t>
          </a:r>
          <a:r>
            <a:rPr lang="en-US" sz="1200" b="0" i="1" dirty="0">
              <a:solidFill>
                <a:schemeClr val="bg1"/>
              </a:solidFill>
              <a:latin typeface="+mj-lt"/>
              <a:ea typeface="Verdana" panose="020B0604030504040204" pitchFamily="34" charset="0"/>
            </a:rPr>
            <a:t>21 meetings </a:t>
          </a:r>
          <a:r>
            <a:rPr lang="en-150" sz="1200" b="0" i="1" dirty="0">
              <a:solidFill>
                <a:schemeClr val="bg1"/>
              </a:solidFill>
              <a:latin typeface="+mj-lt"/>
              <a:ea typeface="Verdana" panose="020B0604030504040204" pitchFamily="34" charset="0"/>
            </a:rPr>
            <a:t>–</a:t>
          </a:r>
          <a:r>
            <a:rPr lang="en-US" sz="1200" b="0" i="1" dirty="0">
              <a:solidFill>
                <a:schemeClr val="bg1"/>
              </a:solidFill>
              <a:latin typeface="+mj-lt"/>
              <a:ea typeface="Verdana" panose="020B0604030504040204" pitchFamily="34" charset="0"/>
            </a:rPr>
            <a:t> Completed activities in 2022 – will be active</a:t>
          </a:r>
          <a:r>
            <a:rPr lang="en-IE" sz="1200" b="0" i="1" dirty="0">
              <a:solidFill>
                <a:schemeClr val="bg1"/>
              </a:solidFill>
              <a:latin typeface="+mj-lt"/>
              <a:ea typeface="Verdana" panose="020B0604030504040204" pitchFamily="34" charset="0"/>
            </a:rPr>
            <a:t>)</a:t>
          </a:r>
          <a:endParaRPr lang="el-GR" sz="1200" b="0" i="1" dirty="0">
            <a:solidFill>
              <a:schemeClr val="bg1"/>
            </a:solidFill>
            <a:latin typeface="+mj-lt"/>
            <a:ea typeface="Verdana" panose="020B0604030504040204" pitchFamily="34" charset="0"/>
          </a:endParaRPr>
        </a:p>
      </dgm:t>
    </dgm:pt>
    <dgm:pt modelId="{D674BF0C-9D5B-4088-8B39-D15F23D99ED0}" type="parTrans" cxnId="{F3323262-529E-4798-B941-BFB6D1BC2C1B}">
      <dgm:prSet/>
      <dgm:spPr>
        <a:ln>
          <a:solidFill>
            <a:schemeClr val="tx1">
              <a:lumMod val="50000"/>
            </a:schemeClr>
          </a:solidFill>
        </a:ln>
      </dgm:spPr>
      <dgm:t>
        <a:bodyPr/>
        <a:lstStyle/>
        <a:p>
          <a:endParaRPr lang="en-GB"/>
        </a:p>
      </dgm:t>
    </dgm:pt>
    <dgm:pt modelId="{02E486B5-38AC-4F86-B0D3-816A2361FF5A}" type="sibTrans" cxnId="{F3323262-529E-4798-B941-BFB6D1BC2C1B}">
      <dgm:prSet/>
      <dgm:spPr/>
      <dgm:t>
        <a:bodyPr/>
        <a:lstStyle/>
        <a:p>
          <a:endParaRPr lang="en-GB"/>
        </a:p>
      </dgm:t>
    </dgm:pt>
    <dgm:pt modelId="{C91C7559-2290-4303-B04C-E9900FA2F6DB}" type="asst">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sz="2000" b="1" dirty="0">
              <a:solidFill>
                <a:schemeClr val="bg1"/>
              </a:solidFill>
              <a:effectLst>
                <a:outerShdw blurRad="38100" dist="38100" dir="2700000" algn="tl">
                  <a:srgbClr val="000000">
                    <a:alpha val="43137"/>
                  </a:srgbClr>
                </a:outerShdw>
              </a:effectLst>
              <a:latin typeface="+mj-lt"/>
              <a:ea typeface="Verdana" panose="020B0604030504040204" pitchFamily="34" charset="0"/>
            </a:rPr>
            <a:t>Technical </a:t>
          </a:r>
        </a:p>
        <a:p>
          <a:pPr>
            <a:lnSpc>
              <a:spcPct val="100000"/>
            </a:lnSpc>
            <a:spcAft>
              <a:spcPts val="0"/>
            </a:spcAft>
          </a:pPr>
          <a:r>
            <a:rPr lang="en-IE" sz="2000" b="1" dirty="0">
              <a:solidFill>
                <a:schemeClr val="bg1"/>
              </a:solidFill>
              <a:effectLst>
                <a:outerShdw blurRad="38100" dist="38100" dir="2700000" algn="tl">
                  <a:srgbClr val="000000">
                    <a:alpha val="43137"/>
                  </a:srgbClr>
                </a:outerShdw>
              </a:effectLst>
              <a:latin typeface="+mj-lt"/>
              <a:ea typeface="Verdana" panose="020B0604030504040204" pitchFamily="34" charset="0"/>
            </a:rPr>
            <a:t>Working</a:t>
          </a:r>
        </a:p>
        <a:p>
          <a:pPr>
            <a:lnSpc>
              <a:spcPct val="100000"/>
            </a:lnSpc>
            <a:spcAft>
              <a:spcPts val="0"/>
            </a:spcAft>
          </a:pPr>
          <a:r>
            <a:rPr lang="en-IE" sz="2000" b="1" dirty="0">
              <a:solidFill>
                <a:schemeClr val="bg1"/>
              </a:solidFill>
              <a:effectLst>
                <a:outerShdw blurRad="38100" dist="38100" dir="2700000" algn="tl">
                  <a:srgbClr val="000000">
                    <a:alpha val="43137"/>
                  </a:srgbClr>
                </a:outerShdw>
              </a:effectLst>
              <a:latin typeface="+mj-lt"/>
              <a:ea typeface="Verdana" panose="020B0604030504040204" pitchFamily="34" charset="0"/>
            </a:rPr>
            <a:t>Groups</a:t>
          </a:r>
          <a:endParaRPr lang="el-GR" sz="2000" b="1" dirty="0">
            <a:solidFill>
              <a:schemeClr val="bg1"/>
            </a:solidFill>
            <a:effectLst>
              <a:outerShdw blurRad="38100" dist="38100" dir="2700000" algn="tl">
                <a:srgbClr val="000000">
                  <a:alpha val="43137"/>
                </a:srgbClr>
              </a:outerShdw>
            </a:effectLst>
            <a:latin typeface="+mj-lt"/>
            <a:ea typeface="Verdana" panose="020B0604030504040204" pitchFamily="34" charset="0"/>
          </a:endParaRPr>
        </a:p>
      </dgm:t>
    </dgm:pt>
    <dgm:pt modelId="{7E8C9C64-DF6B-4574-82A1-952D9A282D74}" type="sibTrans" cxnId="{952022E5-2B65-4C58-BF32-57C106E96AE4}">
      <dgm:prSet/>
      <dgm:spPr/>
      <dgm:t>
        <a:bodyPr/>
        <a:lstStyle/>
        <a:p>
          <a:endParaRPr lang="el-GR" sz="1800">
            <a:latin typeface="+mj-lt"/>
          </a:endParaRPr>
        </a:p>
      </dgm:t>
    </dgm:pt>
    <dgm:pt modelId="{877248EE-928A-4E30-B849-2835CE80A4B2}" type="parTrans" cxnId="{952022E5-2B65-4C58-BF32-57C106E96AE4}">
      <dgm:prSet/>
      <dgm:spPr/>
      <dgm:t>
        <a:bodyPr/>
        <a:lstStyle/>
        <a:p>
          <a:endParaRPr lang="el-GR" sz="1800">
            <a:latin typeface="+mj-lt"/>
          </a:endParaRPr>
        </a:p>
      </dgm:t>
    </dgm:pt>
    <dgm:pt modelId="{B6B6EF10-9005-4A36-BF5D-4A2147335BCD}" type="pres">
      <dgm:prSet presAssocID="{473A8834-37B1-4D11-AE9B-B7CB6B956608}" presName="hierChild1" presStyleCnt="0">
        <dgm:presLayoutVars>
          <dgm:orgChart val="1"/>
          <dgm:chPref val="1"/>
          <dgm:dir/>
          <dgm:animOne val="branch"/>
          <dgm:animLvl val="lvl"/>
          <dgm:resizeHandles/>
        </dgm:presLayoutVars>
      </dgm:prSet>
      <dgm:spPr/>
    </dgm:pt>
    <dgm:pt modelId="{69FDEF9D-4491-4412-965A-B08DF91CF04E}" type="pres">
      <dgm:prSet presAssocID="{C91C7559-2290-4303-B04C-E9900FA2F6DB}" presName="hierRoot1" presStyleCnt="0">
        <dgm:presLayoutVars>
          <dgm:hierBranch val="init"/>
        </dgm:presLayoutVars>
      </dgm:prSet>
      <dgm:spPr/>
    </dgm:pt>
    <dgm:pt modelId="{14403C18-2608-4B85-8A6C-70CEA8642FE2}" type="pres">
      <dgm:prSet presAssocID="{C91C7559-2290-4303-B04C-E9900FA2F6DB}" presName="rootComposite1" presStyleCnt="0"/>
      <dgm:spPr/>
    </dgm:pt>
    <dgm:pt modelId="{335623F8-D7F9-42F7-AA17-E8BE11917180}" type="pres">
      <dgm:prSet presAssocID="{C91C7559-2290-4303-B04C-E9900FA2F6DB}" presName="rootText1" presStyleLbl="node0" presStyleIdx="0" presStyleCnt="1" custScaleX="118329" custScaleY="111001" custLinFactNeighborY="-19543">
        <dgm:presLayoutVars>
          <dgm:chPref val="3"/>
        </dgm:presLayoutVars>
      </dgm:prSet>
      <dgm:spPr/>
    </dgm:pt>
    <dgm:pt modelId="{8AFAB035-B093-4BD7-8FBD-3C73DFAEAD03}" type="pres">
      <dgm:prSet presAssocID="{C91C7559-2290-4303-B04C-E9900FA2F6DB}" presName="rootConnector1" presStyleLbl="asst0" presStyleIdx="0" presStyleCnt="0"/>
      <dgm:spPr/>
    </dgm:pt>
    <dgm:pt modelId="{CD6FFBE1-0C14-43BB-9744-F7B88E13B084}" type="pres">
      <dgm:prSet presAssocID="{C91C7559-2290-4303-B04C-E9900FA2F6DB}" presName="hierChild2" presStyleCnt="0"/>
      <dgm:spPr/>
    </dgm:pt>
    <dgm:pt modelId="{281DF613-819D-4104-99F0-3425366F60E3}" type="pres">
      <dgm:prSet presAssocID="{6CF9A41A-D7AA-42A1-BCE6-F52AD0658215}" presName="Name37" presStyleLbl="parChTrans1D2" presStyleIdx="0" presStyleCnt="4"/>
      <dgm:spPr/>
    </dgm:pt>
    <dgm:pt modelId="{46BED597-F292-452C-8C19-FB8337A68623}" type="pres">
      <dgm:prSet presAssocID="{CF25EE15-849F-4ACF-8F23-75BE5710BAD9}" presName="hierRoot2" presStyleCnt="0">
        <dgm:presLayoutVars>
          <dgm:hierBranch val="init"/>
        </dgm:presLayoutVars>
      </dgm:prSet>
      <dgm:spPr/>
    </dgm:pt>
    <dgm:pt modelId="{25558AB0-C66E-4266-92FE-1AA89C238BB7}" type="pres">
      <dgm:prSet presAssocID="{CF25EE15-849F-4ACF-8F23-75BE5710BAD9}" presName="rootComposite" presStyleCnt="0"/>
      <dgm:spPr/>
    </dgm:pt>
    <dgm:pt modelId="{26E79941-3DD4-465E-A163-1A9567936CF4}" type="pres">
      <dgm:prSet presAssocID="{CF25EE15-849F-4ACF-8F23-75BE5710BAD9}" presName="rootText" presStyleLbl="node2" presStyleIdx="0" presStyleCnt="4" custScaleX="118779" custScaleY="112459">
        <dgm:presLayoutVars>
          <dgm:chPref val="3"/>
        </dgm:presLayoutVars>
      </dgm:prSet>
      <dgm:spPr/>
    </dgm:pt>
    <dgm:pt modelId="{3AE07CE5-465C-40A9-89F5-D6B3DAC7FB72}" type="pres">
      <dgm:prSet presAssocID="{CF25EE15-849F-4ACF-8F23-75BE5710BAD9}" presName="rootConnector" presStyleLbl="node2" presStyleIdx="0" presStyleCnt="4"/>
      <dgm:spPr/>
    </dgm:pt>
    <dgm:pt modelId="{6A3EE024-EE10-4472-9D47-40257A4CB969}" type="pres">
      <dgm:prSet presAssocID="{CF25EE15-849F-4ACF-8F23-75BE5710BAD9}" presName="hierChild4" presStyleCnt="0"/>
      <dgm:spPr/>
    </dgm:pt>
    <dgm:pt modelId="{B27C1D59-F0D2-4A97-ABBE-248136F7CB4A}" type="pres">
      <dgm:prSet presAssocID="{CF25EE15-849F-4ACF-8F23-75BE5710BAD9}" presName="hierChild5" presStyleCnt="0"/>
      <dgm:spPr/>
    </dgm:pt>
    <dgm:pt modelId="{5EEB4720-88D6-4FFE-86A4-095AF51ED306}" type="pres">
      <dgm:prSet presAssocID="{164037FA-7AA8-4871-8247-AEBA7A5987A1}" presName="Name37" presStyleLbl="parChTrans1D2" presStyleIdx="1" presStyleCnt="4"/>
      <dgm:spPr/>
    </dgm:pt>
    <dgm:pt modelId="{01D9F0E1-FA7A-4039-B5FA-7549468783BF}" type="pres">
      <dgm:prSet presAssocID="{4AADEFA6-762B-4BF7-91C0-F723E853B086}" presName="hierRoot2" presStyleCnt="0">
        <dgm:presLayoutVars>
          <dgm:hierBranch val="init"/>
        </dgm:presLayoutVars>
      </dgm:prSet>
      <dgm:spPr/>
    </dgm:pt>
    <dgm:pt modelId="{A4C6112F-8B57-49F6-B688-C08FE6DEB763}" type="pres">
      <dgm:prSet presAssocID="{4AADEFA6-762B-4BF7-91C0-F723E853B086}" presName="rootComposite" presStyleCnt="0"/>
      <dgm:spPr/>
    </dgm:pt>
    <dgm:pt modelId="{FFF0E6A0-2AF6-4F4B-A3B2-3DC6B4B6DA37}" type="pres">
      <dgm:prSet presAssocID="{4AADEFA6-762B-4BF7-91C0-F723E853B086}" presName="rootText" presStyleLbl="node2" presStyleIdx="1" presStyleCnt="4" custScaleX="120539" custScaleY="112459">
        <dgm:presLayoutVars>
          <dgm:chPref val="3"/>
        </dgm:presLayoutVars>
      </dgm:prSet>
      <dgm:spPr/>
    </dgm:pt>
    <dgm:pt modelId="{5A3C19E8-3FB9-4AF8-9D0D-0733E9879F59}" type="pres">
      <dgm:prSet presAssocID="{4AADEFA6-762B-4BF7-91C0-F723E853B086}" presName="rootConnector" presStyleLbl="node2" presStyleIdx="1" presStyleCnt="4"/>
      <dgm:spPr/>
    </dgm:pt>
    <dgm:pt modelId="{BB1F69DD-88E6-4393-9C3A-43FA7EAF45EF}" type="pres">
      <dgm:prSet presAssocID="{4AADEFA6-762B-4BF7-91C0-F723E853B086}" presName="hierChild4" presStyleCnt="0"/>
      <dgm:spPr/>
    </dgm:pt>
    <dgm:pt modelId="{6BDFEC1D-CD60-40F2-B228-322A88E70328}" type="pres">
      <dgm:prSet presAssocID="{4AADEFA6-762B-4BF7-91C0-F723E853B086}" presName="hierChild5" presStyleCnt="0"/>
      <dgm:spPr/>
    </dgm:pt>
    <dgm:pt modelId="{37E6120F-9F0D-47CE-88C2-E72E27C5016C}" type="pres">
      <dgm:prSet presAssocID="{B52B87B4-0C24-4404-BCB6-B508A16A8EB0}" presName="Name37" presStyleLbl="parChTrans1D2" presStyleIdx="2" presStyleCnt="4"/>
      <dgm:spPr/>
    </dgm:pt>
    <dgm:pt modelId="{2427F3C2-309A-4862-BE77-6809C7FF13D6}" type="pres">
      <dgm:prSet presAssocID="{281FBF84-ABC2-4D9B-8664-4AAEBF913825}" presName="hierRoot2" presStyleCnt="0">
        <dgm:presLayoutVars>
          <dgm:hierBranch val="init"/>
        </dgm:presLayoutVars>
      </dgm:prSet>
      <dgm:spPr/>
    </dgm:pt>
    <dgm:pt modelId="{BDCD1930-C365-4F48-B8E9-DAC065CE00AB}" type="pres">
      <dgm:prSet presAssocID="{281FBF84-ABC2-4D9B-8664-4AAEBF913825}" presName="rootComposite" presStyleCnt="0"/>
      <dgm:spPr/>
    </dgm:pt>
    <dgm:pt modelId="{92246936-D68B-4B51-AD42-CE7F35521FB2}" type="pres">
      <dgm:prSet presAssocID="{281FBF84-ABC2-4D9B-8664-4AAEBF913825}" presName="rootText" presStyleLbl="node2" presStyleIdx="2" presStyleCnt="4" custScaleX="117478" custScaleY="112459">
        <dgm:presLayoutVars>
          <dgm:chPref val="3"/>
        </dgm:presLayoutVars>
      </dgm:prSet>
      <dgm:spPr/>
    </dgm:pt>
    <dgm:pt modelId="{3A9DD40F-6681-4753-A8FE-4EBD1B5B8F41}" type="pres">
      <dgm:prSet presAssocID="{281FBF84-ABC2-4D9B-8664-4AAEBF913825}" presName="rootConnector" presStyleLbl="node2" presStyleIdx="2" presStyleCnt="4"/>
      <dgm:spPr/>
    </dgm:pt>
    <dgm:pt modelId="{1893C070-EEE1-4FC5-B128-A78B83D5CE73}" type="pres">
      <dgm:prSet presAssocID="{281FBF84-ABC2-4D9B-8664-4AAEBF913825}" presName="hierChild4" presStyleCnt="0"/>
      <dgm:spPr/>
    </dgm:pt>
    <dgm:pt modelId="{FEBEBD59-46DF-4787-83C2-2710F17C686C}" type="pres">
      <dgm:prSet presAssocID="{281FBF84-ABC2-4D9B-8664-4AAEBF913825}" presName="hierChild5" presStyleCnt="0"/>
      <dgm:spPr/>
    </dgm:pt>
    <dgm:pt modelId="{7DACEF23-5FB3-4FD8-AC89-1EDFB8EF46B7}" type="pres">
      <dgm:prSet presAssocID="{D674BF0C-9D5B-4088-8B39-D15F23D99ED0}" presName="Name37" presStyleLbl="parChTrans1D2" presStyleIdx="3" presStyleCnt="4"/>
      <dgm:spPr/>
    </dgm:pt>
    <dgm:pt modelId="{AC73BD18-C570-480F-9E8A-2ED43F372368}" type="pres">
      <dgm:prSet presAssocID="{15DBE330-BE22-46F4-8B2C-49837854E9A7}" presName="hierRoot2" presStyleCnt="0">
        <dgm:presLayoutVars>
          <dgm:hierBranch val="init"/>
        </dgm:presLayoutVars>
      </dgm:prSet>
      <dgm:spPr/>
    </dgm:pt>
    <dgm:pt modelId="{76107FFF-26A0-4695-865F-E8FA4960DB58}" type="pres">
      <dgm:prSet presAssocID="{15DBE330-BE22-46F4-8B2C-49837854E9A7}" presName="rootComposite" presStyleCnt="0"/>
      <dgm:spPr/>
    </dgm:pt>
    <dgm:pt modelId="{D3AB1AB3-AF87-4996-877D-0C793F79B1B0}" type="pres">
      <dgm:prSet presAssocID="{15DBE330-BE22-46F4-8B2C-49837854E9A7}" presName="rootText" presStyleLbl="node2" presStyleIdx="3" presStyleCnt="4" custScaleX="117708" custScaleY="112459">
        <dgm:presLayoutVars>
          <dgm:chPref val="3"/>
        </dgm:presLayoutVars>
      </dgm:prSet>
      <dgm:spPr/>
    </dgm:pt>
    <dgm:pt modelId="{FA39155B-121C-4803-9BF9-FD6F39214433}" type="pres">
      <dgm:prSet presAssocID="{15DBE330-BE22-46F4-8B2C-49837854E9A7}" presName="rootConnector" presStyleLbl="node2" presStyleIdx="3" presStyleCnt="4"/>
      <dgm:spPr/>
    </dgm:pt>
    <dgm:pt modelId="{9503C4ED-34B6-48FE-A542-DCEDDB3EF980}" type="pres">
      <dgm:prSet presAssocID="{15DBE330-BE22-46F4-8B2C-49837854E9A7}" presName="hierChild4" presStyleCnt="0"/>
      <dgm:spPr/>
    </dgm:pt>
    <dgm:pt modelId="{4008D0F4-2D44-4A08-9BCC-840D808D92D0}" type="pres">
      <dgm:prSet presAssocID="{15DBE330-BE22-46F4-8B2C-49837854E9A7}" presName="hierChild5" presStyleCnt="0"/>
      <dgm:spPr/>
    </dgm:pt>
    <dgm:pt modelId="{3F28D2EA-9FD3-40D1-8F92-63BE7474CE06}" type="pres">
      <dgm:prSet presAssocID="{C91C7559-2290-4303-B04C-E9900FA2F6DB}" presName="hierChild3" presStyleCnt="0"/>
      <dgm:spPr/>
    </dgm:pt>
  </dgm:ptLst>
  <dgm:cxnLst>
    <dgm:cxn modelId="{4C773506-BC7C-4D97-B00B-C5948AF3B4A3}" type="presOf" srcId="{281FBF84-ABC2-4D9B-8664-4AAEBF913825}" destId="{3A9DD40F-6681-4753-A8FE-4EBD1B5B8F41}" srcOrd="1" destOrd="0" presId="urn:microsoft.com/office/officeart/2005/8/layout/orgChart1"/>
    <dgm:cxn modelId="{2D2B7310-BC39-4ADA-9537-A74918048062}" type="presOf" srcId="{4AADEFA6-762B-4BF7-91C0-F723E853B086}" destId="{FFF0E6A0-2AF6-4F4B-A3B2-3DC6B4B6DA37}" srcOrd="0" destOrd="0" presId="urn:microsoft.com/office/officeart/2005/8/layout/orgChart1"/>
    <dgm:cxn modelId="{59471E2F-1FDF-400C-A645-A9D0A6821579}" srcId="{C91C7559-2290-4303-B04C-E9900FA2F6DB}" destId="{281FBF84-ABC2-4D9B-8664-4AAEBF913825}" srcOrd="2" destOrd="0" parTransId="{B52B87B4-0C24-4404-BCB6-B508A16A8EB0}" sibTransId="{6F30C24D-716B-4F09-901A-6EA782B8AE4A}"/>
    <dgm:cxn modelId="{7685193F-8A62-427A-8D6D-35B597924A69}" type="presOf" srcId="{281FBF84-ABC2-4D9B-8664-4AAEBF913825}" destId="{92246936-D68B-4B51-AD42-CE7F35521FB2}" srcOrd="0" destOrd="0" presId="urn:microsoft.com/office/officeart/2005/8/layout/orgChart1"/>
    <dgm:cxn modelId="{DA54FA5C-69A7-40EF-BDA4-766AF597C7EF}" type="presOf" srcId="{D674BF0C-9D5B-4088-8B39-D15F23D99ED0}" destId="{7DACEF23-5FB3-4FD8-AC89-1EDFB8EF46B7}" srcOrd="0" destOrd="0" presId="urn:microsoft.com/office/officeart/2005/8/layout/orgChart1"/>
    <dgm:cxn modelId="{F3323262-529E-4798-B941-BFB6D1BC2C1B}" srcId="{C91C7559-2290-4303-B04C-E9900FA2F6DB}" destId="{15DBE330-BE22-46F4-8B2C-49837854E9A7}" srcOrd="3" destOrd="0" parTransId="{D674BF0C-9D5B-4088-8B39-D15F23D99ED0}" sibTransId="{02E486B5-38AC-4F86-B0D3-816A2361FF5A}"/>
    <dgm:cxn modelId="{3178D846-202B-4463-B801-ACC3E0756ED3}" type="presOf" srcId="{C91C7559-2290-4303-B04C-E9900FA2F6DB}" destId="{8AFAB035-B093-4BD7-8FBD-3C73DFAEAD03}" srcOrd="1" destOrd="0" presId="urn:microsoft.com/office/officeart/2005/8/layout/orgChart1"/>
    <dgm:cxn modelId="{B3488E4C-AA58-4425-964A-E49A4818783A}" type="presOf" srcId="{164037FA-7AA8-4871-8247-AEBA7A5987A1}" destId="{5EEB4720-88D6-4FFE-86A4-095AF51ED306}" srcOrd="0" destOrd="0" presId="urn:microsoft.com/office/officeart/2005/8/layout/orgChart1"/>
    <dgm:cxn modelId="{34F60F7F-32EF-437A-98BB-0530AB2B1E4C}" type="presOf" srcId="{6CF9A41A-D7AA-42A1-BCE6-F52AD0658215}" destId="{281DF613-819D-4104-99F0-3425366F60E3}" srcOrd="0" destOrd="0" presId="urn:microsoft.com/office/officeart/2005/8/layout/orgChart1"/>
    <dgm:cxn modelId="{BEB6DC86-8186-427A-9B61-EE82A6DFC1D1}" type="presOf" srcId="{4AADEFA6-762B-4BF7-91C0-F723E853B086}" destId="{5A3C19E8-3FB9-4AF8-9D0D-0733E9879F59}" srcOrd="1" destOrd="0" presId="urn:microsoft.com/office/officeart/2005/8/layout/orgChart1"/>
    <dgm:cxn modelId="{26BC1897-5397-4D25-8ABD-F5EA8A320BB9}" srcId="{C91C7559-2290-4303-B04C-E9900FA2F6DB}" destId="{4AADEFA6-762B-4BF7-91C0-F723E853B086}" srcOrd="1" destOrd="0" parTransId="{164037FA-7AA8-4871-8247-AEBA7A5987A1}" sibTransId="{0601AF48-739B-46B8-8D20-E594B76FCA80}"/>
    <dgm:cxn modelId="{5D60E6A8-80C3-4EE5-BD9B-7720A570058C}" type="presOf" srcId="{15DBE330-BE22-46F4-8B2C-49837854E9A7}" destId="{FA39155B-121C-4803-9BF9-FD6F39214433}" srcOrd="1" destOrd="0" presId="urn:microsoft.com/office/officeart/2005/8/layout/orgChart1"/>
    <dgm:cxn modelId="{432033AC-40F9-4F70-B1C8-3783653A1D1C}" type="presOf" srcId="{473A8834-37B1-4D11-AE9B-B7CB6B956608}" destId="{B6B6EF10-9005-4A36-BF5D-4A2147335BCD}" srcOrd="0" destOrd="0" presId="urn:microsoft.com/office/officeart/2005/8/layout/orgChart1"/>
    <dgm:cxn modelId="{76E21DB5-8E75-4A42-9371-50473456769A}" type="presOf" srcId="{C91C7559-2290-4303-B04C-E9900FA2F6DB}" destId="{335623F8-D7F9-42F7-AA17-E8BE11917180}" srcOrd="0" destOrd="0" presId="urn:microsoft.com/office/officeart/2005/8/layout/orgChart1"/>
    <dgm:cxn modelId="{99F13EC2-EBE4-405F-9174-C6499F104D8A}" type="presOf" srcId="{15DBE330-BE22-46F4-8B2C-49837854E9A7}" destId="{D3AB1AB3-AF87-4996-877D-0C793F79B1B0}" srcOrd="0" destOrd="0" presId="urn:microsoft.com/office/officeart/2005/8/layout/orgChart1"/>
    <dgm:cxn modelId="{F1BE05CA-7D1F-4BB3-BA5F-A1349F2B9933}" type="presOf" srcId="{CF25EE15-849F-4ACF-8F23-75BE5710BAD9}" destId="{26E79941-3DD4-465E-A163-1A9567936CF4}" srcOrd="0" destOrd="0" presId="urn:microsoft.com/office/officeart/2005/8/layout/orgChart1"/>
    <dgm:cxn modelId="{D1D148CB-A4E2-4799-B909-20F9E1F99B26}" type="presOf" srcId="{CF25EE15-849F-4ACF-8F23-75BE5710BAD9}" destId="{3AE07CE5-465C-40A9-89F5-D6B3DAC7FB72}" srcOrd="1" destOrd="0" presId="urn:microsoft.com/office/officeart/2005/8/layout/orgChart1"/>
    <dgm:cxn modelId="{952022E5-2B65-4C58-BF32-57C106E96AE4}" srcId="{473A8834-37B1-4D11-AE9B-B7CB6B956608}" destId="{C91C7559-2290-4303-B04C-E9900FA2F6DB}" srcOrd="0" destOrd="0" parTransId="{877248EE-928A-4E30-B849-2835CE80A4B2}" sibTransId="{7E8C9C64-DF6B-4574-82A1-952D9A282D74}"/>
    <dgm:cxn modelId="{F1D2A1F9-0903-44AF-9B93-82FC998BA442}" type="presOf" srcId="{B52B87B4-0C24-4404-BCB6-B508A16A8EB0}" destId="{37E6120F-9F0D-47CE-88C2-E72E27C5016C}" srcOrd="0" destOrd="0" presId="urn:microsoft.com/office/officeart/2005/8/layout/orgChart1"/>
    <dgm:cxn modelId="{8520AAFE-307C-4B59-AF63-BA54B85188A4}" srcId="{C91C7559-2290-4303-B04C-E9900FA2F6DB}" destId="{CF25EE15-849F-4ACF-8F23-75BE5710BAD9}" srcOrd="0" destOrd="0" parTransId="{6CF9A41A-D7AA-42A1-BCE6-F52AD0658215}" sibTransId="{F4A176C1-3F4F-4127-A8E1-3F4BE5DEDAE6}"/>
    <dgm:cxn modelId="{C34FD37A-718F-4578-88F2-15D427FDD922}" type="presParOf" srcId="{B6B6EF10-9005-4A36-BF5D-4A2147335BCD}" destId="{69FDEF9D-4491-4412-965A-B08DF91CF04E}" srcOrd="0" destOrd="0" presId="urn:microsoft.com/office/officeart/2005/8/layout/orgChart1"/>
    <dgm:cxn modelId="{37F957C2-42E5-49DE-B361-EA51CCDD674D}" type="presParOf" srcId="{69FDEF9D-4491-4412-965A-B08DF91CF04E}" destId="{14403C18-2608-4B85-8A6C-70CEA8642FE2}" srcOrd="0" destOrd="0" presId="urn:microsoft.com/office/officeart/2005/8/layout/orgChart1"/>
    <dgm:cxn modelId="{3E231733-225D-45F3-A94D-4D407C2F3D12}" type="presParOf" srcId="{14403C18-2608-4B85-8A6C-70CEA8642FE2}" destId="{335623F8-D7F9-42F7-AA17-E8BE11917180}" srcOrd="0" destOrd="0" presId="urn:microsoft.com/office/officeart/2005/8/layout/orgChart1"/>
    <dgm:cxn modelId="{1575FDF2-04E4-4791-9E04-708BBB4E3CD4}" type="presParOf" srcId="{14403C18-2608-4B85-8A6C-70CEA8642FE2}" destId="{8AFAB035-B093-4BD7-8FBD-3C73DFAEAD03}" srcOrd="1" destOrd="0" presId="urn:microsoft.com/office/officeart/2005/8/layout/orgChart1"/>
    <dgm:cxn modelId="{93DB29B9-B9B0-4B93-954F-7AD9C4257DBD}" type="presParOf" srcId="{69FDEF9D-4491-4412-965A-B08DF91CF04E}" destId="{CD6FFBE1-0C14-43BB-9744-F7B88E13B084}" srcOrd="1" destOrd="0" presId="urn:microsoft.com/office/officeart/2005/8/layout/orgChart1"/>
    <dgm:cxn modelId="{1F3BA7E4-3076-442C-80D0-37252CA412C7}" type="presParOf" srcId="{CD6FFBE1-0C14-43BB-9744-F7B88E13B084}" destId="{281DF613-819D-4104-99F0-3425366F60E3}" srcOrd="0" destOrd="0" presId="urn:microsoft.com/office/officeart/2005/8/layout/orgChart1"/>
    <dgm:cxn modelId="{B86ED510-656D-4978-8F5F-976190EE1479}" type="presParOf" srcId="{CD6FFBE1-0C14-43BB-9744-F7B88E13B084}" destId="{46BED597-F292-452C-8C19-FB8337A68623}" srcOrd="1" destOrd="0" presId="urn:microsoft.com/office/officeart/2005/8/layout/orgChart1"/>
    <dgm:cxn modelId="{BC7C8D56-09C4-4A0B-9100-16AEDEB77ED1}" type="presParOf" srcId="{46BED597-F292-452C-8C19-FB8337A68623}" destId="{25558AB0-C66E-4266-92FE-1AA89C238BB7}" srcOrd="0" destOrd="0" presId="urn:microsoft.com/office/officeart/2005/8/layout/orgChart1"/>
    <dgm:cxn modelId="{47391231-E5B6-48B6-BAA5-F296CC9A3CB5}" type="presParOf" srcId="{25558AB0-C66E-4266-92FE-1AA89C238BB7}" destId="{26E79941-3DD4-465E-A163-1A9567936CF4}" srcOrd="0" destOrd="0" presId="urn:microsoft.com/office/officeart/2005/8/layout/orgChart1"/>
    <dgm:cxn modelId="{283ACF6C-7665-447F-B8AB-743F7AB8B9C1}" type="presParOf" srcId="{25558AB0-C66E-4266-92FE-1AA89C238BB7}" destId="{3AE07CE5-465C-40A9-89F5-D6B3DAC7FB72}" srcOrd="1" destOrd="0" presId="urn:microsoft.com/office/officeart/2005/8/layout/orgChart1"/>
    <dgm:cxn modelId="{5A30736D-91C3-4E99-B64C-ECB0452A9451}" type="presParOf" srcId="{46BED597-F292-452C-8C19-FB8337A68623}" destId="{6A3EE024-EE10-4472-9D47-40257A4CB969}" srcOrd="1" destOrd="0" presId="urn:microsoft.com/office/officeart/2005/8/layout/orgChart1"/>
    <dgm:cxn modelId="{FF4B6E91-4462-4C64-8D32-BC5C56DE3E9C}" type="presParOf" srcId="{46BED597-F292-452C-8C19-FB8337A68623}" destId="{B27C1D59-F0D2-4A97-ABBE-248136F7CB4A}" srcOrd="2" destOrd="0" presId="urn:microsoft.com/office/officeart/2005/8/layout/orgChart1"/>
    <dgm:cxn modelId="{C4FB1AC8-CD32-4F9E-9353-E626B3D3AC23}" type="presParOf" srcId="{CD6FFBE1-0C14-43BB-9744-F7B88E13B084}" destId="{5EEB4720-88D6-4FFE-86A4-095AF51ED306}" srcOrd="2" destOrd="0" presId="urn:microsoft.com/office/officeart/2005/8/layout/orgChart1"/>
    <dgm:cxn modelId="{AD03E44C-846E-43AE-9C63-EDC1ECAE9FDB}" type="presParOf" srcId="{CD6FFBE1-0C14-43BB-9744-F7B88E13B084}" destId="{01D9F0E1-FA7A-4039-B5FA-7549468783BF}" srcOrd="3" destOrd="0" presId="urn:microsoft.com/office/officeart/2005/8/layout/orgChart1"/>
    <dgm:cxn modelId="{33E8895E-5519-4D5C-AFF0-C97CF88A6201}" type="presParOf" srcId="{01D9F0E1-FA7A-4039-B5FA-7549468783BF}" destId="{A4C6112F-8B57-49F6-B688-C08FE6DEB763}" srcOrd="0" destOrd="0" presId="urn:microsoft.com/office/officeart/2005/8/layout/orgChart1"/>
    <dgm:cxn modelId="{0C7FF9EF-39B5-40DF-B4DC-258B433F9A7C}" type="presParOf" srcId="{A4C6112F-8B57-49F6-B688-C08FE6DEB763}" destId="{FFF0E6A0-2AF6-4F4B-A3B2-3DC6B4B6DA37}" srcOrd="0" destOrd="0" presId="urn:microsoft.com/office/officeart/2005/8/layout/orgChart1"/>
    <dgm:cxn modelId="{42576A90-A95B-4B6C-8936-9FC749309CF9}" type="presParOf" srcId="{A4C6112F-8B57-49F6-B688-C08FE6DEB763}" destId="{5A3C19E8-3FB9-4AF8-9D0D-0733E9879F59}" srcOrd="1" destOrd="0" presId="urn:microsoft.com/office/officeart/2005/8/layout/orgChart1"/>
    <dgm:cxn modelId="{FD10E318-1420-4EF9-AA62-C6452149B808}" type="presParOf" srcId="{01D9F0E1-FA7A-4039-B5FA-7549468783BF}" destId="{BB1F69DD-88E6-4393-9C3A-43FA7EAF45EF}" srcOrd="1" destOrd="0" presId="urn:microsoft.com/office/officeart/2005/8/layout/orgChart1"/>
    <dgm:cxn modelId="{68AC26EF-BE18-4AAA-8484-01C989B44E83}" type="presParOf" srcId="{01D9F0E1-FA7A-4039-B5FA-7549468783BF}" destId="{6BDFEC1D-CD60-40F2-B228-322A88E70328}" srcOrd="2" destOrd="0" presId="urn:microsoft.com/office/officeart/2005/8/layout/orgChart1"/>
    <dgm:cxn modelId="{E3DE3F01-6177-4FBB-9CFC-E1DBDCCF3BC2}" type="presParOf" srcId="{CD6FFBE1-0C14-43BB-9744-F7B88E13B084}" destId="{37E6120F-9F0D-47CE-88C2-E72E27C5016C}" srcOrd="4" destOrd="0" presId="urn:microsoft.com/office/officeart/2005/8/layout/orgChart1"/>
    <dgm:cxn modelId="{334A3435-669A-479A-B44A-28B9BB9C38C3}" type="presParOf" srcId="{CD6FFBE1-0C14-43BB-9744-F7B88E13B084}" destId="{2427F3C2-309A-4862-BE77-6809C7FF13D6}" srcOrd="5" destOrd="0" presId="urn:microsoft.com/office/officeart/2005/8/layout/orgChart1"/>
    <dgm:cxn modelId="{9542862B-4022-4CA8-9D9C-55DD153D62DA}" type="presParOf" srcId="{2427F3C2-309A-4862-BE77-6809C7FF13D6}" destId="{BDCD1930-C365-4F48-B8E9-DAC065CE00AB}" srcOrd="0" destOrd="0" presId="urn:microsoft.com/office/officeart/2005/8/layout/orgChart1"/>
    <dgm:cxn modelId="{BDD7C431-A913-4EDE-9F49-2676D792830F}" type="presParOf" srcId="{BDCD1930-C365-4F48-B8E9-DAC065CE00AB}" destId="{92246936-D68B-4B51-AD42-CE7F35521FB2}" srcOrd="0" destOrd="0" presId="urn:microsoft.com/office/officeart/2005/8/layout/orgChart1"/>
    <dgm:cxn modelId="{856C6037-9D1F-4FB3-AFC5-6BB1BC533DAE}" type="presParOf" srcId="{BDCD1930-C365-4F48-B8E9-DAC065CE00AB}" destId="{3A9DD40F-6681-4753-A8FE-4EBD1B5B8F41}" srcOrd="1" destOrd="0" presId="urn:microsoft.com/office/officeart/2005/8/layout/orgChart1"/>
    <dgm:cxn modelId="{CE5F2917-C53D-4BE1-9834-61DB78D31704}" type="presParOf" srcId="{2427F3C2-309A-4862-BE77-6809C7FF13D6}" destId="{1893C070-EEE1-4FC5-B128-A78B83D5CE73}" srcOrd="1" destOrd="0" presId="urn:microsoft.com/office/officeart/2005/8/layout/orgChart1"/>
    <dgm:cxn modelId="{BDF4139F-B311-4D17-A744-EEC7A2B5BF08}" type="presParOf" srcId="{2427F3C2-309A-4862-BE77-6809C7FF13D6}" destId="{FEBEBD59-46DF-4787-83C2-2710F17C686C}" srcOrd="2" destOrd="0" presId="urn:microsoft.com/office/officeart/2005/8/layout/orgChart1"/>
    <dgm:cxn modelId="{FC3141E2-59C0-4B54-BE44-1741BCF2ADC0}" type="presParOf" srcId="{CD6FFBE1-0C14-43BB-9744-F7B88E13B084}" destId="{7DACEF23-5FB3-4FD8-AC89-1EDFB8EF46B7}" srcOrd="6" destOrd="0" presId="urn:microsoft.com/office/officeart/2005/8/layout/orgChart1"/>
    <dgm:cxn modelId="{2B81DFC0-11C6-471C-A01B-A5E16EC26ABD}" type="presParOf" srcId="{CD6FFBE1-0C14-43BB-9744-F7B88E13B084}" destId="{AC73BD18-C570-480F-9E8A-2ED43F372368}" srcOrd="7" destOrd="0" presId="urn:microsoft.com/office/officeart/2005/8/layout/orgChart1"/>
    <dgm:cxn modelId="{44D7357D-E9C9-404D-B493-8B6613B5761B}" type="presParOf" srcId="{AC73BD18-C570-480F-9E8A-2ED43F372368}" destId="{76107FFF-26A0-4695-865F-E8FA4960DB58}" srcOrd="0" destOrd="0" presId="urn:microsoft.com/office/officeart/2005/8/layout/orgChart1"/>
    <dgm:cxn modelId="{ABF91AB4-47EF-4B7F-8659-C2263BB8858A}" type="presParOf" srcId="{76107FFF-26A0-4695-865F-E8FA4960DB58}" destId="{D3AB1AB3-AF87-4996-877D-0C793F79B1B0}" srcOrd="0" destOrd="0" presId="urn:microsoft.com/office/officeart/2005/8/layout/orgChart1"/>
    <dgm:cxn modelId="{04BF159C-9467-4E10-88EA-EF1546179C9F}" type="presParOf" srcId="{76107FFF-26A0-4695-865F-E8FA4960DB58}" destId="{FA39155B-121C-4803-9BF9-FD6F39214433}" srcOrd="1" destOrd="0" presId="urn:microsoft.com/office/officeart/2005/8/layout/orgChart1"/>
    <dgm:cxn modelId="{48F2C5D6-291E-4DA7-A69C-1C064E661AF1}" type="presParOf" srcId="{AC73BD18-C570-480F-9E8A-2ED43F372368}" destId="{9503C4ED-34B6-48FE-A542-DCEDDB3EF980}" srcOrd="1" destOrd="0" presId="urn:microsoft.com/office/officeart/2005/8/layout/orgChart1"/>
    <dgm:cxn modelId="{3942F7C5-C0D3-45FA-8658-540D7AE6C59F}" type="presParOf" srcId="{AC73BD18-C570-480F-9E8A-2ED43F372368}" destId="{4008D0F4-2D44-4A08-9BCC-840D808D92D0}" srcOrd="2" destOrd="0" presId="urn:microsoft.com/office/officeart/2005/8/layout/orgChart1"/>
    <dgm:cxn modelId="{2E950560-BFA6-4F0C-98E3-972BB9B69A81}" type="presParOf" srcId="{69FDEF9D-4491-4412-965A-B08DF91CF04E}" destId="{3F28D2EA-9FD3-40D1-8F92-63BE7474CE06}"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A8834-37B1-4D11-AE9B-B7CB6B956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C91C7559-2290-4303-B04C-E9900FA2F6DB}" type="asst">
      <dgm:prSet phldrT="[Κείμενο]" custT="1"/>
      <dgm:spPr>
        <a:solidFill>
          <a:schemeClr val="accent3">
            <a:lumMod val="50000"/>
          </a:schemeClr>
        </a:solidFill>
        <a:ln w="25400" cmpd="dbl">
          <a:solidFill>
            <a:schemeClr val="tx1"/>
          </a:solidFill>
        </a:ln>
      </dgm:spPr>
      <dgm:t>
        <a:bodyPr/>
        <a:lstStyle/>
        <a:p>
          <a:r>
            <a:rPr lang="en-US" altLang="en-US" sz="1400" b="1" dirty="0">
              <a:solidFill>
                <a:schemeClr val="bg1"/>
              </a:solidFill>
              <a:latin typeface="+mn-lt"/>
              <a:ea typeface="+mn-ea"/>
              <a:cs typeface="+mn-cs"/>
            </a:rPr>
            <a:t>Final Brake </a:t>
          </a:r>
        </a:p>
        <a:p>
          <a:r>
            <a:rPr lang="en-US" altLang="en-US" sz="1400" b="1" dirty="0">
              <a:solidFill>
                <a:schemeClr val="bg1"/>
              </a:solidFill>
              <a:latin typeface="+mn-lt"/>
              <a:ea typeface="+mn-ea"/>
              <a:cs typeface="+mn-cs"/>
            </a:rPr>
            <a:t>PM/PN EF</a:t>
          </a:r>
          <a:endParaRPr lang="el-GR" sz="1400" b="1" dirty="0">
            <a:solidFill>
              <a:schemeClr val="bg1"/>
            </a:solidFill>
            <a:latin typeface="+mj-lt"/>
            <a:ea typeface="Verdana" panose="020B0604030504040204" pitchFamily="34" charset="0"/>
          </a:endParaRPr>
        </a:p>
      </dgm:t>
    </dgm:pt>
    <dgm:pt modelId="{877248EE-928A-4E30-B849-2835CE80A4B2}" type="parTrans" cxnId="{952022E5-2B65-4C58-BF32-57C106E96AE4}">
      <dgm:prSet/>
      <dgm:spPr/>
      <dgm:t>
        <a:bodyPr/>
        <a:lstStyle/>
        <a:p>
          <a:endParaRPr lang="el-GR" sz="1400">
            <a:latin typeface="+mj-lt"/>
          </a:endParaRPr>
        </a:p>
      </dgm:t>
    </dgm:pt>
    <dgm:pt modelId="{7E8C9C64-DF6B-4574-82A1-952D9A282D74}" type="sibTrans" cxnId="{952022E5-2B65-4C58-BF32-57C106E96AE4}">
      <dgm:prSet/>
      <dgm:spPr/>
      <dgm:t>
        <a:bodyPr/>
        <a:lstStyle/>
        <a:p>
          <a:endParaRPr lang="el-GR" sz="1400">
            <a:latin typeface="+mj-lt"/>
          </a:endParaRPr>
        </a:p>
      </dgm:t>
    </dgm:pt>
    <dgm:pt modelId="{B6B6EF10-9005-4A36-BF5D-4A2147335BCD}" type="pres">
      <dgm:prSet presAssocID="{473A8834-37B1-4D11-AE9B-B7CB6B956608}" presName="hierChild1" presStyleCnt="0">
        <dgm:presLayoutVars>
          <dgm:orgChart val="1"/>
          <dgm:chPref val="1"/>
          <dgm:dir/>
          <dgm:animOne val="branch"/>
          <dgm:animLvl val="lvl"/>
          <dgm:resizeHandles/>
        </dgm:presLayoutVars>
      </dgm:prSet>
      <dgm:spPr/>
    </dgm:pt>
    <dgm:pt modelId="{69FDEF9D-4491-4412-965A-B08DF91CF04E}" type="pres">
      <dgm:prSet presAssocID="{C91C7559-2290-4303-B04C-E9900FA2F6DB}" presName="hierRoot1" presStyleCnt="0">
        <dgm:presLayoutVars>
          <dgm:hierBranch val="init"/>
        </dgm:presLayoutVars>
      </dgm:prSet>
      <dgm:spPr/>
    </dgm:pt>
    <dgm:pt modelId="{14403C18-2608-4B85-8A6C-70CEA8642FE2}" type="pres">
      <dgm:prSet presAssocID="{C91C7559-2290-4303-B04C-E9900FA2F6DB}" presName="rootComposite1" presStyleCnt="0"/>
      <dgm:spPr/>
    </dgm:pt>
    <dgm:pt modelId="{335623F8-D7F9-42F7-AA17-E8BE11917180}" type="pres">
      <dgm:prSet presAssocID="{C91C7559-2290-4303-B04C-E9900FA2F6DB}" presName="rootText1" presStyleLbl="node0" presStyleIdx="0" presStyleCnt="1" custScaleX="144712" custLinFactNeighborX="-496" custLinFactNeighborY="-1298">
        <dgm:presLayoutVars>
          <dgm:chPref val="3"/>
        </dgm:presLayoutVars>
      </dgm:prSet>
      <dgm:spPr/>
    </dgm:pt>
    <dgm:pt modelId="{8AFAB035-B093-4BD7-8FBD-3C73DFAEAD03}" type="pres">
      <dgm:prSet presAssocID="{C91C7559-2290-4303-B04C-E9900FA2F6DB}" presName="rootConnector1" presStyleLbl="asst0" presStyleIdx="0" presStyleCnt="0"/>
      <dgm:spPr/>
    </dgm:pt>
    <dgm:pt modelId="{CD6FFBE1-0C14-43BB-9744-F7B88E13B084}" type="pres">
      <dgm:prSet presAssocID="{C91C7559-2290-4303-B04C-E9900FA2F6DB}" presName="hierChild2" presStyleCnt="0"/>
      <dgm:spPr/>
    </dgm:pt>
    <dgm:pt modelId="{3F28D2EA-9FD3-40D1-8F92-63BE7474CE06}" type="pres">
      <dgm:prSet presAssocID="{C91C7559-2290-4303-B04C-E9900FA2F6DB}" presName="hierChild3" presStyleCnt="0"/>
      <dgm:spPr/>
    </dgm:pt>
  </dgm:ptLst>
  <dgm:cxnLst>
    <dgm:cxn modelId="{028A3733-DE2C-48D7-9796-6173502B862A}" type="presOf" srcId="{473A8834-37B1-4D11-AE9B-B7CB6B956608}" destId="{B6B6EF10-9005-4A36-BF5D-4A2147335BCD}" srcOrd="0" destOrd="0" presId="urn:microsoft.com/office/officeart/2005/8/layout/orgChart1"/>
    <dgm:cxn modelId="{6CCD9047-A711-423E-97D3-115E153A9F2F}" type="presOf" srcId="{C91C7559-2290-4303-B04C-E9900FA2F6DB}" destId="{335623F8-D7F9-42F7-AA17-E8BE11917180}" srcOrd="0" destOrd="0" presId="urn:microsoft.com/office/officeart/2005/8/layout/orgChart1"/>
    <dgm:cxn modelId="{F98E408C-85D2-4E9F-9DF5-7A6589DD333E}" type="presOf" srcId="{C91C7559-2290-4303-B04C-E9900FA2F6DB}" destId="{8AFAB035-B093-4BD7-8FBD-3C73DFAEAD03}" srcOrd="1" destOrd="0" presId="urn:microsoft.com/office/officeart/2005/8/layout/orgChart1"/>
    <dgm:cxn modelId="{952022E5-2B65-4C58-BF32-57C106E96AE4}" srcId="{473A8834-37B1-4D11-AE9B-B7CB6B956608}" destId="{C91C7559-2290-4303-B04C-E9900FA2F6DB}" srcOrd="0" destOrd="0" parTransId="{877248EE-928A-4E30-B849-2835CE80A4B2}" sibTransId="{7E8C9C64-DF6B-4574-82A1-952D9A282D74}"/>
    <dgm:cxn modelId="{351B5ECF-9941-47A5-96E6-4F44FC67B2F4}" type="presParOf" srcId="{B6B6EF10-9005-4A36-BF5D-4A2147335BCD}" destId="{69FDEF9D-4491-4412-965A-B08DF91CF04E}" srcOrd="0" destOrd="0" presId="urn:microsoft.com/office/officeart/2005/8/layout/orgChart1"/>
    <dgm:cxn modelId="{12829DE0-6087-41ED-B635-A3C96531F38B}" type="presParOf" srcId="{69FDEF9D-4491-4412-965A-B08DF91CF04E}" destId="{14403C18-2608-4B85-8A6C-70CEA8642FE2}" srcOrd="0" destOrd="0" presId="urn:microsoft.com/office/officeart/2005/8/layout/orgChart1"/>
    <dgm:cxn modelId="{873EDB05-B556-41A6-92E9-8FB284719A1D}" type="presParOf" srcId="{14403C18-2608-4B85-8A6C-70CEA8642FE2}" destId="{335623F8-D7F9-42F7-AA17-E8BE11917180}" srcOrd="0" destOrd="0" presId="urn:microsoft.com/office/officeart/2005/8/layout/orgChart1"/>
    <dgm:cxn modelId="{788FDEB0-F523-4BBE-A853-663710511BFA}" type="presParOf" srcId="{14403C18-2608-4B85-8A6C-70CEA8642FE2}" destId="{8AFAB035-B093-4BD7-8FBD-3C73DFAEAD03}" srcOrd="1" destOrd="0" presId="urn:microsoft.com/office/officeart/2005/8/layout/orgChart1"/>
    <dgm:cxn modelId="{C1124217-A8CC-4871-A8C8-6BF8C709A9CA}" type="presParOf" srcId="{69FDEF9D-4491-4412-965A-B08DF91CF04E}" destId="{CD6FFBE1-0C14-43BB-9744-F7B88E13B084}" srcOrd="1" destOrd="0" presId="urn:microsoft.com/office/officeart/2005/8/layout/orgChart1"/>
    <dgm:cxn modelId="{DC39D31F-F8DE-4705-8423-1956987EB79C}" type="presParOf" srcId="{69FDEF9D-4491-4412-965A-B08DF91CF04E}" destId="{3F28D2EA-9FD3-40D1-8F92-63BE7474CE06}" srcOrd="2" destOrd="0" presId="urn:microsoft.com/office/officeart/2005/8/layout/orgChart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A8834-37B1-4D11-AE9B-B7CB6B956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C91C7559-2290-4303-B04C-E9900FA2F6DB}" type="asst">
      <dgm:prSet phldrT="[Κείμενο]" custT="1"/>
      <dgm:spPr>
        <a:solidFill>
          <a:schemeClr val="accent3">
            <a:lumMod val="50000"/>
          </a:schemeClr>
        </a:solidFill>
        <a:ln w="25400" cmpd="dbl">
          <a:solidFill>
            <a:schemeClr val="tx1"/>
          </a:solidFill>
        </a:ln>
      </dgm:spPr>
      <dgm:t>
        <a:bodyPr/>
        <a:lstStyle/>
        <a:p>
          <a:r>
            <a:rPr lang="en-US" altLang="en-US" sz="1400" b="1" dirty="0">
              <a:solidFill>
                <a:schemeClr val="bg1"/>
              </a:solidFill>
              <a:latin typeface="+mn-lt"/>
              <a:ea typeface="+mn-ea"/>
              <a:cs typeface="+mn-cs"/>
            </a:rPr>
            <a:t>Full-friction</a:t>
          </a:r>
        </a:p>
        <a:p>
          <a:r>
            <a:rPr lang="en-US" altLang="en-US" sz="1400" b="1" dirty="0">
              <a:solidFill>
                <a:schemeClr val="bg1"/>
              </a:solidFill>
              <a:latin typeface="+mn-lt"/>
              <a:ea typeface="+mn-ea"/>
              <a:cs typeface="+mn-cs"/>
            </a:rPr>
            <a:t>PM/PN EF</a:t>
          </a:r>
          <a:endParaRPr lang="el-GR" sz="1400" b="1" dirty="0">
            <a:solidFill>
              <a:schemeClr val="bg1"/>
            </a:solidFill>
            <a:latin typeface="+mj-lt"/>
            <a:ea typeface="Verdana" panose="020B0604030504040204" pitchFamily="34" charset="0"/>
          </a:endParaRPr>
        </a:p>
      </dgm:t>
    </dgm:pt>
    <dgm:pt modelId="{877248EE-928A-4E30-B849-2835CE80A4B2}" type="parTrans" cxnId="{952022E5-2B65-4C58-BF32-57C106E96AE4}">
      <dgm:prSet/>
      <dgm:spPr/>
      <dgm:t>
        <a:bodyPr/>
        <a:lstStyle/>
        <a:p>
          <a:endParaRPr lang="el-GR" sz="1400">
            <a:latin typeface="+mj-lt"/>
          </a:endParaRPr>
        </a:p>
      </dgm:t>
    </dgm:pt>
    <dgm:pt modelId="{7E8C9C64-DF6B-4574-82A1-952D9A282D74}" type="sibTrans" cxnId="{952022E5-2B65-4C58-BF32-57C106E96AE4}">
      <dgm:prSet/>
      <dgm:spPr/>
      <dgm:t>
        <a:bodyPr/>
        <a:lstStyle/>
        <a:p>
          <a:endParaRPr lang="el-GR" sz="1400">
            <a:latin typeface="+mj-lt"/>
          </a:endParaRPr>
        </a:p>
      </dgm:t>
    </dgm:pt>
    <dgm:pt modelId="{B6B6EF10-9005-4A36-BF5D-4A2147335BCD}" type="pres">
      <dgm:prSet presAssocID="{473A8834-37B1-4D11-AE9B-B7CB6B956608}" presName="hierChild1" presStyleCnt="0">
        <dgm:presLayoutVars>
          <dgm:orgChart val="1"/>
          <dgm:chPref val="1"/>
          <dgm:dir/>
          <dgm:animOne val="branch"/>
          <dgm:animLvl val="lvl"/>
          <dgm:resizeHandles/>
        </dgm:presLayoutVars>
      </dgm:prSet>
      <dgm:spPr/>
    </dgm:pt>
    <dgm:pt modelId="{69FDEF9D-4491-4412-965A-B08DF91CF04E}" type="pres">
      <dgm:prSet presAssocID="{C91C7559-2290-4303-B04C-E9900FA2F6DB}" presName="hierRoot1" presStyleCnt="0">
        <dgm:presLayoutVars>
          <dgm:hierBranch val="init"/>
        </dgm:presLayoutVars>
      </dgm:prSet>
      <dgm:spPr/>
    </dgm:pt>
    <dgm:pt modelId="{14403C18-2608-4B85-8A6C-70CEA8642FE2}" type="pres">
      <dgm:prSet presAssocID="{C91C7559-2290-4303-B04C-E9900FA2F6DB}" presName="rootComposite1" presStyleCnt="0"/>
      <dgm:spPr/>
    </dgm:pt>
    <dgm:pt modelId="{335623F8-D7F9-42F7-AA17-E8BE11917180}" type="pres">
      <dgm:prSet presAssocID="{C91C7559-2290-4303-B04C-E9900FA2F6DB}" presName="rootText1" presStyleLbl="node0" presStyleIdx="0" presStyleCnt="1" custScaleX="144712" custLinFactNeighborX="11" custLinFactNeighborY="-520">
        <dgm:presLayoutVars>
          <dgm:chPref val="3"/>
        </dgm:presLayoutVars>
      </dgm:prSet>
      <dgm:spPr/>
    </dgm:pt>
    <dgm:pt modelId="{8AFAB035-B093-4BD7-8FBD-3C73DFAEAD03}" type="pres">
      <dgm:prSet presAssocID="{C91C7559-2290-4303-B04C-E9900FA2F6DB}" presName="rootConnector1" presStyleLbl="asst0" presStyleIdx="0" presStyleCnt="0"/>
      <dgm:spPr/>
    </dgm:pt>
    <dgm:pt modelId="{CD6FFBE1-0C14-43BB-9744-F7B88E13B084}" type="pres">
      <dgm:prSet presAssocID="{C91C7559-2290-4303-B04C-E9900FA2F6DB}" presName="hierChild2" presStyleCnt="0"/>
      <dgm:spPr/>
    </dgm:pt>
    <dgm:pt modelId="{3F28D2EA-9FD3-40D1-8F92-63BE7474CE06}" type="pres">
      <dgm:prSet presAssocID="{C91C7559-2290-4303-B04C-E9900FA2F6DB}" presName="hierChild3" presStyleCnt="0"/>
      <dgm:spPr/>
    </dgm:pt>
  </dgm:ptLst>
  <dgm:cxnLst>
    <dgm:cxn modelId="{028A3733-DE2C-48D7-9796-6173502B862A}" type="presOf" srcId="{473A8834-37B1-4D11-AE9B-B7CB6B956608}" destId="{B6B6EF10-9005-4A36-BF5D-4A2147335BCD}" srcOrd="0" destOrd="0" presId="urn:microsoft.com/office/officeart/2005/8/layout/orgChart1"/>
    <dgm:cxn modelId="{6CCD9047-A711-423E-97D3-115E153A9F2F}" type="presOf" srcId="{C91C7559-2290-4303-B04C-E9900FA2F6DB}" destId="{335623F8-D7F9-42F7-AA17-E8BE11917180}" srcOrd="0" destOrd="0" presId="urn:microsoft.com/office/officeart/2005/8/layout/orgChart1"/>
    <dgm:cxn modelId="{F98E408C-85D2-4E9F-9DF5-7A6589DD333E}" type="presOf" srcId="{C91C7559-2290-4303-B04C-E9900FA2F6DB}" destId="{8AFAB035-B093-4BD7-8FBD-3C73DFAEAD03}" srcOrd="1" destOrd="0" presId="urn:microsoft.com/office/officeart/2005/8/layout/orgChart1"/>
    <dgm:cxn modelId="{952022E5-2B65-4C58-BF32-57C106E96AE4}" srcId="{473A8834-37B1-4D11-AE9B-B7CB6B956608}" destId="{C91C7559-2290-4303-B04C-E9900FA2F6DB}" srcOrd="0" destOrd="0" parTransId="{877248EE-928A-4E30-B849-2835CE80A4B2}" sibTransId="{7E8C9C64-DF6B-4574-82A1-952D9A282D74}"/>
    <dgm:cxn modelId="{351B5ECF-9941-47A5-96E6-4F44FC67B2F4}" type="presParOf" srcId="{B6B6EF10-9005-4A36-BF5D-4A2147335BCD}" destId="{69FDEF9D-4491-4412-965A-B08DF91CF04E}" srcOrd="0" destOrd="0" presId="urn:microsoft.com/office/officeart/2005/8/layout/orgChart1"/>
    <dgm:cxn modelId="{12829DE0-6087-41ED-B635-A3C96531F38B}" type="presParOf" srcId="{69FDEF9D-4491-4412-965A-B08DF91CF04E}" destId="{14403C18-2608-4B85-8A6C-70CEA8642FE2}" srcOrd="0" destOrd="0" presId="urn:microsoft.com/office/officeart/2005/8/layout/orgChart1"/>
    <dgm:cxn modelId="{873EDB05-B556-41A6-92E9-8FB284719A1D}" type="presParOf" srcId="{14403C18-2608-4B85-8A6C-70CEA8642FE2}" destId="{335623F8-D7F9-42F7-AA17-E8BE11917180}" srcOrd="0" destOrd="0" presId="urn:microsoft.com/office/officeart/2005/8/layout/orgChart1"/>
    <dgm:cxn modelId="{788FDEB0-F523-4BBE-A853-663710511BFA}" type="presParOf" srcId="{14403C18-2608-4B85-8A6C-70CEA8642FE2}" destId="{8AFAB035-B093-4BD7-8FBD-3C73DFAEAD03}" srcOrd="1" destOrd="0" presId="urn:microsoft.com/office/officeart/2005/8/layout/orgChart1"/>
    <dgm:cxn modelId="{C1124217-A8CC-4871-A8C8-6BF8C709A9CA}" type="presParOf" srcId="{69FDEF9D-4491-4412-965A-B08DF91CF04E}" destId="{CD6FFBE1-0C14-43BB-9744-F7B88E13B084}" srcOrd="1" destOrd="0" presId="urn:microsoft.com/office/officeart/2005/8/layout/orgChart1"/>
    <dgm:cxn modelId="{DC39D31F-F8DE-4705-8423-1956987EB79C}" type="presParOf" srcId="{69FDEF9D-4491-4412-965A-B08DF91CF04E}" destId="{3F28D2EA-9FD3-40D1-8F92-63BE7474CE06}" srcOrd="2" destOrd="0" presId="urn:microsoft.com/office/officeart/2005/8/layout/orgChart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3A8834-37B1-4D11-AE9B-B7CB6B956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C91C7559-2290-4303-B04C-E9900FA2F6DB}" type="asst">
      <dgm:prSet phldrT="[Κείμενο]" custT="1"/>
      <dgm:spPr>
        <a:solidFill>
          <a:schemeClr val="accent3">
            <a:lumMod val="50000"/>
          </a:schemeClr>
        </a:solidFill>
        <a:ln w="25400" cmpd="dbl">
          <a:solidFill>
            <a:schemeClr val="tx1"/>
          </a:solidFill>
        </a:ln>
      </dgm:spPr>
      <dgm:t>
        <a:bodyPr/>
        <a:lstStyle/>
        <a:p>
          <a:r>
            <a:rPr lang="en-US" sz="1400" b="1" dirty="0">
              <a:solidFill>
                <a:schemeClr val="bg1"/>
              </a:solidFill>
              <a:latin typeface="+mj-lt"/>
              <a:ea typeface="Verdana" panose="020B0604030504040204" pitchFamily="34" charset="0"/>
            </a:rPr>
            <a:t>Friction braking share coefficient*</a:t>
          </a:r>
          <a:endParaRPr lang="el-GR" sz="1400" b="1" dirty="0">
            <a:solidFill>
              <a:schemeClr val="bg1"/>
            </a:solidFill>
            <a:latin typeface="+mj-lt"/>
            <a:ea typeface="Verdana" panose="020B0604030504040204" pitchFamily="34" charset="0"/>
          </a:endParaRPr>
        </a:p>
      </dgm:t>
    </dgm:pt>
    <dgm:pt modelId="{877248EE-928A-4E30-B849-2835CE80A4B2}" type="parTrans" cxnId="{952022E5-2B65-4C58-BF32-57C106E96AE4}">
      <dgm:prSet/>
      <dgm:spPr/>
      <dgm:t>
        <a:bodyPr/>
        <a:lstStyle/>
        <a:p>
          <a:endParaRPr lang="el-GR" sz="1400">
            <a:latin typeface="+mj-lt"/>
          </a:endParaRPr>
        </a:p>
      </dgm:t>
    </dgm:pt>
    <dgm:pt modelId="{7E8C9C64-DF6B-4574-82A1-952D9A282D74}" type="sibTrans" cxnId="{952022E5-2B65-4C58-BF32-57C106E96AE4}">
      <dgm:prSet/>
      <dgm:spPr/>
      <dgm:t>
        <a:bodyPr/>
        <a:lstStyle/>
        <a:p>
          <a:endParaRPr lang="el-GR" sz="1400">
            <a:latin typeface="+mj-lt"/>
          </a:endParaRPr>
        </a:p>
      </dgm:t>
    </dgm:pt>
    <dgm:pt modelId="{B6B6EF10-9005-4A36-BF5D-4A2147335BCD}" type="pres">
      <dgm:prSet presAssocID="{473A8834-37B1-4D11-AE9B-B7CB6B956608}" presName="hierChild1" presStyleCnt="0">
        <dgm:presLayoutVars>
          <dgm:orgChart val="1"/>
          <dgm:chPref val="1"/>
          <dgm:dir/>
          <dgm:animOne val="branch"/>
          <dgm:animLvl val="lvl"/>
          <dgm:resizeHandles/>
        </dgm:presLayoutVars>
      </dgm:prSet>
      <dgm:spPr/>
    </dgm:pt>
    <dgm:pt modelId="{69FDEF9D-4491-4412-965A-B08DF91CF04E}" type="pres">
      <dgm:prSet presAssocID="{C91C7559-2290-4303-B04C-E9900FA2F6DB}" presName="hierRoot1" presStyleCnt="0">
        <dgm:presLayoutVars>
          <dgm:hierBranch val="init"/>
        </dgm:presLayoutVars>
      </dgm:prSet>
      <dgm:spPr/>
    </dgm:pt>
    <dgm:pt modelId="{14403C18-2608-4B85-8A6C-70CEA8642FE2}" type="pres">
      <dgm:prSet presAssocID="{C91C7559-2290-4303-B04C-E9900FA2F6DB}" presName="rootComposite1" presStyleCnt="0"/>
      <dgm:spPr/>
    </dgm:pt>
    <dgm:pt modelId="{335623F8-D7F9-42F7-AA17-E8BE11917180}" type="pres">
      <dgm:prSet presAssocID="{C91C7559-2290-4303-B04C-E9900FA2F6DB}" presName="rootText1" presStyleLbl="node0" presStyleIdx="0" presStyleCnt="1" custScaleX="144712" custScaleY="101494" custLinFactNeighborX="11" custLinFactNeighborY="-1267">
        <dgm:presLayoutVars>
          <dgm:chPref val="3"/>
        </dgm:presLayoutVars>
      </dgm:prSet>
      <dgm:spPr/>
    </dgm:pt>
    <dgm:pt modelId="{8AFAB035-B093-4BD7-8FBD-3C73DFAEAD03}" type="pres">
      <dgm:prSet presAssocID="{C91C7559-2290-4303-B04C-E9900FA2F6DB}" presName="rootConnector1" presStyleLbl="asst0" presStyleIdx="0" presStyleCnt="0"/>
      <dgm:spPr/>
    </dgm:pt>
    <dgm:pt modelId="{CD6FFBE1-0C14-43BB-9744-F7B88E13B084}" type="pres">
      <dgm:prSet presAssocID="{C91C7559-2290-4303-B04C-E9900FA2F6DB}" presName="hierChild2" presStyleCnt="0"/>
      <dgm:spPr/>
    </dgm:pt>
    <dgm:pt modelId="{3F28D2EA-9FD3-40D1-8F92-63BE7474CE06}" type="pres">
      <dgm:prSet presAssocID="{C91C7559-2290-4303-B04C-E9900FA2F6DB}" presName="hierChild3" presStyleCnt="0"/>
      <dgm:spPr/>
    </dgm:pt>
  </dgm:ptLst>
  <dgm:cxnLst>
    <dgm:cxn modelId="{028A3733-DE2C-48D7-9796-6173502B862A}" type="presOf" srcId="{473A8834-37B1-4D11-AE9B-B7CB6B956608}" destId="{B6B6EF10-9005-4A36-BF5D-4A2147335BCD}" srcOrd="0" destOrd="0" presId="urn:microsoft.com/office/officeart/2005/8/layout/orgChart1"/>
    <dgm:cxn modelId="{6CCD9047-A711-423E-97D3-115E153A9F2F}" type="presOf" srcId="{C91C7559-2290-4303-B04C-E9900FA2F6DB}" destId="{335623F8-D7F9-42F7-AA17-E8BE11917180}" srcOrd="0" destOrd="0" presId="urn:microsoft.com/office/officeart/2005/8/layout/orgChart1"/>
    <dgm:cxn modelId="{F98E408C-85D2-4E9F-9DF5-7A6589DD333E}" type="presOf" srcId="{C91C7559-2290-4303-B04C-E9900FA2F6DB}" destId="{8AFAB035-B093-4BD7-8FBD-3C73DFAEAD03}" srcOrd="1" destOrd="0" presId="urn:microsoft.com/office/officeart/2005/8/layout/orgChart1"/>
    <dgm:cxn modelId="{952022E5-2B65-4C58-BF32-57C106E96AE4}" srcId="{473A8834-37B1-4D11-AE9B-B7CB6B956608}" destId="{C91C7559-2290-4303-B04C-E9900FA2F6DB}" srcOrd="0" destOrd="0" parTransId="{877248EE-928A-4E30-B849-2835CE80A4B2}" sibTransId="{7E8C9C64-DF6B-4574-82A1-952D9A282D74}"/>
    <dgm:cxn modelId="{351B5ECF-9941-47A5-96E6-4F44FC67B2F4}" type="presParOf" srcId="{B6B6EF10-9005-4A36-BF5D-4A2147335BCD}" destId="{69FDEF9D-4491-4412-965A-B08DF91CF04E}" srcOrd="0" destOrd="0" presId="urn:microsoft.com/office/officeart/2005/8/layout/orgChart1"/>
    <dgm:cxn modelId="{12829DE0-6087-41ED-B635-A3C96531F38B}" type="presParOf" srcId="{69FDEF9D-4491-4412-965A-B08DF91CF04E}" destId="{14403C18-2608-4B85-8A6C-70CEA8642FE2}" srcOrd="0" destOrd="0" presId="urn:microsoft.com/office/officeart/2005/8/layout/orgChart1"/>
    <dgm:cxn modelId="{873EDB05-B556-41A6-92E9-8FB284719A1D}" type="presParOf" srcId="{14403C18-2608-4B85-8A6C-70CEA8642FE2}" destId="{335623F8-D7F9-42F7-AA17-E8BE11917180}" srcOrd="0" destOrd="0" presId="urn:microsoft.com/office/officeart/2005/8/layout/orgChart1"/>
    <dgm:cxn modelId="{788FDEB0-F523-4BBE-A853-663710511BFA}" type="presParOf" srcId="{14403C18-2608-4B85-8A6C-70CEA8642FE2}" destId="{8AFAB035-B093-4BD7-8FBD-3C73DFAEAD03}" srcOrd="1" destOrd="0" presId="urn:microsoft.com/office/officeart/2005/8/layout/orgChart1"/>
    <dgm:cxn modelId="{C1124217-A8CC-4871-A8C8-6BF8C709A9CA}" type="presParOf" srcId="{69FDEF9D-4491-4412-965A-B08DF91CF04E}" destId="{CD6FFBE1-0C14-43BB-9744-F7B88E13B084}" srcOrd="1" destOrd="0" presId="urn:microsoft.com/office/officeart/2005/8/layout/orgChart1"/>
    <dgm:cxn modelId="{DC39D31F-F8DE-4705-8423-1956987EB79C}" type="presParOf" srcId="{69FDEF9D-4491-4412-965A-B08DF91CF04E}" destId="{3F28D2EA-9FD3-40D1-8F92-63BE7474CE06}" srcOrd="2" destOrd="0" presId="urn:microsoft.com/office/officeart/2005/8/layout/orgChart1"/>
  </dgm:cxnLst>
  <dgm:bg>
    <a:noFill/>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EF23-5FB3-4FD8-AC89-1EDFB8EF46B7}">
      <dsp:nvSpPr>
        <dsp:cNvPr id="0" name=""/>
        <dsp:cNvSpPr/>
      </dsp:nvSpPr>
      <dsp:spPr>
        <a:xfrm>
          <a:off x="5339507" y="1101527"/>
          <a:ext cx="4165880" cy="541456"/>
        </a:xfrm>
        <a:custGeom>
          <a:avLst/>
          <a:gdLst/>
          <a:ahLst/>
          <a:cxnLst/>
          <a:rect l="0" t="0" r="0" b="0"/>
          <a:pathLst>
            <a:path>
              <a:moveTo>
                <a:pt x="0" y="0"/>
              </a:moveTo>
              <a:lnTo>
                <a:pt x="0" y="333060"/>
              </a:lnTo>
              <a:lnTo>
                <a:pt x="4165880" y="333060"/>
              </a:lnTo>
              <a:lnTo>
                <a:pt x="4165880" y="541456"/>
              </a:lnTo>
            </a:path>
          </a:pathLst>
        </a:custGeom>
        <a:noFill/>
        <a:ln w="12700" cap="flat" cmpd="sng" algn="ctr">
          <a:solidFill>
            <a:schemeClr val="tx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7E6120F-9F0D-47CE-88C2-E72E27C5016C}">
      <dsp:nvSpPr>
        <dsp:cNvPr id="0" name=""/>
        <dsp:cNvSpPr/>
      </dsp:nvSpPr>
      <dsp:spPr>
        <a:xfrm>
          <a:off x="5339507" y="1101527"/>
          <a:ext cx="1415202" cy="541456"/>
        </a:xfrm>
        <a:custGeom>
          <a:avLst/>
          <a:gdLst/>
          <a:ahLst/>
          <a:cxnLst/>
          <a:rect l="0" t="0" r="0" b="0"/>
          <a:pathLst>
            <a:path>
              <a:moveTo>
                <a:pt x="0" y="0"/>
              </a:moveTo>
              <a:lnTo>
                <a:pt x="0" y="333060"/>
              </a:lnTo>
              <a:lnTo>
                <a:pt x="1415202" y="333060"/>
              </a:lnTo>
              <a:lnTo>
                <a:pt x="1415202" y="54145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EEB4720-88D6-4FFE-86A4-095AF51ED306}">
      <dsp:nvSpPr>
        <dsp:cNvPr id="0" name=""/>
        <dsp:cNvSpPr/>
      </dsp:nvSpPr>
      <dsp:spPr>
        <a:xfrm>
          <a:off x="3975937" y="1101527"/>
          <a:ext cx="1363569" cy="541456"/>
        </a:xfrm>
        <a:custGeom>
          <a:avLst/>
          <a:gdLst/>
          <a:ahLst/>
          <a:cxnLst/>
          <a:rect l="0" t="0" r="0" b="0"/>
          <a:pathLst>
            <a:path>
              <a:moveTo>
                <a:pt x="1363569" y="0"/>
              </a:moveTo>
              <a:lnTo>
                <a:pt x="1363569" y="333060"/>
              </a:lnTo>
              <a:lnTo>
                <a:pt x="0" y="333060"/>
              </a:lnTo>
              <a:lnTo>
                <a:pt x="0" y="54145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81DF613-819D-4104-99F0-3425366F60E3}">
      <dsp:nvSpPr>
        <dsp:cNvPr id="0" name=""/>
        <dsp:cNvSpPr/>
      </dsp:nvSpPr>
      <dsp:spPr>
        <a:xfrm>
          <a:off x="1184254" y="1101527"/>
          <a:ext cx="4155252" cy="541456"/>
        </a:xfrm>
        <a:custGeom>
          <a:avLst/>
          <a:gdLst/>
          <a:ahLst/>
          <a:cxnLst/>
          <a:rect l="0" t="0" r="0" b="0"/>
          <a:pathLst>
            <a:path>
              <a:moveTo>
                <a:pt x="4155252" y="0"/>
              </a:moveTo>
              <a:lnTo>
                <a:pt x="4155252" y="333060"/>
              </a:lnTo>
              <a:lnTo>
                <a:pt x="0" y="333060"/>
              </a:lnTo>
              <a:lnTo>
                <a:pt x="0" y="541456"/>
              </a:lnTo>
            </a:path>
          </a:pathLst>
        </a:custGeom>
        <a:noFill/>
        <a:ln w="12700" cap="flat" cmpd="sng" algn="ctr">
          <a:solidFill>
            <a:schemeClr val="tx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35623F8-D7F9-42F7-AA17-E8BE11917180}">
      <dsp:nvSpPr>
        <dsp:cNvPr id="0" name=""/>
        <dsp:cNvSpPr/>
      </dsp:nvSpPr>
      <dsp:spPr>
        <a:xfrm>
          <a:off x="4165259" y="0"/>
          <a:ext cx="2348495" cy="1101527"/>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en-IE"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rPr>
            <a:t>Technical </a:t>
          </a:r>
        </a:p>
        <a:p>
          <a:pPr marL="0" lvl="0" indent="0" algn="ctr" defTabSz="889000">
            <a:lnSpc>
              <a:spcPct val="100000"/>
            </a:lnSpc>
            <a:spcBef>
              <a:spcPct val="0"/>
            </a:spcBef>
            <a:spcAft>
              <a:spcPts val="0"/>
            </a:spcAft>
            <a:buNone/>
          </a:pPr>
          <a:r>
            <a:rPr lang="en-IE"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rPr>
            <a:t>Working</a:t>
          </a:r>
        </a:p>
        <a:p>
          <a:pPr marL="0" lvl="0" indent="0" algn="ctr" defTabSz="889000">
            <a:lnSpc>
              <a:spcPct val="100000"/>
            </a:lnSpc>
            <a:spcBef>
              <a:spcPct val="0"/>
            </a:spcBef>
            <a:spcAft>
              <a:spcPts val="0"/>
            </a:spcAft>
            <a:buNone/>
          </a:pPr>
          <a:r>
            <a:rPr lang="en-IE"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rPr>
            <a:t>Groups</a:t>
          </a:r>
          <a:endParaRPr lang="el-GR"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endParaRPr>
        </a:p>
      </dsp:txBody>
      <dsp:txXfrm>
        <a:off x="4165259" y="0"/>
        <a:ext cx="2348495" cy="1101527"/>
      </dsp:txXfrm>
    </dsp:sp>
    <dsp:sp modelId="{26E79941-3DD4-465E-A163-1A9567936CF4}">
      <dsp:nvSpPr>
        <dsp:cNvPr id="0" name=""/>
        <dsp:cNvSpPr/>
      </dsp:nvSpPr>
      <dsp:spPr>
        <a:xfrm>
          <a:off x="5541" y="1642983"/>
          <a:ext cx="2357426" cy="1115996"/>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IE" altLang="en-US" sz="1400" b="1" kern="1200" dirty="0">
              <a:solidFill>
                <a:schemeClr val="bg1"/>
              </a:solidFill>
              <a:latin typeface="+mj-lt"/>
              <a:ea typeface="Verdana" panose="020B0604030504040204" pitchFamily="34" charset="0"/>
            </a:rPr>
            <a:t>TF1</a:t>
          </a:r>
        </a:p>
        <a:p>
          <a:pPr marL="0" lvl="0" indent="0" algn="ctr" defTabSz="622300">
            <a:lnSpc>
              <a:spcPct val="100000"/>
            </a:lnSpc>
            <a:spcBef>
              <a:spcPct val="0"/>
            </a:spcBef>
            <a:spcAft>
              <a:spcPts val="0"/>
            </a:spcAft>
            <a:buNone/>
          </a:pPr>
          <a:r>
            <a:rPr lang="en-IE" sz="1400" b="1" kern="1200" dirty="0">
              <a:solidFill>
                <a:schemeClr val="bg1"/>
              </a:solidFill>
              <a:latin typeface="+mj-lt"/>
              <a:ea typeface="Verdana" panose="020B0604030504040204" pitchFamily="34" charset="0"/>
            </a:rPr>
            <a:t>Development of the </a:t>
          </a:r>
        </a:p>
        <a:p>
          <a:pPr marL="0" lvl="0" indent="0" algn="ctr" defTabSz="622300">
            <a:lnSpc>
              <a:spcPct val="100000"/>
            </a:lnSpc>
            <a:spcBef>
              <a:spcPct val="0"/>
            </a:spcBef>
            <a:spcAft>
              <a:spcPts val="600"/>
            </a:spcAft>
            <a:buNone/>
          </a:pPr>
          <a:r>
            <a:rPr lang="en-IE" sz="1400" b="1" kern="1200" dirty="0">
              <a:solidFill>
                <a:schemeClr val="bg1"/>
              </a:solidFill>
              <a:latin typeface="+mj-lt"/>
              <a:ea typeface="Verdana" panose="020B0604030504040204" pitchFamily="34" charset="0"/>
            </a:rPr>
            <a:t>WLTP-Brake Cycle </a:t>
          </a:r>
        </a:p>
        <a:p>
          <a:pPr marL="0" lvl="0" indent="0" algn="ctr" defTabSz="622300">
            <a:lnSpc>
              <a:spcPct val="100000"/>
            </a:lnSpc>
            <a:spcBef>
              <a:spcPct val="0"/>
            </a:spcBef>
            <a:spcAft>
              <a:spcPts val="0"/>
            </a:spcAft>
            <a:buNone/>
          </a:pPr>
          <a:r>
            <a:rPr lang="en-IE" sz="1200" b="0" i="1" kern="1200" dirty="0">
              <a:solidFill>
                <a:schemeClr val="bg1"/>
              </a:solidFill>
              <a:latin typeface="+mj-lt"/>
              <a:ea typeface="Verdana" panose="020B0604030504040204" pitchFamily="34" charset="0"/>
            </a:rPr>
            <a:t>(</a:t>
          </a:r>
          <a:r>
            <a:rPr lang="en-US" sz="1200" b="0" i="1" kern="1200" dirty="0">
              <a:solidFill>
                <a:schemeClr val="bg1"/>
              </a:solidFill>
              <a:latin typeface="+mj-lt"/>
            </a:rPr>
            <a:t>30 meetings </a:t>
          </a:r>
          <a:r>
            <a:rPr lang="en-150" sz="1200" b="0" i="1" kern="1200" dirty="0">
              <a:solidFill>
                <a:schemeClr val="bg1"/>
              </a:solidFill>
              <a:latin typeface="+mj-lt"/>
            </a:rPr>
            <a:t>–</a:t>
          </a:r>
          <a:r>
            <a:rPr lang="en-US" sz="1200" b="0" i="1" kern="1200" dirty="0">
              <a:solidFill>
                <a:schemeClr val="bg1"/>
              </a:solidFill>
              <a:latin typeface="+mj-lt"/>
            </a:rPr>
            <a:t> 1 ILS study </a:t>
          </a:r>
          <a:r>
            <a:rPr lang="en-150" sz="1200" b="0" i="1" kern="1200" dirty="0">
              <a:solidFill>
                <a:schemeClr val="bg1"/>
              </a:solidFill>
              <a:latin typeface="+mj-lt"/>
            </a:rPr>
            <a:t>–</a:t>
          </a:r>
          <a:r>
            <a:rPr lang="en-US" sz="1200" b="0" i="1" kern="1200" dirty="0">
              <a:solidFill>
                <a:schemeClr val="bg1"/>
              </a:solidFill>
              <a:latin typeface="+mj-lt"/>
            </a:rPr>
            <a:t> Completed activities in 2019</a:t>
          </a:r>
          <a:r>
            <a:rPr lang="en-IE" sz="1200" b="0" i="1" kern="1200" dirty="0">
              <a:solidFill>
                <a:schemeClr val="bg1"/>
              </a:solidFill>
              <a:latin typeface="+mj-lt"/>
              <a:ea typeface="Verdana" panose="020B0604030504040204" pitchFamily="34" charset="0"/>
            </a:rPr>
            <a:t>)</a:t>
          </a:r>
          <a:endParaRPr lang="el-GR" sz="1200" b="0" i="1" kern="1200" dirty="0">
            <a:solidFill>
              <a:schemeClr val="bg1"/>
            </a:solidFill>
            <a:latin typeface="+mj-lt"/>
            <a:ea typeface="Verdana" panose="020B0604030504040204" pitchFamily="34" charset="0"/>
          </a:endParaRPr>
        </a:p>
      </dsp:txBody>
      <dsp:txXfrm>
        <a:off x="5541" y="1642983"/>
        <a:ext cx="2357426" cy="1115996"/>
      </dsp:txXfrm>
    </dsp:sp>
    <dsp:sp modelId="{FFF0E6A0-2AF6-4F4B-A3B2-3DC6B4B6DA37}">
      <dsp:nvSpPr>
        <dsp:cNvPr id="0" name=""/>
        <dsp:cNvSpPr/>
      </dsp:nvSpPr>
      <dsp:spPr>
        <a:xfrm>
          <a:off x="2779758" y="1642983"/>
          <a:ext cx="2392357" cy="1115996"/>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IE" altLang="en-US" sz="1400" b="1" kern="1200" dirty="0">
              <a:solidFill>
                <a:schemeClr val="bg1"/>
              </a:solidFill>
              <a:latin typeface="+mj-lt"/>
              <a:ea typeface="Verdana" panose="020B0604030504040204" pitchFamily="34" charset="0"/>
            </a:rPr>
            <a:t>TF2</a:t>
          </a:r>
        </a:p>
        <a:p>
          <a:pPr marL="0" lvl="0" indent="0" algn="ctr" defTabSz="622300">
            <a:lnSpc>
              <a:spcPct val="100000"/>
            </a:lnSpc>
            <a:spcBef>
              <a:spcPct val="0"/>
            </a:spcBef>
            <a:spcAft>
              <a:spcPts val="600"/>
            </a:spcAft>
            <a:buNone/>
          </a:pPr>
          <a:r>
            <a:rPr lang="en-IE" sz="1400" b="1" kern="1200" dirty="0">
              <a:solidFill>
                <a:schemeClr val="bg1"/>
              </a:solidFill>
              <a:latin typeface="+mj-lt"/>
              <a:ea typeface="Verdana" panose="020B0604030504040204" pitchFamily="34" charset="0"/>
            </a:rPr>
            <a:t>Development of sampling &amp; measurement requirements</a:t>
          </a:r>
        </a:p>
        <a:p>
          <a:pPr marL="0" lvl="0" indent="0" algn="ctr" defTabSz="622300">
            <a:lnSpc>
              <a:spcPct val="100000"/>
            </a:lnSpc>
            <a:spcBef>
              <a:spcPct val="0"/>
            </a:spcBef>
            <a:spcAft>
              <a:spcPts val="0"/>
            </a:spcAft>
            <a:buNone/>
          </a:pPr>
          <a:r>
            <a:rPr lang="en-IE" sz="1200" b="0" i="1" kern="1200" dirty="0">
              <a:solidFill>
                <a:schemeClr val="bg1"/>
              </a:solidFill>
              <a:latin typeface="+mj-lt"/>
              <a:ea typeface="Verdana" panose="020B0604030504040204" pitchFamily="34" charset="0"/>
            </a:rPr>
            <a:t>(</a:t>
          </a:r>
          <a:r>
            <a:rPr lang="en-US" sz="1200" b="0" i="1" kern="1200" dirty="0">
              <a:solidFill>
                <a:schemeClr val="bg1"/>
              </a:solidFill>
              <a:latin typeface="+mj-lt"/>
            </a:rPr>
            <a:t>30 meetings </a:t>
          </a:r>
          <a:r>
            <a:rPr lang="en-150" sz="1200" b="0" i="1" kern="1200" dirty="0">
              <a:solidFill>
                <a:schemeClr val="bg1"/>
              </a:solidFill>
              <a:latin typeface="+mj-lt"/>
            </a:rPr>
            <a:t>–</a:t>
          </a:r>
          <a:r>
            <a:rPr lang="en-US" sz="1200" b="0" i="1" kern="1200" dirty="0">
              <a:solidFill>
                <a:schemeClr val="bg1"/>
              </a:solidFill>
              <a:latin typeface="+mj-lt"/>
            </a:rPr>
            <a:t> 1 ILS study </a:t>
          </a:r>
          <a:r>
            <a:rPr lang="en-150" sz="1200" b="0" i="1" kern="1200" dirty="0">
              <a:solidFill>
                <a:schemeClr val="bg1"/>
              </a:solidFill>
              <a:latin typeface="+mj-lt"/>
            </a:rPr>
            <a:t>–</a:t>
          </a:r>
          <a:r>
            <a:rPr lang="en-US" sz="1200" b="0" i="1" kern="1200" dirty="0">
              <a:solidFill>
                <a:schemeClr val="bg1"/>
              </a:solidFill>
              <a:latin typeface="+mj-lt"/>
            </a:rPr>
            <a:t> Completed activities in 2019</a:t>
          </a:r>
          <a:r>
            <a:rPr lang="en-IE" sz="1200" b="0" i="1" kern="1200" dirty="0">
              <a:solidFill>
                <a:schemeClr val="bg1"/>
              </a:solidFill>
              <a:latin typeface="+mj-lt"/>
              <a:ea typeface="Verdana" panose="020B0604030504040204" pitchFamily="34" charset="0"/>
            </a:rPr>
            <a:t>)</a:t>
          </a:r>
          <a:r>
            <a:rPr lang="en-IE" sz="1200" b="1" kern="1200" dirty="0">
              <a:solidFill>
                <a:schemeClr val="bg1"/>
              </a:solidFill>
              <a:latin typeface="+mj-lt"/>
              <a:ea typeface="Verdana" panose="020B0604030504040204" pitchFamily="34" charset="0"/>
            </a:rPr>
            <a:t> </a:t>
          </a:r>
          <a:endParaRPr lang="el-GR" sz="1200" b="1" kern="1200" dirty="0">
            <a:solidFill>
              <a:schemeClr val="bg1"/>
            </a:solidFill>
            <a:latin typeface="+mj-lt"/>
            <a:ea typeface="Verdana" panose="020B0604030504040204" pitchFamily="34" charset="0"/>
          </a:endParaRPr>
        </a:p>
      </dsp:txBody>
      <dsp:txXfrm>
        <a:off x="2779758" y="1642983"/>
        <a:ext cx="2392357" cy="1115996"/>
      </dsp:txXfrm>
    </dsp:sp>
    <dsp:sp modelId="{92246936-D68B-4B51-AD42-CE7F35521FB2}">
      <dsp:nvSpPr>
        <dsp:cNvPr id="0" name=""/>
        <dsp:cNvSpPr/>
      </dsp:nvSpPr>
      <dsp:spPr>
        <a:xfrm>
          <a:off x="5588907" y="1642983"/>
          <a:ext cx="2331605" cy="1115996"/>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IE" altLang="en-US" sz="1400" b="1" kern="1200" dirty="0">
              <a:solidFill>
                <a:schemeClr val="bg1"/>
              </a:solidFill>
              <a:latin typeface="+mj-lt"/>
              <a:ea typeface="Verdana" panose="020B0604030504040204" pitchFamily="34" charset="0"/>
            </a:rPr>
            <a:t>TF3 </a:t>
          </a:r>
        </a:p>
        <a:p>
          <a:pPr marL="0" lvl="0" indent="0" algn="ctr" defTabSz="622300">
            <a:lnSpc>
              <a:spcPct val="100000"/>
            </a:lnSpc>
            <a:spcBef>
              <a:spcPct val="0"/>
            </a:spcBef>
            <a:spcAft>
              <a:spcPts val="600"/>
            </a:spcAft>
            <a:buNone/>
          </a:pPr>
          <a:r>
            <a:rPr lang="en-IE" altLang="en-US" sz="1400" b="1" kern="1200" dirty="0">
              <a:solidFill>
                <a:schemeClr val="bg1"/>
              </a:solidFill>
              <a:latin typeface="+mj-lt"/>
              <a:ea typeface="Verdana" panose="020B0604030504040204" pitchFamily="34" charset="0"/>
            </a:rPr>
            <a:t>Intelaboratory Study</a:t>
          </a:r>
        </a:p>
        <a:p>
          <a:pPr marL="0" lvl="0" indent="0" algn="ctr" defTabSz="622300">
            <a:lnSpc>
              <a:spcPct val="100000"/>
            </a:lnSpc>
            <a:spcBef>
              <a:spcPct val="0"/>
            </a:spcBef>
            <a:spcAft>
              <a:spcPts val="0"/>
            </a:spcAft>
            <a:buNone/>
          </a:pPr>
          <a:r>
            <a:rPr lang="en-IE" sz="1200" b="0" i="1" kern="1200" dirty="0">
              <a:solidFill>
                <a:schemeClr val="bg1"/>
              </a:solidFill>
              <a:latin typeface="+mj-lt"/>
              <a:ea typeface="Verdana" panose="020B0604030504040204" pitchFamily="34" charset="0"/>
            </a:rPr>
            <a:t>(</a:t>
          </a:r>
          <a:r>
            <a:rPr lang="en-US" sz="1200" b="0" i="1" kern="1200" dirty="0">
              <a:solidFill>
                <a:schemeClr val="bg1"/>
              </a:solidFill>
              <a:latin typeface="+mj-lt"/>
            </a:rPr>
            <a:t>6 meetings </a:t>
          </a:r>
          <a:r>
            <a:rPr lang="en-150" sz="1200" b="0" i="1" kern="1200" dirty="0">
              <a:solidFill>
                <a:schemeClr val="bg1"/>
              </a:solidFill>
              <a:latin typeface="+mj-lt"/>
            </a:rPr>
            <a:t>–</a:t>
          </a:r>
          <a:r>
            <a:rPr lang="en-US" sz="1200" b="0" i="1" kern="1200" dirty="0">
              <a:solidFill>
                <a:schemeClr val="bg1"/>
              </a:solidFill>
              <a:latin typeface="+mj-lt"/>
            </a:rPr>
            <a:t> 1 ILS study </a:t>
          </a:r>
          <a:r>
            <a:rPr lang="en-150" sz="1200" b="0" i="1" kern="1200" dirty="0">
              <a:solidFill>
                <a:schemeClr val="bg1"/>
              </a:solidFill>
              <a:latin typeface="+mj-lt"/>
            </a:rPr>
            <a:t>–</a:t>
          </a:r>
          <a:r>
            <a:rPr lang="en-US" sz="1200" b="0" i="1" kern="1200" dirty="0">
              <a:solidFill>
                <a:schemeClr val="bg1"/>
              </a:solidFill>
              <a:latin typeface="+mj-lt"/>
            </a:rPr>
            <a:t> Completed activities in 2022</a:t>
          </a:r>
          <a:r>
            <a:rPr lang="en-IE" sz="1200" b="0" i="1" kern="1200" dirty="0">
              <a:solidFill>
                <a:schemeClr val="bg1"/>
              </a:solidFill>
              <a:latin typeface="+mj-lt"/>
              <a:ea typeface="Verdana" panose="020B0604030504040204" pitchFamily="34" charset="0"/>
            </a:rPr>
            <a:t>)</a:t>
          </a:r>
          <a:endParaRPr lang="el-GR" sz="1200" b="1" kern="1200" dirty="0">
            <a:solidFill>
              <a:schemeClr val="bg1"/>
            </a:solidFill>
            <a:latin typeface="+mj-lt"/>
            <a:ea typeface="Verdana" panose="020B0604030504040204" pitchFamily="34" charset="0"/>
          </a:endParaRPr>
        </a:p>
      </dsp:txBody>
      <dsp:txXfrm>
        <a:off x="5588907" y="1642983"/>
        <a:ext cx="2331605" cy="1115996"/>
      </dsp:txXfrm>
    </dsp:sp>
    <dsp:sp modelId="{D3AB1AB3-AF87-4996-877D-0C793F79B1B0}">
      <dsp:nvSpPr>
        <dsp:cNvPr id="0" name=""/>
        <dsp:cNvSpPr/>
      </dsp:nvSpPr>
      <dsp:spPr>
        <a:xfrm>
          <a:off x="8337303" y="1642983"/>
          <a:ext cx="2336170" cy="1115996"/>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IE" sz="1400" b="1" kern="1200" dirty="0"/>
            <a:t>TF4 </a:t>
          </a:r>
        </a:p>
        <a:p>
          <a:pPr marL="0" lvl="0" indent="0" algn="ctr" defTabSz="622300">
            <a:lnSpc>
              <a:spcPct val="100000"/>
            </a:lnSpc>
            <a:spcBef>
              <a:spcPct val="0"/>
            </a:spcBef>
            <a:spcAft>
              <a:spcPts val="600"/>
            </a:spcAft>
            <a:buNone/>
          </a:pPr>
          <a:r>
            <a:rPr lang="en-IE" sz="1400" b="1" kern="1200" dirty="0"/>
            <a:t>Introduction of non-friction braking in the GTR</a:t>
          </a:r>
        </a:p>
        <a:p>
          <a:pPr marL="0" lvl="0" indent="0" algn="ctr" defTabSz="622300">
            <a:lnSpc>
              <a:spcPct val="100000"/>
            </a:lnSpc>
            <a:spcBef>
              <a:spcPct val="0"/>
            </a:spcBef>
            <a:spcAft>
              <a:spcPts val="0"/>
            </a:spcAft>
            <a:buNone/>
          </a:pPr>
          <a:r>
            <a:rPr lang="en-IE" sz="1200" b="0" i="1" kern="1200" dirty="0">
              <a:solidFill>
                <a:schemeClr val="bg1"/>
              </a:solidFill>
              <a:latin typeface="+mj-lt"/>
              <a:ea typeface="Verdana" panose="020B0604030504040204" pitchFamily="34" charset="0"/>
            </a:rPr>
            <a:t>(</a:t>
          </a:r>
          <a:r>
            <a:rPr lang="en-US" sz="1200" b="0" i="1" kern="1200" dirty="0">
              <a:solidFill>
                <a:schemeClr val="bg1"/>
              </a:solidFill>
              <a:latin typeface="+mj-lt"/>
              <a:ea typeface="Verdana" panose="020B0604030504040204" pitchFamily="34" charset="0"/>
            </a:rPr>
            <a:t>21 meetings </a:t>
          </a:r>
          <a:r>
            <a:rPr lang="en-150" sz="1200" b="0" i="1" kern="1200" dirty="0">
              <a:solidFill>
                <a:schemeClr val="bg1"/>
              </a:solidFill>
              <a:latin typeface="+mj-lt"/>
              <a:ea typeface="Verdana" panose="020B0604030504040204" pitchFamily="34" charset="0"/>
            </a:rPr>
            <a:t>–</a:t>
          </a:r>
          <a:r>
            <a:rPr lang="en-US" sz="1200" b="0" i="1" kern="1200" dirty="0">
              <a:solidFill>
                <a:schemeClr val="bg1"/>
              </a:solidFill>
              <a:latin typeface="+mj-lt"/>
              <a:ea typeface="Verdana" panose="020B0604030504040204" pitchFamily="34" charset="0"/>
            </a:rPr>
            <a:t> Completed activities in 2022 – will be active</a:t>
          </a:r>
          <a:r>
            <a:rPr lang="en-IE" sz="1200" b="0" i="1" kern="1200" dirty="0">
              <a:solidFill>
                <a:schemeClr val="bg1"/>
              </a:solidFill>
              <a:latin typeface="+mj-lt"/>
              <a:ea typeface="Verdana" panose="020B0604030504040204" pitchFamily="34" charset="0"/>
            </a:rPr>
            <a:t>)</a:t>
          </a:r>
          <a:endParaRPr lang="el-GR" sz="1200" b="0" i="1" kern="1200" dirty="0">
            <a:solidFill>
              <a:schemeClr val="bg1"/>
            </a:solidFill>
            <a:latin typeface="+mj-lt"/>
            <a:ea typeface="Verdana" panose="020B0604030504040204" pitchFamily="34" charset="0"/>
          </a:endParaRPr>
        </a:p>
      </dsp:txBody>
      <dsp:txXfrm>
        <a:off x="8337303" y="1642983"/>
        <a:ext cx="2336170" cy="1115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23F8-D7F9-42F7-AA17-E8BE11917180}">
      <dsp:nvSpPr>
        <dsp:cNvPr id="0" name=""/>
        <dsp:cNvSpPr/>
      </dsp:nvSpPr>
      <dsp:spPr>
        <a:xfrm>
          <a:off x="19829" y="0"/>
          <a:ext cx="1633792" cy="564497"/>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solidFill>
                <a:schemeClr val="bg1"/>
              </a:solidFill>
              <a:latin typeface="+mn-lt"/>
              <a:ea typeface="+mn-ea"/>
              <a:cs typeface="+mn-cs"/>
            </a:rPr>
            <a:t>Final Brake </a:t>
          </a:r>
        </a:p>
        <a:p>
          <a:pPr marL="0" lvl="0" indent="0" algn="ctr" defTabSz="622300">
            <a:lnSpc>
              <a:spcPct val="90000"/>
            </a:lnSpc>
            <a:spcBef>
              <a:spcPct val="0"/>
            </a:spcBef>
            <a:spcAft>
              <a:spcPct val="35000"/>
            </a:spcAft>
            <a:buNone/>
          </a:pPr>
          <a:r>
            <a:rPr lang="en-US" altLang="en-US" sz="1400" b="1" kern="1200" dirty="0">
              <a:solidFill>
                <a:schemeClr val="bg1"/>
              </a:solidFill>
              <a:latin typeface="+mn-lt"/>
              <a:ea typeface="+mn-ea"/>
              <a:cs typeface="+mn-cs"/>
            </a:rPr>
            <a:t>PM/PN EF</a:t>
          </a:r>
          <a:endParaRPr lang="el-GR" sz="1400" b="1" kern="1200" dirty="0">
            <a:solidFill>
              <a:schemeClr val="bg1"/>
            </a:solidFill>
            <a:latin typeface="+mj-lt"/>
            <a:ea typeface="Verdana" panose="020B0604030504040204" pitchFamily="34" charset="0"/>
          </a:endParaRPr>
        </a:p>
      </dsp:txBody>
      <dsp:txXfrm>
        <a:off x="19829" y="0"/>
        <a:ext cx="1633792" cy="564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23F8-D7F9-42F7-AA17-E8BE11917180}">
      <dsp:nvSpPr>
        <dsp:cNvPr id="0" name=""/>
        <dsp:cNvSpPr/>
      </dsp:nvSpPr>
      <dsp:spPr>
        <a:xfrm>
          <a:off x="25553" y="0"/>
          <a:ext cx="1633792" cy="564497"/>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solidFill>
                <a:schemeClr val="bg1"/>
              </a:solidFill>
              <a:latin typeface="+mn-lt"/>
              <a:ea typeface="+mn-ea"/>
              <a:cs typeface="+mn-cs"/>
            </a:rPr>
            <a:t>Full-friction</a:t>
          </a:r>
        </a:p>
        <a:p>
          <a:pPr marL="0" lvl="0" indent="0" algn="ctr" defTabSz="622300">
            <a:lnSpc>
              <a:spcPct val="90000"/>
            </a:lnSpc>
            <a:spcBef>
              <a:spcPct val="0"/>
            </a:spcBef>
            <a:spcAft>
              <a:spcPct val="35000"/>
            </a:spcAft>
            <a:buNone/>
          </a:pPr>
          <a:r>
            <a:rPr lang="en-US" altLang="en-US" sz="1400" b="1" kern="1200" dirty="0">
              <a:solidFill>
                <a:schemeClr val="bg1"/>
              </a:solidFill>
              <a:latin typeface="+mn-lt"/>
              <a:ea typeface="+mn-ea"/>
              <a:cs typeface="+mn-cs"/>
            </a:rPr>
            <a:t>PM/PN EF</a:t>
          </a:r>
          <a:endParaRPr lang="el-GR" sz="1400" b="1" kern="1200" dirty="0">
            <a:solidFill>
              <a:schemeClr val="bg1"/>
            </a:solidFill>
            <a:latin typeface="+mj-lt"/>
            <a:ea typeface="Verdana" panose="020B0604030504040204" pitchFamily="34" charset="0"/>
          </a:endParaRPr>
        </a:p>
      </dsp:txBody>
      <dsp:txXfrm>
        <a:off x="25553" y="0"/>
        <a:ext cx="1633792" cy="564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23F8-D7F9-42F7-AA17-E8BE11917180}">
      <dsp:nvSpPr>
        <dsp:cNvPr id="0" name=""/>
        <dsp:cNvSpPr/>
      </dsp:nvSpPr>
      <dsp:spPr>
        <a:xfrm>
          <a:off x="37455" y="0"/>
          <a:ext cx="1609984" cy="564582"/>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j-lt"/>
              <a:ea typeface="Verdana" panose="020B0604030504040204" pitchFamily="34" charset="0"/>
            </a:rPr>
            <a:t>Friction braking share coefficient*</a:t>
          </a:r>
          <a:endParaRPr lang="el-GR" sz="1400" b="1" kern="1200" dirty="0">
            <a:solidFill>
              <a:schemeClr val="bg1"/>
            </a:solidFill>
            <a:latin typeface="+mj-lt"/>
            <a:ea typeface="Verdana" panose="020B0604030504040204" pitchFamily="34" charset="0"/>
          </a:endParaRPr>
        </a:p>
      </dsp:txBody>
      <dsp:txXfrm>
        <a:off x="37455" y="0"/>
        <a:ext cx="1609984" cy="5645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11/01/2023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11/01/2023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7</a:t>
            </a:fld>
            <a:endParaRPr lang="en-GB" dirty="0"/>
          </a:p>
        </p:txBody>
      </p:sp>
    </p:spTree>
    <p:extLst>
      <p:ext uri="{BB962C8B-B14F-4D97-AF65-F5344CB8AC3E}">
        <p14:creationId xmlns:p14="http://schemas.microsoft.com/office/powerpoint/2010/main" val="77223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8</a:t>
            </a:fld>
            <a:endParaRPr lang="en-GB" dirty="0"/>
          </a:p>
        </p:txBody>
      </p:sp>
    </p:spTree>
    <p:extLst>
      <p:ext uri="{BB962C8B-B14F-4D97-AF65-F5344CB8AC3E}">
        <p14:creationId xmlns:p14="http://schemas.microsoft.com/office/powerpoint/2010/main" val="185707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9</a:t>
            </a:fld>
            <a:endParaRPr lang="en-GB" dirty="0"/>
          </a:p>
        </p:txBody>
      </p:sp>
    </p:spTree>
    <p:extLst>
      <p:ext uri="{BB962C8B-B14F-4D97-AF65-F5344CB8AC3E}">
        <p14:creationId xmlns:p14="http://schemas.microsoft.com/office/powerpoint/2010/main" val="228376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10</a:t>
            </a:fld>
            <a:endParaRPr lang="en-GB" dirty="0"/>
          </a:p>
        </p:txBody>
      </p:sp>
    </p:spTree>
    <p:extLst>
      <p:ext uri="{BB962C8B-B14F-4D97-AF65-F5344CB8AC3E}">
        <p14:creationId xmlns:p14="http://schemas.microsoft.com/office/powerpoint/2010/main" val="90820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16</a:t>
            </a:fld>
            <a:endParaRPr lang="en-GB" dirty="0"/>
          </a:p>
        </p:txBody>
      </p:sp>
    </p:spTree>
    <p:extLst>
      <p:ext uri="{BB962C8B-B14F-4D97-AF65-F5344CB8AC3E}">
        <p14:creationId xmlns:p14="http://schemas.microsoft.com/office/powerpoint/2010/main" val="135499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17</a:t>
            </a:fld>
            <a:endParaRPr lang="en-GB" dirty="0"/>
          </a:p>
        </p:txBody>
      </p:sp>
    </p:spTree>
    <p:extLst>
      <p:ext uri="{BB962C8B-B14F-4D97-AF65-F5344CB8AC3E}">
        <p14:creationId xmlns:p14="http://schemas.microsoft.com/office/powerpoint/2010/main" val="44965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19</a:t>
            </a:fld>
            <a:endParaRPr lang="en-GB" dirty="0"/>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squar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hasCustomPrompt="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baseline="0">
                <a:solidFill>
                  <a:schemeClr val="tx2"/>
                </a:solidFill>
              </a:defRPr>
            </a:lvl1pPr>
          </a:lstStyle>
          <a:p>
            <a:pPr lvl="0"/>
            <a:r>
              <a:rPr lang="en-GB" noProof="0" dirty="0"/>
              <a:t>Insert text</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62614" y="1825625"/>
            <a:ext cx="4583519" cy="4170363"/>
          </a:xfrm>
          <a:prstGeom prst="rect">
            <a:avLst/>
          </a:prstGeom>
        </p:spPr>
        <p:txBody>
          <a:bodyPr>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a:t>
            </a:fld>
            <a:endParaRPr lang="en-GB" dirty="0"/>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dirty="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nchor="b">
            <a:spAutoFit/>
          </a:bodyPr>
          <a:lstStyle>
            <a:lvl1pPr>
              <a:defRPr sz="3800"/>
            </a:lvl1pPr>
          </a:lstStyle>
          <a:p>
            <a:r>
              <a:rPr lang="en-GB" noProof="0" dirty="0"/>
              <a:t>Click to edit Master title style</a:t>
            </a:r>
          </a:p>
        </p:txBody>
      </p:sp>
      <p:sp>
        <p:nvSpPr>
          <p:cNvPr id="6" name="Text Placeholder 5"/>
          <p:cNvSpPr>
            <a:spLocks noGrp="1"/>
          </p:cNvSpPr>
          <p:nvPr>
            <p:ph type="body" sz="quarter" idx="14" hasCustomPrompt="1"/>
          </p:nvPr>
        </p:nvSpPr>
        <p:spPr>
          <a:xfrm>
            <a:off x="957385" y="3630613"/>
            <a:ext cx="10287000" cy="2365375"/>
          </a:xfrm>
          <a:prstGeom prst="rect">
            <a:avLst/>
          </a:prstGeom>
        </p:spPr>
        <p:txBody>
          <a:bodyPr/>
          <a:lstStyle>
            <a:lvl1pPr marL="0" indent="-342900" algn="l">
              <a:buClr>
                <a:schemeClr val="accent5"/>
              </a:buClr>
              <a:buFont typeface="Arial"/>
              <a:buNone/>
              <a:defRPr/>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Picture Placeholder 2">
            <a:extLst>
              <a:ext uri="{FF2B5EF4-FFF2-40B4-BE49-F238E27FC236}">
                <a16:creationId xmlns:a16="http://schemas.microsoft.com/office/drawing/2014/main" id="{BF77687C-AC6F-634F-AC60-81131BCE7FCF}"/>
              </a:ext>
            </a:extLst>
          </p:cNvPr>
          <p:cNvSpPr>
            <a:spLocks noGrp="1"/>
          </p:cNvSpPr>
          <p:nvPr>
            <p:ph type="pic" sz="quarter" idx="19"/>
          </p:nvPr>
        </p:nvSpPr>
        <p:spPr>
          <a:xfrm>
            <a:off x="838201"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7" name="Text Placeholder 4">
            <a:extLst>
              <a:ext uri="{FF2B5EF4-FFF2-40B4-BE49-F238E27FC236}">
                <a16:creationId xmlns:a16="http://schemas.microsoft.com/office/drawing/2014/main" id="{A1F17483-D7EC-5F47-B284-CA9DDB1A8905}"/>
              </a:ext>
            </a:extLst>
          </p:cNvPr>
          <p:cNvSpPr>
            <a:spLocks noGrp="1"/>
          </p:cNvSpPr>
          <p:nvPr>
            <p:ph type="body" sz="quarter" idx="16"/>
          </p:nvPr>
        </p:nvSpPr>
        <p:spPr>
          <a:xfrm>
            <a:off x="1178392"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18" name="Picture Placeholder 2">
            <a:extLst>
              <a:ext uri="{FF2B5EF4-FFF2-40B4-BE49-F238E27FC236}">
                <a16:creationId xmlns:a16="http://schemas.microsoft.com/office/drawing/2014/main" id="{E020C457-3C2E-CA42-88B4-5E3F06B1AE96}"/>
              </a:ext>
            </a:extLst>
          </p:cNvPr>
          <p:cNvSpPr>
            <a:spLocks noGrp="1"/>
          </p:cNvSpPr>
          <p:nvPr>
            <p:ph type="pic" sz="quarter" idx="20"/>
          </p:nvPr>
        </p:nvSpPr>
        <p:spPr>
          <a:xfrm>
            <a:off x="433831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9" name="Text Placeholder 4">
            <a:extLst>
              <a:ext uri="{FF2B5EF4-FFF2-40B4-BE49-F238E27FC236}">
                <a16:creationId xmlns:a16="http://schemas.microsoft.com/office/drawing/2014/main" id="{B33CC6E2-D391-D44C-9F83-EE43AEFB9DA4}"/>
              </a:ext>
            </a:extLst>
          </p:cNvPr>
          <p:cNvSpPr>
            <a:spLocks noGrp="1"/>
          </p:cNvSpPr>
          <p:nvPr>
            <p:ph type="body" sz="quarter" idx="21"/>
          </p:nvPr>
        </p:nvSpPr>
        <p:spPr>
          <a:xfrm>
            <a:off x="4678504"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82EE2749-4448-E94D-A3B6-E8FD4C9B9E33}"/>
              </a:ext>
            </a:extLst>
          </p:cNvPr>
          <p:cNvSpPr>
            <a:spLocks noGrp="1"/>
          </p:cNvSpPr>
          <p:nvPr>
            <p:ph type="pic" sz="quarter" idx="22"/>
          </p:nvPr>
        </p:nvSpPr>
        <p:spPr>
          <a:xfrm>
            <a:off x="784178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22" name="Text Placeholder 4">
            <a:extLst>
              <a:ext uri="{FF2B5EF4-FFF2-40B4-BE49-F238E27FC236}">
                <a16:creationId xmlns:a16="http://schemas.microsoft.com/office/drawing/2014/main" id="{292FCF7F-70FF-AF43-824A-E78383E715EC}"/>
              </a:ext>
            </a:extLst>
          </p:cNvPr>
          <p:cNvSpPr>
            <a:spLocks noGrp="1"/>
          </p:cNvSpPr>
          <p:nvPr>
            <p:ph type="body" sz="quarter" idx="23"/>
          </p:nvPr>
        </p:nvSpPr>
        <p:spPr>
          <a:xfrm>
            <a:off x="8181974" y="4331292"/>
            <a:ext cx="2736000" cy="1524235"/>
          </a:xfrm>
          <a:prstGeom prst="rect">
            <a:avLst/>
          </a:prstGeom>
          <a:solidFill>
            <a:schemeClr val="bg1"/>
          </a:solidFill>
        </p:spPr>
        <p:txBody>
          <a:bodyPr/>
          <a:lstStyle>
            <a:lvl1pPr marL="0" indent="0">
              <a:buNone/>
              <a:defRPr sz="1400"/>
            </a:lvl1pPr>
          </a:lstStyle>
          <a:p>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5F365213-848B-024E-A456-0D200676FA24}"/>
              </a:ext>
            </a:extLst>
          </p:cNvPr>
          <p:cNvSpPr>
            <a:spLocks noGrp="1"/>
          </p:cNvSpPr>
          <p:nvPr>
            <p:ph type="pic" sz="quarter" idx="13"/>
          </p:nvPr>
        </p:nvSpPr>
        <p:spPr>
          <a:xfrm>
            <a:off x="2733074"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7" name="Picture Placeholder 2">
            <a:extLst>
              <a:ext uri="{FF2B5EF4-FFF2-40B4-BE49-F238E27FC236}">
                <a16:creationId xmlns:a16="http://schemas.microsoft.com/office/drawing/2014/main" id="{1F0C252E-54B1-624A-B251-93ACB24B44EB}"/>
              </a:ext>
            </a:extLst>
          </p:cNvPr>
          <p:cNvSpPr>
            <a:spLocks noGrp="1"/>
          </p:cNvSpPr>
          <p:nvPr>
            <p:ph type="pic" sz="quarter" idx="14"/>
          </p:nvPr>
        </p:nvSpPr>
        <p:spPr>
          <a:xfrm>
            <a:off x="2733075"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28" name="Picture Placeholder 2">
            <a:extLst>
              <a:ext uri="{FF2B5EF4-FFF2-40B4-BE49-F238E27FC236}">
                <a16:creationId xmlns:a16="http://schemas.microsoft.com/office/drawing/2014/main" id="{EC7BFE4B-D881-0841-972F-3BB3E43AAF62}"/>
              </a:ext>
            </a:extLst>
          </p:cNvPr>
          <p:cNvSpPr>
            <a:spLocks noGrp="1"/>
          </p:cNvSpPr>
          <p:nvPr>
            <p:ph type="pic" sz="quarter" idx="15"/>
          </p:nvPr>
        </p:nvSpPr>
        <p:spPr>
          <a:xfrm>
            <a:off x="6127391"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9" name="Text Placeholder 12">
            <a:extLst>
              <a:ext uri="{FF2B5EF4-FFF2-40B4-BE49-F238E27FC236}">
                <a16:creationId xmlns:a16="http://schemas.microsoft.com/office/drawing/2014/main" id="{26D230BA-B3D4-3543-AD14-9F6C784D2F43}"/>
              </a:ext>
            </a:extLst>
          </p:cNvPr>
          <p:cNvSpPr>
            <a:spLocks noGrp="1"/>
          </p:cNvSpPr>
          <p:nvPr>
            <p:ph type="body" sz="quarter" idx="16"/>
          </p:nvPr>
        </p:nvSpPr>
        <p:spPr>
          <a:xfrm>
            <a:off x="9549106" y="3907988"/>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
        <p:nvSpPr>
          <p:cNvPr id="30" name="Text Placeholder 12">
            <a:extLst>
              <a:ext uri="{FF2B5EF4-FFF2-40B4-BE49-F238E27FC236}">
                <a16:creationId xmlns:a16="http://schemas.microsoft.com/office/drawing/2014/main" id="{6151C0D4-98EF-D447-A8C6-142CA23E3F17}"/>
              </a:ext>
            </a:extLst>
          </p:cNvPr>
          <p:cNvSpPr>
            <a:spLocks noGrp="1"/>
          </p:cNvSpPr>
          <p:nvPr>
            <p:ph type="body" sz="quarter" idx="18"/>
          </p:nvPr>
        </p:nvSpPr>
        <p:spPr>
          <a:xfrm>
            <a:off x="970722" y="1750540"/>
            <a:ext cx="1663928" cy="2088000"/>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1" name="Picture Placeholder 2">
            <a:extLst>
              <a:ext uri="{FF2B5EF4-FFF2-40B4-BE49-F238E27FC236}">
                <a16:creationId xmlns:a16="http://schemas.microsoft.com/office/drawing/2014/main" id="{3298D3D7-E8BE-DE4C-9995-3011560B905D}"/>
              </a:ext>
            </a:extLst>
          </p:cNvPr>
          <p:cNvSpPr>
            <a:spLocks noGrp="1"/>
          </p:cNvSpPr>
          <p:nvPr>
            <p:ph type="pic" sz="quarter" idx="19"/>
          </p:nvPr>
        </p:nvSpPr>
        <p:spPr>
          <a:xfrm>
            <a:off x="6127393"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32" name="Text Placeholder 12">
            <a:extLst>
              <a:ext uri="{FF2B5EF4-FFF2-40B4-BE49-F238E27FC236}">
                <a16:creationId xmlns:a16="http://schemas.microsoft.com/office/drawing/2014/main" id="{5AA5AF97-B62D-1649-9296-29B8A162A14E}"/>
              </a:ext>
            </a:extLst>
          </p:cNvPr>
          <p:cNvSpPr>
            <a:spLocks noGrp="1"/>
          </p:cNvSpPr>
          <p:nvPr>
            <p:ph type="body" sz="quarter" idx="20"/>
          </p:nvPr>
        </p:nvSpPr>
        <p:spPr>
          <a:xfrm>
            <a:off x="978650" y="3897313"/>
            <a:ext cx="1656000" cy="2098675"/>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3" name="Text Placeholder 12">
            <a:extLst>
              <a:ext uri="{FF2B5EF4-FFF2-40B4-BE49-F238E27FC236}">
                <a16:creationId xmlns:a16="http://schemas.microsoft.com/office/drawing/2014/main" id="{018AC41E-3877-BF47-AA29-7A9F0F0A096F}"/>
              </a:ext>
            </a:extLst>
          </p:cNvPr>
          <p:cNvSpPr>
            <a:spLocks noGrp="1"/>
          </p:cNvSpPr>
          <p:nvPr>
            <p:ph type="body" sz="quarter" idx="21"/>
          </p:nvPr>
        </p:nvSpPr>
        <p:spPr>
          <a:xfrm>
            <a:off x="9549106" y="1750540"/>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838200" y="0"/>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7154" y="1825624"/>
            <a:ext cx="10267462"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Tree>
    <p:extLst>
      <p:ext uri="{BB962C8B-B14F-4D97-AF65-F5344CB8AC3E}">
        <p14:creationId xmlns:p14="http://schemas.microsoft.com/office/powerpoint/2010/main" val="28038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623252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hasCustomPrompt="1"/>
          </p:nvPr>
        </p:nvSpPr>
        <p:spPr>
          <a:xfrm>
            <a:off x="96715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70722" y="1825625"/>
            <a:ext cx="3229533" cy="4170363"/>
          </a:xfrm>
          <a:prstGeom prst="rect">
            <a:avLst/>
          </a:prstGeom>
        </p:spPr>
        <p:txBody>
          <a:bodyPr>
            <a:noAutofit/>
          </a:bodyPr>
          <a:lstStyle>
            <a:lvl1pPr marL="0" indent="-342900">
              <a:buClr>
                <a:schemeClr val="accent5"/>
              </a:buClr>
              <a:buFont typeface="Arial"/>
              <a:buNone/>
              <a:defRPr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4476002" y="1825624"/>
            <a:ext cx="3239996"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7990763" y="1825624"/>
            <a:ext cx="3239998"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970722"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6232768"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dirty="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11" name="TextBox 10"/>
          <p:cNvSpPr txBox="1"/>
          <p:nvPr userDrawn="1"/>
        </p:nvSpPr>
        <p:spPr>
          <a:xfrm>
            <a:off x="902658"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a:t>
            </a:fld>
            <a:endParaRPr lang="en-GB" sz="1600" noProof="0" dirty="0">
              <a:ln>
                <a:noFill/>
              </a:ln>
              <a:solidFill>
                <a:schemeClr val="bg1">
                  <a:lumMod val="65000"/>
                </a:schemeClr>
              </a:solidFill>
            </a:endParaRPr>
          </a:p>
        </p:txBody>
      </p:sp>
      <p:cxnSp>
        <p:nvCxnSpPr>
          <p:cNvPr id="12" name="Straight Connector 11"/>
          <p:cNvCxnSpPr/>
          <p:nvPr userDrawn="1"/>
        </p:nvCxnSpPr>
        <p:spPr>
          <a:xfrm>
            <a:off x="799653"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5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slideLayout" Target="../slideLayouts/slideLayout6.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5.xml"/><Relationship Id="rId16" Type="http://schemas.openxmlformats.org/officeDocument/2006/relationships/diagramLayout" Target="../diagrams/layout4.xml"/><Relationship Id="rId20" Type="http://schemas.openxmlformats.org/officeDocument/2006/relationships/image" Target="../media/image15.emf"/><Relationship Id="rId1" Type="http://schemas.openxmlformats.org/officeDocument/2006/relationships/slideLayout" Target="../slideLayouts/slideLayout4.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14.png"/><Relationship Id="rId9" Type="http://schemas.microsoft.com/office/2007/relationships/diagramDrawing" Target="../diagrams/drawing2.xml"/><Relationship Id="rId14" Type="http://schemas.microsoft.com/office/2007/relationships/diagramDrawing" Target="../diagrams/drawing3.xml"/><Relationship Id="rId22"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emf"/><Relationship Id="rId5" Type="http://schemas.microsoft.com/office/2007/relationships/hdphoto" Target="../media/hdphoto6.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sz="5400" dirty="0"/>
              <a:t>87</a:t>
            </a:r>
            <a:r>
              <a:rPr lang="en-IE" sz="5400" baseline="30000" dirty="0"/>
              <a:t>th</a:t>
            </a:r>
            <a:r>
              <a:rPr lang="en-IE" sz="5400" dirty="0"/>
              <a:t> UNECE GRPE session</a:t>
            </a:r>
            <a:br>
              <a:rPr lang="en-IE" sz="5400" dirty="0"/>
            </a:br>
            <a:br>
              <a:rPr lang="en-IE" sz="5400" dirty="0"/>
            </a:br>
            <a:r>
              <a:rPr lang="en-IE" sz="5400" dirty="0"/>
              <a:t>PMP IWG Progress Report</a:t>
            </a:r>
            <a:endParaRPr lang="nl-NL" sz="5400" dirty="0"/>
          </a:p>
        </p:txBody>
      </p:sp>
      <p:sp>
        <p:nvSpPr>
          <p:cNvPr id="4" name="Text Placeholder 3"/>
          <p:cNvSpPr>
            <a:spLocks noGrp="1"/>
          </p:cNvSpPr>
          <p:nvPr>
            <p:ph type="body" sz="quarter" idx="13"/>
          </p:nvPr>
        </p:nvSpPr>
        <p:spPr/>
        <p:txBody>
          <a:bodyPr/>
          <a:lstStyle/>
          <a:p>
            <a:r>
              <a:rPr lang="nl-NL" dirty="0"/>
              <a:t>B. Giechaskiel,T. Grigoratos</a:t>
            </a:r>
          </a:p>
          <a:p>
            <a:r>
              <a:rPr lang="it-IT" dirty="0"/>
              <a:t>Geneva, 09</a:t>
            </a:r>
            <a:r>
              <a:rPr lang="it-IT" baseline="30000" dirty="0"/>
              <a:t>th</a:t>
            </a:r>
            <a:r>
              <a:rPr lang="it-IT" dirty="0"/>
              <a:t> – 13</a:t>
            </a:r>
            <a:r>
              <a:rPr lang="it-IT" baseline="30000" dirty="0"/>
              <a:t>th</a:t>
            </a:r>
            <a:r>
              <a:rPr lang="it-IT" dirty="0"/>
              <a:t> </a:t>
            </a:r>
            <a:r>
              <a:rPr lang="it-IT" dirty="0" err="1"/>
              <a:t>Jan</a:t>
            </a:r>
            <a:r>
              <a:rPr lang="it-IT" dirty="0"/>
              <a:t>. 2023</a:t>
            </a:r>
            <a:endParaRPr lang="en-US" dirty="0"/>
          </a:p>
          <a:p>
            <a:endParaRPr lang="nl-NL" dirty="0"/>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3622" y="4844875"/>
            <a:ext cx="1969717" cy="1493763"/>
          </a:xfrm>
          <a:prstGeom prst="rect">
            <a:avLst/>
          </a:prstGeo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 name="Rectangle 5"/>
          <p:cNvSpPr/>
          <p:nvPr/>
        </p:nvSpPr>
        <p:spPr>
          <a:xfrm>
            <a:off x="963622" y="6448243"/>
            <a:ext cx="2496277" cy="338554"/>
          </a:xfrm>
          <a:prstGeom prst="rect">
            <a:avLst/>
          </a:prstGeom>
        </p:spPr>
        <p:txBody>
          <a:bodyPr wrap="square">
            <a:spAutoFit/>
          </a:bodyPr>
          <a:lstStyle/>
          <a:p>
            <a:r>
              <a:rPr lang="en-IE" sz="1600" b="1" dirty="0">
                <a:solidFill>
                  <a:schemeClr val="bg1"/>
                </a:solidFill>
              </a:rPr>
              <a:t>UNITED NATIONS</a:t>
            </a:r>
            <a:endParaRPr lang="en-IE" sz="1600" dirty="0">
              <a:solidFill>
                <a:schemeClr val="bg1"/>
              </a:solidFill>
            </a:endParaRPr>
          </a:p>
        </p:txBody>
      </p:sp>
      <p:sp>
        <p:nvSpPr>
          <p:cNvPr id="7" name="Textfeld 12">
            <a:extLst>
              <a:ext uri="{FF2B5EF4-FFF2-40B4-BE49-F238E27FC236}">
                <a16:creationId xmlns:a16="http://schemas.microsoft.com/office/drawing/2014/main" id="{08979DB3-7EC9-41D2-B71B-108920283FC8}"/>
              </a:ext>
            </a:extLst>
          </p:cNvPr>
          <p:cNvSpPr txBox="1">
            <a:spLocks noChangeArrowheads="1"/>
          </p:cNvSpPr>
          <p:nvPr/>
        </p:nvSpPr>
        <p:spPr bwMode="auto">
          <a:xfrm>
            <a:off x="8657700" y="104453"/>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sz="1200" dirty="0">
                <a:latin typeface="Times New Roman" pitchFamily="18" charset="0"/>
                <a:cs typeface="Times New Roman" pitchFamily="18" charset="0"/>
              </a:rPr>
              <a:t>Informal document </a:t>
            </a:r>
            <a:r>
              <a:rPr lang="en-US" sz="1200" b="1" dirty="0">
                <a:latin typeface="Times New Roman" pitchFamily="18" charset="0"/>
                <a:cs typeface="Times New Roman" pitchFamily="18" charset="0"/>
              </a:rPr>
              <a:t>GRPE-87-46</a:t>
            </a:r>
            <a:endParaRPr lang="de-DE" sz="1200" dirty="0">
              <a:solidFill>
                <a:srgbClr val="FF0000"/>
              </a:solidFill>
              <a:latin typeface="Times New Roman" pitchFamily="18" charset="0"/>
              <a:cs typeface="Times New Roman" pitchFamily="18" charset="0"/>
            </a:endParaRPr>
          </a:p>
          <a:p>
            <a:pPr algn="r"/>
            <a:r>
              <a:rPr lang="en-US" sz="1200" dirty="0">
                <a:latin typeface="Times New Roman" pitchFamily="18" charset="0"/>
                <a:cs typeface="Times New Roman" pitchFamily="18" charset="0"/>
              </a:rPr>
              <a:t>87</a:t>
            </a:r>
            <a:r>
              <a:rPr lang="en-US" sz="1200" baseline="30000" dirty="0">
                <a:latin typeface="Times New Roman" pitchFamily="18" charset="0"/>
                <a:cs typeface="Times New Roman" pitchFamily="18" charset="0"/>
              </a:rPr>
              <a:t>th</a:t>
            </a:r>
            <a:r>
              <a:rPr lang="en-US" sz="1200" dirty="0">
                <a:latin typeface="Times New Roman" pitchFamily="18" charset="0"/>
                <a:cs typeface="Times New Roman" pitchFamily="18" charset="0"/>
              </a:rPr>
              <a:t> GRPE, 09 - 13 January 2023</a:t>
            </a:r>
          </a:p>
          <a:p>
            <a:pPr algn="r" eaLnBrk="1" hangingPunct="1"/>
            <a:r>
              <a:rPr lang="en-US" sz="1200" dirty="0">
                <a:latin typeface="Times New Roman" pitchFamily="18" charset="0"/>
                <a:cs typeface="Times New Roman" pitchFamily="18" charset="0"/>
              </a:rPr>
              <a:t>Agenda item 7.</a:t>
            </a:r>
            <a:endParaRPr lang="de-DE" sz="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509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35011" y="1332588"/>
            <a:ext cx="11516602" cy="5055132"/>
            <a:chOff x="435011" y="1616684"/>
            <a:chExt cx="11516602" cy="5055132"/>
          </a:xfrm>
        </p:grpSpPr>
        <p:sp>
          <p:nvSpPr>
            <p:cNvPr id="7" name="OTLSHAPE_TB_00000000000000000000000000000000_ScaleContainer"/>
            <p:cNvSpPr/>
            <p:nvPr>
              <p:custDataLst>
                <p:tags r:id="rId1"/>
              </p:custDataLst>
            </p:nvPr>
          </p:nvSpPr>
          <p:spPr>
            <a:xfrm>
              <a:off x="729636" y="5529276"/>
              <a:ext cx="10718800" cy="396000"/>
            </a:xfrm>
            <a:prstGeom prst="rect">
              <a:avLst/>
            </a:prstGeom>
            <a:gradFill>
              <a:gsLst>
                <a:gs pos="0">
                  <a:srgbClr val="B2381C"/>
                </a:gs>
                <a:gs pos="50000">
                  <a:srgbClr val="F24C26"/>
                </a:gs>
                <a:gs pos="100000">
                  <a:srgbClr val="B2381C"/>
                </a:gs>
                <a:gs pos="100000">
                  <a:srgbClr val="FFFFFF"/>
                </a:gs>
              </a:gsLst>
              <a:lin ang="5400000" scaled="1"/>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999996" y="3210545"/>
              <a:ext cx="1512000" cy="2298691"/>
              <a:chOff x="1391871" y="2664419"/>
              <a:chExt cx="1512000" cy="2298691"/>
            </a:xfrm>
          </p:grpSpPr>
          <p:sp>
            <p:nvSpPr>
              <p:cNvPr id="15" name="OTLSHAPE_M_474d297198d5425c9487e9abdc401d8d_Title"/>
              <p:cNvSpPr txBox="1"/>
              <p:nvPr>
                <p:custDataLst>
                  <p:tags r:id="rId32"/>
                </p:custDataLst>
              </p:nvPr>
            </p:nvSpPr>
            <p:spPr>
              <a:xfrm>
                <a:off x="1391871" y="2664419"/>
                <a:ext cx="1512000" cy="534368"/>
              </a:xfrm>
              <a:prstGeom prst="rect">
                <a:avLst/>
              </a:prstGeom>
              <a:solidFill>
                <a:srgbClr val="C00000"/>
              </a:solidFill>
              <a:ln w="19050">
                <a:solidFill>
                  <a:srgbClr val="C00000"/>
                </a:solidFill>
              </a:ln>
            </p:spPr>
            <p:txBody>
              <a:bodyPr vert="horz" wrap="square" lIns="36000" tIns="36000" rIns="36000" bIns="36000" rtlCol="0" anchor="ctr" anchorCtr="0">
                <a:spAutoFit/>
              </a:bodyPr>
              <a:lstStyle/>
              <a:p>
                <a:pPr algn="just"/>
                <a:r>
                  <a:rPr lang="en-US" sz="1000" b="1" dirty="0">
                    <a:solidFill>
                      <a:schemeClr val="bg1"/>
                    </a:solidFill>
                  </a:rPr>
                  <a:t>Completion of the ILS exercise – Submission of the results to the SC</a:t>
                </a:r>
                <a:endParaRPr lang="en-US" sz="1000" b="1" spc="-6" dirty="0">
                  <a:solidFill>
                    <a:schemeClr val="bg1"/>
                  </a:solidFill>
                  <a:latin typeface="Calibri" panose="020F0502020204030204" pitchFamily="34" charset="0"/>
                </a:endParaRPr>
              </a:p>
            </p:txBody>
          </p:sp>
          <p:cxnSp>
            <p:nvCxnSpPr>
              <p:cNvPr id="33" name="OTLSHAPE_M_fc32de2855dc427da7f0e298f9f0429a_Connector1"/>
              <p:cNvCxnSpPr/>
              <p:nvPr>
                <p:custDataLst>
                  <p:tags r:id="rId33"/>
                </p:custDataLst>
              </p:nvPr>
            </p:nvCxnSpPr>
            <p:spPr>
              <a:xfrm>
                <a:off x="2138774" y="3199110"/>
                <a:ext cx="0" cy="1764000"/>
              </a:xfrm>
              <a:prstGeom prst="line">
                <a:avLst/>
              </a:prstGeom>
              <a:ln w="25400"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TLSHAPE_M_057d3339c879444e9724c9bbb66d5fa2_Title"/>
            <p:cNvSpPr txBox="1"/>
            <p:nvPr>
              <p:custDataLst>
                <p:tags r:id="rId2"/>
              </p:custDataLst>
            </p:nvPr>
          </p:nvSpPr>
          <p:spPr>
            <a:xfrm>
              <a:off x="2353585" y="4008022"/>
              <a:ext cx="972000" cy="534368"/>
            </a:xfrm>
            <a:prstGeom prst="rect">
              <a:avLst/>
            </a:prstGeom>
            <a:solidFill>
              <a:srgbClr val="C00000"/>
            </a:solidFill>
            <a:ln w="19050">
              <a:solidFill>
                <a:srgbClr val="C00000"/>
              </a:solidFill>
            </a:ln>
          </p:spPr>
          <p:txBody>
            <a:bodyPr vert="horz" wrap="square" lIns="36000" tIns="36000" rIns="36000" bIns="36000" rtlCol="0" anchor="ctr" anchorCtr="0">
              <a:spAutoFit/>
            </a:bodyPr>
            <a:lstStyle/>
            <a:p>
              <a:pPr algn="just"/>
              <a:r>
                <a:rPr lang="" sz="1000" b="1" spc="-6" dirty="0">
                  <a:solidFill>
                    <a:schemeClr val="bg1"/>
                  </a:solidFill>
                  <a:latin typeface="+mj-lt"/>
                </a:rPr>
                <a:t>High</a:t>
              </a:r>
              <a:r>
                <a:rPr lang="en-US" sz="1000" b="1" spc="-6" dirty="0">
                  <a:solidFill>
                    <a:schemeClr val="bg1"/>
                  </a:solidFill>
                  <a:latin typeface="+mj-lt"/>
                </a:rPr>
                <a:t> level PM</a:t>
              </a:r>
              <a:r>
                <a:rPr lang="" sz="1000" b="1" spc="-6" dirty="0">
                  <a:solidFill>
                    <a:schemeClr val="bg1"/>
                  </a:solidFill>
                  <a:latin typeface="+mj-lt"/>
                </a:rPr>
                <a:t> and </a:t>
              </a:r>
              <a:r>
                <a:rPr lang="en-US" sz="1000" b="1" spc="-6" dirty="0">
                  <a:solidFill>
                    <a:schemeClr val="bg1"/>
                  </a:solidFill>
                  <a:latin typeface="+mj-lt"/>
                </a:rPr>
                <a:t>PN results</a:t>
              </a:r>
            </a:p>
          </p:txBody>
        </p:sp>
        <p:sp>
          <p:nvSpPr>
            <p:cNvPr id="44" name="OTLSHAPE_M_474d297198d5425c9487e9abdc401d8d_Title"/>
            <p:cNvSpPr txBox="1"/>
            <p:nvPr>
              <p:custDataLst>
                <p:tags r:id="rId3"/>
              </p:custDataLst>
            </p:nvPr>
          </p:nvSpPr>
          <p:spPr>
            <a:xfrm>
              <a:off x="9585863" y="4517913"/>
              <a:ext cx="1305045" cy="534368"/>
            </a:xfrm>
            <a:prstGeom prst="rect">
              <a:avLst/>
            </a:prstGeom>
            <a:solidFill>
              <a:srgbClr val="FFC000"/>
            </a:solidFill>
            <a:ln w="19050">
              <a:solidFill>
                <a:srgbClr val="FFC000"/>
              </a:solidFill>
            </a:ln>
          </p:spPr>
          <p:txBody>
            <a:bodyPr vert="horz" wrap="square" lIns="36000" tIns="36000" rIns="36000" bIns="36000" rtlCol="0" anchor="ctr" anchorCtr="0">
              <a:spAutoFit/>
            </a:bodyPr>
            <a:lstStyle/>
            <a:p>
              <a:pPr algn="just"/>
              <a:r>
                <a:rPr lang="en-US" sz="1000" b="1" dirty="0"/>
                <a:t>Final proposal for the inclusion of non-friction braking</a:t>
              </a:r>
              <a:endParaRPr lang="en-US" sz="1000" b="1" spc="-6" dirty="0">
                <a:latin typeface="Calibri" panose="020F0502020204030204" pitchFamily="34" charset="0"/>
              </a:endParaRPr>
            </a:p>
          </p:txBody>
        </p:sp>
        <p:sp>
          <p:nvSpPr>
            <p:cNvPr id="57" name="OTLSHAPE_M_474d297198d5425c9487e9abdc401d8d_Title"/>
            <p:cNvSpPr txBox="1"/>
            <p:nvPr>
              <p:custDataLst>
                <p:tags r:id="rId4"/>
              </p:custDataLst>
            </p:nvPr>
          </p:nvSpPr>
          <p:spPr>
            <a:xfrm>
              <a:off x="5000281" y="1616684"/>
              <a:ext cx="1620000" cy="688256"/>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dirty="0">
                  <a:solidFill>
                    <a:schemeClr val="bg1"/>
                  </a:solidFill>
                </a:rPr>
                <a:t>Submission of the draft GTR at the GRPE</a:t>
              </a:r>
              <a:r>
                <a:rPr lang="" sz="1000" b="1" dirty="0">
                  <a:solidFill>
                    <a:schemeClr val="bg1"/>
                  </a:solidFill>
                </a:rPr>
                <a:t> session</a:t>
              </a:r>
              <a:r>
                <a:rPr lang="en-US" sz="1000" b="1" dirty="0">
                  <a:solidFill>
                    <a:schemeClr val="bg1"/>
                  </a:solidFill>
                </a:rPr>
                <a:t> – Request</a:t>
              </a:r>
              <a:r>
                <a:rPr lang="" sz="1000" b="1" dirty="0">
                  <a:solidFill>
                    <a:schemeClr val="bg1"/>
                  </a:solidFill>
                </a:rPr>
                <a:t> for</a:t>
              </a:r>
              <a:r>
                <a:rPr lang="en-US" sz="1000" b="1" dirty="0">
                  <a:solidFill>
                    <a:schemeClr val="bg1"/>
                  </a:solidFill>
                </a:rPr>
                <a:t> comments on the draft GTR</a:t>
              </a:r>
              <a:endParaRPr lang="en-US" sz="1000" b="1" spc="-6" dirty="0">
                <a:solidFill>
                  <a:schemeClr val="bg1"/>
                </a:solidFill>
                <a:latin typeface="Calibri" panose="020F0502020204030204" pitchFamily="34" charset="0"/>
              </a:endParaRPr>
            </a:p>
          </p:txBody>
        </p:sp>
        <p:sp>
          <p:nvSpPr>
            <p:cNvPr id="61" name="OTLSHAPE_M_057d3339c879444e9724c9bbb66d5fa2_Title"/>
            <p:cNvSpPr txBox="1"/>
            <p:nvPr>
              <p:custDataLst>
                <p:tags r:id="rId5"/>
              </p:custDataLst>
            </p:nvPr>
          </p:nvSpPr>
          <p:spPr>
            <a:xfrm>
              <a:off x="8549574" y="1617978"/>
              <a:ext cx="1620000" cy="688256"/>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spc="-6" dirty="0">
                  <a:solidFill>
                    <a:schemeClr val="bg1"/>
                  </a:solidFill>
                  <a:latin typeface="+mj-lt"/>
                </a:rPr>
                <a:t>Submission of the final Working Document for adoption at the January 2023 GRPE session</a:t>
              </a:r>
            </a:p>
          </p:txBody>
        </p:sp>
        <p:sp>
          <p:nvSpPr>
            <p:cNvPr id="77" name="OTLSHAPE_TB_00000000000000000000000000000000_TimescaleInterval2"/>
            <p:cNvSpPr txBox="1"/>
            <p:nvPr>
              <p:custDataLst>
                <p:tags r:id="rId6"/>
              </p:custDataLst>
            </p:nvPr>
          </p:nvSpPr>
          <p:spPr>
            <a:xfrm>
              <a:off x="767919" y="554375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NOV</a:t>
              </a:r>
            </a:p>
            <a:p>
              <a:pPr algn="ctr"/>
              <a:r>
                <a:rPr lang="" sz="1400" b="1" spc="-20" dirty="0">
                  <a:solidFill>
                    <a:schemeClr val="lt1"/>
                  </a:solidFill>
                  <a:latin typeface="Calibri" panose="020F0502020204030204" pitchFamily="34" charset="0"/>
                </a:rPr>
                <a:t>2021</a:t>
              </a:r>
              <a:endParaRPr lang="en-US" sz="1400" b="1" spc="-20" dirty="0">
                <a:solidFill>
                  <a:schemeClr val="lt1"/>
                </a:solidFill>
                <a:latin typeface="Calibri" panose="020F0502020204030204" pitchFamily="34" charset="0"/>
              </a:endParaRPr>
            </a:p>
          </p:txBody>
        </p:sp>
        <p:sp>
          <p:nvSpPr>
            <p:cNvPr id="79" name="OTLSHAPE_TB_00000000000000000000000000000000_TimescaleInterval2"/>
            <p:cNvSpPr txBox="1"/>
            <p:nvPr>
              <p:custDataLst>
                <p:tags r:id="rId7"/>
              </p:custDataLst>
            </p:nvPr>
          </p:nvSpPr>
          <p:spPr>
            <a:xfrm>
              <a:off x="1560711" y="5541775"/>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JAN</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1" name="OTLSHAPE_TB_00000000000000000000000000000000_TimescaleInterval2"/>
            <p:cNvSpPr txBox="1"/>
            <p:nvPr>
              <p:custDataLst>
                <p:tags r:id="rId8"/>
              </p:custDataLst>
            </p:nvPr>
          </p:nvSpPr>
          <p:spPr>
            <a:xfrm>
              <a:off x="2380944"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FEB</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2" name="OTLSHAPE_TB_00000000000000000000000000000000_TimescaleInterval2"/>
            <p:cNvSpPr txBox="1"/>
            <p:nvPr>
              <p:custDataLst>
                <p:tags r:id="rId9"/>
              </p:custDataLst>
            </p:nvPr>
          </p:nvSpPr>
          <p:spPr>
            <a:xfrm>
              <a:off x="3200319"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MAR</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3" name="OTLSHAPE_TB_00000000000000000000000000000000_TimescaleInterval2"/>
            <p:cNvSpPr txBox="1"/>
            <p:nvPr>
              <p:custDataLst>
                <p:tags r:id="rId10"/>
              </p:custDataLst>
            </p:nvPr>
          </p:nvSpPr>
          <p:spPr>
            <a:xfrm>
              <a:off x="4043444"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APR</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4" name="OTLSHAPE_TB_00000000000000000000000000000000_TimescaleInterval2"/>
            <p:cNvSpPr txBox="1"/>
            <p:nvPr>
              <p:custDataLst>
                <p:tags r:id="rId11"/>
              </p:custDataLst>
            </p:nvPr>
          </p:nvSpPr>
          <p:spPr>
            <a:xfrm>
              <a:off x="4791310"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MAY</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5" name="OTLSHAPE_TB_00000000000000000000000000000000_TimescaleInterval2"/>
            <p:cNvSpPr txBox="1"/>
            <p:nvPr>
              <p:custDataLst>
                <p:tags r:id="rId12"/>
              </p:custDataLst>
            </p:nvPr>
          </p:nvSpPr>
          <p:spPr>
            <a:xfrm>
              <a:off x="5628429"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JUN</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6" name="OTLSHAPE_TB_00000000000000000000000000000000_TimescaleInterval2"/>
            <p:cNvSpPr txBox="1"/>
            <p:nvPr>
              <p:custDataLst>
                <p:tags r:id="rId13"/>
              </p:custDataLst>
            </p:nvPr>
          </p:nvSpPr>
          <p:spPr>
            <a:xfrm>
              <a:off x="6345219"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JUL</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7" name="OTLSHAPE_TB_00000000000000000000000000000000_TimescaleInterval2"/>
            <p:cNvSpPr txBox="1"/>
            <p:nvPr>
              <p:custDataLst>
                <p:tags r:id="rId14"/>
              </p:custDataLst>
            </p:nvPr>
          </p:nvSpPr>
          <p:spPr>
            <a:xfrm>
              <a:off x="7164594"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AUG</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8" name="OTLSHAPE_TB_00000000000000000000000000000000_TimescaleInterval2"/>
            <p:cNvSpPr txBox="1"/>
            <p:nvPr>
              <p:custDataLst>
                <p:tags r:id="rId15"/>
              </p:custDataLst>
            </p:nvPr>
          </p:nvSpPr>
          <p:spPr>
            <a:xfrm>
              <a:off x="7926310"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SEP</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9" name="OTLSHAPE_TB_00000000000000000000000000000000_TimescaleInterval2"/>
            <p:cNvSpPr txBox="1"/>
            <p:nvPr>
              <p:custDataLst>
                <p:tags r:id="rId16"/>
              </p:custDataLst>
            </p:nvPr>
          </p:nvSpPr>
          <p:spPr>
            <a:xfrm>
              <a:off x="8791469"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OCT</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0" name="OTLSHAPE_TB_00000000000000000000000000000000_TimescaleInterval2"/>
            <p:cNvSpPr txBox="1"/>
            <p:nvPr>
              <p:custDataLst>
                <p:tags r:id="rId17"/>
              </p:custDataLst>
            </p:nvPr>
          </p:nvSpPr>
          <p:spPr>
            <a:xfrm>
              <a:off x="9513869" y="55378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NOV</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1" name="OTLSHAPE_TB_00000000000000000000000000000000_TimescaleInterval2"/>
            <p:cNvSpPr txBox="1"/>
            <p:nvPr>
              <p:custDataLst>
                <p:tags r:id="rId18"/>
              </p:custDataLst>
            </p:nvPr>
          </p:nvSpPr>
          <p:spPr>
            <a:xfrm>
              <a:off x="10273869" y="55378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DEC</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2" name="OTLSHAPE_TB_00000000000000000000000000000000_TimescaleInterval2"/>
            <p:cNvSpPr txBox="1"/>
            <p:nvPr>
              <p:custDataLst>
                <p:tags r:id="rId19"/>
              </p:custDataLst>
            </p:nvPr>
          </p:nvSpPr>
          <p:spPr>
            <a:xfrm>
              <a:off x="11008144" y="55477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JAN</a:t>
              </a:r>
            </a:p>
            <a:p>
              <a:pPr algn="ctr"/>
              <a:r>
                <a:rPr lang="" sz="1400" b="1" spc="-20">
                  <a:solidFill>
                    <a:schemeClr val="lt1"/>
                  </a:solidFill>
                  <a:latin typeface="Calibri" panose="020F0502020204030204" pitchFamily="34" charset="0"/>
                </a:rPr>
                <a:t>2023</a:t>
              </a:r>
              <a:endParaRPr lang="en-US" sz="1400" b="1" spc="-20" dirty="0">
                <a:solidFill>
                  <a:schemeClr val="lt1"/>
                </a:solidFill>
                <a:latin typeface="Calibri" panose="020F0502020204030204" pitchFamily="34" charset="0"/>
              </a:endParaRPr>
            </a:p>
          </p:txBody>
        </p:sp>
        <p:sp>
          <p:nvSpPr>
            <p:cNvPr id="93" name="OTLSHAPE_M_474d297198d5425c9487e9abdc401d8d_Title"/>
            <p:cNvSpPr txBox="1"/>
            <p:nvPr>
              <p:custDataLst>
                <p:tags r:id="rId20"/>
              </p:custDataLst>
            </p:nvPr>
          </p:nvSpPr>
          <p:spPr>
            <a:xfrm>
              <a:off x="10403613" y="1619985"/>
              <a:ext cx="1548000" cy="688256"/>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dirty="0">
                  <a:solidFill>
                    <a:schemeClr val="bg1"/>
                  </a:solidFill>
                  <a:latin typeface="+mj-lt"/>
                </a:rPr>
                <a:t>Submission of the </a:t>
              </a:r>
              <a:r>
                <a:rPr lang="en-US" sz="1000" b="1" dirty="0">
                  <a:solidFill>
                    <a:schemeClr val="bg1"/>
                  </a:solidFill>
                </a:rPr>
                <a:t>GTR and the</a:t>
              </a:r>
              <a:r>
                <a:rPr lang="en-US" sz="1000" b="1" dirty="0">
                  <a:solidFill>
                    <a:schemeClr val="bg1"/>
                  </a:solidFill>
                  <a:latin typeface="+mj-lt"/>
                </a:rPr>
                <a:t> “technical report” to the GRPE for adoption</a:t>
              </a:r>
              <a:endParaRPr lang="en-US" sz="1000" b="1" spc="-6" dirty="0">
                <a:solidFill>
                  <a:schemeClr val="bg1"/>
                </a:solidFill>
                <a:latin typeface="+mj-lt"/>
              </a:endParaRPr>
            </a:p>
          </p:txBody>
        </p:sp>
        <p:cxnSp>
          <p:nvCxnSpPr>
            <p:cNvPr id="94" name="OTLSHAPE_M_fc32de2855dc427da7f0e298f9f0429a_Connector1"/>
            <p:cNvCxnSpPr/>
            <p:nvPr>
              <p:custDataLst>
                <p:tags r:id="rId21"/>
              </p:custDataLst>
            </p:nvPr>
          </p:nvCxnSpPr>
          <p:spPr>
            <a:xfrm>
              <a:off x="11176557" y="2309562"/>
              <a:ext cx="0" cy="3204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fc32de2855dc427da7f0e298f9f0429a_Connector1"/>
            <p:cNvCxnSpPr/>
            <p:nvPr>
              <p:custDataLst>
                <p:tags r:id="rId22"/>
              </p:custDataLst>
            </p:nvPr>
          </p:nvCxnSpPr>
          <p:spPr>
            <a:xfrm>
              <a:off x="9353209" y="2309562"/>
              <a:ext cx="0" cy="3204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fc32de2855dc427da7f0e298f9f0429a_Connector1"/>
            <p:cNvCxnSpPr/>
            <p:nvPr>
              <p:custDataLst>
                <p:tags r:id="rId23"/>
              </p:custDataLst>
            </p:nvPr>
          </p:nvCxnSpPr>
          <p:spPr>
            <a:xfrm>
              <a:off x="6514194" y="2320469"/>
              <a:ext cx="0" cy="3204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ec5e68d2461e44b1a67a2fae5dcbaa0f_Connector1"/>
            <p:cNvCxnSpPr/>
            <p:nvPr>
              <p:custDataLst>
                <p:tags r:id="rId24"/>
              </p:custDataLst>
            </p:nvPr>
          </p:nvCxnSpPr>
          <p:spPr>
            <a:xfrm>
              <a:off x="5554956" y="3029477"/>
              <a:ext cx="0" cy="2484000"/>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34317" y="2527737"/>
              <a:ext cx="1476000" cy="534368"/>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n-US" sz="1000" b="1" dirty="0">
                  <a:solidFill>
                    <a:schemeClr val="bg1"/>
                  </a:solidFill>
                </a:rPr>
                <a:t>Final proposal for PM and PN methods to the PMP group</a:t>
              </a:r>
              <a:endParaRPr lang="en-GB" sz="1000" b="1" dirty="0">
                <a:solidFill>
                  <a:schemeClr val="bg1"/>
                </a:solidFill>
              </a:endParaRPr>
            </a:p>
          </p:txBody>
        </p:sp>
        <p:cxnSp>
          <p:nvCxnSpPr>
            <p:cNvPr id="55" name="OTLSHAPE_M_ec5e68d2461e44b1a67a2fae5dcbaa0f_Connector1"/>
            <p:cNvCxnSpPr/>
            <p:nvPr>
              <p:custDataLst>
                <p:tags r:id="rId25"/>
              </p:custDataLst>
            </p:nvPr>
          </p:nvCxnSpPr>
          <p:spPr>
            <a:xfrm>
              <a:off x="3378538" y="3060102"/>
              <a:ext cx="0" cy="2448000"/>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612610" y="2529589"/>
              <a:ext cx="1548000" cy="534368"/>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n-US" sz="1000" b="1" dirty="0">
                  <a:solidFill>
                    <a:schemeClr val="bg1"/>
                  </a:solidFill>
                </a:rPr>
                <a:t>Introduction of "lessons learnt" from the ILS to the proposed method</a:t>
              </a:r>
            </a:p>
          </p:txBody>
        </p:sp>
        <p:sp>
          <p:nvSpPr>
            <p:cNvPr id="20" name="TextBox 19"/>
            <p:cNvSpPr txBox="1"/>
            <p:nvPr/>
          </p:nvSpPr>
          <p:spPr>
            <a:xfrm>
              <a:off x="1808790" y="1705600"/>
              <a:ext cx="2255746" cy="276999"/>
            </a:xfrm>
            <a:prstGeom prst="rect">
              <a:avLst/>
            </a:prstGeom>
            <a:noFill/>
          </p:spPr>
          <p:txBody>
            <a:bodyPr wrap="none" rtlCol="0">
              <a:spAutoFit/>
            </a:bodyPr>
            <a:lstStyle/>
            <a:p>
              <a:pPr>
                <a:buClr>
                  <a:schemeClr val="accent5"/>
                </a:buClr>
              </a:pPr>
              <a:r>
                <a:rPr lang="" sz="1200" b="1" dirty="0">
                  <a:solidFill>
                    <a:srgbClr val="002060"/>
                  </a:solidFill>
                </a:rPr>
                <a:t>Preparation of the </a:t>
              </a:r>
              <a:r>
                <a:rPr lang="en-US" sz="1200" b="1" dirty="0">
                  <a:solidFill>
                    <a:srgbClr val="002060"/>
                  </a:solidFill>
                </a:rPr>
                <a:t>d</a:t>
              </a:r>
              <a:r>
                <a:rPr lang="" sz="1200" b="1" dirty="0">
                  <a:solidFill>
                    <a:srgbClr val="002060"/>
                  </a:solidFill>
                </a:rPr>
                <a:t>raft </a:t>
              </a:r>
              <a:r>
                <a:rPr lang="en-US" sz="1200" b="1" dirty="0">
                  <a:solidFill>
                    <a:srgbClr val="002060"/>
                  </a:solidFill>
                </a:rPr>
                <a:t>GTR</a:t>
              </a:r>
              <a:endParaRPr lang="en-IE" sz="1200" b="1" dirty="0">
                <a:solidFill>
                  <a:srgbClr val="002060"/>
                </a:solidFill>
              </a:endParaRPr>
            </a:p>
          </p:txBody>
        </p:sp>
        <p:cxnSp>
          <p:nvCxnSpPr>
            <p:cNvPr id="22" name="Straight Arrow Connector 21"/>
            <p:cNvCxnSpPr/>
            <p:nvPr/>
          </p:nvCxnSpPr>
          <p:spPr>
            <a:xfrm>
              <a:off x="901494" y="1953516"/>
              <a:ext cx="4068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772409" y="1943152"/>
              <a:ext cx="2350323" cy="276999"/>
            </a:xfrm>
            <a:prstGeom prst="rect">
              <a:avLst/>
            </a:prstGeom>
            <a:noFill/>
          </p:spPr>
          <p:txBody>
            <a:bodyPr wrap="none" rtlCol="0">
              <a:spAutoFit/>
            </a:bodyPr>
            <a:lstStyle/>
            <a:p>
              <a:pPr>
                <a:buClr>
                  <a:schemeClr val="accent5"/>
                </a:buClr>
              </a:pPr>
              <a:r>
                <a:rPr lang="" sz="1200" b="1" dirty="0">
                  <a:solidFill>
                    <a:srgbClr val="002060"/>
                  </a:solidFill>
                </a:rPr>
                <a:t>Refinement of methodologies</a:t>
              </a:r>
              <a:endParaRPr lang="en-IE" sz="1200" b="1" dirty="0">
                <a:solidFill>
                  <a:srgbClr val="002060"/>
                </a:solidFill>
              </a:endParaRPr>
            </a:p>
          </p:txBody>
        </p:sp>
        <p:cxnSp>
          <p:nvCxnSpPr>
            <p:cNvPr id="68" name="OTLSHAPE_M_ec5e68d2461e44b1a67a2fae5dcbaa0f_Connector1"/>
            <p:cNvCxnSpPr/>
            <p:nvPr>
              <p:custDataLst>
                <p:tags r:id="rId26"/>
              </p:custDataLst>
            </p:nvPr>
          </p:nvCxnSpPr>
          <p:spPr>
            <a:xfrm>
              <a:off x="10521442" y="5054928"/>
              <a:ext cx="0" cy="468000"/>
            </a:xfrm>
            <a:prstGeom prst="line">
              <a:avLst/>
            </a:prstGeom>
            <a:ln w="25400" cap="flat" cmpd="sng" algn="ctr">
              <a:solidFill>
                <a:srgbClr val="FFC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3340774" y="6304138"/>
              <a:ext cx="4124149" cy="367678"/>
              <a:chOff x="3785499" y="6375388"/>
              <a:chExt cx="4124149" cy="367678"/>
            </a:xfrm>
          </p:grpSpPr>
          <p:sp>
            <p:nvSpPr>
              <p:cNvPr id="70" name="Rectangle 2"/>
              <p:cNvSpPr txBox="1">
                <a:spLocks noChangeArrowheads="1"/>
              </p:cNvSpPr>
              <p:nvPr/>
            </p:nvSpPr>
            <p:spPr bwMode="auto">
              <a:xfrm>
                <a:off x="6543899" y="6375388"/>
                <a:ext cx="1365749" cy="365760"/>
              </a:xfrm>
              <a:prstGeom prst="rect">
                <a:avLst/>
              </a:prstGeom>
              <a:solidFill>
                <a:srgbClr val="C00000"/>
              </a:solidFill>
              <a:ln>
                <a:solidFill>
                  <a:srgbClr val="C0000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dirty="0">
                    <a:solidFill>
                      <a:schemeClr val="bg1"/>
                    </a:solidFill>
                    <a:latin typeface="+mj-lt"/>
                    <a:ea typeface="Verdana" pitchFamily="34" charset="0"/>
                    <a:cs typeface="Verdana" panose="020B0604030504040204" pitchFamily="34" charset="0"/>
                  </a:rPr>
                  <a:t>TF3 Activities</a:t>
                </a:r>
                <a:endParaRPr lang="en-IE" altLang="en-US" sz="1200" b="1" dirty="0">
                  <a:solidFill>
                    <a:schemeClr val="bg1"/>
                  </a:solidFill>
                  <a:latin typeface="+mj-lt"/>
                  <a:ea typeface="Verdana" pitchFamily="34" charset="0"/>
                  <a:cs typeface="Verdana" panose="020B0604030504040204" pitchFamily="34" charset="0"/>
                </a:endParaRPr>
              </a:p>
            </p:txBody>
          </p:sp>
          <p:sp>
            <p:nvSpPr>
              <p:cNvPr id="71" name="Rectangle 2"/>
              <p:cNvSpPr txBox="1">
                <a:spLocks noChangeArrowheads="1"/>
              </p:cNvSpPr>
              <p:nvPr/>
            </p:nvSpPr>
            <p:spPr bwMode="auto">
              <a:xfrm>
                <a:off x="3785499" y="6377306"/>
                <a:ext cx="1365749" cy="365760"/>
              </a:xfrm>
              <a:prstGeom prst="rect">
                <a:avLst/>
              </a:prstGeom>
              <a:solidFill>
                <a:srgbClr val="002060"/>
              </a:solidFill>
              <a:ln>
                <a:solidFill>
                  <a:srgbClr val="00206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PMP Activities</a:t>
                </a:r>
                <a:endParaRPr lang="en-IE" altLang="en-US" sz="1200" b="1" dirty="0">
                  <a:solidFill>
                    <a:schemeClr val="bg1"/>
                  </a:solidFill>
                  <a:latin typeface="+mj-lt"/>
                  <a:ea typeface="Verdana" pitchFamily="34" charset="0"/>
                  <a:cs typeface="Verdana" panose="020B0604030504040204" pitchFamily="34" charset="0"/>
                </a:endParaRPr>
              </a:p>
            </p:txBody>
          </p:sp>
          <p:sp>
            <p:nvSpPr>
              <p:cNvPr id="72" name="Rectangle 2"/>
              <p:cNvSpPr txBox="1">
                <a:spLocks noChangeArrowheads="1"/>
              </p:cNvSpPr>
              <p:nvPr/>
            </p:nvSpPr>
            <p:spPr bwMode="auto">
              <a:xfrm>
                <a:off x="5159676" y="6377306"/>
                <a:ext cx="1365749" cy="365760"/>
              </a:xfrm>
              <a:prstGeom prst="rect">
                <a:avLst/>
              </a:prstGeom>
              <a:solidFill>
                <a:schemeClr val="accent3">
                  <a:lumMod val="50000"/>
                </a:schemeClr>
              </a:solidFill>
              <a:ln>
                <a:solidFill>
                  <a:schemeClr val="accent3">
                    <a:lumMod val="50000"/>
                  </a:schemeClr>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TF2 Activities</a:t>
                </a:r>
                <a:endParaRPr lang="en-IE" altLang="en-US" sz="1200" b="1" dirty="0">
                  <a:solidFill>
                    <a:schemeClr val="bg1"/>
                  </a:solidFill>
                  <a:latin typeface="+mj-lt"/>
                  <a:ea typeface="Verdana" pitchFamily="34" charset="0"/>
                  <a:cs typeface="Verdana" panose="020B0604030504040204" pitchFamily="34" charset="0"/>
                </a:endParaRPr>
              </a:p>
            </p:txBody>
          </p:sp>
        </p:grpSp>
        <p:sp>
          <p:nvSpPr>
            <p:cNvPr id="73" name="Rectangle 2"/>
            <p:cNvSpPr txBox="1">
              <a:spLocks noChangeArrowheads="1"/>
            </p:cNvSpPr>
            <p:nvPr/>
          </p:nvSpPr>
          <p:spPr bwMode="auto">
            <a:xfrm>
              <a:off x="7485478" y="6302300"/>
              <a:ext cx="1365749" cy="365760"/>
            </a:xfrm>
            <a:prstGeom prst="rect">
              <a:avLst/>
            </a:prstGeom>
            <a:solidFill>
              <a:srgbClr val="FFC000"/>
            </a:solidFill>
            <a:ln>
              <a:solidFill>
                <a:srgbClr val="FFC00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dirty="0">
                  <a:solidFill>
                    <a:schemeClr val="tx1"/>
                  </a:solidFill>
                  <a:latin typeface="+mj-lt"/>
                  <a:ea typeface="Verdana" pitchFamily="34" charset="0"/>
                  <a:cs typeface="Verdana" panose="020B0604030504040204" pitchFamily="34" charset="0"/>
                </a:rPr>
                <a:t>TF4 Activity</a:t>
              </a:r>
              <a:endParaRPr lang="en-IE" altLang="en-US" sz="1200" b="1" dirty="0">
                <a:solidFill>
                  <a:schemeClr val="tx1"/>
                </a:solidFill>
                <a:latin typeface="+mj-lt"/>
                <a:ea typeface="Verdana" pitchFamily="34" charset="0"/>
                <a:cs typeface="Verdana" panose="020B0604030504040204" pitchFamily="34" charset="0"/>
              </a:endParaRPr>
            </a:p>
          </p:txBody>
        </p:sp>
        <p:cxnSp>
          <p:nvCxnSpPr>
            <p:cNvPr id="53" name="OTLSHAPE_M_fc32de2855dc427da7f0e298f9f0429a_Connector1"/>
            <p:cNvCxnSpPr/>
            <p:nvPr>
              <p:custDataLst>
                <p:tags r:id="rId27"/>
              </p:custDataLst>
            </p:nvPr>
          </p:nvCxnSpPr>
          <p:spPr>
            <a:xfrm>
              <a:off x="3201638" y="4554585"/>
              <a:ext cx="0" cy="972000"/>
            </a:xfrm>
            <a:prstGeom prst="line">
              <a:avLst/>
            </a:prstGeom>
            <a:ln w="25400"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TLSHAPE_M_474d297198d5425c9487e9abdc401d8d_Title"/>
            <p:cNvSpPr txBox="1"/>
            <p:nvPr>
              <p:custDataLst>
                <p:tags r:id="rId28"/>
              </p:custDataLst>
            </p:nvPr>
          </p:nvSpPr>
          <p:spPr>
            <a:xfrm>
              <a:off x="435011" y="4596338"/>
              <a:ext cx="1082909" cy="380480"/>
            </a:xfrm>
            <a:prstGeom prst="rect">
              <a:avLst/>
            </a:prstGeom>
            <a:solidFill>
              <a:srgbClr val="FFC000"/>
            </a:solidFill>
            <a:ln w="19050">
              <a:solidFill>
                <a:srgbClr val="FFC000"/>
              </a:solidFill>
            </a:ln>
          </p:spPr>
          <p:txBody>
            <a:bodyPr vert="horz" wrap="square" lIns="36000" tIns="36000" rIns="36000" bIns="36000" rtlCol="0" anchor="ctr" anchorCtr="0">
              <a:spAutoFit/>
            </a:bodyPr>
            <a:lstStyle/>
            <a:p>
              <a:pPr algn="just"/>
              <a:r>
                <a:rPr lang="en-US" sz="1000" b="1" dirty="0"/>
                <a:t>Initiation of the activity (11.2021)</a:t>
              </a:r>
              <a:endParaRPr lang="en-US" sz="1000" b="1" spc="-6" dirty="0">
                <a:latin typeface="Calibri" panose="020F0502020204030204" pitchFamily="34" charset="0"/>
              </a:endParaRPr>
            </a:p>
          </p:txBody>
        </p:sp>
        <p:cxnSp>
          <p:nvCxnSpPr>
            <p:cNvPr id="56" name="OTLSHAPE_M_ec5e68d2461e44b1a67a2fae5dcbaa0f_Connector1"/>
            <p:cNvCxnSpPr/>
            <p:nvPr>
              <p:custDataLst>
                <p:tags r:id="rId29"/>
              </p:custDataLst>
            </p:nvPr>
          </p:nvCxnSpPr>
          <p:spPr>
            <a:xfrm>
              <a:off x="970722" y="4973477"/>
              <a:ext cx="0" cy="540000"/>
            </a:xfrm>
            <a:prstGeom prst="line">
              <a:avLst/>
            </a:prstGeom>
            <a:ln w="25400" cap="flat" cmpd="sng" algn="ctr">
              <a:solidFill>
                <a:srgbClr val="FFC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M_057d3339c879444e9724c9bbb66d5fa2_Title"/>
            <p:cNvSpPr txBox="1"/>
            <p:nvPr>
              <p:custDataLst>
                <p:tags r:id="rId30"/>
              </p:custDataLst>
            </p:nvPr>
          </p:nvSpPr>
          <p:spPr>
            <a:xfrm>
              <a:off x="9811686" y="2374058"/>
              <a:ext cx="1224000" cy="688256"/>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spc="-6" dirty="0">
                  <a:solidFill>
                    <a:schemeClr val="bg1"/>
                  </a:solidFill>
                  <a:latin typeface="+mj-lt"/>
                </a:rPr>
                <a:t>Submission of the informal document amending the working document</a:t>
              </a:r>
            </a:p>
          </p:txBody>
        </p:sp>
        <p:cxnSp>
          <p:nvCxnSpPr>
            <p:cNvPr id="62" name="OTLSHAPE_M_fc32de2855dc427da7f0e298f9f0429a_Connector1"/>
            <p:cNvCxnSpPr/>
            <p:nvPr>
              <p:custDataLst>
                <p:tags r:id="rId31"/>
              </p:custDataLst>
            </p:nvPr>
          </p:nvCxnSpPr>
          <p:spPr>
            <a:xfrm>
              <a:off x="11027119" y="3065642"/>
              <a:ext cx="0" cy="2448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032732" y="3580159"/>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(13.12)</a:t>
              </a:r>
              <a:endParaRPr lang="en-GB" sz="800" dirty="0"/>
            </a:p>
          </p:txBody>
        </p:sp>
        <p:sp>
          <p:nvSpPr>
            <p:cNvPr id="63" name="Oval 62"/>
            <p:cNvSpPr/>
            <p:nvPr/>
          </p:nvSpPr>
          <p:spPr>
            <a:xfrm>
              <a:off x="10865249" y="3566324"/>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(09.01)</a:t>
              </a:r>
              <a:endParaRPr lang="en-GB" sz="800" dirty="0"/>
            </a:p>
          </p:txBody>
        </p:sp>
        <p:sp>
          <p:nvSpPr>
            <p:cNvPr id="74" name="Oval 73"/>
            <p:cNvSpPr/>
            <p:nvPr/>
          </p:nvSpPr>
          <p:spPr>
            <a:xfrm>
              <a:off x="9199748" y="3585286"/>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(23.11)</a:t>
              </a:r>
              <a:endParaRPr lang="en-GB" sz="800" dirty="0"/>
            </a:p>
          </p:txBody>
        </p:sp>
        <p:sp>
          <p:nvSpPr>
            <p:cNvPr id="75" name="Oval 74"/>
            <p:cNvSpPr/>
            <p:nvPr/>
          </p:nvSpPr>
          <p:spPr>
            <a:xfrm>
              <a:off x="4991596" y="3577608"/>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(25.05)</a:t>
              </a:r>
              <a:endParaRPr lang="en-GB" sz="800" dirty="0"/>
            </a:p>
          </p:txBody>
        </p:sp>
        <p:sp>
          <p:nvSpPr>
            <p:cNvPr id="76" name="Oval 75"/>
            <p:cNvSpPr/>
            <p:nvPr/>
          </p:nvSpPr>
          <p:spPr>
            <a:xfrm>
              <a:off x="8472741" y="3578869"/>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(04.10)</a:t>
              </a:r>
              <a:endParaRPr lang="en-GB" sz="800" dirty="0"/>
            </a:p>
          </p:txBody>
        </p:sp>
        <p:sp>
          <p:nvSpPr>
            <p:cNvPr id="80" name="Oval 79"/>
            <p:cNvSpPr/>
            <p:nvPr/>
          </p:nvSpPr>
          <p:spPr>
            <a:xfrm>
              <a:off x="7757863" y="3598590"/>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(22.09)</a:t>
              </a:r>
              <a:endParaRPr lang="en-GB" sz="800" dirty="0"/>
            </a:p>
          </p:txBody>
        </p:sp>
        <p:sp>
          <p:nvSpPr>
            <p:cNvPr id="95" name="Oval 94"/>
            <p:cNvSpPr/>
            <p:nvPr/>
          </p:nvSpPr>
          <p:spPr>
            <a:xfrm>
              <a:off x="5856966" y="3581103"/>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(15.06)</a:t>
              </a:r>
              <a:endParaRPr lang="en-GB" sz="800" dirty="0"/>
            </a:p>
          </p:txBody>
        </p:sp>
        <p:sp>
          <p:nvSpPr>
            <p:cNvPr id="96" name="Oval 95"/>
            <p:cNvSpPr/>
            <p:nvPr/>
          </p:nvSpPr>
          <p:spPr>
            <a:xfrm>
              <a:off x="3136602" y="3588521"/>
              <a:ext cx="792000" cy="396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PMP Meeting</a:t>
              </a:r>
            </a:p>
            <a:p>
              <a:pPr algn="ctr"/>
              <a:r>
                <a:rPr lang="en-US" sz="800" dirty="0"/>
                <a:t>(29.03)</a:t>
              </a:r>
              <a:endParaRPr lang="en-GB" sz="800" dirty="0"/>
            </a:p>
          </p:txBody>
        </p:sp>
        <p:sp>
          <p:nvSpPr>
            <p:cNvPr id="98" name="TextBox 97"/>
            <p:cNvSpPr txBox="1"/>
            <p:nvPr/>
          </p:nvSpPr>
          <p:spPr>
            <a:xfrm>
              <a:off x="6850396" y="1695401"/>
              <a:ext cx="1493696" cy="276999"/>
            </a:xfrm>
            <a:prstGeom prst="rect">
              <a:avLst/>
            </a:prstGeom>
            <a:noFill/>
          </p:spPr>
          <p:txBody>
            <a:bodyPr wrap="none" rtlCol="0">
              <a:spAutoFit/>
            </a:bodyPr>
            <a:lstStyle/>
            <a:p>
              <a:pPr>
                <a:buClr>
                  <a:schemeClr val="accent5"/>
                </a:buClr>
              </a:pPr>
              <a:r>
                <a:rPr lang="" sz="1200" b="1" dirty="0">
                  <a:solidFill>
                    <a:srgbClr val="002060"/>
                  </a:solidFill>
                </a:rPr>
                <a:t>Preparation of the</a:t>
              </a:r>
              <a:endParaRPr lang="en-IE" sz="1200" b="1" dirty="0">
                <a:solidFill>
                  <a:srgbClr val="002060"/>
                </a:solidFill>
              </a:endParaRPr>
            </a:p>
          </p:txBody>
        </p:sp>
        <p:cxnSp>
          <p:nvCxnSpPr>
            <p:cNvPr id="99" name="Straight Arrow Connector 98"/>
            <p:cNvCxnSpPr/>
            <p:nvPr/>
          </p:nvCxnSpPr>
          <p:spPr>
            <a:xfrm>
              <a:off x="6630272" y="1952842"/>
              <a:ext cx="190826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877718" y="1942478"/>
              <a:ext cx="1492716" cy="276999"/>
            </a:xfrm>
            <a:prstGeom prst="rect">
              <a:avLst/>
            </a:prstGeom>
            <a:noFill/>
          </p:spPr>
          <p:txBody>
            <a:bodyPr wrap="none" rtlCol="0">
              <a:spAutoFit/>
            </a:bodyPr>
            <a:lstStyle/>
            <a:p>
              <a:pPr>
                <a:buClr>
                  <a:schemeClr val="accent5"/>
                </a:buClr>
              </a:pPr>
              <a:r>
                <a:rPr lang="en-GB" sz="1200" b="1" dirty="0">
                  <a:solidFill>
                    <a:srgbClr val="002060"/>
                  </a:solidFill>
                </a:rPr>
                <a:t>F</a:t>
              </a:r>
              <a:r>
                <a:rPr lang="" sz="1200" b="1" dirty="0">
                  <a:solidFill>
                    <a:srgbClr val="002060"/>
                  </a:solidFill>
                </a:rPr>
                <a:t>ormal Document</a:t>
              </a:r>
              <a:endParaRPr lang="en-IE" sz="1200" b="1" dirty="0">
                <a:solidFill>
                  <a:srgbClr val="002060"/>
                </a:solidFill>
              </a:endParaRPr>
            </a:p>
          </p:txBody>
        </p:sp>
      </p:grpSp>
      <p:sp>
        <p:nvSpPr>
          <p:cNvPr id="101" name="Title 2"/>
          <p:cNvSpPr>
            <a:spLocks noGrp="1"/>
          </p:cNvSpPr>
          <p:nvPr>
            <p:ph type="title"/>
          </p:nvPr>
        </p:nvSpPr>
        <p:spPr>
          <a:xfrm>
            <a:off x="970722" y="277762"/>
            <a:ext cx="10263893" cy="618884"/>
          </a:xfrm>
        </p:spPr>
        <p:txBody>
          <a:bodyPr/>
          <a:lstStyle/>
          <a:p>
            <a:pPr algn="ctr"/>
            <a:r>
              <a:rPr lang="en-IE" sz="3600" u="sng" dirty="0">
                <a:latin typeface="Berlin Sans FB Demi" panose="020E0802020502020306" pitchFamily="34" charset="0"/>
              </a:rPr>
              <a:t>RAODMAP TO THE GTR</a:t>
            </a:r>
            <a:endParaRPr lang="en-GB" sz="3600" u="sng" dirty="0">
              <a:latin typeface="Berlin Sans FB Demi" panose="020E0802020502020306" pitchFamily="34" charset="0"/>
            </a:endParaRPr>
          </a:p>
        </p:txBody>
      </p:sp>
    </p:spTree>
    <p:extLst>
      <p:ext uri="{BB962C8B-B14F-4D97-AF65-F5344CB8AC3E}">
        <p14:creationId xmlns:p14="http://schemas.microsoft.com/office/powerpoint/2010/main" val="153913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A408F2-761F-2FC3-EE6A-9D8DA7CBDB2F}"/>
              </a:ext>
            </a:extLst>
          </p:cNvPr>
          <p:cNvPicPr>
            <a:picLocks noChangeAspect="1"/>
          </p:cNvPicPr>
          <p:nvPr/>
        </p:nvPicPr>
        <p:blipFill rotWithShape="1">
          <a:blip r:embed="rId2" cstate="print"/>
          <a:srcRect l="74271" t="73612" r="13688" b="17166"/>
          <a:stretch/>
        </p:blipFill>
        <p:spPr>
          <a:xfrm>
            <a:off x="9449112" y="5831156"/>
            <a:ext cx="2514025" cy="979312"/>
          </a:xfrm>
          <a:prstGeom prst="rect">
            <a:avLst/>
          </a:prstGeom>
        </p:spPr>
      </p:pic>
      <p:pic>
        <p:nvPicPr>
          <p:cNvPr id="7" name="Picture 6">
            <a:extLst>
              <a:ext uri="{FF2B5EF4-FFF2-40B4-BE49-F238E27FC236}">
                <a16:creationId xmlns:a16="http://schemas.microsoft.com/office/drawing/2014/main" id="{E9E3A7C9-2CE6-A2AE-7C19-A2A04DBEC963}"/>
              </a:ext>
            </a:extLst>
          </p:cNvPr>
          <p:cNvPicPr>
            <a:picLocks noChangeAspect="1"/>
          </p:cNvPicPr>
          <p:nvPr/>
        </p:nvPicPr>
        <p:blipFill rotWithShape="1">
          <a:blip r:embed="rId2" cstate="print"/>
          <a:srcRect l="74271" t="73612" r="13688" b="17166"/>
          <a:stretch/>
        </p:blipFill>
        <p:spPr>
          <a:xfrm>
            <a:off x="228863" y="5878688"/>
            <a:ext cx="2514025" cy="979312"/>
          </a:xfrm>
          <a:prstGeom prst="rect">
            <a:avLst/>
          </a:prstGeom>
        </p:spPr>
      </p:pic>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UN GTR ON BRAKE EMISSIONS </a:t>
            </a:r>
            <a:br>
              <a:rPr lang="en-US" sz="3200" u="sng" dirty="0">
                <a:latin typeface="Berlin Sans FB Demi" panose="020E0802020502020306" pitchFamily="34" charset="0"/>
              </a:rPr>
            </a:br>
            <a:r>
              <a:rPr lang="en-US" sz="3200" u="sng" dirty="0">
                <a:latin typeface="Berlin Sans FB Demi" panose="020E0802020502020306" pitchFamily="34" charset="0"/>
              </a:rPr>
              <a:t>HIGHLIGHTS</a:t>
            </a:r>
            <a:endParaRPr lang="en-150" sz="3200"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790C008E-DAEA-2C70-8D3B-3BFF0063BACA}"/>
              </a:ext>
            </a:extLst>
          </p:cNvPr>
          <p:cNvSpPr txBox="1"/>
          <p:nvPr/>
        </p:nvSpPr>
        <p:spPr>
          <a:xfrm>
            <a:off x="768000" y="1347356"/>
            <a:ext cx="10656000" cy="5539978"/>
          </a:xfrm>
          <a:prstGeom prst="rect">
            <a:avLst/>
          </a:prstGeom>
          <a:noFill/>
        </p:spPr>
        <p:txBody>
          <a:bodyPr wrap="square">
            <a:spAutoFit/>
          </a:bodyPr>
          <a:lstStyle/>
          <a:p>
            <a:pPr marL="0" indent="0" algn="just">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1. Purpose</a:t>
            </a:r>
          </a:p>
          <a:p>
            <a:pPr marL="0" indent="0" algn="just">
              <a:spcAft>
                <a:spcPts val="900"/>
              </a:spcAft>
              <a:buNone/>
            </a:pPr>
            <a:r>
              <a:rPr lang="en-US" sz="1400" dirty="0">
                <a:solidFill>
                  <a:schemeClr val="tx1">
                    <a:lumMod val="50000"/>
                  </a:schemeClr>
                </a:solidFill>
                <a:latin typeface="Arial" panose="020B0604020202020204" pitchFamily="34" charset="0"/>
                <a:cs typeface="Arial" panose="020B0604020202020204" pitchFamily="34" charset="0"/>
              </a:rPr>
              <a:t>This Global Technical Regulation (UN GTR) provides a worldwide harmonised methodology for the measurement of brake wear particulate matter and particle number emissions from brakes used on Light-Duty vehicles.</a:t>
            </a:r>
          </a:p>
          <a:p>
            <a:pPr marL="0" indent="0" algn="just">
              <a:spcBef>
                <a:spcPts val="30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2. Scope and application</a:t>
            </a:r>
          </a:p>
          <a:p>
            <a:pPr marL="0" indent="0" algn="just">
              <a:spcBef>
                <a:spcPts val="0"/>
              </a:spcBef>
              <a:spcAft>
                <a:spcPts val="900"/>
              </a:spcAft>
              <a:buNone/>
            </a:pPr>
            <a:r>
              <a:rPr lang="en-US" sz="1400" dirty="0">
                <a:solidFill>
                  <a:schemeClr val="tx1">
                    <a:lumMod val="50000"/>
                  </a:schemeClr>
                </a:solidFill>
                <a:latin typeface="Arial" panose="020B0604020202020204" pitchFamily="34" charset="0"/>
                <a:cs typeface="Arial" panose="020B0604020202020204" pitchFamily="34" charset="0"/>
              </a:rPr>
              <a:t>This UN GTR applies to vehicles using some type of friction braking using a combination of dry friction materials and a mating brake disc or brake drum. The UN GTR applies to category 1-1 and category 2 vehicles with a fully laden mass below 3500 kg. </a:t>
            </a:r>
          </a:p>
          <a:p>
            <a:pPr marL="0" indent="0" algn="just">
              <a:spcBef>
                <a:spcPts val="30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3. Definitions</a:t>
            </a:r>
          </a:p>
          <a:p>
            <a:pPr marL="0" marR="0" lvl="0" indent="0" algn="just" defTabSz="914400" rtl="0" eaLnBrk="1" fontAlgn="auto" latinLnBrk="0" hangingPunct="1">
              <a:lnSpc>
                <a:spcPct val="100000"/>
              </a:lnSpc>
              <a:spcBef>
                <a:spcPts val="0"/>
              </a:spcBef>
              <a:spcAft>
                <a:spcPts val="900"/>
              </a:spcAft>
              <a:buClrTx/>
              <a:buSzTx/>
              <a:buFontTx/>
              <a:buNone/>
              <a:tabLst/>
              <a:defRPr/>
            </a:pPr>
            <a:r>
              <a:rPr lang="en-US" sz="1400" b="0" dirty="0">
                <a:solidFill>
                  <a:schemeClr val="tx1">
                    <a:lumMod val="50000"/>
                  </a:schemeClr>
                </a:solidFill>
                <a:latin typeface="Arial" panose="020B0604020202020204" pitchFamily="34" charset="0"/>
                <a:cs typeface="Arial" panose="020B0604020202020204" pitchFamily="34" charset="0"/>
              </a:rPr>
              <a:t>This UN GTR applies 129 definitions covering the following sub-categories: </a:t>
            </a:r>
            <a:r>
              <a:rPr lang="en-US" sz="1400" b="0" dirty="0">
                <a:solidFill>
                  <a:srgbClr val="800000"/>
                </a:solidFill>
                <a:latin typeface="Arial" panose="020B0604020202020204" pitchFamily="34" charset="0"/>
                <a:cs typeface="Arial" panose="020B0604020202020204" pitchFamily="34" charset="0"/>
              </a:rPr>
              <a:t>3.1. Vehicle and Brake Dyno Settings</a:t>
            </a:r>
            <a:r>
              <a:rPr lang="en-US" sz="1400" b="0" i="0" dirty="0">
                <a:solidFill>
                  <a:srgbClr val="800000"/>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b="0" i="0" dirty="0">
                <a:solidFill>
                  <a:srgbClr val="800000"/>
                </a:solidFill>
                <a:latin typeface="Arial" panose="020B0604020202020204" pitchFamily="34" charset="0"/>
                <a:cs typeface="Arial" panose="020B0604020202020204" pitchFamily="34" charset="0"/>
                <a:sym typeface="Wingdings" panose="05000000000000000000" pitchFamily="2" charset="2"/>
              </a:rPr>
              <a:t>3.2. Test setup</a:t>
            </a:r>
            <a:r>
              <a:rPr lang="en-US" sz="1400" b="0" i="0" dirty="0">
                <a:solidFill>
                  <a:srgbClr val="800000"/>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b="0" i="0" dirty="0">
                <a:solidFill>
                  <a:srgbClr val="800000"/>
                </a:solidFill>
                <a:latin typeface="Arial" panose="020B0604020202020204" pitchFamily="34" charset="0"/>
                <a:cs typeface="Arial" panose="020B0604020202020204" pitchFamily="34" charset="0"/>
                <a:sym typeface="Wingdings" panose="05000000000000000000" pitchFamily="2" charset="2"/>
              </a:rPr>
              <a:t>3.3.Brake Hardware</a:t>
            </a:r>
            <a:r>
              <a:rPr lang="en-US" sz="1400" b="0" i="0" dirty="0">
                <a:solidFill>
                  <a:srgbClr val="800000"/>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b="0" dirty="0">
                <a:solidFill>
                  <a:srgbClr val="800000"/>
                </a:solidFill>
                <a:latin typeface="Arial" panose="020B0604020202020204" pitchFamily="34" charset="0"/>
                <a:cs typeface="Arial" panose="020B0604020202020204" pitchFamily="34" charset="0"/>
              </a:rPr>
              <a:t>3.4. WLTP-Brake Cycle</a:t>
            </a:r>
            <a:r>
              <a:rPr lang="en-US" sz="1400" b="0" i="0" dirty="0">
                <a:solidFill>
                  <a:srgbClr val="800000"/>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b="0" i="0" dirty="0">
                <a:solidFill>
                  <a:srgbClr val="800000"/>
                </a:solidFill>
                <a:latin typeface="Arial" panose="020B0604020202020204" pitchFamily="34" charset="0"/>
                <a:cs typeface="Arial" panose="020B0604020202020204" pitchFamily="34" charset="0"/>
                <a:sym typeface="Wingdings" panose="05000000000000000000" pitchFamily="2" charset="2"/>
              </a:rPr>
              <a:t>3.5. PM &amp; PN</a:t>
            </a:r>
            <a:r>
              <a:rPr lang="en-US" sz="1400" b="0" i="0" dirty="0">
                <a:solidFill>
                  <a:srgbClr val="800000"/>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b="0" i="0" dirty="0">
                <a:solidFill>
                  <a:srgbClr val="800000"/>
                </a:solidFill>
                <a:latin typeface="Arial" panose="020B0604020202020204" pitchFamily="34" charset="0"/>
                <a:cs typeface="Arial" panose="020B0604020202020204" pitchFamily="34" charset="0"/>
                <a:sym typeface="Wingdings" panose="05000000000000000000" pitchFamily="2" charset="2"/>
              </a:rPr>
              <a:t>3.6. Test System</a:t>
            </a:r>
            <a:r>
              <a:rPr lang="en-US" sz="1400" b="0" i="0" dirty="0">
                <a:solidFill>
                  <a:srgbClr val="800000"/>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b="0" i="0" dirty="0">
                <a:solidFill>
                  <a:srgbClr val="800000"/>
                </a:solidFill>
                <a:latin typeface="Arial" panose="020B0604020202020204" pitchFamily="34" charset="0"/>
                <a:cs typeface="Arial" panose="020B0604020202020204" pitchFamily="34" charset="0"/>
                <a:sym typeface="Wingdings" panose="05000000000000000000" pitchFamily="2" charset="2"/>
              </a:rPr>
              <a:t>3.7. Non-friction braking</a:t>
            </a:r>
            <a:r>
              <a:rPr lang="en-US" sz="1400" dirty="0">
                <a:solidFill>
                  <a:schemeClr val="tx1">
                    <a:lumMod val="50000"/>
                  </a:schemeClr>
                </a:solidFill>
                <a:latin typeface="Arial" panose="020B0604020202020204" pitchFamily="34" charset="0"/>
                <a:cs typeface="Arial" panose="020B0604020202020204" pitchFamily="34" charset="0"/>
              </a:rPr>
              <a:t>. </a:t>
            </a:r>
          </a:p>
          <a:p>
            <a:pPr marL="0" indent="0" algn="just">
              <a:spcBef>
                <a:spcPts val="30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4. Abbreviations and Symbols</a:t>
            </a:r>
          </a:p>
          <a:p>
            <a:pPr marL="0" marR="0" lvl="0" indent="0" algn="just" defTabSz="914400" rtl="0" eaLnBrk="1" fontAlgn="auto" latinLnBrk="0" hangingPunct="1">
              <a:lnSpc>
                <a:spcPct val="100000"/>
              </a:lnSpc>
              <a:spcBef>
                <a:spcPts val="0"/>
              </a:spcBef>
              <a:spcAft>
                <a:spcPts val="900"/>
              </a:spcAft>
              <a:buClrTx/>
              <a:buSzTx/>
              <a:buFontTx/>
              <a:buNone/>
              <a:tabLst/>
              <a:defRPr/>
            </a:pPr>
            <a:r>
              <a:rPr lang="en-US" sz="1400" b="0" dirty="0">
                <a:solidFill>
                  <a:schemeClr val="tx1">
                    <a:lumMod val="50000"/>
                  </a:schemeClr>
                </a:solidFill>
                <a:latin typeface="Arial" panose="020B0604020202020204" pitchFamily="34" charset="0"/>
                <a:cs typeface="Arial" panose="020B0604020202020204" pitchFamily="34" charset="0"/>
              </a:rPr>
              <a:t>Table 4.1. presents 68 abbreviations used throughout the GTR text</a:t>
            </a:r>
            <a:r>
              <a:rPr lang="en-US" sz="1400" dirty="0">
                <a:solidFill>
                  <a:schemeClr val="tx1">
                    <a:lumMod val="50000"/>
                  </a:schemeClr>
                </a:solidFill>
                <a:latin typeface="Arial" panose="020B0604020202020204" pitchFamily="34" charset="0"/>
                <a:cs typeface="Arial" panose="020B0604020202020204" pitchFamily="34" charset="0"/>
              </a:rPr>
              <a:t>. Similarly, </a:t>
            </a:r>
            <a:r>
              <a:rPr lang="en-US" sz="1400" b="0" dirty="0">
                <a:solidFill>
                  <a:schemeClr val="tx1">
                    <a:lumMod val="50000"/>
                  </a:schemeClr>
                </a:solidFill>
                <a:latin typeface="Arial" panose="020B0604020202020204" pitchFamily="34" charset="0"/>
                <a:cs typeface="Arial" panose="020B0604020202020204" pitchFamily="34" charset="0"/>
              </a:rPr>
              <a:t>Table 4.2. presents 102 symbols used throughout the GTR text</a:t>
            </a:r>
            <a:r>
              <a:rPr lang="en-US" sz="1400" dirty="0">
                <a:solidFill>
                  <a:schemeClr val="tx1">
                    <a:lumMod val="50000"/>
                  </a:schemeClr>
                </a:solidFill>
                <a:latin typeface="Arial" panose="020B0604020202020204" pitchFamily="34" charset="0"/>
                <a:cs typeface="Arial" panose="020B0604020202020204" pitchFamily="34" charset="0"/>
              </a:rPr>
              <a:t>. In both cases, definitions and units are also provided.  </a:t>
            </a:r>
          </a:p>
          <a:p>
            <a:pPr marL="0" indent="0" algn="just">
              <a:spcBef>
                <a:spcPts val="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5. General requirements</a:t>
            </a:r>
          </a:p>
          <a:p>
            <a:pPr marL="0" indent="0" algn="just">
              <a:spcBef>
                <a:spcPts val="0"/>
              </a:spcBef>
              <a:spcAft>
                <a:spcPts val="900"/>
              </a:spcAft>
              <a:buNone/>
            </a:pPr>
            <a:r>
              <a:rPr lang="en-US" sz="1400" i="1" dirty="0">
                <a:solidFill>
                  <a:srgbClr val="800000"/>
                </a:solidFill>
                <a:latin typeface="Arial" panose="020B0604020202020204" pitchFamily="34" charset="0"/>
                <a:cs typeface="Arial" panose="020B0604020202020204" pitchFamily="34" charset="0"/>
              </a:rPr>
              <a:t>5.1. Compliance Requirements </a:t>
            </a:r>
            <a:r>
              <a:rPr lang="en-US" sz="1400" dirty="0">
                <a:solidFill>
                  <a:schemeClr val="tx1">
                    <a:lumMod val="50000"/>
                  </a:schemeClr>
                </a:solidFill>
                <a:latin typeface="Arial" panose="020B0604020202020204" pitchFamily="34" charset="0"/>
                <a:cs typeface="Arial" panose="020B0604020202020204" pitchFamily="34" charset="0"/>
              </a:rPr>
              <a:t>against the regional emission limits as defined by each Contracting Party by testing the worst-performing representative of a brake family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5.2. Brake Family </a:t>
            </a:r>
            <a:r>
              <a:rPr lang="en-US" sz="1400" i="0" dirty="0">
                <a:solidFill>
                  <a:schemeClr val="tx1">
                    <a:lumMod val="50000"/>
                  </a:schemeClr>
                </a:solidFill>
                <a:latin typeface="Arial" panose="020B0604020202020204" pitchFamily="34" charset="0"/>
                <a:cs typeface="Arial" panose="020B0604020202020204" pitchFamily="34" charset="0"/>
              </a:rPr>
              <a:t>defined for OEM brakes – aftermarket brakes will be covered in the first amendment to this UN GTR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i="0" dirty="0">
                <a:solidFill>
                  <a:schemeClr val="tx1">
                    <a:lumMod val="50000"/>
                  </a:schemeClr>
                </a:solidFill>
                <a:latin typeface="Arial" panose="020B0604020202020204" pitchFamily="34" charset="0"/>
                <a:cs typeface="Arial" panose="020B0604020202020204" pitchFamily="34" charset="0"/>
              </a:rPr>
              <a:t> </a:t>
            </a:r>
            <a:r>
              <a:rPr lang="en-US" sz="1400" dirty="0">
                <a:solidFill>
                  <a:srgbClr val="800000"/>
                </a:solidFill>
                <a:latin typeface="Arial" panose="020B0604020202020204" pitchFamily="34" charset="0"/>
                <a:cs typeface="Arial" panose="020B0604020202020204" pitchFamily="34" charset="0"/>
              </a:rPr>
              <a:t>5.3. </a:t>
            </a:r>
            <a:r>
              <a:rPr lang="en-US" sz="1400" i="1" dirty="0">
                <a:solidFill>
                  <a:srgbClr val="800000"/>
                </a:solidFill>
                <a:latin typeface="Arial" panose="020B0604020202020204" pitchFamily="34" charset="0"/>
                <a:cs typeface="Arial" panose="020B0604020202020204" pitchFamily="34" charset="0"/>
              </a:rPr>
              <a:t>Rounding Requirements </a:t>
            </a:r>
            <a:r>
              <a:rPr lang="en-US" sz="1400" i="0" dirty="0">
                <a:solidFill>
                  <a:schemeClr val="tx1">
                    <a:lumMod val="50000"/>
                  </a:schemeClr>
                </a:solidFill>
                <a:latin typeface="Arial" panose="020B0604020202020204" pitchFamily="34" charset="0"/>
                <a:cs typeface="Arial" panose="020B0604020202020204" pitchFamily="34" charset="0"/>
              </a:rPr>
              <a:t>with </a:t>
            </a:r>
            <a:r>
              <a:rPr lang="en-US" sz="1400" dirty="0">
                <a:solidFill>
                  <a:schemeClr val="tx1">
                    <a:lumMod val="50000"/>
                  </a:schemeClr>
                </a:solidFill>
                <a:latin typeface="Arial" panose="020B0604020202020204" pitchFamily="34" charset="0"/>
                <a:cs typeface="Arial" panose="020B0604020202020204" pitchFamily="34" charset="0"/>
              </a:rPr>
              <a:t>at least six significant or all available digits and matching number of decimal places in Paragraph 13.</a:t>
            </a:r>
          </a:p>
          <a:p>
            <a:pPr marL="0" indent="0" algn="just">
              <a:spcBef>
                <a:spcPts val="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6. General overview</a:t>
            </a:r>
          </a:p>
          <a:p>
            <a:pPr algn="just"/>
            <a:r>
              <a:rPr lang="en-US" sz="1400" i="1" dirty="0">
                <a:solidFill>
                  <a:srgbClr val="800000"/>
                </a:solidFill>
                <a:latin typeface="Arial" panose="020B0604020202020204" pitchFamily="34" charset="0"/>
                <a:cs typeface="Arial" panose="020B0604020202020204" pitchFamily="34" charset="0"/>
              </a:rPr>
              <a:t>6.1. Test sections </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defines the three sections of the brake emissions test: (a) Brake cooling adjustment, (b) Brake bedding, and (c) Brake emissions measurement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6.2. Test execution steps</a:t>
            </a:r>
            <a:r>
              <a:rPr lang="en-US" sz="1400" i="0" dirty="0">
                <a:solidFill>
                  <a:srgbClr val="800000"/>
                </a:solidFill>
                <a:latin typeface="Arial" panose="020B0604020202020204" pitchFamily="34" charset="0"/>
                <a:cs typeface="Arial" panose="020B0604020202020204" pitchFamily="34" charset="0"/>
              </a:rPr>
              <a:t> </a:t>
            </a:r>
            <a:r>
              <a:rPr lang="en-US" sz="1400" i="0" dirty="0">
                <a:solidFill>
                  <a:schemeClr val="tx1">
                    <a:lumMod val="50000"/>
                  </a:schemeClr>
                </a:solidFill>
                <a:latin typeface="Arial" panose="020B0604020202020204" pitchFamily="34" charset="0"/>
                <a:cs typeface="Arial" panose="020B0604020202020204" pitchFamily="34" charset="0"/>
              </a:rPr>
              <a:t>that describe all the necessary requirements for the correct execution of a brake emissions test and provides guidance where to find the information on the different aspects in the GTR.</a:t>
            </a:r>
          </a:p>
        </p:txBody>
      </p:sp>
    </p:spTree>
    <p:extLst>
      <p:ext uri="{BB962C8B-B14F-4D97-AF65-F5344CB8AC3E}">
        <p14:creationId xmlns:p14="http://schemas.microsoft.com/office/powerpoint/2010/main" val="134421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A408F2-761F-2FC3-EE6A-9D8DA7CBDB2F}"/>
              </a:ext>
            </a:extLst>
          </p:cNvPr>
          <p:cNvPicPr>
            <a:picLocks noChangeAspect="1"/>
          </p:cNvPicPr>
          <p:nvPr/>
        </p:nvPicPr>
        <p:blipFill rotWithShape="1">
          <a:blip r:embed="rId2" cstate="print"/>
          <a:srcRect l="74271" t="73612" r="13688" b="17166"/>
          <a:stretch/>
        </p:blipFill>
        <p:spPr>
          <a:xfrm>
            <a:off x="9449112" y="5831156"/>
            <a:ext cx="2514025" cy="979312"/>
          </a:xfrm>
          <a:prstGeom prst="rect">
            <a:avLst/>
          </a:prstGeom>
        </p:spPr>
      </p:pic>
      <p:pic>
        <p:nvPicPr>
          <p:cNvPr id="7" name="Picture 6">
            <a:extLst>
              <a:ext uri="{FF2B5EF4-FFF2-40B4-BE49-F238E27FC236}">
                <a16:creationId xmlns:a16="http://schemas.microsoft.com/office/drawing/2014/main" id="{E9E3A7C9-2CE6-A2AE-7C19-A2A04DBEC963}"/>
              </a:ext>
            </a:extLst>
          </p:cNvPr>
          <p:cNvPicPr>
            <a:picLocks noChangeAspect="1"/>
          </p:cNvPicPr>
          <p:nvPr/>
        </p:nvPicPr>
        <p:blipFill rotWithShape="1">
          <a:blip r:embed="rId2" cstate="print"/>
          <a:srcRect l="74271" t="73612" r="13688" b="17166"/>
          <a:stretch/>
        </p:blipFill>
        <p:spPr>
          <a:xfrm>
            <a:off x="228863" y="5878688"/>
            <a:ext cx="2514025" cy="979312"/>
          </a:xfrm>
          <a:prstGeom prst="rect">
            <a:avLst/>
          </a:prstGeom>
        </p:spPr>
      </p:pic>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UN GTR ON BRAKE EMISSIONS </a:t>
            </a:r>
            <a:br>
              <a:rPr lang="en-US" sz="3200" u="sng" dirty="0">
                <a:latin typeface="Berlin Sans FB Demi" panose="020E0802020502020306" pitchFamily="34" charset="0"/>
              </a:rPr>
            </a:br>
            <a:r>
              <a:rPr lang="en-US" sz="3200" u="sng" dirty="0">
                <a:latin typeface="Berlin Sans FB Demi" panose="020E0802020502020306" pitchFamily="34" charset="0"/>
              </a:rPr>
              <a:t>HIGHLIGHTS</a:t>
            </a:r>
            <a:endParaRPr lang="en-150" sz="3200"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790C008E-DAEA-2C70-8D3B-3BFF0063BACA}"/>
              </a:ext>
            </a:extLst>
          </p:cNvPr>
          <p:cNvSpPr txBox="1"/>
          <p:nvPr/>
        </p:nvSpPr>
        <p:spPr>
          <a:xfrm>
            <a:off x="768000" y="1347356"/>
            <a:ext cx="10656000" cy="307777"/>
          </a:xfrm>
          <a:prstGeom prst="rect">
            <a:avLst/>
          </a:prstGeom>
          <a:noFill/>
        </p:spPr>
        <p:txBody>
          <a:bodyPr wrap="square">
            <a:spAutoFit/>
          </a:bodyPr>
          <a:lstStyle/>
          <a:p>
            <a:pPr marL="0" indent="0" algn="just">
              <a:buNone/>
            </a:pPr>
            <a:r>
              <a:rPr lang="en-US" sz="1400" b="1" u="sng" dirty="0">
                <a:solidFill>
                  <a:schemeClr val="tx1">
                    <a:lumMod val="50000"/>
                  </a:schemeClr>
                </a:solidFill>
                <a:latin typeface="Arial" panose="020B0604020202020204" pitchFamily="34" charset="0"/>
                <a:cs typeface="Arial" panose="020B0604020202020204" pitchFamily="34" charset="0"/>
              </a:rPr>
              <a:t>7. Test System Requirements</a:t>
            </a:r>
          </a:p>
        </p:txBody>
      </p:sp>
      <p:cxnSp>
        <p:nvCxnSpPr>
          <p:cNvPr id="5" name="Straight Connector 4">
            <a:extLst>
              <a:ext uri="{FF2B5EF4-FFF2-40B4-BE49-F238E27FC236}">
                <a16:creationId xmlns:a16="http://schemas.microsoft.com/office/drawing/2014/main" id="{CD904A2F-9EB4-340D-8EAA-140E4DF8C702}"/>
              </a:ext>
            </a:extLst>
          </p:cNvPr>
          <p:cNvCxnSpPr>
            <a:cxnSpLocks/>
          </p:cNvCxnSpPr>
          <p:nvPr/>
        </p:nvCxnSpPr>
        <p:spPr>
          <a:xfrm>
            <a:off x="5963252" y="5780729"/>
            <a:ext cx="52070" cy="97780"/>
          </a:xfrm>
          <a:prstGeom prst="line">
            <a:avLst/>
          </a:prstGeom>
          <a:ln w="3175"/>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5ED044FB-0466-5214-BDFD-E4747305DD74}"/>
              </a:ext>
            </a:extLst>
          </p:cNvPr>
          <p:cNvGrpSpPr/>
          <p:nvPr/>
        </p:nvGrpSpPr>
        <p:grpSpPr>
          <a:xfrm>
            <a:off x="240012" y="1655132"/>
            <a:ext cx="11729721" cy="5155335"/>
            <a:chOff x="231139" y="1416470"/>
            <a:chExt cx="11729721" cy="5309224"/>
          </a:xfrm>
        </p:grpSpPr>
        <p:pic>
          <p:nvPicPr>
            <p:cNvPr id="12" name="Picture 11">
              <a:extLst>
                <a:ext uri="{FF2B5EF4-FFF2-40B4-BE49-F238E27FC236}">
                  <a16:creationId xmlns:a16="http://schemas.microsoft.com/office/drawing/2014/main" id="{0986A1B7-F126-53D9-C2C7-80479E374C7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1139" y="1416470"/>
              <a:ext cx="11729721" cy="5285690"/>
            </a:xfrm>
            <a:prstGeom prst="rect">
              <a:avLst/>
            </a:prstGeom>
          </p:spPr>
        </p:pic>
        <p:sp>
          <p:nvSpPr>
            <p:cNvPr id="13" name="Rectangle 12">
              <a:extLst>
                <a:ext uri="{FF2B5EF4-FFF2-40B4-BE49-F238E27FC236}">
                  <a16:creationId xmlns:a16="http://schemas.microsoft.com/office/drawing/2014/main" id="{38EA465E-0CF5-1CF2-8722-4827614454FD}"/>
                </a:ext>
              </a:extLst>
            </p:cNvPr>
            <p:cNvSpPr/>
            <p:nvPr/>
          </p:nvSpPr>
          <p:spPr>
            <a:xfrm>
              <a:off x="3476678" y="6437694"/>
              <a:ext cx="5400000" cy="288000"/>
            </a:xfrm>
            <a:prstGeom prst="rect">
              <a:avLst/>
            </a:prstGeom>
          </p:spPr>
          <p:txBody>
            <a:bodyPr wrap="square">
              <a:spAutoFit/>
            </a:bodyPr>
            <a:lstStyle/>
            <a:p>
              <a:pPr algn="ctr">
                <a:spcAft>
                  <a:spcPts val="2400"/>
                </a:spcAft>
                <a:buClrTx/>
              </a:pPr>
              <a:r>
                <a:rPr lang="en-US" sz="1200" i="1" dirty="0">
                  <a:solidFill>
                    <a:schemeClr val="tx1">
                      <a:lumMod val="50000"/>
                    </a:schemeClr>
                  </a:solidFill>
                </a:rPr>
                <a:t>* Slide includes info from Agudelo et al. [53</a:t>
              </a:r>
              <a:r>
                <a:rPr lang="en-US" sz="1200" i="1" baseline="30000" dirty="0">
                  <a:solidFill>
                    <a:schemeClr val="tx1">
                      <a:lumMod val="50000"/>
                    </a:schemeClr>
                  </a:solidFill>
                </a:rPr>
                <a:t>rd</a:t>
              </a:r>
              <a:r>
                <a:rPr lang="en-US" sz="1200" i="1" dirty="0">
                  <a:solidFill>
                    <a:schemeClr val="tx1">
                      <a:lumMod val="50000"/>
                    </a:schemeClr>
                  </a:solidFill>
                </a:rPr>
                <a:t> PMP Meeting – 09.01.23]</a:t>
              </a:r>
            </a:p>
          </p:txBody>
        </p:sp>
      </p:grpSp>
    </p:spTree>
    <p:extLst>
      <p:ext uri="{BB962C8B-B14F-4D97-AF65-F5344CB8AC3E}">
        <p14:creationId xmlns:p14="http://schemas.microsoft.com/office/powerpoint/2010/main" val="172147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A408F2-761F-2FC3-EE6A-9D8DA7CBDB2F}"/>
              </a:ext>
            </a:extLst>
          </p:cNvPr>
          <p:cNvPicPr>
            <a:picLocks noChangeAspect="1"/>
          </p:cNvPicPr>
          <p:nvPr/>
        </p:nvPicPr>
        <p:blipFill rotWithShape="1">
          <a:blip r:embed="rId2" cstate="print"/>
          <a:srcRect l="74271" t="73612" r="13688" b="17166"/>
          <a:stretch/>
        </p:blipFill>
        <p:spPr>
          <a:xfrm>
            <a:off x="9449112" y="5831156"/>
            <a:ext cx="2514025" cy="979312"/>
          </a:xfrm>
          <a:prstGeom prst="rect">
            <a:avLst/>
          </a:prstGeom>
        </p:spPr>
      </p:pic>
      <p:pic>
        <p:nvPicPr>
          <p:cNvPr id="7" name="Picture 6">
            <a:extLst>
              <a:ext uri="{FF2B5EF4-FFF2-40B4-BE49-F238E27FC236}">
                <a16:creationId xmlns:a16="http://schemas.microsoft.com/office/drawing/2014/main" id="{E9E3A7C9-2CE6-A2AE-7C19-A2A04DBEC963}"/>
              </a:ext>
            </a:extLst>
          </p:cNvPr>
          <p:cNvPicPr>
            <a:picLocks noChangeAspect="1"/>
          </p:cNvPicPr>
          <p:nvPr/>
        </p:nvPicPr>
        <p:blipFill rotWithShape="1">
          <a:blip r:embed="rId2" cstate="print"/>
          <a:srcRect l="74271" t="73612" r="13688" b="17166"/>
          <a:stretch/>
        </p:blipFill>
        <p:spPr>
          <a:xfrm>
            <a:off x="228863" y="5878688"/>
            <a:ext cx="2514025" cy="979312"/>
          </a:xfrm>
          <a:prstGeom prst="rect">
            <a:avLst/>
          </a:prstGeom>
        </p:spPr>
      </p:pic>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UN GTR ON BRAKE EMISSIONS </a:t>
            </a:r>
            <a:br>
              <a:rPr lang="en-US" sz="3200" u="sng" dirty="0">
                <a:latin typeface="Berlin Sans FB Demi" panose="020E0802020502020306" pitchFamily="34" charset="0"/>
              </a:rPr>
            </a:br>
            <a:r>
              <a:rPr lang="en-US" sz="3200" u="sng" dirty="0">
                <a:latin typeface="Berlin Sans FB Demi" panose="020E0802020502020306" pitchFamily="34" charset="0"/>
              </a:rPr>
              <a:t>HIGHLIGHTS</a:t>
            </a:r>
            <a:endParaRPr lang="en-150" sz="3200"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790C008E-DAEA-2C70-8D3B-3BFF0063BACA}"/>
              </a:ext>
            </a:extLst>
          </p:cNvPr>
          <p:cNvSpPr txBox="1"/>
          <p:nvPr/>
        </p:nvSpPr>
        <p:spPr>
          <a:xfrm>
            <a:off x="768000" y="1347356"/>
            <a:ext cx="10656000" cy="2439129"/>
          </a:xfrm>
          <a:prstGeom prst="rect">
            <a:avLst/>
          </a:prstGeom>
          <a:noFill/>
        </p:spPr>
        <p:txBody>
          <a:bodyPr wrap="square">
            <a:spAutoFit/>
          </a:bodyPr>
          <a:lstStyle/>
          <a:p>
            <a:pPr marL="0" indent="0" algn="just">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8. Test Preparation Requirements</a:t>
            </a:r>
          </a:p>
          <a:p>
            <a:pPr marL="0" indent="0" algn="just">
              <a:spcBef>
                <a:spcPts val="0"/>
              </a:spcBef>
              <a:spcAft>
                <a:spcPts val="900"/>
              </a:spcAft>
              <a:buNone/>
            </a:pPr>
            <a:r>
              <a:rPr lang="en-US" sz="1400" i="1" dirty="0">
                <a:solidFill>
                  <a:srgbClr val="800000"/>
                </a:solidFill>
                <a:latin typeface="Arial" panose="020B0604020202020204" pitchFamily="34" charset="0"/>
                <a:cs typeface="Arial" panose="020B0604020202020204" pitchFamily="34" charset="0"/>
              </a:rPr>
              <a:t>8.1. Input Parameters</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dirty="0">
                <a:solidFill>
                  <a:schemeClr val="tx1">
                    <a:lumMod val="50000"/>
                  </a:schemeClr>
                </a:solidFill>
                <a:latin typeface="Arial" panose="020B0604020202020204" pitchFamily="34" charset="0"/>
                <a:cs typeface="Arial" panose="020B0604020202020204" pitchFamily="34" charset="0"/>
              </a:rPr>
              <a:t>for full-friction and non-friction braking testing indicates all the required parameters that shall be available to the test facility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8.2. Test Setup Preparation </a:t>
            </a:r>
            <a:r>
              <a:rPr lang="en-US" sz="1400" i="0" dirty="0">
                <a:solidFill>
                  <a:schemeClr val="tx1">
                    <a:lumMod val="50000"/>
                  </a:schemeClr>
                </a:solidFill>
                <a:latin typeface="Arial" panose="020B0604020202020204" pitchFamily="34" charset="0"/>
                <a:cs typeface="Arial" panose="020B0604020202020204" pitchFamily="34" charset="0"/>
              </a:rPr>
              <a:t>discusses the 15 verification key steps before starting the test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i="0" dirty="0">
                <a:solidFill>
                  <a:schemeClr val="tx1">
                    <a:lumMod val="50000"/>
                  </a:schemeClr>
                </a:solidFill>
                <a:latin typeface="Arial" panose="020B0604020202020204" pitchFamily="34" charset="0"/>
                <a:cs typeface="Arial" panose="020B0604020202020204" pitchFamily="34" charset="0"/>
              </a:rPr>
              <a:t> </a:t>
            </a:r>
            <a:r>
              <a:rPr lang="en-US" sz="1400" dirty="0">
                <a:solidFill>
                  <a:srgbClr val="800000"/>
                </a:solidFill>
                <a:latin typeface="Arial" panose="020B0604020202020204" pitchFamily="34" charset="0"/>
                <a:cs typeface="Arial" panose="020B0604020202020204" pitchFamily="34" charset="0"/>
              </a:rPr>
              <a:t>8.3. </a:t>
            </a:r>
            <a:r>
              <a:rPr lang="en-US" sz="1400" i="1" dirty="0">
                <a:solidFill>
                  <a:srgbClr val="800000"/>
                </a:solidFill>
                <a:latin typeface="Arial" panose="020B0604020202020204" pitchFamily="34" charset="0"/>
                <a:cs typeface="Arial" panose="020B0604020202020204" pitchFamily="34" charset="0"/>
              </a:rPr>
              <a:t>Brake Temperature Measurement </a:t>
            </a:r>
            <a:r>
              <a:rPr lang="en-US" sz="1400" i="0" dirty="0">
                <a:solidFill>
                  <a:schemeClr val="tx1">
                    <a:lumMod val="50000"/>
                  </a:schemeClr>
                </a:solidFill>
                <a:latin typeface="Arial" panose="020B0604020202020204" pitchFamily="34" charset="0"/>
                <a:cs typeface="Arial" panose="020B0604020202020204" pitchFamily="34" charset="0"/>
              </a:rPr>
              <a:t>describes how to install embedded thermocouples for testing</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i="0" dirty="0">
                <a:solidFill>
                  <a:schemeClr val="tx1">
                    <a:lumMod val="50000"/>
                  </a:schemeClr>
                </a:solidFill>
                <a:latin typeface="Arial" panose="020B0604020202020204" pitchFamily="34" charset="0"/>
                <a:cs typeface="Arial" panose="020B0604020202020204" pitchFamily="34" charset="0"/>
              </a:rPr>
              <a:t> </a:t>
            </a:r>
            <a:r>
              <a:rPr lang="en-US" sz="1400" dirty="0">
                <a:solidFill>
                  <a:srgbClr val="800000"/>
                </a:solidFill>
                <a:latin typeface="Arial" panose="020B0604020202020204" pitchFamily="34" charset="0"/>
                <a:cs typeface="Arial" panose="020B0604020202020204" pitchFamily="34" charset="0"/>
              </a:rPr>
              <a:t>8.4. </a:t>
            </a:r>
            <a:r>
              <a:rPr lang="en-US" sz="1400" i="1" dirty="0">
                <a:solidFill>
                  <a:srgbClr val="800000"/>
                </a:solidFill>
                <a:latin typeface="Arial" panose="020B0604020202020204" pitchFamily="34" charset="0"/>
                <a:cs typeface="Arial" panose="020B0604020202020204" pitchFamily="34" charset="0"/>
              </a:rPr>
              <a:t>Brake Positioning </a:t>
            </a:r>
            <a:r>
              <a:rPr lang="en-US" sz="1400" i="0" dirty="0">
                <a:solidFill>
                  <a:schemeClr val="tx1">
                    <a:lumMod val="50000"/>
                  </a:schemeClr>
                </a:solidFill>
                <a:latin typeface="Arial" panose="020B0604020202020204" pitchFamily="34" charset="0"/>
                <a:cs typeface="Arial" panose="020B0604020202020204" pitchFamily="34" charset="0"/>
              </a:rPr>
              <a:t>describes how to install the brake assembly, the allowed fixtures, the correct calliper orientation, and the correct disc rotation according to evacuation direction.</a:t>
            </a:r>
            <a:endParaRPr lang="en-US" sz="1400" dirty="0">
              <a:solidFill>
                <a:schemeClr val="tx1">
                  <a:lumMod val="50000"/>
                </a:schemeClr>
              </a:solidFill>
              <a:latin typeface="Arial" panose="020B0604020202020204" pitchFamily="34" charset="0"/>
              <a:cs typeface="Arial" panose="020B0604020202020204" pitchFamily="34" charset="0"/>
            </a:endParaRPr>
          </a:p>
          <a:p>
            <a:pPr marL="0" indent="0" algn="just">
              <a:spcBef>
                <a:spcPts val="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9. WLTP-Brake Cycle</a:t>
            </a:r>
          </a:p>
          <a:p>
            <a:pPr algn="just"/>
            <a:r>
              <a:rPr lang="en-US" sz="1400" i="1" dirty="0">
                <a:solidFill>
                  <a:srgbClr val="800000"/>
                </a:solidFill>
                <a:latin typeface="Arial" panose="020B0604020202020204" pitchFamily="34" charset="0"/>
                <a:cs typeface="Arial" panose="020B0604020202020204" pitchFamily="34" charset="0"/>
              </a:rPr>
              <a:t>9.1. General information</a:t>
            </a:r>
            <a:r>
              <a:rPr lang="en-US" sz="1400" i="1" dirty="0">
                <a:solidFill>
                  <a:schemeClr val="tx1">
                    <a:lumMod val="50000"/>
                  </a:schemeClr>
                </a:solidFill>
                <a:latin typeface="Arial" panose="020B0604020202020204" pitchFamily="34" charset="0"/>
                <a:cs typeface="Arial" panose="020B0604020202020204" pitchFamily="34" charset="0"/>
              </a:rPr>
              <a:t> </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about the cycle (10 trips – 15826 seconds – 303 brake events – 192 km distance – etc.)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9.2. WLTP-Brake Cycle Application </a:t>
            </a:r>
            <a:r>
              <a:rPr lang="en-US" sz="1400" i="0" dirty="0">
                <a:solidFill>
                  <a:schemeClr val="tx1">
                    <a:lumMod val="50000"/>
                  </a:schemeClr>
                </a:solidFill>
                <a:latin typeface="Arial" panose="020B0604020202020204" pitchFamily="34" charset="0"/>
                <a:cs typeface="Arial" panose="020B0604020202020204" pitchFamily="34" charset="0"/>
              </a:rPr>
              <a:t>describes the correct application of the cycle over the three brake emissions test sections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9.3. WLTP-Brake Cycle Interruptions </a:t>
            </a:r>
            <a:r>
              <a:rPr lang="en-US" sz="1400" i="0" dirty="0">
                <a:solidFill>
                  <a:schemeClr val="tx1">
                    <a:lumMod val="50000"/>
                  </a:schemeClr>
                </a:solidFill>
                <a:latin typeface="Arial" panose="020B0604020202020204" pitchFamily="34" charset="0"/>
                <a:cs typeface="Arial" panose="020B0604020202020204" pitchFamily="34" charset="0"/>
              </a:rPr>
              <a:t>describes the necessary actions when the cycle is interrupted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9.4. WLTP-Brake Cycle Quality Checks</a:t>
            </a:r>
            <a:r>
              <a:rPr lang="en-US" sz="1400" i="0" dirty="0">
                <a:solidFill>
                  <a:srgbClr val="800000"/>
                </a:solidFill>
                <a:latin typeface="Arial" panose="020B0604020202020204" pitchFamily="34" charset="0"/>
                <a:cs typeface="Arial" panose="020B0604020202020204" pitchFamily="34" charset="0"/>
              </a:rPr>
              <a:t> </a:t>
            </a:r>
            <a:r>
              <a:rPr lang="en-US" sz="1400" i="0" dirty="0">
                <a:solidFill>
                  <a:schemeClr val="tx1">
                    <a:lumMod val="50000"/>
                  </a:schemeClr>
                </a:solidFill>
                <a:latin typeface="Arial" panose="020B0604020202020204" pitchFamily="34" charset="0"/>
                <a:cs typeface="Arial" panose="020B0604020202020204" pitchFamily="34" charset="0"/>
              </a:rPr>
              <a:t>discusses the speed violation, number of brake events, and kinetic energy dissipation quality checks.</a:t>
            </a:r>
          </a:p>
        </p:txBody>
      </p:sp>
      <p:sp>
        <p:nvSpPr>
          <p:cNvPr id="9" name="TextBox 8">
            <a:extLst>
              <a:ext uri="{FF2B5EF4-FFF2-40B4-BE49-F238E27FC236}">
                <a16:creationId xmlns:a16="http://schemas.microsoft.com/office/drawing/2014/main" id="{14974ACC-89D4-57E0-D9D8-831C753F821B}"/>
              </a:ext>
            </a:extLst>
          </p:cNvPr>
          <p:cNvSpPr txBox="1"/>
          <p:nvPr/>
        </p:nvSpPr>
        <p:spPr>
          <a:xfrm>
            <a:off x="768000" y="3853435"/>
            <a:ext cx="5819231" cy="1208023"/>
          </a:xfrm>
          <a:prstGeom prst="rect">
            <a:avLst/>
          </a:prstGeom>
          <a:noFill/>
        </p:spPr>
        <p:txBody>
          <a:bodyPr wrap="square">
            <a:spAutoFit/>
          </a:bodyPr>
          <a:lstStyle/>
          <a:p>
            <a:pPr marL="0" indent="0" algn="just">
              <a:spcBef>
                <a:spcPts val="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10. Cooling Airflow Adjustment</a:t>
            </a:r>
          </a:p>
          <a:p>
            <a:pPr algn="just"/>
            <a:r>
              <a:rPr lang="en-US" sz="1400" i="1" dirty="0">
                <a:solidFill>
                  <a:srgbClr val="800000"/>
                </a:solidFill>
                <a:latin typeface="Arial" panose="020B0604020202020204" pitchFamily="34" charset="0"/>
                <a:cs typeface="Arial" panose="020B0604020202020204" pitchFamily="34" charset="0"/>
              </a:rPr>
              <a:t>10.1. Method description </a:t>
            </a:r>
            <a:r>
              <a:rPr lang="en-US" sz="1400" dirty="0">
                <a:solidFill>
                  <a:schemeClr val="tx1">
                    <a:lumMod val="50000"/>
                  </a:schemeClr>
                </a:solidFill>
                <a:latin typeface="Arial" panose="020B0604020202020204" pitchFamily="34" charset="0"/>
                <a:cs typeface="Arial" panose="020B0604020202020204" pitchFamily="34" charset="0"/>
              </a:rPr>
              <a:t>provides details regarding the definition of the brake groups, the verification of parameters and tolerances for brake temperature, the computation of verification parameters and acceptance criteria, and the testing method to adjust the cooling airflow.</a:t>
            </a:r>
            <a:endParaRPr lang="en-US" sz="1400" i="0" dirty="0">
              <a:solidFill>
                <a:schemeClr val="tx1">
                  <a:lumMod val="50000"/>
                </a:schemeClr>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F89DD2E-126C-ED27-A352-9C9DB22D0D6F}"/>
              </a:ext>
            </a:extLst>
          </p:cNvPr>
          <p:cNvGrpSpPr/>
          <p:nvPr/>
        </p:nvGrpSpPr>
        <p:grpSpPr>
          <a:xfrm>
            <a:off x="6702987" y="3950004"/>
            <a:ext cx="4762075" cy="2867686"/>
            <a:chOff x="6702987" y="3950004"/>
            <a:chExt cx="4762075" cy="2867686"/>
          </a:xfrm>
        </p:grpSpPr>
        <p:pic>
          <p:nvPicPr>
            <p:cNvPr id="4" name="Picture 3">
              <a:extLst>
                <a:ext uri="{FF2B5EF4-FFF2-40B4-BE49-F238E27FC236}">
                  <a16:creationId xmlns:a16="http://schemas.microsoft.com/office/drawing/2014/main" id="{B0D23356-AA88-353B-5166-66DBFCB1D6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50" y="3950004"/>
              <a:ext cx="4679950" cy="2621915"/>
            </a:xfrm>
            <a:prstGeom prst="rect">
              <a:avLst/>
            </a:prstGeom>
            <a:noFill/>
          </p:spPr>
        </p:pic>
        <p:sp>
          <p:nvSpPr>
            <p:cNvPr id="10" name="Rectangle 9">
              <a:extLst>
                <a:ext uri="{FF2B5EF4-FFF2-40B4-BE49-F238E27FC236}">
                  <a16:creationId xmlns:a16="http://schemas.microsoft.com/office/drawing/2014/main" id="{3582CD7B-3A37-37CA-A7A3-4152B42B7DDD}"/>
                </a:ext>
              </a:extLst>
            </p:cNvPr>
            <p:cNvSpPr/>
            <p:nvPr/>
          </p:nvSpPr>
          <p:spPr>
            <a:xfrm>
              <a:off x="6702987" y="6540691"/>
              <a:ext cx="4762075" cy="276999"/>
            </a:xfrm>
            <a:prstGeom prst="rect">
              <a:avLst/>
            </a:prstGeom>
          </p:spPr>
          <p:txBody>
            <a:bodyPr wrap="square">
              <a:spAutoFit/>
            </a:bodyPr>
            <a:lstStyle/>
            <a:p>
              <a:pPr algn="ctr">
                <a:spcAft>
                  <a:spcPts val="2400"/>
                </a:spcAft>
                <a:buClrTx/>
              </a:pPr>
              <a:r>
                <a:rPr lang="en-US" sz="1200" i="1" dirty="0">
                  <a:solidFill>
                    <a:schemeClr val="tx1">
                      <a:lumMod val="50000"/>
                    </a:schemeClr>
                  </a:solidFill>
                </a:rPr>
                <a:t>Figure 9.1. Time-resolved vehicle speed for the WLTP-Brake cycle</a:t>
              </a:r>
            </a:p>
          </p:txBody>
        </p:sp>
      </p:grpSp>
      <p:grpSp>
        <p:nvGrpSpPr>
          <p:cNvPr id="13" name="Group 12">
            <a:extLst>
              <a:ext uri="{FF2B5EF4-FFF2-40B4-BE49-F238E27FC236}">
                <a16:creationId xmlns:a16="http://schemas.microsoft.com/office/drawing/2014/main" id="{A1E89061-FD33-B292-21C8-AFA51CB48ECA}"/>
              </a:ext>
            </a:extLst>
          </p:cNvPr>
          <p:cNvGrpSpPr/>
          <p:nvPr/>
        </p:nvGrpSpPr>
        <p:grpSpPr>
          <a:xfrm>
            <a:off x="802688" y="5110652"/>
            <a:ext cx="5749031" cy="1726272"/>
            <a:chOff x="802688" y="5110652"/>
            <a:chExt cx="5749031" cy="1726272"/>
          </a:xfrm>
        </p:grpSpPr>
        <p:pic>
          <p:nvPicPr>
            <p:cNvPr id="3" name="Picture 2">
              <a:extLst>
                <a:ext uri="{FF2B5EF4-FFF2-40B4-BE49-F238E27FC236}">
                  <a16:creationId xmlns:a16="http://schemas.microsoft.com/office/drawing/2014/main" id="{A768CA96-1FCE-0BC2-4796-1E7AE5E885F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2688" y="5110652"/>
              <a:ext cx="5749031" cy="1461267"/>
            </a:xfrm>
            <a:prstGeom prst="rect">
              <a:avLst/>
            </a:prstGeom>
          </p:spPr>
        </p:pic>
        <p:sp>
          <p:nvSpPr>
            <p:cNvPr id="12" name="Rectangle 11">
              <a:extLst>
                <a:ext uri="{FF2B5EF4-FFF2-40B4-BE49-F238E27FC236}">
                  <a16:creationId xmlns:a16="http://schemas.microsoft.com/office/drawing/2014/main" id="{B1B0B4D8-7B47-5085-EBE4-235C7DAB73E4}"/>
                </a:ext>
              </a:extLst>
            </p:cNvPr>
            <p:cNvSpPr/>
            <p:nvPr/>
          </p:nvSpPr>
          <p:spPr>
            <a:xfrm>
              <a:off x="838200" y="6559925"/>
              <a:ext cx="5713519" cy="276999"/>
            </a:xfrm>
            <a:prstGeom prst="rect">
              <a:avLst/>
            </a:prstGeom>
          </p:spPr>
          <p:txBody>
            <a:bodyPr wrap="square">
              <a:spAutoFit/>
            </a:bodyPr>
            <a:lstStyle/>
            <a:p>
              <a:pPr algn="ctr">
                <a:spcAft>
                  <a:spcPts val="2400"/>
                </a:spcAft>
                <a:buClrTx/>
              </a:pPr>
              <a:r>
                <a:rPr lang="en-US" sz="1200" i="1" dirty="0">
                  <a:solidFill>
                    <a:schemeClr val="tx1">
                      <a:lumMod val="50000"/>
                    </a:schemeClr>
                  </a:solidFill>
                </a:rPr>
                <a:t>Table 10.2. Default temperature metrics and tolerances for brakes</a:t>
              </a:r>
            </a:p>
          </p:txBody>
        </p:sp>
      </p:grpSp>
    </p:spTree>
    <p:extLst>
      <p:ext uri="{BB962C8B-B14F-4D97-AF65-F5344CB8AC3E}">
        <p14:creationId xmlns:p14="http://schemas.microsoft.com/office/powerpoint/2010/main" val="346454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A408F2-761F-2FC3-EE6A-9D8DA7CBDB2F}"/>
              </a:ext>
            </a:extLst>
          </p:cNvPr>
          <p:cNvPicPr>
            <a:picLocks noChangeAspect="1"/>
          </p:cNvPicPr>
          <p:nvPr/>
        </p:nvPicPr>
        <p:blipFill rotWithShape="1">
          <a:blip r:embed="rId2" cstate="print"/>
          <a:srcRect l="74271" t="73612" r="13688" b="17166"/>
          <a:stretch/>
        </p:blipFill>
        <p:spPr>
          <a:xfrm>
            <a:off x="9449112" y="5831156"/>
            <a:ext cx="2514025" cy="979312"/>
          </a:xfrm>
          <a:prstGeom prst="rect">
            <a:avLst/>
          </a:prstGeom>
        </p:spPr>
      </p:pic>
      <p:pic>
        <p:nvPicPr>
          <p:cNvPr id="7" name="Picture 6">
            <a:extLst>
              <a:ext uri="{FF2B5EF4-FFF2-40B4-BE49-F238E27FC236}">
                <a16:creationId xmlns:a16="http://schemas.microsoft.com/office/drawing/2014/main" id="{E9E3A7C9-2CE6-A2AE-7C19-A2A04DBEC963}"/>
              </a:ext>
            </a:extLst>
          </p:cNvPr>
          <p:cNvPicPr>
            <a:picLocks noChangeAspect="1"/>
          </p:cNvPicPr>
          <p:nvPr/>
        </p:nvPicPr>
        <p:blipFill rotWithShape="1">
          <a:blip r:embed="rId2" cstate="print"/>
          <a:srcRect l="74271" t="73612" r="13688" b="17166"/>
          <a:stretch/>
        </p:blipFill>
        <p:spPr>
          <a:xfrm>
            <a:off x="228863" y="5878688"/>
            <a:ext cx="2514025" cy="979312"/>
          </a:xfrm>
          <a:prstGeom prst="rect">
            <a:avLst/>
          </a:prstGeom>
        </p:spPr>
      </p:pic>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UN GTR ON BRAKE EMISSIONS </a:t>
            </a:r>
            <a:br>
              <a:rPr lang="en-US" sz="3200" u="sng" dirty="0">
                <a:latin typeface="Berlin Sans FB Demi" panose="020E0802020502020306" pitchFamily="34" charset="0"/>
              </a:rPr>
            </a:br>
            <a:r>
              <a:rPr lang="en-US" sz="3200" u="sng" dirty="0">
                <a:latin typeface="Berlin Sans FB Demi" panose="020E0802020502020306" pitchFamily="34" charset="0"/>
              </a:rPr>
              <a:t>HIGHLIGHTS</a:t>
            </a:r>
            <a:endParaRPr lang="en-150" sz="3200"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790C008E-DAEA-2C70-8D3B-3BFF0063BACA}"/>
              </a:ext>
            </a:extLst>
          </p:cNvPr>
          <p:cNvSpPr txBox="1"/>
          <p:nvPr/>
        </p:nvSpPr>
        <p:spPr>
          <a:xfrm>
            <a:off x="768000" y="1347356"/>
            <a:ext cx="10656000" cy="1577355"/>
          </a:xfrm>
          <a:prstGeom prst="rect">
            <a:avLst/>
          </a:prstGeom>
          <a:noFill/>
        </p:spPr>
        <p:txBody>
          <a:bodyPr wrap="square">
            <a:spAutoFit/>
          </a:bodyPr>
          <a:lstStyle/>
          <a:p>
            <a:pPr marL="0" indent="0" algn="just">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11. Bedding Section</a:t>
            </a:r>
          </a:p>
          <a:p>
            <a:pPr marL="0" indent="0" algn="just">
              <a:spcBef>
                <a:spcPts val="0"/>
              </a:spcBef>
              <a:spcAft>
                <a:spcPts val="900"/>
              </a:spcAft>
              <a:buNone/>
            </a:pPr>
            <a:r>
              <a:rPr lang="en-US" sz="1400" i="1" dirty="0">
                <a:solidFill>
                  <a:srgbClr val="800000"/>
                </a:solidFill>
                <a:latin typeface="Arial" panose="020B0604020202020204" pitchFamily="34" charset="0"/>
                <a:cs typeface="Arial" panose="020B0604020202020204" pitchFamily="34" charset="0"/>
              </a:rPr>
              <a:t>11.1. Front brakes </a:t>
            </a:r>
            <a:r>
              <a:rPr lang="en-US" sz="1400" dirty="0">
                <a:solidFill>
                  <a:schemeClr val="tx1">
                    <a:lumMod val="50000"/>
                  </a:schemeClr>
                </a:solidFill>
                <a:latin typeface="Arial" panose="020B0604020202020204" pitchFamily="34" charset="0"/>
                <a:cs typeface="Arial" panose="020B0604020202020204" pitchFamily="34" charset="0"/>
              </a:rPr>
              <a:t>describes the procedure to carry out bedding of front brakes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11.2. Rear brakes </a:t>
            </a:r>
            <a:r>
              <a:rPr lang="en-US" sz="1400" dirty="0">
                <a:solidFill>
                  <a:schemeClr val="tx1">
                    <a:lumMod val="50000"/>
                  </a:schemeClr>
                </a:solidFill>
                <a:latin typeface="Arial" panose="020B0604020202020204" pitchFamily="34" charset="0"/>
                <a:cs typeface="Arial" panose="020B0604020202020204" pitchFamily="34" charset="0"/>
              </a:rPr>
              <a:t>describes the procedure to carry out bedding of rear brakes – In both cases, a sequence of 5 WLTP-Brake cycles shall be followed. </a:t>
            </a:r>
          </a:p>
          <a:p>
            <a:pPr marL="0" indent="0" algn="just">
              <a:spcBef>
                <a:spcPts val="0"/>
              </a:spcBef>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12. Emissions Measurement Section</a:t>
            </a:r>
          </a:p>
          <a:p>
            <a:pPr algn="just"/>
            <a:r>
              <a:rPr lang="en-US" sz="1400" i="1" dirty="0">
                <a:solidFill>
                  <a:srgbClr val="800000"/>
                </a:solidFill>
                <a:latin typeface="Arial" panose="020B0604020202020204" pitchFamily="34" charset="0"/>
                <a:cs typeface="Arial" panose="020B0604020202020204" pitchFamily="34" charset="0"/>
              </a:rPr>
              <a:t>12.1. Measurement of Particulate Matter Mass</a:t>
            </a:r>
            <a:r>
              <a:rPr lang="en-US" sz="1400" i="1" dirty="0">
                <a:solidFill>
                  <a:schemeClr val="tx1">
                    <a:lumMod val="50000"/>
                  </a:schemeClr>
                </a:solidFill>
                <a:latin typeface="Arial" panose="020B0604020202020204" pitchFamily="34" charset="0"/>
                <a:cs typeface="Arial" panose="020B0604020202020204" pitchFamily="34" charset="0"/>
              </a:rPr>
              <a:t>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12.2. Measurement of Particle Number Concentration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GB"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12.3. Mass Loss Measurement </a:t>
            </a:r>
            <a:r>
              <a:rPr lang="en-US" sz="1400" i="0" dirty="0">
                <a:solidFill>
                  <a:schemeClr val="tx1">
                    <a:lumMod val="50000"/>
                  </a:schemeClr>
                </a:solidFill>
                <a:latin typeface="Arial" panose="020B0604020202020204" pitchFamily="34" charset="0"/>
                <a:cs typeface="Arial" panose="020B0604020202020204" pitchFamily="34" charset="0"/>
              </a:rPr>
              <a:t>provides details on how to perform the mass loss measurement of the brake parts correctly.</a:t>
            </a:r>
          </a:p>
        </p:txBody>
      </p:sp>
      <p:cxnSp>
        <p:nvCxnSpPr>
          <p:cNvPr id="17" name="Straight Connector 16">
            <a:extLst>
              <a:ext uri="{FF2B5EF4-FFF2-40B4-BE49-F238E27FC236}">
                <a16:creationId xmlns:a16="http://schemas.microsoft.com/office/drawing/2014/main" id="{F526A221-5E3B-765B-5820-47765A829817}"/>
              </a:ext>
            </a:extLst>
          </p:cNvPr>
          <p:cNvCxnSpPr>
            <a:cxnSpLocks/>
          </p:cNvCxnSpPr>
          <p:nvPr/>
        </p:nvCxnSpPr>
        <p:spPr>
          <a:xfrm>
            <a:off x="873710" y="2949064"/>
            <a:ext cx="10476000" cy="0"/>
          </a:xfrm>
          <a:prstGeom prst="line">
            <a:avLst/>
          </a:prstGeom>
          <a:ln w="31750" cmpd="dbl"/>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40E68D4-D6C4-C461-A5D7-CBE5FE7616D6}"/>
              </a:ext>
            </a:extLst>
          </p:cNvPr>
          <p:cNvCxnSpPr>
            <a:cxnSpLocks/>
          </p:cNvCxnSpPr>
          <p:nvPr/>
        </p:nvCxnSpPr>
        <p:spPr>
          <a:xfrm>
            <a:off x="884066" y="4903629"/>
            <a:ext cx="10476000" cy="0"/>
          </a:xfrm>
          <a:prstGeom prst="line">
            <a:avLst/>
          </a:prstGeom>
          <a:ln w="31750" cmpd="dbl"/>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11C8F67-D4BE-3C27-FEC6-1E4FC937D704}"/>
              </a:ext>
            </a:extLst>
          </p:cNvPr>
          <p:cNvSpPr txBox="1"/>
          <p:nvPr/>
        </p:nvSpPr>
        <p:spPr>
          <a:xfrm>
            <a:off x="3870664" y="2977665"/>
            <a:ext cx="7479046" cy="1909946"/>
          </a:xfrm>
          <a:prstGeom prst="rect">
            <a:avLst/>
          </a:prstGeom>
          <a:noFill/>
        </p:spPr>
        <p:txBody>
          <a:bodyPr wrap="square">
            <a:spAutoFit/>
          </a:bodyPr>
          <a:lstStyle/>
          <a:p>
            <a:pPr marL="0" indent="0" algn="just">
              <a:spcBef>
                <a:spcPts val="0"/>
              </a:spcBef>
              <a:spcAft>
                <a:spcPts val="300"/>
              </a:spcAft>
              <a:buNone/>
            </a:pPr>
            <a:r>
              <a:rPr lang="en-US" sz="1400" b="1" i="1" u="sng" dirty="0">
                <a:solidFill>
                  <a:schemeClr val="tx1">
                    <a:lumMod val="50000"/>
                  </a:schemeClr>
                </a:solidFill>
                <a:latin typeface="Arial" panose="020B0604020202020204" pitchFamily="34" charset="0"/>
                <a:cs typeface="Arial" panose="020B0604020202020204" pitchFamily="34" charset="0"/>
              </a:rPr>
              <a:t>12.1 Measurement of Particulate Matter Mass </a:t>
            </a:r>
          </a:p>
          <a:p>
            <a:pPr algn="just">
              <a:lnSpc>
                <a:spcPts val="2500"/>
              </a:lnSpc>
            </a:pPr>
            <a:r>
              <a:rPr lang="en-US" sz="1400" i="0" kern="1200" dirty="0">
                <a:solidFill>
                  <a:schemeClr val="tx1">
                    <a:lumMod val="50000"/>
                  </a:schemeClr>
                </a:solidFill>
                <a:latin typeface="Arial" panose="020B0604020202020204" pitchFamily="34" charset="0"/>
                <a:ea typeface="+mn-ea"/>
                <a:cs typeface="Arial" panose="020B0604020202020204" pitchFamily="34" charset="0"/>
              </a:rPr>
              <a:t>Describes the specifications for the PM emissions measurement during a brake emissions test. Detailed specifications and provisions for th</a:t>
            </a:r>
            <a:r>
              <a:rPr lang="en-US" sz="1400" dirty="0">
                <a:solidFill>
                  <a:schemeClr val="tx1">
                    <a:lumMod val="50000"/>
                  </a:schemeClr>
                </a:solidFill>
                <a:latin typeface="Arial" panose="020B0604020202020204" pitchFamily="34" charset="0"/>
                <a:cs typeface="Arial" panose="020B0604020202020204" pitchFamily="34" charset="0"/>
              </a:rPr>
              <a:t>e design and use of the</a:t>
            </a:r>
            <a:r>
              <a:rPr lang="en-US" sz="1400" i="0" kern="1200" dirty="0">
                <a:solidFill>
                  <a:schemeClr val="tx1">
                    <a:lumMod val="50000"/>
                  </a:schemeClr>
                </a:solidFill>
                <a:latin typeface="Arial" panose="020B0604020202020204" pitchFamily="34" charset="0"/>
                <a:ea typeface="+mn-ea"/>
                <a:cs typeface="Arial" panose="020B0604020202020204" pitchFamily="34" charset="0"/>
              </a:rPr>
              <a:t> </a:t>
            </a:r>
            <a:r>
              <a:rPr lang="en-US" sz="1400" i="0" kern="1200" dirty="0" err="1">
                <a:solidFill>
                  <a:schemeClr val="tx1">
                    <a:lumMod val="50000"/>
                  </a:schemeClr>
                </a:solidFill>
                <a:latin typeface="Arial" panose="020B0604020202020204" pitchFamily="34" charset="0"/>
                <a:ea typeface="+mn-ea"/>
                <a:cs typeface="Arial" panose="020B0604020202020204" pitchFamily="34" charset="0"/>
              </a:rPr>
              <a:t>i</a:t>
            </a:r>
            <a:r>
              <a:rPr lang="en-US" sz="1400" i="0" kern="1200" dirty="0">
                <a:solidFill>
                  <a:schemeClr val="tx1">
                    <a:lumMod val="50000"/>
                  </a:schemeClr>
                </a:solidFill>
                <a:latin typeface="Arial" panose="020B0604020202020204" pitchFamily="34" charset="0"/>
                <a:ea typeface="+mn-ea"/>
                <a:cs typeface="Arial" panose="020B0604020202020204" pitchFamily="34" charset="0"/>
              </a:rPr>
              <a:t>. Sampling plane, ii. PM sampling probes, iii. PM sampling nozzles, iv. PM separation device, v. PM sampling line, vi. PM sampling flow, vii. Isokinetic ratio, viii. Filter holder, ix. Sampling filters, x. Weighing procedure, and xi. PM emissions calculation are provided.</a:t>
            </a:r>
            <a:endParaRPr lang="en-US" sz="1400" i="0" dirty="0">
              <a:solidFill>
                <a:schemeClr val="tx1">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C7F7315-8C04-9B07-2D0F-1AE951FF32F8}"/>
              </a:ext>
            </a:extLst>
          </p:cNvPr>
          <p:cNvSpPr txBox="1"/>
          <p:nvPr/>
        </p:nvSpPr>
        <p:spPr>
          <a:xfrm>
            <a:off x="3870664" y="4932234"/>
            <a:ext cx="7480524" cy="1909946"/>
          </a:xfrm>
          <a:prstGeom prst="rect">
            <a:avLst/>
          </a:prstGeom>
          <a:noFill/>
        </p:spPr>
        <p:txBody>
          <a:bodyPr wrap="square">
            <a:spAutoFit/>
          </a:bodyPr>
          <a:lstStyle/>
          <a:p>
            <a:pPr marL="0" indent="0" algn="just">
              <a:spcBef>
                <a:spcPts val="0"/>
              </a:spcBef>
              <a:spcAft>
                <a:spcPts val="300"/>
              </a:spcAft>
              <a:buNone/>
            </a:pPr>
            <a:r>
              <a:rPr lang="en-US" sz="1400" b="1" i="1" u="sng" dirty="0">
                <a:solidFill>
                  <a:schemeClr val="tx1">
                    <a:lumMod val="50000"/>
                  </a:schemeClr>
                </a:solidFill>
                <a:latin typeface="Arial" panose="020B0604020202020204" pitchFamily="34" charset="0"/>
                <a:cs typeface="Arial" panose="020B0604020202020204" pitchFamily="34" charset="0"/>
              </a:rPr>
              <a:t>12.2 Measurement of Particle Number Concentration</a:t>
            </a:r>
          </a:p>
          <a:p>
            <a:pPr algn="just">
              <a:lnSpc>
                <a:spcPts val="2500"/>
              </a:lnSpc>
            </a:pPr>
            <a:r>
              <a:rPr lang="en-US" sz="1400" i="0" kern="1200" dirty="0">
                <a:solidFill>
                  <a:schemeClr val="tx1">
                    <a:lumMod val="50000"/>
                  </a:schemeClr>
                </a:solidFill>
                <a:latin typeface="Arial" panose="020B0604020202020204" pitchFamily="34" charset="0"/>
                <a:ea typeface="+mn-ea"/>
                <a:cs typeface="Arial" panose="020B0604020202020204" pitchFamily="34" charset="0"/>
              </a:rPr>
              <a:t>Describes the specifications for the PN emissions measurement during a brake emissions test. Detailed specifications and provisions for the design and use of the </a:t>
            </a:r>
            <a:r>
              <a:rPr lang="en-US" sz="1400" i="0" kern="1200" dirty="0" err="1">
                <a:solidFill>
                  <a:schemeClr val="tx1">
                    <a:lumMod val="50000"/>
                  </a:schemeClr>
                </a:solidFill>
                <a:latin typeface="Arial" panose="020B0604020202020204" pitchFamily="34" charset="0"/>
                <a:ea typeface="+mn-ea"/>
                <a:cs typeface="Arial" panose="020B0604020202020204" pitchFamily="34" charset="0"/>
              </a:rPr>
              <a:t>i</a:t>
            </a:r>
            <a:r>
              <a:rPr lang="en-US" sz="1400" i="0" kern="1200" dirty="0">
                <a:solidFill>
                  <a:schemeClr val="tx1">
                    <a:lumMod val="50000"/>
                  </a:schemeClr>
                </a:solidFill>
                <a:latin typeface="Arial" panose="020B0604020202020204" pitchFamily="34" charset="0"/>
                <a:ea typeface="+mn-ea"/>
                <a:cs typeface="Arial" panose="020B0604020202020204" pitchFamily="34" charset="0"/>
              </a:rPr>
              <a:t>. Sampling plane, ii. PN sampling probes, iii. PN sampling nozzles, iv. Particle transfer tube, v. PN pre-classifier, vi. Sample conditioning (dilution/VPR), vii. PN internal transfer line, viii. Particle number counter (PNC), ix. PN sampling flow, and x. PN emissions calculation are provided.</a:t>
            </a:r>
            <a:endParaRPr lang="en-US" sz="1400" i="0" dirty="0">
              <a:solidFill>
                <a:schemeClr val="tx1">
                  <a:lumMod val="50000"/>
                </a:schemeClr>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ECCA3D0C-6550-294F-AA16-DCD590D4380C}"/>
              </a:ext>
            </a:extLst>
          </p:cNvPr>
          <p:cNvGrpSpPr/>
          <p:nvPr/>
        </p:nvGrpSpPr>
        <p:grpSpPr>
          <a:xfrm>
            <a:off x="318489" y="2951583"/>
            <a:ext cx="3457480" cy="1944000"/>
            <a:chOff x="318489" y="2951583"/>
            <a:chExt cx="3457480" cy="1944000"/>
          </a:xfrm>
        </p:grpSpPr>
        <p:pic>
          <p:nvPicPr>
            <p:cNvPr id="5" name="Picture 4">
              <a:extLst>
                <a:ext uri="{FF2B5EF4-FFF2-40B4-BE49-F238E27FC236}">
                  <a16:creationId xmlns:a16="http://schemas.microsoft.com/office/drawing/2014/main" id="{D2604ECE-7605-E012-F108-E5D12346807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bwMode="auto">
            <a:xfrm>
              <a:off x="838198" y="2974024"/>
              <a:ext cx="2937771" cy="1908000"/>
            </a:xfrm>
            <a:prstGeom prst="rect">
              <a:avLst/>
            </a:prstGeom>
            <a:noFill/>
            <a:ln>
              <a:no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158F1809-9704-BCC6-352E-66D3A8CE6281}"/>
                </a:ext>
              </a:extLst>
            </p:cNvPr>
            <p:cNvSpPr/>
            <p:nvPr/>
          </p:nvSpPr>
          <p:spPr>
            <a:xfrm rot="16200000">
              <a:off x="-438067" y="3708139"/>
              <a:ext cx="1944000" cy="430887"/>
            </a:xfrm>
            <a:prstGeom prst="rect">
              <a:avLst/>
            </a:prstGeom>
          </p:spPr>
          <p:txBody>
            <a:bodyPr wrap="square">
              <a:spAutoFit/>
            </a:bodyPr>
            <a:lstStyle/>
            <a:p>
              <a:pPr algn="ctr">
                <a:spcAft>
                  <a:spcPts val="2400"/>
                </a:spcAft>
                <a:buClrTx/>
              </a:pPr>
              <a:r>
                <a:rPr lang="en-US" sz="1050" i="1" dirty="0">
                  <a:solidFill>
                    <a:schemeClr val="tx1">
                      <a:lumMod val="50000"/>
                    </a:schemeClr>
                  </a:solidFill>
                </a:rPr>
                <a:t>Figure 12.1. Indicative setup of the PM sampling unit</a:t>
              </a:r>
            </a:p>
          </p:txBody>
        </p:sp>
      </p:grpSp>
      <p:grpSp>
        <p:nvGrpSpPr>
          <p:cNvPr id="25" name="Group 24">
            <a:extLst>
              <a:ext uri="{FF2B5EF4-FFF2-40B4-BE49-F238E27FC236}">
                <a16:creationId xmlns:a16="http://schemas.microsoft.com/office/drawing/2014/main" id="{CE582774-4F95-8253-86EB-A2490E7A0DAF}"/>
              </a:ext>
            </a:extLst>
          </p:cNvPr>
          <p:cNvGrpSpPr/>
          <p:nvPr/>
        </p:nvGrpSpPr>
        <p:grpSpPr>
          <a:xfrm>
            <a:off x="319966" y="4888395"/>
            <a:ext cx="3347254" cy="1944000"/>
            <a:chOff x="319966" y="4888395"/>
            <a:chExt cx="3347254" cy="1944000"/>
          </a:xfrm>
        </p:grpSpPr>
        <p:pic>
          <p:nvPicPr>
            <p:cNvPr id="14" name="Picture 13">
              <a:extLst>
                <a:ext uri="{FF2B5EF4-FFF2-40B4-BE49-F238E27FC236}">
                  <a16:creationId xmlns:a16="http://schemas.microsoft.com/office/drawing/2014/main" id="{ADC2FFB8-D081-33FB-9F74-5555833779A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bwMode="auto">
            <a:xfrm>
              <a:off x="855952" y="4921690"/>
              <a:ext cx="2811268" cy="1908000"/>
            </a:xfrm>
            <a:prstGeom prst="rect">
              <a:avLst/>
            </a:prstGeom>
            <a:noFill/>
            <a:ln>
              <a:noFill/>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45EC3F06-4827-82FA-E826-85CA1BB23509}"/>
                </a:ext>
              </a:extLst>
            </p:cNvPr>
            <p:cNvSpPr/>
            <p:nvPr/>
          </p:nvSpPr>
          <p:spPr>
            <a:xfrm rot="16200000">
              <a:off x="-436590" y="5644951"/>
              <a:ext cx="1944000" cy="430887"/>
            </a:xfrm>
            <a:prstGeom prst="rect">
              <a:avLst/>
            </a:prstGeom>
          </p:spPr>
          <p:txBody>
            <a:bodyPr wrap="square">
              <a:spAutoFit/>
            </a:bodyPr>
            <a:lstStyle/>
            <a:p>
              <a:pPr algn="ctr">
                <a:spcAft>
                  <a:spcPts val="2400"/>
                </a:spcAft>
                <a:buClrTx/>
              </a:pPr>
              <a:r>
                <a:rPr lang="en-US" sz="1050" i="1" dirty="0">
                  <a:solidFill>
                    <a:schemeClr val="tx1">
                      <a:lumMod val="50000"/>
                    </a:schemeClr>
                  </a:solidFill>
                </a:rPr>
                <a:t>Figure 12.2. Indicative setup of the PN sampling unit</a:t>
              </a:r>
            </a:p>
          </p:txBody>
        </p:sp>
      </p:grpSp>
    </p:spTree>
    <p:extLst>
      <p:ext uri="{BB962C8B-B14F-4D97-AF65-F5344CB8AC3E}">
        <p14:creationId xmlns:p14="http://schemas.microsoft.com/office/powerpoint/2010/main" val="36145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A408F2-761F-2FC3-EE6A-9D8DA7CBDB2F}"/>
              </a:ext>
            </a:extLst>
          </p:cNvPr>
          <p:cNvPicPr>
            <a:picLocks noChangeAspect="1"/>
          </p:cNvPicPr>
          <p:nvPr/>
        </p:nvPicPr>
        <p:blipFill rotWithShape="1">
          <a:blip r:embed="rId2" cstate="print"/>
          <a:srcRect l="74271" t="73612" r="13688" b="17166"/>
          <a:stretch/>
        </p:blipFill>
        <p:spPr>
          <a:xfrm>
            <a:off x="9449112" y="5831156"/>
            <a:ext cx="2514025" cy="979312"/>
          </a:xfrm>
          <a:prstGeom prst="rect">
            <a:avLst/>
          </a:prstGeom>
        </p:spPr>
      </p:pic>
      <p:pic>
        <p:nvPicPr>
          <p:cNvPr id="7" name="Picture 6">
            <a:extLst>
              <a:ext uri="{FF2B5EF4-FFF2-40B4-BE49-F238E27FC236}">
                <a16:creationId xmlns:a16="http://schemas.microsoft.com/office/drawing/2014/main" id="{E9E3A7C9-2CE6-A2AE-7C19-A2A04DBEC963}"/>
              </a:ext>
            </a:extLst>
          </p:cNvPr>
          <p:cNvPicPr>
            <a:picLocks noChangeAspect="1"/>
          </p:cNvPicPr>
          <p:nvPr/>
        </p:nvPicPr>
        <p:blipFill rotWithShape="1">
          <a:blip r:embed="rId2" cstate="print"/>
          <a:srcRect l="74271" t="73612" r="13688" b="17166"/>
          <a:stretch/>
        </p:blipFill>
        <p:spPr>
          <a:xfrm>
            <a:off x="228863" y="5878688"/>
            <a:ext cx="2514025" cy="979312"/>
          </a:xfrm>
          <a:prstGeom prst="rect">
            <a:avLst/>
          </a:prstGeom>
        </p:spPr>
      </p:pic>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UN GTR ON BRAKE EMISSIONS </a:t>
            </a:r>
            <a:br>
              <a:rPr lang="en-US" sz="3200" u="sng" dirty="0">
                <a:latin typeface="Berlin Sans FB Demi" panose="020E0802020502020306" pitchFamily="34" charset="0"/>
              </a:rPr>
            </a:br>
            <a:r>
              <a:rPr lang="en-US" sz="3200" u="sng" dirty="0">
                <a:latin typeface="Berlin Sans FB Demi" panose="020E0802020502020306" pitchFamily="34" charset="0"/>
              </a:rPr>
              <a:t>HIGHLIGHTS</a:t>
            </a:r>
            <a:endParaRPr lang="en-150" sz="3200"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790C008E-DAEA-2C70-8D3B-3BFF0063BACA}"/>
              </a:ext>
            </a:extLst>
          </p:cNvPr>
          <p:cNvSpPr txBox="1"/>
          <p:nvPr/>
        </p:nvSpPr>
        <p:spPr>
          <a:xfrm>
            <a:off x="768000" y="1302966"/>
            <a:ext cx="10656000" cy="307777"/>
          </a:xfrm>
          <a:prstGeom prst="rect">
            <a:avLst/>
          </a:prstGeom>
          <a:noFill/>
        </p:spPr>
        <p:txBody>
          <a:bodyPr wrap="square">
            <a:spAutoFit/>
          </a:bodyPr>
          <a:lstStyle/>
          <a:p>
            <a:pPr marL="0" indent="0" algn="just">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13. Test Output</a:t>
            </a:r>
          </a:p>
        </p:txBody>
      </p:sp>
      <p:cxnSp>
        <p:nvCxnSpPr>
          <p:cNvPr id="5" name="Straight Connector 4">
            <a:extLst>
              <a:ext uri="{FF2B5EF4-FFF2-40B4-BE49-F238E27FC236}">
                <a16:creationId xmlns:a16="http://schemas.microsoft.com/office/drawing/2014/main" id="{CD904A2F-9EB4-340D-8EAA-140E4DF8C702}"/>
              </a:ext>
            </a:extLst>
          </p:cNvPr>
          <p:cNvCxnSpPr>
            <a:cxnSpLocks/>
          </p:cNvCxnSpPr>
          <p:nvPr/>
        </p:nvCxnSpPr>
        <p:spPr>
          <a:xfrm>
            <a:off x="5963252" y="5780729"/>
            <a:ext cx="52070" cy="97780"/>
          </a:xfrm>
          <a:prstGeom prst="line">
            <a:avLst/>
          </a:prstGeom>
          <a:ln w="31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4F12A289-AF6F-EDA0-C212-DAC8F1675213}"/>
              </a:ext>
            </a:extLst>
          </p:cNvPr>
          <p:cNvSpPr txBox="1"/>
          <p:nvPr/>
        </p:nvSpPr>
        <p:spPr>
          <a:xfrm>
            <a:off x="7217545" y="1579654"/>
            <a:ext cx="4216812" cy="3768789"/>
          </a:xfrm>
          <a:prstGeom prst="rect">
            <a:avLst/>
          </a:prstGeom>
          <a:noFill/>
        </p:spPr>
        <p:txBody>
          <a:bodyPr wrap="square">
            <a:spAutoFit/>
          </a:bodyPr>
          <a:lstStyle/>
          <a:p>
            <a:pPr marL="0" indent="0" algn="just">
              <a:lnSpc>
                <a:spcPts val="1800"/>
              </a:lnSpc>
              <a:buNone/>
            </a:pPr>
            <a:r>
              <a:rPr lang="en-US" sz="1400" i="1" dirty="0">
                <a:solidFill>
                  <a:srgbClr val="800000"/>
                </a:solidFill>
                <a:latin typeface="Arial" panose="020B0604020202020204" pitchFamily="34" charset="0"/>
                <a:cs typeface="Arial" panose="020B0604020202020204" pitchFamily="34" charset="0"/>
              </a:rPr>
              <a:t>13.1. Event-Based File </a:t>
            </a:r>
            <a:r>
              <a:rPr lang="en-US" sz="1400" dirty="0">
                <a:solidFill>
                  <a:schemeClr val="tx1">
                    <a:lumMod val="50000"/>
                  </a:schemeClr>
                </a:solidFill>
                <a:latin typeface="Arial" panose="020B0604020202020204" pitchFamily="34" charset="0"/>
                <a:cs typeface="Arial" panose="020B0604020202020204" pitchFamily="34" charset="0"/>
              </a:rPr>
              <a:t>includes the necessary data for each brake deceleration event throughout the entire brake emissions test (21 parameters sampled at 250Hz)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13.2. Time-Based File </a:t>
            </a:r>
            <a:r>
              <a:rPr lang="en-US" sz="1400" i="0" dirty="0">
                <a:solidFill>
                  <a:schemeClr val="tx1">
                    <a:lumMod val="50000"/>
                  </a:schemeClr>
                </a:solidFill>
                <a:latin typeface="Arial" panose="020B0604020202020204" pitchFamily="34" charset="0"/>
                <a:cs typeface="Arial" panose="020B0604020202020204" pitchFamily="34" charset="0"/>
              </a:rPr>
              <a:t>includes information about 29 testing parameters sampled throughout the entire brake emissions test at 1Hz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i="0" dirty="0">
                <a:solidFill>
                  <a:schemeClr val="tx1">
                    <a:lumMod val="50000"/>
                  </a:schemeClr>
                </a:solidFill>
                <a:latin typeface="Arial" panose="020B0604020202020204" pitchFamily="34" charset="0"/>
                <a:cs typeface="Arial" panose="020B0604020202020204" pitchFamily="34" charset="0"/>
              </a:rPr>
              <a:t> </a:t>
            </a:r>
            <a:r>
              <a:rPr lang="en-US" sz="1400" dirty="0">
                <a:solidFill>
                  <a:srgbClr val="800000"/>
                </a:solidFill>
                <a:latin typeface="Arial" panose="020B0604020202020204" pitchFamily="34" charset="0"/>
                <a:cs typeface="Arial" panose="020B0604020202020204" pitchFamily="34" charset="0"/>
              </a:rPr>
              <a:t>13.3. </a:t>
            </a:r>
            <a:r>
              <a:rPr lang="en-US" sz="1400" i="1" dirty="0">
                <a:solidFill>
                  <a:srgbClr val="800000"/>
                </a:solidFill>
                <a:latin typeface="Arial" panose="020B0604020202020204" pitchFamily="34" charset="0"/>
                <a:cs typeface="Arial" panose="020B0604020202020204" pitchFamily="34" charset="0"/>
              </a:rPr>
              <a:t>Mass Measurement File </a:t>
            </a:r>
            <a:r>
              <a:rPr lang="en-US" sz="1400" i="0" dirty="0">
                <a:solidFill>
                  <a:schemeClr val="tx1">
                    <a:lumMod val="50000"/>
                  </a:schemeClr>
                </a:solidFill>
                <a:latin typeface="Arial" panose="020B0604020202020204" pitchFamily="34" charset="0"/>
                <a:cs typeface="Arial" panose="020B0604020202020204" pitchFamily="34" charset="0"/>
              </a:rPr>
              <a:t>includes information about weighing the filters and reporting the PM measurement data (29 parameters), reporting the reference filters data (13 parameters), and reporting the mass loss of the brake parts (15 parameters)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i="0" dirty="0">
                <a:solidFill>
                  <a:schemeClr val="tx1">
                    <a:lumMod val="50000"/>
                  </a:schemeClr>
                </a:solidFill>
                <a:latin typeface="Arial" panose="020B0604020202020204" pitchFamily="34" charset="0"/>
                <a:cs typeface="Arial" panose="020B0604020202020204" pitchFamily="34" charset="0"/>
              </a:rPr>
              <a:t> </a:t>
            </a:r>
            <a:r>
              <a:rPr lang="en-US" sz="1400" dirty="0">
                <a:solidFill>
                  <a:srgbClr val="800000"/>
                </a:solidFill>
                <a:latin typeface="Arial" panose="020B0604020202020204" pitchFamily="34" charset="0"/>
                <a:cs typeface="Arial" panose="020B0604020202020204" pitchFamily="34" charset="0"/>
              </a:rPr>
              <a:t>13.4. </a:t>
            </a:r>
            <a:r>
              <a:rPr lang="en-US" sz="1400" i="1" dirty="0">
                <a:solidFill>
                  <a:srgbClr val="800000"/>
                </a:solidFill>
                <a:latin typeface="Arial" panose="020B0604020202020204" pitchFamily="34" charset="0"/>
                <a:cs typeface="Arial" panose="020B0604020202020204" pitchFamily="34" charset="0"/>
              </a:rPr>
              <a:t>Test Report File </a:t>
            </a:r>
            <a:r>
              <a:rPr lang="en-US" sz="1400" i="0" dirty="0">
                <a:solidFill>
                  <a:schemeClr val="tx1">
                    <a:lumMod val="50000"/>
                  </a:schemeClr>
                </a:solidFill>
                <a:latin typeface="Arial" panose="020B0604020202020204" pitchFamily="34" charset="0"/>
                <a:cs typeface="Arial" panose="020B0604020202020204" pitchFamily="34" charset="0"/>
              </a:rPr>
              <a:t>contains all the necessary information regarding the tested brake that shall be included in the report. It includes 286 parameters that shall be calculated and reported.</a:t>
            </a:r>
            <a:endParaRPr lang="en-US" sz="1400" b="1" u="sng" dirty="0">
              <a:solidFill>
                <a:schemeClr val="tx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F55D3FD-91B3-3DE1-7CA7-69A47549DC4C}"/>
              </a:ext>
            </a:extLst>
          </p:cNvPr>
          <p:cNvSpPr txBox="1"/>
          <p:nvPr/>
        </p:nvSpPr>
        <p:spPr>
          <a:xfrm>
            <a:off x="768000" y="5253540"/>
            <a:ext cx="10656000" cy="1638910"/>
          </a:xfrm>
          <a:prstGeom prst="rect">
            <a:avLst/>
          </a:prstGeom>
          <a:noFill/>
        </p:spPr>
        <p:txBody>
          <a:bodyPr wrap="square">
            <a:spAutoFit/>
          </a:bodyPr>
          <a:lstStyle/>
          <a:p>
            <a:pPr marL="0" indent="0" algn="just">
              <a:spcAft>
                <a:spcPts val="300"/>
              </a:spcAft>
              <a:buNone/>
            </a:pPr>
            <a:r>
              <a:rPr lang="en-US" sz="1400" b="1" u="sng" dirty="0">
                <a:solidFill>
                  <a:schemeClr val="tx1">
                    <a:lumMod val="50000"/>
                  </a:schemeClr>
                </a:solidFill>
                <a:latin typeface="Arial" panose="020B0604020202020204" pitchFamily="34" charset="0"/>
                <a:cs typeface="Arial" panose="020B0604020202020204" pitchFamily="34" charset="0"/>
              </a:rPr>
              <a:t>14. Calibration Requirements and Ongoing Quality Controls</a:t>
            </a:r>
          </a:p>
          <a:p>
            <a:pPr marL="0" indent="0" algn="just">
              <a:spcBef>
                <a:spcPts val="0"/>
              </a:spcBef>
              <a:spcAft>
                <a:spcPts val="900"/>
              </a:spcAft>
              <a:buNone/>
            </a:pPr>
            <a:r>
              <a:rPr lang="en-US" sz="1400" i="1" dirty="0">
                <a:solidFill>
                  <a:srgbClr val="800000"/>
                </a:solidFill>
                <a:latin typeface="Arial" panose="020B0604020202020204" pitchFamily="34" charset="0"/>
                <a:cs typeface="Arial" panose="020B0604020202020204" pitchFamily="34" charset="0"/>
              </a:rPr>
              <a:t>14.1. General Calibration Requirements </a:t>
            </a:r>
            <a:r>
              <a:rPr lang="en-US" sz="1400" dirty="0">
                <a:solidFill>
                  <a:schemeClr val="tx1">
                    <a:lumMod val="50000"/>
                  </a:schemeClr>
                </a:solidFill>
                <a:latin typeface="Arial" panose="020B0604020202020204" pitchFamily="34" charset="0"/>
                <a:cs typeface="Arial" panose="020B0604020202020204" pitchFamily="34" charset="0"/>
              </a:rPr>
              <a:t>summarizes the minimum calibration requirements for the equipment used for brake emissions testing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14.2. Brake Dynamometer </a:t>
            </a:r>
            <a:r>
              <a:rPr lang="en-US" sz="1400" dirty="0">
                <a:solidFill>
                  <a:schemeClr val="tx1">
                    <a:lumMod val="50000"/>
                  </a:schemeClr>
                </a:solidFill>
                <a:latin typeface="Arial" panose="020B0604020202020204" pitchFamily="34" charset="0"/>
                <a:cs typeface="Arial" panose="020B0604020202020204" pitchFamily="34" charset="0"/>
              </a:rPr>
              <a:t>summarizes the calibration criteria and the intervals for the brake dynamometer defined in this UN GTR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14.3. Cooling Airflow Measurement Device </a:t>
            </a:r>
            <a:r>
              <a:rPr lang="en-US" sz="1400" dirty="0">
                <a:solidFill>
                  <a:schemeClr val="tx1">
                    <a:lumMod val="50000"/>
                  </a:schemeClr>
                </a:solidFill>
                <a:latin typeface="Arial" panose="020B0604020202020204" pitchFamily="34" charset="0"/>
                <a:cs typeface="Arial" panose="020B0604020202020204" pitchFamily="34" charset="0"/>
              </a:rPr>
              <a:t>summarizes the calibration criteria and the intervals for the cooling air flow measurement device </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14.4. PM and Mass Loss Scales </a:t>
            </a:r>
            <a:r>
              <a:rPr lang="en-US" sz="1400" dirty="0">
                <a:solidFill>
                  <a:schemeClr val="tx1">
                    <a:lumMod val="50000"/>
                  </a:schemeClr>
                </a:solidFill>
                <a:latin typeface="Arial" panose="020B0604020202020204" pitchFamily="34" charset="0"/>
                <a:cs typeface="Arial" panose="020B0604020202020204" pitchFamily="34" charset="0"/>
              </a:rPr>
              <a:t>provides specifications for the calibration of the scales</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14.5. Sample Treatment and Conditioning Devices </a:t>
            </a:r>
            <a:r>
              <a:rPr lang="en-US" sz="1400" dirty="0">
                <a:solidFill>
                  <a:schemeClr val="tx1">
                    <a:lumMod val="50000"/>
                  </a:schemeClr>
                </a:solidFill>
                <a:latin typeface="Arial" panose="020B0604020202020204" pitchFamily="34" charset="0"/>
                <a:cs typeface="Arial" panose="020B0604020202020204" pitchFamily="34" charset="0"/>
              </a:rPr>
              <a:t>provides calibration specifications for the dilution system and the volatile particle remover</a:t>
            </a:r>
            <a:r>
              <a:rPr lang="en-US" sz="1400" b="0" i="0" dirty="0">
                <a:solidFill>
                  <a:schemeClr val="tx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1400" dirty="0">
                <a:solidFill>
                  <a:schemeClr val="tx1">
                    <a:lumMod val="50000"/>
                  </a:schemeClr>
                </a:solidFill>
                <a:latin typeface="Arial" panose="020B0604020202020204" pitchFamily="34" charset="0"/>
                <a:cs typeface="Arial" panose="020B0604020202020204" pitchFamily="34" charset="0"/>
              </a:rPr>
              <a:t> </a:t>
            </a:r>
            <a:r>
              <a:rPr lang="en-US" sz="1400" i="1" dirty="0">
                <a:solidFill>
                  <a:srgbClr val="800000"/>
                </a:solidFill>
                <a:latin typeface="Arial" panose="020B0604020202020204" pitchFamily="34" charset="0"/>
                <a:cs typeface="Arial" panose="020B0604020202020204" pitchFamily="34" charset="0"/>
              </a:rPr>
              <a:t>14.6. Particle Number Counter </a:t>
            </a:r>
            <a:r>
              <a:rPr lang="en-US" sz="1400" dirty="0">
                <a:solidFill>
                  <a:schemeClr val="tx1">
                    <a:lumMod val="50000"/>
                  </a:schemeClr>
                </a:solidFill>
                <a:latin typeface="Arial" panose="020B0604020202020204" pitchFamily="34" charset="0"/>
                <a:cs typeface="Arial" panose="020B0604020202020204" pitchFamily="34" charset="0"/>
              </a:rPr>
              <a:t>provides calibration specifications for the PNC.</a:t>
            </a:r>
          </a:p>
        </p:txBody>
      </p:sp>
      <p:grpSp>
        <p:nvGrpSpPr>
          <p:cNvPr id="11" name="Group 10">
            <a:extLst>
              <a:ext uri="{FF2B5EF4-FFF2-40B4-BE49-F238E27FC236}">
                <a16:creationId xmlns:a16="http://schemas.microsoft.com/office/drawing/2014/main" id="{EB8D21A7-BC93-8C3B-8EC8-90C7D787552A}"/>
              </a:ext>
            </a:extLst>
          </p:cNvPr>
          <p:cNvGrpSpPr/>
          <p:nvPr/>
        </p:nvGrpSpPr>
        <p:grpSpPr>
          <a:xfrm>
            <a:off x="838201" y="1548910"/>
            <a:ext cx="6290568" cy="3733546"/>
            <a:chOff x="838201" y="1548910"/>
            <a:chExt cx="6290568" cy="3733546"/>
          </a:xfrm>
        </p:grpSpPr>
        <p:pic>
          <p:nvPicPr>
            <p:cNvPr id="3" name="Picture 2">
              <a:extLst>
                <a:ext uri="{FF2B5EF4-FFF2-40B4-BE49-F238E27FC236}">
                  <a16:creationId xmlns:a16="http://schemas.microsoft.com/office/drawing/2014/main" id="{570FAC4C-833F-8D1E-F918-78F34A44D4B4}"/>
                </a:ext>
              </a:extLst>
            </p:cNvPr>
            <p:cNvPicPr>
              <a:picLocks noChangeAspect="1"/>
            </p:cNvPicPr>
            <p:nvPr/>
          </p:nvPicPr>
          <p:blipFill>
            <a:blip r:embed="rId3"/>
            <a:stretch>
              <a:fillRect/>
            </a:stretch>
          </p:blipFill>
          <p:spPr>
            <a:xfrm>
              <a:off x="838201" y="1610456"/>
              <a:ext cx="6290568" cy="3672000"/>
            </a:xfrm>
            <a:prstGeom prst="rect">
              <a:avLst/>
            </a:prstGeom>
          </p:spPr>
        </p:pic>
        <p:sp>
          <p:nvSpPr>
            <p:cNvPr id="10" name="Rectangle 9">
              <a:extLst>
                <a:ext uri="{FF2B5EF4-FFF2-40B4-BE49-F238E27FC236}">
                  <a16:creationId xmlns:a16="http://schemas.microsoft.com/office/drawing/2014/main" id="{50D65D37-12E4-406B-6D28-63CFCC52A97A}"/>
                </a:ext>
              </a:extLst>
            </p:cNvPr>
            <p:cNvSpPr/>
            <p:nvPr/>
          </p:nvSpPr>
          <p:spPr>
            <a:xfrm>
              <a:off x="1275017" y="1548910"/>
              <a:ext cx="5400000" cy="279652"/>
            </a:xfrm>
            <a:prstGeom prst="rect">
              <a:avLst/>
            </a:prstGeom>
          </p:spPr>
          <p:txBody>
            <a:bodyPr wrap="square">
              <a:spAutoFit/>
            </a:bodyPr>
            <a:lstStyle/>
            <a:p>
              <a:pPr algn="ctr">
                <a:spcAft>
                  <a:spcPts val="2400"/>
                </a:spcAft>
                <a:buClrTx/>
              </a:pPr>
              <a:r>
                <a:rPr lang="en-US" sz="1200" i="1" dirty="0">
                  <a:solidFill>
                    <a:schemeClr val="bg1"/>
                  </a:solidFill>
                </a:rPr>
                <a:t>* Figure adapted from Agudelo et al. [53</a:t>
              </a:r>
              <a:r>
                <a:rPr lang="en-US" sz="1200" i="1" baseline="30000" dirty="0">
                  <a:solidFill>
                    <a:schemeClr val="bg1"/>
                  </a:solidFill>
                </a:rPr>
                <a:t>rd</a:t>
              </a:r>
              <a:r>
                <a:rPr lang="en-US" sz="1200" i="1" dirty="0">
                  <a:solidFill>
                    <a:schemeClr val="bg1"/>
                  </a:solidFill>
                </a:rPr>
                <a:t> PMP Meeting – 09.01.23]</a:t>
              </a:r>
            </a:p>
          </p:txBody>
        </p:sp>
      </p:grpSp>
    </p:spTree>
    <p:extLst>
      <p:ext uri="{BB962C8B-B14F-4D97-AF65-F5344CB8AC3E}">
        <p14:creationId xmlns:p14="http://schemas.microsoft.com/office/powerpoint/2010/main" val="314788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3" cstate="print"/>
          <a:srcRect l="74271" t="73612" r="13688" b="17166"/>
          <a:stretch/>
        </p:blipFill>
        <p:spPr>
          <a:xfrm>
            <a:off x="228863" y="5878688"/>
            <a:ext cx="2514025" cy="979312"/>
          </a:xfrm>
          <a:prstGeom prst="rect">
            <a:avLst/>
          </a:prstGeom>
        </p:spPr>
      </p:pic>
      <p:pic>
        <p:nvPicPr>
          <p:cNvPr id="48" name="Picture 47"/>
          <p:cNvPicPr>
            <a:picLocks noChangeAspect="1"/>
          </p:cNvPicPr>
          <p:nvPr/>
        </p:nvPicPr>
        <p:blipFill rotWithShape="1">
          <a:blip r:embed="rId3" cstate="print"/>
          <a:srcRect l="74271" t="73612" r="13688" b="17166"/>
          <a:stretch/>
        </p:blipFill>
        <p:spPr>
          <a:xfrm>
            <a:off x="9550072" y="5878688"/>
            <a:ext cx="2514025" cy="979312"/>
          </a:xfrm>
          <a:prstGeom prst="rect">
            <a:avLst/>
          </a:prstGeom>
        </p:spPr>
      </p:pic>
      <p:sp>
        <p:nvSpPr>
          <p:cNvPr id="3" name="Title 2"/>
          <p:cNvSpPr>
            <a:spLocks noGrp="1"/>
          </p:cNvSpPr>
          <p:nvPr>
            <p:ph type="title"/>
          </p:nvPr>
        </p:nvSpPr>
        <p:spPr>
          <a:xfrm>
            <a:off x="970722" y="196407"/>
            <a:ext cx="10263893" cy="960489"/>
          </a:xfrm>
        </p:spPr>
        <p:txBody>
          <a:bodyPr/>
          <a:lstStyle/>
          <a:p>
            <a:pPr algn="ctr"/>
            <a:r>
              <a:rPr lang="LID8192" sz="3600" u="sng" dirty="0">
                <a:latin typeface="Berlin Sans FB Demi" panose="020E0802020502020306" pitchFamily="34" charset="0"/>
              </a:rPr>
              <a:t>TF4 </a:t>
            </a:r>
            <a:r>
              <a:rPr lang="x-none" sz="3600" u="sng" dirty="0">
                <a:latin typeface="Berlin Sans FB Demi" panose="020E0802020502020306" pitchFamily="34" charset="0"/>
              </a:rPr>
              <a:t>IN </a:t>
            </a:r>
            <a:r>
              <a:rPr lang="en-US" sz="3600" u="sng" dirty="0">
                <a:latin typeface="Berlin Sans FB Demi" panose="020E0802020502020306" pitchFamily="34" charset="0"/>
              </a:rPr>
              <a:t>A NUTSHELL</a:t>
            </a:r>
            <a:br>
              <a:rPr lang="en-US" sz="3600" u="sng" dirty="0">
                <a:latin typeface="Berlin Sans FB Demi" panose="020E0802020502020306" pitchFamily="34" charset="0"/>
              </a:rPr>
            </a:br>
            <a:r>
              <a:rPr lang="en-US" sz="3600" u="sng" dirty="0">
                <a:latin typeface="Berlin Sans FB Demi" panose="020E0802020502020306" pitchFamily="34" charset="0"/>
              </a:rPr>
              <a:t>NON-FRICTION BRAKING</a:t>
            </a:r>
            <a:endParaRPr lang="en-GB" sz="3600" u="sng" dirty="0">
              <a:latin typeface="Berlin Sans FB Demi" panose="020E0802020502020306" pitchFamily="34" charset="0"/>
            </a:endParaRPr>
          </a:p>
        </p:txBody>
      </p:sp>
      <p:sp>
        <p:nvSpPr>
          <p:cNvPr id="16" name="Content Placeholder 1"/>
          <p:cNvSpPr>
            <a:spLocks noGrp="1"/>
          </p:cNvSpPr>
          <p:nvPr>
            <p:ph idx="1"/>
          </p:nvPr>
        </p:nvSpPr>
        <p:spPr>
          <a:xfrm>
            <a:off x="768000" y="1343971"/>
            <a:ext cx="11044770" cy="689698"/>
          </a:xfrm>
        </p:spPr>
        <p:txBody>
          <a:bodyPr/>
          <a:lstStyle/>
          <a:p>
            <a:pPr lvl="0" indent="0" algn="just">
              <a:lnSpc>
                <a:spcPts val="2400"/>
              </a:lnSpc>
              <a:spcAft>
                <a:spcPts val="1200"/>
              </a:spcAft>
              <a:buClrTx/>
            </a:pPr>
            <a:r>
              <a:rPr lang="x-none" sz="1600" dirty="0">
                <a:solidFill>
                  <a:schemeClr val="tx1">
                    <a:lumMod val="50000"/>
                  </a:schemeClr>
                </a:solidFill>
              </a:rPr>
              <a:t>TF4</a:t>
            </a:r>
            <a:r>
              <a:rPr lang="en-IE" sz="1600" dirty="0">
                <a:solidFill>
                  <a:schemeClr val="tx1">
                    <a:lumMod val="50000"/>
                  </a:schemeClr>
                </a:solidFill>
              </a:rPr>
              <a:t> </a:t>
            </a:r>
            <a:r>
              <a:rPr lang="el-GR" sz="1600" dirty="0">
                <a:solidFill>
                  <a:schemeClr val="tx1">
                    <a:lumMod val="50000"/>
                  </a:schemeClr>
                </a:solidFill>
              </a:rPr>
              <a:t>shall </a:t>
            </a:r>
            <a:r>
              <a:rPr lang="en-US" sz="1600" dirty="0">
                <a:solidFill>
                  <a:schemeClr val="tx1">
                    <a:lumMod val="50000"/>
                  </a:schemeClr>
                </a:solidFill>
              </a:rPr>
              <a:t>propose</a:t>
            </a:r>
            <a:r>
              <a:rPr lang="en-IE" sz="1600" dirty="0">
                <a:solidFill>
                  <a:schemeClr val="tx1">
                    <a:lumMod val="50000"/>
                  </a:schemeClr>
                </a:solidFill>
              </a:rPr>
              <a:t> </a:t>
            </a:r>
            <a:r>
              <a:rPr lang="x-none" sz="1600" dirty="0">
                <a:solidFill>
                  <a:schemeClr val="tx1">
                    <a:lumMod val="50000"/>
                  </a:schemeClr>
                </a:solidFill>
              </a:rPr>
              <a:t>a </a:t>
            </a:r>
            <a:r>
              <a:rPr lang="en-IE" sz="1600" b="1" i="1" dirty="0">
                <a:solidFill>
                  <a:srgbClr val="800000"/>
                </a:solidFill>
              </a:rPr>
              <a:t>simplified, open and</a:t>
            </a:r>
            <a:r>
              <a:rPr lang="x-none" sz="1600" b="1" i="1" dirty="0">
                <a:solidFill>
                  <a:srgbClr val="800000"/>
                </a:solidFill>
              </a:rPr>
              <a:t> transparent</a:t>
            </a:r>
            <a:r>
              <a:rPr lang="en-US" sz="1600" b="1" i="1" dirty="0">
                <a:solidFill>
                  <a:srgbClr val="800000"/>
                </a:solidFill>
              </a:rPr>
              <a:t>,</a:t>
            </a:r>
            <a:r>
              <a:rPr lang="en-IE" sz="1600" b="1" i="1" dirty="0">
                <a:solidFill>
                  <a:srgbClr val="800000"/>
                </a:solidFill>
              </a:rPr>
              <a:t> </a:t>
            </a:r>
            <a:r>
              <a:rPr lang="x-none" sz="1600" b="1" i="1" dirty="0">
                <a:solidFill>
                  <a:srgbClr val="800000"/>
                </a:solidFill>
              </a:rPr>
              <a:t>reproducible</a:t>
            </a:r>
            <a:r>
              <a:rPr lang="en-US" sz="1600" b="1" i="1" dirty="0">
                <a:solidFill>
                  <a:srgbClr val="800000"/>
                </a:solidFill>
              </a:rPr>
              <a:t>,</a:t>
            </a:r>
            <a:r>
              <a:rPr lang="x-none" sz="1600" b="1" i="1" dirty="0">
                <a:solidFill>
                  <a:srgbClr val="800000"/>
                </a:solidFill>
              </a:rPr>
              <a:t> and accessible to “third party” testing </a:t>
            </a:r>
            <a:r>
              <a:rPr lang="en-US" sz="1600" b="1" i="1" dirty="0">
                <a:solidFill>
                  <a:srgbClr val="800000"/>
                </a:solidFill>
              </a:rPr>
              <a:t>facilities </a:t>
            </a:r>
            <a:r>
              <a:rPr lang="en-IE" sz="1600" b="1" i="1" dirty="0">
                <a:solidFill>
                  <a:srgbClr val="800000"/>
                </a:solidFill>
              </a:rPr>
              <a:t>method</a:t>
            </a:r>
            <a:r>
              <a:rPr lang="en-IE" sz="1600" dirty="0">
                <a:solidFill>
                  <a:srgbClr val="800000"/>
                </a:solidFill>
              </a:rPr>
              <a:t> </a:t>
            </a:r>
            <a:r>
              <a:rPr lang="en-IE" sz="1600" dirty="0">
                <a:solidFill>
                  <a:schemeClr val="tx1">
                    <a:lumMod val="50000"/>
                  </a:schemeClr>
                </a:solidFill>
              </a:rPr>
              <a:t>for </a:t>
            </a:r>
            <a:r>
              <a:rPr lang="x-none" sz="1600" dirty="0">
                <a:solidFill>
                  <a:schemeClr val="tx1">
                    <a:lumMod val="50000"/>
                  </a:schemeClr>
                </a:solidFill>
              </a:rPr>
              <a:t>introducing</a:t>
            </a:r>
            <a:r>
              <a:rPr lang="en-US" sz="1600" dirty="0">
                <a:solidFill>
                  <a:schemeClr val="tx1">
                    <a:lumMod val="50000"/>
                  </a:schemeClr>
                </a:solidFill>
              </a:rPr>
              <a:t> non-friction braking</a:t>
            </a:r>
            <a:r>
              <a:rPr lang="x-none" sz="1600" dirty="0">
                <a:solidFill>
                  <a:schemeClr val="tx1">
                    <a:lumMod val="50000"/>
                  </a:schemeClr>
                </a:solidFill>
              </a:rPr>
              <a:t> in the </a:t>
            </a:r>
            <a:r>
              <a:rPr lang="en-US" sz="1600" dirty="0">
                <a:solidFill>
                  <a:schemeClr val="tx1">
                    <a:lumMod val="50000"/>
                  </a:schemeClr>
                </a:solidFill>
              </a:rPr>
              <a:t>UN GTR.</a:t>
            </a:r>
            <a:endParaRPr lang="x-none" sz="1600" dirty="0">
              <a:solidFill>
                <a:schemeClr val="tx1">
                  <a:lumMod val="50000"/>
                </a:schemeClr>
              </a:solidFill>
            </a:endParaRPr>
          </a:p>
        </p:txBody>
      </p:sp>
      <p:grpSp>
        <p:nvGrpSpPr>
          <p:cNvPr id="4" name="Group 3"/>
          <p:cNvGrpSpPr/>
          <p:nvPr/>
        </p:nvGrpSpPr>
        <p:grpSpPr>
          <a:xfrm>
            <a:off x="861230" y="2141239"/>
            <a:ext cx="4774025" cy="1952191"/>
            <a:chOff x="155744" y="1003663"/>
            <a:chExt cx="6266321" cy="3084432"/>
          </a:xfrm>
        </p:grpSpPr>
        <p:pic>
          <p:nvPicPr>
            <p:cNvPr id="5" name="Grafik 5">
              <a:extLst>
                <a:ext uri="{FF2B5EF4-FFF2-40B4-BE49-F238E27FC236}">
                  <a16:creationId xmlns:a16="http://schemas.microsoft.com/office/drawing/2014/main" id="{8F418790-3F12-433F-970D-0C57DEDEB3C8}"/>
                </a:ext>
              </a:extLst>
            </p:cNvPr>
            <p:cNvPicPr>
              <a:picLocks noChangeAspect="1"/>
            </p:cNvPicPr>
            <p:nvPr/>
          </p:nvPicPr>
          <p:blipFill>
            <a:blip r:embed="rId4"/>
            <a:stretch>
              <a:fillRect/>
            </a:stretch>
          </p:blipFill>
          <p:spPr>
            <a:xfrm>
              <a:off x="171429" y="1003663"/>
              <a:ext cx="6250636" cy="2734653"/>
            </a:xfrm>
            <a:prstGeom prst="rect">
              <a:avLst/>
            </a:prstGeom>
          </p:spPr>
        </p:pic>
        <p:sp>
          <p:nvSpPr>
            <p:cNvPr id="6" name="Rectangle 5"/>
            <p:cNvSpPr/>
            <p:nvPr/>
          </p:nvSpPr>
          <p:spPr>
            <a:xfrm>
              <a:off x="155744" y="3738316"/>
              <a:ext cx="6250636" cy="349779"/>
            </a:xfrm>
            <a:prstGeom prst="rect">
              <a:avLst/>
            </a:prstGeom>
          </p:spPr>
          <p:txBody>
            <a:bodyPr wrap="square">
              <a:spAutoFit/>
            </a:bodyPr>
            <a:lstStyle/>
            <a:p>
              <a:pPr algn="ctr">
                <a:spcAft>
                  <a:spcPts val="2400"/>
                </a:spcAft>
                <a:buClrTx/>
              </a:pPr>
              <a:r>
                <a:rPr lang="en-US" sz="1200" i="1" dirty="0">
                  <a:solidFill>
                    <a:schemeClr val="tx1">
                      <a:lumMod val="50000"/>
                    </a:schemeClr>
                  </a:solidFill>
                </a:rPr>
                <a:t>* Slide presented by OICA at the 19</a:t>
              </a:r>
              <a:r>
                <a:rPr lang="en-US" sz="1200" i="1" baseline="30000" dirty="0">
                  <a:solidFill>
                    <a:schemeClr val="tx1">
                      <a:lumMod val="50000"/>
                    </a:schemeClr>
                  </a:solidFill>
                </a:rPr>
                <a:t>th</a:t>
              </a:r>
              <a:r>
                <a:rPr lang="en-US" sz="1200" i="1" dirty="0">
                  <a:solidFill>
                    <a:schemeClr val="tx1">
                      <a:lumMod val="50000"/>
                    </a:schemeClr>
                  </a:solidFill>
                </a:rPr>
                <a:t> TF4 Meeting on 28.04.2022</a:t>
              </a:r>
            </a:p>
          </p:txBody>
        </p:sp>
      </p:grpSp>
      <p:grpSp>
        <p:nvGrpSpPr>
          <p:cNvPr id="2" name="Group 1"/>
          <p:cNvGrpSpPr/>
          <p:nvPr/>
        </p:nvGrpSpPr>
        <p:grpSpPr>
          <a:xfrm>
            <a:off x="5890433" y="2052559"/>
            <a:ext cx="5870062" cy="1810370"/>
            <a:chOff x="841280" y="4709009"/>
            <a:chExt cx="5544000" cy="1810370"/>
          </a:xfrm>
        </p:grpSpPr>
        <p:grpSp>
          <p:nvGrpSpPr>
            <p:cNvPr id="7" name="Group 6"/>
            <p:cNvGrpSpPr/>
            <p:nvPr/>
          </p:nvGrpSpPr>
          <p:grpSpPr>
            <a:xfrm>
              <a:off x="902433" y="5133972"/>
              <a:ext cx="5455837" cy="565201"/>
              <a:chOff x="849272" y="4974479"/>
              <a:chExt cx="4937798" cy="565201"/>
            </a:xfrm>
          </p:grpSpPr>
          <p:graphicFrame>
            <p:nvGraphicFramePr>
              <p:cNvPr id="8" name="12 - Διάγραμμα"/>
              <p:cNvGraphicFramePr/>
              <p:nvPr>
                <p:extLst>
                  <p:ext uri="{D42A27DB-BD31-4B8C-83A1-F6EECF244321}">
                    <p14:modId xmlns:p14="http://schemas.microsoft.com/office/powerpoint/2010/main" val="357410884"/>
                  </p:ext>
                </p:extLst>
              </p:nvPr>
            </p:nvGraphicFramePr>
            <p:xfrm>
              <a:off x="849272" y="4974479"/>
              <a:ext cx="1440000" cy="565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2289272" y="5056965"/>
                <a:ext cx="333746" cy="400110"/>
              </a:xfrm>
              <a:prstGeom prst="rect">
                <a:avLst/>
              </a:prstGeom>
            </p:spPr>
            <p:txBody>
              <a:bodyPr wrap="none">
                <a:spAutoFit/>
              </a:bodyPr>
              <a:lstStyle/>
              <a:p>
                <a:r>
                  <a:rPr lang="en-US" sz="2000" dirty="0">
                    <a:solidFill>
                      <a:schemeClr val="tx1">
                        <a:lumMod val="50000"/>
                      </a:schemeClr>
                    </a:solidFill>
                  </a:rPr>
                  <a:t>=</a:t>
                </a:r>
                <a:endParaRPr lang="en-GB" sz="2000" dirty="0"/>
              </a:p>
            </p:txBody>
          </p:sp>
          <p:sp>
            <p:nvSpPr>
              <p:cNvPr id="10" name="Rectangle 9"/>
              <p:cNvSpPr/>
              <p:nvPr/>
            </p:nvSpPr>
            <p:spPr>
              <a:xfrm>
                <a:off x="4063018" y="5104471"/>
                <a:ext cx="284052" cy="400110"/>
              </a:xfrm>
              <a:prstGeom prst="rect">
                <a:avLst/>
              </a:prstGeom>
            </p:spPr>
            <p:txBody>
              <a:bodyPr wrap="none">
                <a:spAutoFit/>
              </a:bodyPr>
              <a:lstStyle/>
              <a:p>
                <a:r>
                  <a:rPr lang="en-US" sz="2000" dirty="0">
                    <a:solidFill>
                      <a:schemeClr val="tx1">
                        <a:lumMod val="50000"/>
                      </a:schemeClr>
                    </a:solidFill>
                  </a:rPr>
                  <a:t>*</a:t>
                </a:r>
                <a:endParaRPr lang="en-GB" sz="2000" dirty="0"/>
              </a:p>
            </p:txBody>
          </p:sp>
          <p:graphicFrame>
            <p:nvGraphicFramePr>
              <p:cNvPr id="11" name="12 - Διάγραμμα"/>
              <p:cNvGraphicFramePr/>
              <p:nvPr>
                <p:extLst>
                  <p:ext uri="{D42A27DB-BD31-4B8C-83A1-F6EECF244321}">
                    <p14:modId xmlns:p14="http://schemas.microsoft.com/office/powerpoint/2010/main" val="588363517"/>
                  </p:ext>
                </p:extLst>
              </p:nvPr>
            </p:nvGraphicFramePr>
            <p:xfrm>
              <a:off x="2623018" y="4974479"/>
              <a:ext cx="1440000" cy="565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 name="12 - Διάγραμμα"/>
              <p:cNvGraphicFramePr/>
              <p:nvPr>
                <p:extLst>
                  <p:ext uri="{D42A27DB-BD31-4B8C-83A1-F6EECF244321}">
                    <p14:modId xmlns:p14="http://schemas.microsoft.com/office/powerpoint/2010/main" val="1410867731"/>
                  </p:ext>
                </p:extLst>
              </p:nvPr>
            </p:nvGraphicFramePr>
            <p:xfrm>
              <a:off x="4347070" y="4974480"/>
              <a:ext cx="1440000" cy="565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
          <p:nvSpPr>
            <p:cNvPr id="13" name="Content Placeholder 1"/>
            <p:cNvSpPr txBox="1">
              <a:spLocks/>
            </p:cNvSpPr>
            <p:nvPr/>
          </p:nvSpPr>
          <p:spPr>
            <a:xfrm>
              <a:off x="955598" y="4709009"/>
              <a:ext cx="5317612" cy="394351"/>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ts val="2400"/>
                </a:lnSpc>
                <a:spcAft>
                  <a:spcPts val="3000"/>
                </a:spcAft>
                <a:buClrTx/>
              </a:pPr>
              <a:r>
                <a:rPr lang="en-US" sz="1800" b="1" u="sng" dirty="0">
                  <a:solidFill>
                    <a:schemeClr val="tx1">
                      <a:lumMod val="50000"/>
                    </a:schemeClr>
                  </a:solidFill>
                </a:rPr>
                <a:t>Final Method</a:t>
              </a:r>
              <a:endParaRPr lang="x-none" sz="1800" b="1" u="sng" dirty="0">
                <a:solidFill>
                  <a:schemeClr val="tx1">
                    <a:lumMod val="50000"/>
                  </a:schemeClr>
                </a:solidFill>
              </a:endParaRPr>
            </a:p>
          </p:txBody>
        </p:sp>
        <p:sp>
          <p:nvSpPr>
            <p:cNvPr id="14" name="Content Placeholder 1"/>
            <p:cNvSpPr txBox="1">
              <a:spLocks/>
            </p:cNvSpPr>
            <p:nvPr/>
          </p:nvSpPr>
          <p:spPr>
            <a:xfrm>
              <a:off x="841280" y="5697766"/>
              <a:ext cx="5544000" cy="821613"/>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900"/>
                </a:lnSpc>
                <a:buClrTx/>
              </a:pPr>
              <a:r>
                <a:rPr lang="en-GB" sz="1200" i="1" dirty="0">
                  <a:solidFill>
                    <a:schemeClr val="tx1">
                      <a:lumMod val="50000"/>
                    </a:schemeClr>
                  </a:solidFill>
                </a:rPr>
                <a:t>A fixed friction braking share coefficient is defined for each vehicle type based on</a:t>
              </a:r>
              <a:r>
                <a:rPr lang="LID8192" sz="1200" dirty="0">
                  <a:solidFill>
                    <a:schemeClr val="tx1">
                      <a:lumMod val="50000"/>
                    </a:schemeClr>
                  </a:solidFill>
                </a:rPr>
                <a:t> “electrification”</a:t>
              </a:r>
              <a:r>
                <a:rPr lang="en-US" sz="1200" dirty="0">
                  <a:solidFill>
                    <a:schemeClr val="tx1">
                      <a:lumMod val="50000"/>
                    </a:schemeClr>
                  </a:solidFill>
                </a:rPr>
                <a:t> level</a:t>
              </a:r>
              <a:r>
                <a:rPr lang="en-GB" sz="1200" i="1" dirty="0">
                  <a:solidFill>
                    <a:schemeClr val="tx1">
                      <a:lumMod val="50000"/>
                    </a:schemeClr>
                  </a:solidFill>
                </a:rPr>
                <a:t> (PEV, OVC-HEV, NOVC-HEV Cat. 1, NOVC-HEV Cat. 2, ICE). </a:t>
              </a:r>
            </a:p>
          </p:txBody>
        </p:sp>
      </p:grpSp>
      <p:grpSp>
        <p:nvGrpSpPr>
          <p:cNvPr id="54" name="Group 53"/>
          <p:cNvGrpSpPr/>
          <p:nvPr/>
        </p:nvGrpSpPr>
        <p:grpSpPr>
          <a:xfrm>
            <a:off x="746733" y="4247696"/>
            <a:ext cx="4968000" cy="2544052"/>
            <a:chOff x="746733" y="4336476"/>
            <a:chExt cx="4968000" cy="2585322"/>
          </a:xfrm>
        </p:grpSpPr>
        <p:pic>
          <p:nvPicPr>
            <p:cNvPr id="50" name="Picture 49"/>
            <p:cNvPicPr>
              <a:picLocks noChangeAspect="1"/>
            </p:cNvPicPr>
            <p:nvPr/>
          </p:nvPicPr>
          <p:blipFill rotWithShape="1">
            <a:blip r:embed="rId20"/>
            <a:srcRect l="35392" r="12353" b="8985"/>
            <a:stretch/>
          </p:blipFill>
          <p:spPr>
            <a:xfrm>
              <a:off x="861230" y="4336476"/>
              <a:ext cx="4774025" cy="2096222"/>
            </a:xfrm>
            <a:prstGeom prst="rect">
              <a:avLst/>
            </a:prstGeom>
          </p:spPr>
        </p:pic>
        <p:sp>
          <p:nvSpPr>
            <p:cNvPr id="53" name="Content Placeholder 1"/>
            <p:cNvSpPr txBox="1">
              <a:spLocks/>
            </p:cNvSpPr>
            <p:nvPr/>
          </p:nvSpPr>
          <p:spPr>
            <a:xfrm>
              <a:off x="746733" y="6409835"/>
              <a:ext cx="4968000" cy="511963"/>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600"/>
                </a:lnSpc>
                <a:buClrTx/>
              </a:pPr>
              <a:r>
                <a:rPr lang="en-IE" sz="1100" i="1" dirty="0">
                  <a:solidFill>
                    <a:schemeClr val="tx1">
                      <a:lumMod val="50000"/>
                    </a:schemeClr>
                  </a:solidFill>
                </a:rPr>
                <a:t>*A detailed testing method to determine vehicle-specific friction braking share coefficients will be included in the first amendment to this UN GTR</a:t>
              </a:r>
              <a:endParaRPr lang="en-GB" sz="1100" i="1" dirty="0">
                <a:solidFill>
                  <a:schemeClr val="tx1">
                    <a:lumMod val="50000"/>
                  </a:schemeClr>
                </a:solidFill>
              </a:endParaRPr>
            </a:p>
          </p:txBody>
        </p:sp>
      </p:grpSp>
      <p:grpSp>
        <p:nvGrpSpPr>
          <p:cNvPr id="70" name="Group 69"/>
          <p:cNvGrpSpPr/>
          <p:nvPr/>
        </p:nvGrpSpPr>
        <p:grpSpPr>
          <a:xfrm>
            <a:off x="5916326" y="3751970"/>
            <a:ext cx="5815570" cy="3093046"/>
            <a:chOff x="5916326" y="3760848"/>
            <a:chExt cx="5815570" cy="3093046"/>
          </a:xfrm>
        </p:grpSpPr>
        <p:grpSp>
          <p:nvGrpSpPr>
            <p:cNvPr id="71" name="Group 70"/>
            <p:cNvGrpSpPr/>
            <p:nvPr/>
          </p:nvGrpSpPr>
          <p:grpSpPr>
            <a:xfrm>
              <a:off x="5916326" y="3760848"/>
              <a:ext cx="5815570" cy="3093046"/>
              <a:chOff x="5916326" y="3760848"/>
              <a:chExt cx="5815570" cy="3093046"/>
            </a:xfrm>
          </p:grpSpPr>
          <p:grpSp>
            <p:nvGrpSpPr>
              <p:cNvPr id="73" name="Group 72"/>
              <p:cNvGrpSpPr/>
              <p:nvPr/>
            </p:nvGrpSpPr>
            <p:grpSpPr>
              <a:xfrm>
                <a:off x="5916326" y="3760848"/>
                <a:ext cx="5815570" cy="3093046"/>
                <a:chOff x="5916326" y="3760848"/>
                <a:chExt cx="5815570" cy="3093046"/>
              </a:xfrm>
            </p:grpSpPr>
            <p:grpSp>
              <p:nvGrpSpPr>
                <p:cNvPr id="75" name="Group 74"/>
                <p:cNvGrpSpPr/>
                <p:nvPr/>
              </p:nvGrpSpPr>
              <p:grpSpPr>
                <a:xfrm>
                  <a:off x="5916326" y="3760848"/>
                  <a:ext cx="5815570" cy="3093046"/>
                  <a:chOff x="5916326" y="3760848"/>
                  <a:chExt cx="5815570" cy="3093046"/>
                </a:xfrm>
              </p:grpSpPr>
              <p:grpSp>
                <p:nvGrpSpPr>
                  <p:cNvPr id="77" name="Group 76"/>
                  <p:cNvGrpSpPr/>
                  <p:nvPr/>
                </p:nvGrpSpPr>
                <p:grpSpPr>
                  <a:xfrm>
                    <a:off x="5916326" y="3760848"/>
                    <a:ext cx="5815570" cy="3093046"/>
                    <a:chOff x="5916326" y="3707683"/>
                    <a:chExt cx="5815570" cy="3093046"/>
                  </a:xfrm>
                </p:grpSpPr>
                <p:grpSp>
                  <p:nvGrpSpPr>
                    <p:cNvPr id="79" name="Group 78"/>
                    <p:cNvGrpSpPr/>
                    <p:nvPr/>
                  </p:nvGrpSpPr>
                  <p:grpSpPr>
                    <a:xfrm>
                      <a:off x="5916326" y="3776729"/>
                      <a:ext cx="2879409" cy="3024000"/>
                      <a:chOff x="1296924" y="582029"/>
                      <a:chExt cx="2813624" cy="4326827"/>
                    </a:xfrm>
                  </p:grpSpPr>
                  <p:grpSp>
                    <p:nvGrpSpPr>
                      <p:cNvPr id="81" name="Group 80"/>
                      <p:cNvGrpSpPr/>
                      <p:nvPr/>
                    </p:nvGrpSpPr>
                    <p:grpSpPr>
                      <a:xfrm>
                        <a:off x="1296924" y="582029"/>
                        <a:ext cx="2813624" cy="4326827"/>
                        <a:chOff x="1296924" y="582029"/>
                        <a:chExt cx="2813624" cy="4326827"/>
                      </a:xfrm>
                    </p:grpSpPr>
                    <p:grpSp>
                      <p:nvGrpSpPr>
                        <p:cNvPr id="83" name="Group 82"/>
                        <p:cNvGrpSpPr/>
                        <p:nvPr/>
                      </p:nvGrpSpPr>
                      <p:grpSpPr>
                        <a:xfrm>
                          <a:off x="1296924" y="582029"/>
                          <a:ext cx="2813624" cy="4326827"/>
                          <a:chOff x="1296924" y="582029"/>
                          <a:chExt cx="2813624" cy="4326827"/>
                        </a:xfrm>
                      </p:grpSpPr>
                      <p:grpSp>
                        <p:nvGrpSpPr>
                          <p:cNvPr id="85" name="Group 84"/>
                          <p:cNvGrpSpPr/>
                          <p:nvPr/>
                        </p:nvGrpSpPr>
                        <p:grpSpPr>
                          <a:xfrm>
                            <a:off x="1296924" y="582029"/>
                            <a:ext cx="2813624" cy="4326827"/>
                            <a:chOff x="1296924" y="582029"/>
                            <a:chExt cx="2813624" cy="4326827"/>
                          </a:xfrm>
                        </p:grpSpPr>
                        <p:grpSp>
                          <p:nvGrpSpPr>
                            <p:cNvPr id="87" name="Group 86"/>
                            <p:cNvGrpSpPr/>
                            <p:nvPr/>
                          </p:nvGrpSpPr>
                          <p:grpSpPr>
                            <a:xfrm>
                              <a:off x="1296924" y="582029"/>
                              <a:ext cx="2813624" cy="4326827"/>
                              <a:chOff x="1296924" y="582029"/>
                              <a:chExt cx="2813624" cy="4326827"/>
                            </a:xfrm>
                          </p:grpSpPr>
                          <p:grpSp>
                            <p:nvGrpSpPr>
                              <p:cNvPr id="89" name="Group 88"/>
                              <p:cNvGrpSpPr/>
                              <p:nvPr/>
                            </p:nvGrpSpPr>
                            <p:grpSpPr>
                              <a:xfrm>
                                <a:off x="1296924" y="582029"/>
                                <a:ext cx="2813624" cy="4326827"/>
                                <a:chOff x="1296924" y="582029"/>
                                <a:chExt cx="2813624" cy="4326827"/>
                              </a:xfrm>
                            </p:grpSpPr>
                            <p:grpSp>
                              <p:nvGrpSpPr>
                                <p:cNvPr id="91" name="Group 90"/>
                                <p:cNvGrpSpPr/>
                                <p:nvPr/>
                              </p:nvGrpSpPr>
                              <p:grpSpPr>
                                <a:xfrm>
                                  <a:off x="1296924" y="582029"/>
                                  <a:ext cx="2813624" cy="4326827"/>
                                  <a:chOff x="1296924" y="582029"/>
                                  <a:chExt cx="2813624" cy="4326827"/>
                                </a:xfrm>
                              </p:grpSpPr>
                              <p:pic>
                                <p:nvPicPr>
                                  <p:cNvPr id="93" name="Picture 5"/>
                                  <p:cNvPicPr>
                                    <a:picLocks noChangeAspect="1" noChangeArrowheads="1"/>
                                  </p:cNvPicPr>
                                  <p:nvPr/>
                                </p:nvPicPr>
                                <p:blipFill rotWithShape="1">
                                  <a:blip r:embed="rId21">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l="9401" t="6271" r="12307" b="4847"/>
                                  <a:stretch/>
                                </p:blipFill>
                                <p:spPr bwMode="auto">
                                  <a:xfrm>
                                    <a:off x="1296924" y="582029"/>
                                    <a:ext cx="2813624" cy="432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Oval 93"/>
                                  <p:cNvSpPr/>
                                  <p:nvPr/>
                                </p:nvSpPr>
                                <p:spPr>
                                  <a:xfrm>
                                    <a:off x="3615464" y="977789"/>
                                    <a:ext cx="70355" cy="1030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 name="Oval 91"/>
                                <p:cNvSpPr/>
                                <p:nvPr/>
                              </p:nvSpPr>
                              <p:spPr>
                                <a:xfrm>
                                  <a:off x="3619010" y="1714484"/>
                                  <a:ext cx="70355" cy="1030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Oval 89"/>
                              <p:cNvSpPr/>
                              <p:nvPr/>
                            </p:nvSpPr>
                            <p:spPr>
                              <a:xfrm>
                                <a:off x="3619009" y="1268415"/>
                                <a:ext cx="70355" cy="1030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8" name="Oval 87"/>
                            <p:cNvSpPr/>
                            <p:nvPr/>
                          </p:nvSpPr>
                          <p:spPr>
                            <a:xfrm>
                              <a:off x="3613638" y="2047636"/>
                              <a:ext cx="70355" cy="103020"/>
                            </a:xfrm>
                            <a:prstGeom prst="ellipse">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Oval 85"/>
                          <p:cNvSpPr/>
                          <p:nvPr/>
                        </p:nvSpPr>
                        <p:spPr>
                          <a:xfrm>
                            <a:off x="2894822" y="2847724"/>
                            <a:ext cx="70355" cy="1030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4" name="Oval 83"/>
                        <p:cNvSpPr/>
                        <p:nvPr/>
                      </p:nvSpPr>
                      <p:spPr>
                        <a:xfrm>
                          <a:off x="2894821" y="3145180"/>
                          <a:ext cx="70355" cy="1030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Oval 81"/>
                      <p:cNvSpPr/>
                      <p:nvPr/>
                    </p:nvSpPr>
                    <p:spPr>
                      <a:xfrm>
                        <a:off x="2894823" y="3399958"/>
                        <a:ext cx="70355" cy="1030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0" name="Content Placeholder 1"/>
                    <p:cNvSpPr txBox="1">
                      <a:spLocks/>
                    </p:cNvSpPr>
                    <p:nvPr/>
                  </p:nvSpPr>
                  <p:spPr>
                    <a:xfrm>
                      <a:off x="8718697" y="3707683"/>
                      <a:ext cx="3013199" cy="2305687"/>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400"/>
                        </a:lnSpc>
                        <a:spcAft>
                          <a:spcPts val="1200"/>
                        </a:spcAft>
                        <a:buClrTx/>
                        <a:buFont typeface="Wingdings" panose="05000000000000000000" pitchFamily="2" charset="2"/>
                        <a:buChar char="ü"/>
                      </a:pPr>
                      <a:r>
                        <a:rPr lang="en-US" sz="1400" dirty="0">
                          <a:solidFill>
                            <a:schemeClr val="tx1">
                              <a:lumMod val="50000"/>
                            </a:schemeClr>
                          </a:solidFill>
                        </a:rPr>
                        <a:t>Third party coefficient values “fitted” to the WLTP-Brake cycle. Bigger circles denote &gt;1 data points. </a:t>
                      </a:r>
                      <a:r>
                        <a:rPr lang="en-US" sz="1400" i="1" dirty="0">
                          <a:solidFill>
                            <a:srgbClr val="800000"/>
                          </a:solidFill>
                        </a:rPr>
                        <a:t>The point in red represents a full-hybrid vehicle.</a:t>
                      </a:r>
                      <a:endParaRPr lang="LID8192" sz="1400" i="1" dirty="0">
                        <a:solidFill>
                          <a:srgbClr val="800000"/>
                        </a:solidFill>
                      </a:endParaRPr>
                    </a:p>
                    <a:p>
                      <a:pPr algn="just">
                        <a:lnSpc>
                          <a:spcPts val="2400"/>
                        </a:lnSpc>
                        <a:spcAft>
                          <a:spcPts val="1200"/>
                        </a:spcAft>
                        <a:buClrTx/>
                        <a:buFont typeface="Wingdings" panose="05000000000000000000" pitchFamily="2" charset="2"/>
                        <a:buChar char="ü"/>
                      </a:pPr>
                      <a:r>
                        <a:rPr lang="en-GB" sz="1400" dirty="0">
                          <a:solidFill>
                            <a:schemeClr val="tx1">
                              <a:lumMod val="50000"/>
                            </a:schemeClr>
                          </a:solidFill>
                        </a:rPr>
                        <a:t>The coefficients for each vehicle type </a:t>
                      </a:r>
                      <a:r>
                        <a:rPr lang="LID8192" sz="1400" dirty="0">
                          <a:solidFill>
                            <a:schemeClr val="tx1">
                              <a:lumMod val="50000"/>
                            </a:schemeClr>
                          </a:solidFill>
                        </a:rPr>
                        <a:t>represent the </a:t>
                      </a:r>
                      <a:r>
                        <a:rPr lang="en-GB" sz="1400" u="sng" dirty="0">
                          <a:solidFill>
                            <a:schemeClr val="tx1">
                              <a:lumMod val="50000"/>
                            </a:schemeClr>
                          </a:solidFill>
                        </a:rPr>
                        <a:t>friction brake</a:t>
                      </a:r>
                      <a:r>
                        <a:rPr lang="LID8192" sz="1400" u="sng" dirty="0">
                          <a:solidFill>
                            <a:schemeClr val="tx1">
                              <a:lumMod val="50000"/>
                            </a:schemeClr>
                          </a:solidFill>
                        </a:rPr>
                        <a:t> energy</a:t>
                      </a:r>
                      <a:r>
                        <a:rPr lang="en-GB" sz="1400" u="sng" dirty="0">
                          <a:solidFill>
                            <a:schemeClr val="tx1">
                              <a:lumMod val="50000"/>
                            </a:schemeClr>
                          </a:solidFill>
                        </a:rPr>
                        <a:t> share over the total energy share</a:t>
                      </a:r>
                      <a:r>
                        <a:rPr lang="en-GB" sz="1400" dirty="0">
                          <a:solidFill>
                            <a:schemeClr val="tx1">
                              <a:lumMod val="50000"/>
                            </a:schemeClr>
                          </a:solidFill>
                        </a:rPr>
                        <a:t>. </a:t>
                      </a:r>
                    </a:p>
                  </p:txBody>
                </p:sp>
              </p:grpSp>
              <p:sp>
                <p:nvSpPr>
                  <p:cNvPr id="78" name="Oval 77"/>
                  <p:cNvSpPr/>
                  <p:nvPr/>
                </p:nvSpPr>
                <p:spPr>
                  <a:xfrm>
                    <a:off x="7534379" y="5965397"/>
                    <a:ext cx="108000" cy="10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Oval 75"/>
                <p:cNvSpPr/>
                <p:nvPr/>
              </p:nvSpPr>
              <p:spPr>
                <a:xfrm>
                  <a:off x="6791045" y="6464382"/>
                  <a:ext cx="108000" cy="10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Oval 73"/>
              <p:cNvSpPr/>
              <p:nvPr/>
            </p:nvSpPr>
            <p:spPr>
              <a:xfrm>
                <a:off x="6810710" y="6011188"/>
                <a:ext cx="72000"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Oval 71"/>
            <p:cNvSpPr/>
            <p:nvPr/>
          </p:nvSpPr>
          <p:spPr>
            <a:xfrm>
              <a:off x="6810718" y="6205081"/>
              <a:ext cx="72000"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442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srcRect l="74271" t="73612" r="13688" b="17166"/>
          <a:stretch/>
        </p:blipFill>
        <p:spPr>
          <a:xfrm>
            <a:off x="228863" y="5878688"/>
            <a:ext cx="2514025" cy="979312"/>
          </a:xfrm>
          <a:prstGeom prst="rect">
            <a:avLst/>
          </a:prstGeom>
        </p:spPr>
      </p:pic>
      <p:pic>
        <p:nvPicPr>
          <p:cNvPr id="14" name="Picture 13"/>
          <p:cNvPicPr>
            <a:picLocks noChangeAspect="1"/>
          </p:cNvPicPr>
          <p:nvPr/>
        </p:nvPicPr>
        <p:blipFill rotWithShape="1">
          <a:blip r:embed="rId3" cstate="print"/>
          <a:srcRect l="74271" t="73612" r="13688" b="17166"/>
          <a:stretch/>
        </p:blipFill>
        <p:spPr>
          <a:xfrm>
            <a:off x="9550072" y="5878688"/>
            <a:ext cx="2514025" cy="979312"/>
          </a:xfrm>
          <a:prstGeom prst="rect">
            <a:avLst/>
          </a:prstGeom>
        </p:spPr>
      </p:pic>
      <p:sp>
        <p:nvSpPr>
          <p:cNvPr id="16" name="Content Placeholder 1"/>
          <p:cNvSpPr>
            <a:spLocks noGrp="1"/>
          </p:cNvSpPr>
          <p:nvPr>
            <p:ph idx="1"/>
          </p:nvPr>
        </p:nvSpPr>
        <p:spPr>
          <a:xfrm>
            <a:off x="768000" y="1320785"/>
            <a:ext cx="10656000" cy="646010"/>
          </a:xfrm>
        </p:spPr>
        <p:txBody>
          <a:bodyPr/>
          <a:lstStyle/>
          <a:p>
            <a:pPr marL="0" lvl="0" indent="0" algn="just">
              <a:lnSpc>
                <a:spcPts val="2400"/>
              </a:lnSpc>
              <a:spcAft>
                <a:spcPts val="1200"/>
              </a:spcAft>
              <a:buClrTx/>
              <a:buNone/>
            </a:pPr>
            <a:r>
              <a:rPr lang="en-IE" sz="1600" b="1" i="1" dirty="0">
                <a:solidFill>
                  <a:srgbClr val="7A0000"/>
                </a:solidFill>
              </a:rPr>
              <a:t>The vehicle with the highest product of </a:t>
            </a:r>
            <a:r>
              <a:rPr lang="en-IE" sz="1600" b="1" i="1" u="sng" dirty="0">
                <a:solidFill>
                  <a:srgbClr val="7A0000"/>
                </a:solidFill>
              </a:rPr>
              <a:t>wheel load </a:t>
            </a:r>
            <a:r>
              <a:rPr lang="en-IE" sz="1600" b="1" i="1" dirty="0">
                <a:solidFill>
                  <a:srgbClr val="7A0000"/>
                </a:solidFill>
              </a:rPr>
              <a:t>and the </a:t>
            </a:r>
            <a:r>
              <a:rPr lang="en-IE" sz="1600" b="1" i="1" u="sng" dirty="0">
                <a:solidFill>
                  <a:srgbClr val="7A0000"/>
                </a:solidFill>
              </a:rPr>
              <a:t>friction braking coefficient </a:t>
            </a:r>
            <a:r>
              <a:rPr lang="en-IE" sz="1600" b="1" i="1" dirty="0">
                <a:solidFill>
                  <a:srgbClr val="7A0000"/>
                </a:solidFill>
              </a:rPr>
              <a:t>shall be the parent of the brake emissions family when multiple vehicle types or vehicles in the same type feature the same brake assembly.</a:t>
            </a:r>
            <a:endParaRPr lang="en-GB" sz="1600" b="1" i="1" dirty="0">
              <a:solidFill>
                <a:srgbClr val="7A0000"/>
              </a:solidFill>
            </a:endParaRPr>
          </a:p>
        </p:txBody>
      </p:sp>
      <p:sp>
        <p:nvSpPr>
          <p:cNvPr id="11" name="Content Placeholder 1"/>
          <p:cNvSpPr txBox="1">
            <a:spLocks/>
          </p:cNvSpPr>
          <p:nvPr/>
        </p:nvSpPr>
        <p:spPr>
          <a:xfrm>
            <a:off x="723608" y="3809133"/>
            <a:ext cx="10656000" cy="2808000"/>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2200"/>
              </a:lnSpc>
              <a:spcAft>
                <a:spcPts val="600"/>
              </a:spcAft>
              <a:buClrTx/>
            </a:pPr>
            <a:r>
              <a:rPr lang="en-IE" sz="1600" b="1" i="1" dirty="0">
                <a:solidFill>
                  <a:srgbClr val="7A0000"/>
                </a:solidFill>
              </a:rPr>
              <a:t>Only vehicles with an </a:t>
            </a:r>
            <a:r>
              <a:rPr lang="en-IE" sz="1600" b="1" i="1" u="sng" dirty="0">
                <a:solidFill>
                  <a:srgbClr val="7A0000"/>
                </a:solidFill>
              </a:rPr>
              <a:t>identical brake assembly </a:t>
            </a:r>
            <a:r>
              <a:rPr lang="en-IE" sz="1600" b="1" i="1" dirty="0">
                <a:solidFill>
                  <a:srgbClr val="7A0000"/>
                </a:solidFill>
              </a:rPr>
              <a:t>based on the characteristics listed below may be part of the same emissions family. </a:t>
            </a:r>
          </a:p>
          <a:p>
            <a:pPr marL="285750" indent="-285750" algn="just">
              <a:lnSpc>
                <a:spcPts val="2200"/>
              </a:lnSpc>
              <a:spcAft>
                <a:spcPts val="300"/>
              </a:spcAft>
              <a:buClrTx/>
              <a:buFont typeface="Wingdings" panose="05000000000000000000" pitchFamily="2" charset="2"/>
              <a:buChar char="ü"/>
            </a:pPr>
            <a:r>
              <a:rPr lang="en-IE" sz="1400" dirty="0">
                <a:solidFill>
                  <a:schemeClr val="tx1">
                    <a:lumMod val="50000"/>
                  </a:schemeClr>
                </a:solidFill>
              </a:rPr>
              <a:t>Type of caliper (floating or fixed calliper, number and size of pistons, type of retraction elements)</a:t>
            </a:r>
            <a:r>
              <a:rPr lang="en-GB" sz="1400" dirty="0">
                <a:solidFill>
                  <a:schemeClr val="tx1">
                    <a:lumMod val="50000"/>
                  </a:schemeClr>
                </a:solidFill>
              </a:rPr>
              <a:t>;</a:t>
            </a:r>
          </a:p>
          <a:p>
            <a:pPr marL="285750" indent="-285750" algn="just">
              <a:lnSpc>
                <a:spcPts val="2200"/>
              </a:lnSpc>
              <a:spcAft>
                <a:spcPts val="300"/>
              </a:spcAft>
              <a:buClrTx/>
              <a:buFont typeface="Wingdings" panose="05000000000000000000" pitchFamily="2" charset="2"/>
              <a:buChar char="ü"/>
            </a:pPr>
            <a:r>
              <a:rPr lang="en-IE" sz="1400" dirty="0">
                <a:solidFill>
                  <a:schemeClr val="tx1">
                    <a:lumMod val="50000"/>
                  </a:schemeClr>
                </a:solidFill>
              </a:rPr>
              <a:t>Type of brake: (friction surface, coating, single, dual, ventilated, solid, dimensions, mass, material formulation) or drum-</a:t>
            </a:r>
            <a:r>
              <a:rPr lang="en-IE" sz="1400" dirty="0" err="1">
                <a:solidFill>
                  <a:schemeClr val="tx1">
                    <a:lumMod val="50000"/>
                  </a:schemeClr>
                </a:solidFill>
              </a:rPr>
              <a:t>backplate</a:t>
            </a:r>
            <a:r>
              <a:rPr lang="en-IE" sz="1400" dirty="0">
                <a:solidFill>
                  <a:schemeClr val="tx1">
                    <a:lumMod val="50000"/>
                  </a:schemeClr>
                </a:solidFill>
              </a:rPr>
              <a:t> assembly (friction surface, simplex, duplex, dimensions, mass, material formulation)</a:t>
            </a:r>
            <a:r>
              <a:rPr lang="en-GB" sz="1400" dirty="0">
                <a:solidFill>
                  <a:schemeClr val="tx1">
                    <a:lumMod val="50000"/>
                  </a:schemeClr>
                </a:solidFill>
              </a:rPr>
              <a:t>;</a:t>
            </a:r>
          </a:p>
          <a:p>
            <a:pPr marL="285750" indent="-285750" algn="just">
              <a:lnSpc>
                <a:spcPts val="2200"/>
              </a:lnSpc>
              <a:spcAft>
                <a:spcPts val="1200"/>
              </a:spcAft>
              <a:buClrTx/>
              <a:buFont typeface="Wingdings" panose="05000000000000000000" pitchFamily="2" charset="2"/>
              <a:buChar char="ü"/>
            </a:pPr>
            <a:r>
              <a:rPr lang="en-IE" sz="1400" dirty="0">
                <a:solidFill>
                  <a:schemeClr val="tx1">
                    <a:lumMod val="50000"/>
                  </a:schemeClr>
                </a:solidFill>
              </a:rPr>
              <a:t>Type of friction material: pad (friction surface, size, shape, material, backing plate, material formulation) or shoe (friction surface, size, design, material, backing plate, material formulation).</a:t>
            </a:r>
            <a:r>
              <a:rPr lang="en-GB" sz="1400" dirty="0">
                <a:solidFill>
                  <a:schemeClr val="tx1">
                    <a:lumMod val="50000"/>
                  </a:schemeClr>
                </a:solidFill>
              </a:rPr>
              <a:t> </a:t>
            </a:r>
          </a:p>
          <a:p>
            <a:pPr indent="0" algn="just">
              <a:lnSpc>
                <a:spcPts val="2200"/>
              </a:lnSpc>
              <a:spcAft>
                <a:spcPts val="600"/>
              </a:spcAft>
              <a:buClrTx/>
            </a:pPr>
            <a:r>
              <a:rPr lang="en-IE" sz="1600" b="1" i="1" dirty="0">
                <a:solidFill>
                  <a:srgbClr val="7A0000"/>
                </a:solidFill>
              </a:rPr>
              <a:t>The current definition of the brake families includes provisions for testing OEM brakes – </a:t>
            </a:r>
            <a:r>
              <a:rPr lang="en-IE" sz="1600" b="1" i="1" u="sng" dirty="0">
                <a:solidFill>
                  <a:srgbClr val="7A0000"/>
                </a:solidFill>
              </a:rPr>
              <a:t>families for aftermarket brakes will be elaborated and introduced in the first amendment to this UN GTR.</a:t>
            </a:r>
            <a:endParaRPr lang="en-GB" sz="1600" b="1" i="1" u="sng" dirty="0">
              <a:solidFill>
                <a:srgbClr val="7A0000"/>
              </a:solidFill>
            </a:endParaRPr>
          </a:p>
        </p:txBody>
      </p:sp>
      <p:sp>
        <p:nvSpPr>
          <p:cNvPr id="15" name="Title 2"/>
          <p:cNvSpPr>
            <a:spLocks noGrp="1"/>
          </p:cNvSpPr>
          <p:nvPr>
            <p:ph type="title"/>
          </p:nvPr>
        </p:nvSpPr>
        <p:spPr>
          <a:xfrm>
            <a:off x="970722" y="277762"/>
            <a:ext cx="10263893" cy="719012"/>
          </a:xfrm>
        </p:spPr>
        <p:txBody>
          <a:bodyPr/>
          <a:lstStyle/>
          <a:p>
            <a:pPr algn="ctr"/>
            <a:r>
              <a:rPr lang="en-US" sz="3600" u="sng" dirty="0">
                <a:latin typeface="Berlin Sans FB Demi" panose="020E0802020502020306" pitchFamily="34" charset="0"/>
              </a:rPr>
              <a:t>BRAKE FAMILIES</a:t>
            </a:r>
            <a:endParaRPr lang="en-GB" sz="3600" u="sng" dirty="0">
              <a:latin typeface="Berlin Sans FB Demi" panose="020E0802020502020306" pitchFamily="34" charset="0"/>
            </a:endParaRPr>
          </a:p>
        </p:txBody>
      </p:sp>
      <p:grpSp>
        <p:nvGrpSpPr>
          <p:cNvPr id="3" name="Group 2"/>
          <p:cNvGrpSpPr/>
          <p:nvPr/>
        </p:nvGrpSpPr>
        <p:grpSpPr>
          <a:xfrm>
            <a:off x="750014" y="2076909"/>
            <a:ext cx="10629594" cy="1651712"/>
            <a:chOff x="750014" y="2076909"/>
            <a:chExt cx="10629594" cy="1651712"/>
          </a:xfrm>
        </p:grpSpPr>
        <p:grpSp>
          <p:nvGrpSpPr>
            <p:cNvPr id="7" name="Group 6"/>
            <p:cNvGrpSpPr/>
            <p:nvPr/>
          </p:nvGrpSpPr>
          <p:grpSpPr>
            <a:xfrm>
              <a:off x="750014" y="2468326"/>
              <a:ext cx="5106805" cy="890048"/>
              <a:chOff x="750014" y="3340560"/>
              <a:chExt cx="5106805" cy="996030"/>
            </a:xfrm>
          </p:grpSpPr>
          <p:sp>
            <p:nvSpPr>
              <p:cNvPr id="8" name="Rectangle 7"/>
              <p:cNvSpPr/>
              <p:nvPr/>
            </p:nvSpPr>
            <p:spPr>
              <a:xfrm>
                <a:off x="5492617" y="3566124"/>
                <a:ext cx="364202" cy="646331"/>
              </a:xfrm>
              <a:prstGeom prst="rect">
                <a:avLst/>
              </a:prstGeom>
            </p:spPr>
            <p:txBody>
              <a:bodyPr wrap="none">
                <a:spAutoFit/>
              </a:bodyPr>
              <a:lstStyle/>
              <a:p>
                <a:r>
                  <a:rPr lang="en-US" sz="3600" dirty="0">
                    <a:solidFill>
                      <a:schemeClr val="tx1">
                        <a:lumMod val="50000"/>
                      </a:schemeClr>
                    </a:solidFill>
                  </a:rPr>
                  <a:t>*</a:t>
                </a:r>
                <a:endParaRPr lang="en-GB" sz="3600" dirty="0"/>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33602" t="33632" r="14937" b="50140"/>
              <a:stretch/>
            </p:blipFill>
            <p:spPr>
              <a:xfrm>
                <a:off x="750014" y="3340560"/>
                <a:ext cx="4822112" cy="996030"/>
              </a:xfrm>
              <a:prstGeom prst="rect">
                <a:avLst/>
              </a:prstGeom>
            </p:spPr>
          </p:pic>
        </p:grpSp>
        <p:pic>
          <p:nvPicPr>
            <p:cNvPr id="2" name="Picture 1"/>
            <p:cNvPicPr>
              <a:picLocks noChangeAspect="1"/>
            </p:cNvPicPr>
            <p:nvPr/>
          </p:nvPicPr>
          <p:blipFill rotWithShape="1">
            <a:blip r:embed="rId6">
              <a:lum bright="-40000" contrast="40000"/>
            </a:blip>
            <a:srcRect l="11566" r="11466" b="9066"/>
            <a:stretch/>
          </p:blipFill>
          <p:spPr>
            <a:xfrm>
              <a:off x="5990349" y="2076909"/>
              <a:ext cx="5389259" cy="1651712"/>
            </a:xfrm>
            <a:prstGeom prst="rect">
              <a:avLst/>
            </a:prstGeom>
          </p:spPr>
        </p:pic>
      </p:grpSp>
    </p:spTree>
    <p:extLst>
      <p:ext uri="{BB962C8B-B14F-4D97-AF65-F5344CB8AC3E}">
        <p14:creationId xmlns:p14="http://schemas.microsoft.com/office/powerpoint/2010/main" val="423293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UN GTR ON BRAKE EMISSIONS </a:t>
            </a:r>
            <a:br>
              <a:rPr lang="en-US" sz="3200" u="sng" dirty="0">
                <a:latin typeface="Berlin Sans FB Demi" panose="020E0802020502020306" pitchFamily="34" charset="0"/>
              </a:rPr>
            </a:br>
            <a:r>
              <a:rPr lang="en-US" sz="3200" u="sng" dirty="0">
                <a:latin typeface="Berlin Sans FB Demi" panose="020E0802020502020306" pitchFamily="34" charset="0"/>
              </a:rPr>
              <a:t>REMARKS</a:t>
            </a:r>
            <a:endParaRPr lang="en-150" sz="3200" u="sng" dirty="0">
              <a:latin typeface="Berlin Sans FB Demi" panose="020E0802020502020306" pitchFamily="34" charset="0"/>
            </a:endParaRPr>
          </a:p>
        </p:txBody>
      </p:sp>
      <p:sp>
        <p:nvSpPr>
          <p:cNvPr id="10" name="Content Placeholder 1"/>
          <p:cNvSpPr>
            <a:spLocks noGrp="1"/>
          </p:cNvSpPr>
          <p:nvPr>
            <p:ph idx="1"/>
          </p:nvPr>
        </p:nvSpPr>
        <p:spPr>
          <a:xfrm>
            <a:off x="768000" y="1500326"/>
            <a:ext cx="10656000" cy="4827920"/>
          </a:xfrm>
        </p:spPr>
        <p:txBody>
          <a:bodyPr/>
          <a:lstStyle/>
          <a:p>
            <a:pPr marL="447675" indent="-447675" algn="just">
              <a:lnSpc>
                <a:spcPts val="2200"/>
              </a:lnSpc>
              <a:spcAft>
                <a:spcPts val="2400"/>
              </a:spcAft>
              <a:buClrTx/>
              <a:buFont typeface="Wingdings" panose="05000000000000000000" pitchFamily="2" charset="2"/>
              <a:buChar char="ü"/>
            </a:pPr>
            <a:r>
              <a:rPr lang="en-IE" sz="1600" dirty="0">
                <a:solidFill>
                  <a:schemeClr val="tx1">
                    <a:lumMod val="50000"/>
                  </a:schemeClr>
                </a:solidFill>
              </a:rPr>
              <a:t>The UN GTR on brake emissions is </a:t>
            </a:r>
            <a:r>
              <a:rPr lang="en-IE" sz="1600" u="sng" dirty="0">
                <a:solidFill>
                  <a:schemeClr val="tx1">
                    <a:lumMod val="50000"/>
                  </a:schemeClr>
                </a:solidFill>
              </a:rPr>
              <a:t>the first regulation ever</a:t>
            </a:r>
            <a:r>
              <a:rPr lang="en-IE" sz="1600" dirty="0">
                <a:solidFill>
                  <a:schemeClr val="tx1">
                    <a:lumMod val="50000"/>
                  </a:schemeClr>
                </a:solidFill>
              </a:rPr>
              <a:t>, worldwide, addressing particle emissions from a non-exhaust traffic related source</a:t>
            </a:r>
            <a:r>
              <a:rPr lang="en-GB" sz="1600" dirty="0">
                <a:solidFill>
                  <a:schemeClr val="tx1">
                    <a:lumMod val="50000"/>
                  </a:schemeClr>
                </a:solidFill>
              </a:rPr>
              <a:t>;</a:t>
            </a:r>
          </a:p>
          <a:p>
            <a:pPr marL="447675" indent="-447675" algn="just">
              <a:lnSpc>
                <a:spcPts val="2200"/>
              </a:lnSpc>
              <a:spcAft>
                <a:spcPts val="2400"/>
              </a:spcAft>
              <a:buClrTx/>
              <a:buFont typeface="Wingdings" panose="05000000000000000000" pitchFamily="2" charset="2"/>
              <a:buChar char="ü"/>
            </a:pPr>
            <a:r>
              <a:rPr lang="en-IE" sz="1600" dirty="0">
                <a:solidFill>
                  <a:schemeClr val="tx1">
                    <a:lumMod val="50000"/>
                  </a:schemeClr>
                </a:solidFill>
              </a:rPr>
              <a:t>This UN GTR provides the means to measure </a:t>
            </a:r>
            <a:r>
              <a:rPr lang="en-IE" sz="1600" u="sng" dirty="0">
                <a:solidFill>
                  <a:schemeClr val="tx1">
                    <a:lumMod val="50000"/>
                  </a:schemeClr>
                </a:solidFill>
              </a:rPr>
              <a:t>PM and PN emissions</a:t>
            </a:r>
            <a:r>
              <a:rPr lang="en-IE" sz="1600" dirty="0">
                <a:solidFill>
                  <a:schemeClr val="tx1">
                    <a:lumMod val="50000"/>
                  </a:schemeClr>
                </a:solidFill>
              </a:rPr>
              <a:t> from all types of brakes mounted on light-duty vehicles up to 3.5t</a:t>
            </a:r>
            <a:r>
              <a:rPr lang="en-GB" sz="1600" dirty="0">
                <a:solidFill>
                  <a:schemeClr val="tx1">
                    <a:lumMod val="50000"/>
                  </a:schemeClr>
                </a:solidFill>
              </a:rPr>
              <a:t>;</a:t>
            </a:r>
          </a:p>
          <a:p>
            <a:pPr marL="447675" indent="-447675" algn="just">
              <a:lnSpc>
                <a:spcPts val="2200"/>
              </a:lnSpc>
              <a:spcAft>
                <a:spcPts val="2400"/>
              </a:spcAft>
              <a:buClrTx/>
              <a:buFont typeface="Wingdings" panose="05000000000000000000" pitchFamily="2" charset="2"/>
              <a:buChar char="ü"/>
            </a:pPr>
            <a:r>
              <a:rPr lang="en-US" sz="1600" dirty="0">
                <a:solidFill>
                  <a:schemeClr val="tx1">
                    <a:lumMod val="50000"/>
                  </a:schemeClr>
                </a:solidFill>
              </a:rPr>
              <a:t>Besides well established pollutants such as PM2.5, PM10, and Solid-PN, this </a:t>
            </a:r>
            <a:r>
              <a:rPr lang="en-IE" sz="1600" dirty="0">
                <a:solidFill>
                  <a:schemeClr val="tx1">
                    <a:lumMod val="50000"/>
                  </a:schemeClr>
                </a:solidFill>
              </a:rPr>
              <a:t>UN GTR provides specifications for measuring </a:t>
            </a:r>
            <a:r>
              <a:rPr lang="en-IE" sz="1600" u="sng" dirty="0">
                <a:solidFill>
                  <a:schemeClr val="tx1">
                    <a:lumMod val="50000"/>
                  </a:schemeClr>
                </a:solidFill>
              </a:rPr>
              <a:t>Total-PN (TPN) emissions</a:t>
            </a:r>
            <a:r>
              <a:rPr lang="en-IE" sz="1600" dirty="0">
                <a:solidFill>
                  <a:schemeClr val="tx1">
                    <a:lumMod val="50000"/>
                  </a:schemeClr>
                </a:solidFill>
              </a:rPr>
              <a:t> for the first time – TPN data collection will allow for a better understanding of this parameter and the need to address it further;</a:t>
            </a:r>
            <a:r>
              <a:rPr lang="en-US" sz="1600" dirty="0">
                <a:solidFill>
                  <a:schemeClr val="tx1">
                    <a:lumMod val="50000"/>
                  </a:schemeClr>
                </a:solidFill>
              </a:rPr>
              <a:t> </a:t>
            </a:r>
            <a:endParaRPr lang="en-GB" sz="1600" dirty="0">
              <a:solidFill>
                <a:schemeClr val="tx1">
                  <a:lumMod val="50000"/>
                </a:schemeClr>
              </a:solidFill>
            </a:endParaRPr>
          </a:p>
          <a:p>
            <a:pPr marL="447675" indent="-447675" algn="just">
              <a:lnSpc>
                <a:spcPts val="2200"/>
              </a:lnSpc>
              <a:spcAft>
                <a:spcPts val="2400"/>
              </a:spcAft>
              <a:buClrTx/>
              <a:buFont typeface="Wingdings" panose="05000000000000000000" pitchFamily="2" charset="2"/>
              <a:buChar char="ü"/>
            </a:pPr>
            <a:r>
              <a:rPr lang="en-IE" sz="1600" dirty="0">
                <a:solidFill>
                  <a:schemeClr val="tx1">
                    <a:lumMod val="50000"/>
                  </a:schemeClr>
                </a:solidFill>
              </a:rPr>
              <a:t>The UN GTR on brake emissions is expected to become </a:t>
            </a:r>
            <a:r>
              <a:rPr lang="en-IE" sz="1600" u="sng" dirty="0">
                <a:solidFill>
                  <a:schemeClr val="tx1">
                    <a:lumMod val="50000"/>
                  </a:schemeClr>
                </a:solidFill>
              </a:rPr>
              <a:t>the backbone of regulations at regional level</a:t>
            </a:r>
            <a:r>
              <a:rPr lang="en-IE" sz="1600" dirty="0">
                <a:solidFill>
                  <a:schemeClr val="tx1">
                    <a:lumMod val="50000"/>
                  </a:schemeClr>
                </a:solidFill>
              </a:rPr>
              <a:t> aiming to reduce brake particle emissions from road transport; </a:t>
            </a:r>
          </a:p>
          <a:p>
            <a:pPr marL="447675" indent="-447675" algn="just">
              <a:lnSpc>
                <a:spcPts val="2200"/>
              </a:lnSpc>
              <a:spcAft>
                <a:spcPts val="2400"/>
              </a:spcAft>
              <a:buClrTx/>
              <a:buFont typeface="Wingdings" panose="05000000000000000000" pitchFamily="2" charset="2"/>
              <a:buChar char="ü"/>
            </a:pPr>
            <a:r>
              <a:rPr lang="en-IE" sz="1600" dirty="0">
                <a:solidFill>
                  <a:schemeClr val="tx1">
                    <a:lumMod val="50000"/>
                  </a:schemeClr>
                </a:solidFill>
              </a:rPr>
              <a:t>This UN GTR also covers non-friction braking (e.g. regenerative braking) which is expected to be </a:t>
            </a:r>
            <a:r>
              <a:rPr lang="en-IE" sz="1600" u="sng" dirty="0">
                <a:solidFill>
                  <a:schemeClr val="tx1">
                    <a:lumMod val="50000"/>
                  </a:schemeClr>
                </a:solidFill>
              </a:rPr>
              <a:t>the most important technology for reducing brake emissions.</a:t>
            </a:r>
            <a:r>
              <a:rPr lang="en-IE" sz="1600" dirty="0">
                <a:solidFill>
                  <a:schemeClr val="tx1">
                    <a:lumMod val="50000"/>
                  </a:schemeClr>
                </a:solidFill>
              </a:rPr>
              <a:t> The method will be further expanded to </a:t>
            </a:r>
            <a:r>
              <a:rPr lang="en-US" sz="1600" dirty="0">
                <a:solidFill>
                  <a:schemeClr val="tx1">
                    <a:lumMod val="50000"/>
                  </a:schemeClr>
                </a:solidFill>
              </a:rPr>
              <a:t>include technology specific friction share coefficients based on transparent experimental procedures</a:t>
            </a:r>
            <a:r>
              <a:rPr lang="en-GB" sz="1600" dirty="0">
                <a:solidFill>
                  <a:schemeClr val="tx1">
                    <a:lumMod val="50000"/>
                  </a:schemeClr>
                </a:solidFill>
              </a:rPr>
              <a:t>.</a:t>
            </a:r>
          </a:p>
        </p:txBody>
      </p:sp>
    </p:spTree>
    <p:extLst>
      <p:ext uri="{BB962C8B-B14F-4D97-AF65-F5344CB8AC3E}">
        <p14:creationId xmlns:p14="http://schemas.microsoft.com/office/powerpoint/2010/main" val="356232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a:xfrm>
            <a:off x="1084385" y="3855676"/>
            <a:ext cx="10003692" cy="1506437"/>
          </a:xfrm>
        </p:spPr>
        <p:txBody>
          <a:bodyPr wrap="square" anchor="b" anchorCtr="0"/>
          <a:lstStyle/>
          <a:p>
            <a:r>
              <a:rPr lang="en-GB" sz="1050" b="1" dirty="0"/>
              <a:t>© European Union 2023</a:t>
            </a:r>
          </a:p>
          <a:p>
            <a:pPr algn="just"/>
            <a:r>
              <a:rPr lang="en-GB" sz="1050" dirty="0"/>
              <a:t>Unless otherwise noted the reuse of this presentation is authorised under the </a:t>
            </a:r>
            <a:r>
              <a:rPr lang="en-GB" sz="1050" dirty="0">
                <a:hlinkClick r:id="rId3"/>
              </a:rPr>
              <a:t>CC BY 4.0 </a:t>
            </a:r>
            <a:r>
              <a:rPr lang="en-GB" sz="1050" dirty="0"/>
              <a:t>license. For any use or reproduction of elements that are not owned by the EU, permission may need to be sought directly from the respective right holders.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03" y="4043693"/>
            <a:ext cx="1023496" cy="358097"/>
          </a:xfrm>
          <a:prstGeom prst="rect">
            <a:avLst/>
          </a:prstGeom>
        </p:spPr>
      </p:pic>
    </p:spTree>
    <p:extLst>
      <p:ext uri="{BB962C8B-B14F-4D97-AF65-F5344CB8AC3E}">
        <p14:creationId xmlns:p14="http://schemas.microsoft.com/office/powerpoint/2010/main" val="185712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10656000" cy="4170363"/>
          </a:xfrm>
        </p:spPr>
        <p:txBody>
          <a:bodyPr/>
          <a:lstStyle/>
          <a:p>
            <a:r>
              <a:rPr lang="en-US" altLang="en-US" sz="2200" u="sng" dirty="0">
                <a:solidFill>
                  <a:schemeClr val="tx1">
                    <a:lumMod val="50000"/>
                  </a:schemeClr>
                </a:solidFill>
              </a:rPr>
              <a:t>Before GRPE 86</a:t>
            </a:r>
            <a:r>
              <a:rPr lang="en-US" altLang="en-US" sz="2200" u="sng" baseline="30000" dirty="0">
                <a:solidFill>
                  <a:schemeClr val="tx1">
                    <a:lumMod val="50000"/>
                  </a:schemeClr>
                </a:solidFill>
              </a:rPr>
              <a:t>th</a:t>
            </a:r>
            <a:r>
              <a:rPr lang="en-US" altLang="en-US" sz="2200" u="sng" dirty="0">
                <a:solidFill>
                  <a:schemeClr val="tx1">
                    <a:lumMod val="50000"/>
                  </a:schemeClr>
                </a:solidFill>
              </a:rPr>
              <a:t> session</a:t>
            </a:r>
          </a:p>
          <a:p>
            <a:r>
              <a:rPr lang="en-US" altLang="en-US" sz="2200" dirty="0">
                <a:solidFill>
                  <a:schemeClr val="tx1">
                    <a:lumMod val="50000"/>
                  </a:schemeClr>
                </a:solidFill>
              </a:rPr>
              <a:t>2022-03-22:		PMP </a:t>
            </a:r>
            <a:r>
              <a:rPr lang="en-US" altLang="en-US" sz="2200" dirty="0" err="1">
                <a:solidFill>
                  <a:schemeClr val="tx1">
                    <a:lumMod val="50000"/>
                  </a:schemeClr>
                </a:solidFill>
              </a:rPr>
              <a:t>Webconference</a:t>
            </a:r>
            <a:r>
              <a:rPr lang="en-US" altLang="en-US" sz="2200" dirty="0">
                <a:solidFill>
                  <a:schemeClr val="tx1">
                    <a:lumMod val="50000"/>
                  </a:schemeClr>
                </a:solidFill>
              </a:rPr>
              <a:t> (exhaust)</a:t>
            </a:r>
          </a:p>
          <a:p>
            <a:r>
              <a:rPr lang="en-US" altLang="en-US" sz="2200" dirty="0">
                <a:solidFill>
                  <a:schemeClr val="tx1">
                    <a:lumMod val="50000"/>
                  </a:schemeClr>
                </a:solidFill>
              </a:rPr>
              <a:t>2022-03-29: 		PMP </a:t>
            </a:r>
            <a:r>
              <a:rPr lang="en-US" altLang="en-US" sz="2200" dirty="0" err="1">
                <a:solidFill>
                  <a:schemeClr val="tx1">
                    <a:lumMod val="50000"/>
                  </a:schemeClr>
                </a:solidFill>
              </a:rPr>
              <a:t>Webconference</a:t>
            </a:r>
            <a:r>
              <a:rPr lang="en-US" altLang="en-US" sz="2200" dirty="0">
                <a:solidFill>
                  <a:schemeClr val="tx1">
                    <a:lumMod val="50000"/>
                  </a:schemeClr>
                </a:solidFill>
              </a:rPr>
              <a:t> (non-exhaust)</a:t>
            </a:r>
          </a:p>
          <a:p>
            <a:r>
              <a:rPr lang="en-US" altLang="en-US" sz="2200" dirty="0">
                <a:solidFill>
                  <a:schemeClr val="tx1">
                    <a:lumMod val="50000"/>
                  </a:schemeClr>
                </a:solidFill>
              </a:rPr>
              <a:t>2022-05-25:		PMP </a:t>
            </a:r>
            <a:r>
              <a:rPr lang="en-US" altLang="en-US" sz="2200" dirty="0" err="1">
                <a:solidFill>
                  <a:schemeClr val="tx1">
                    <a:lumMod val="50000"/>
                  </a:schemeClr>
                </a:solidFill>
              </a:rPr>
              <a:t>Webconference</a:t>
            </a:r>
            <a:r>
              <a:rPr lang="en-US" altLang="en-US" sz="2200" dirty="0">
                <a:solidFill>
                  <a:schemeClr val="tx1">
                    <a:lumMod val="50000"/>
                  </a:schemeClr>
                </a:solidFill>
              </a:rPr>
              <a:t> (non-exhaust)</a:t>
            </a:r>
          </a:p>
          <a:p>
            <a:r>
              <a:rPr lang="en-US" altLang="en-US" sz="2200" dirty="0">
                <a:solidFill>
                  <a:schemeClr val="tx1">
                    <a:lumMod val="50000"/>
                  </a:schemeClr>
                </a:solidFill>
              </a:rPr>
              <a:t>2022-06-15:		PMP </a:t>
            </a:r>
            <a:r>
              <a:rPr lang="en-US" altLang="en-US" sz="2200" dirty="0" err="1">
                <a:solidFill>
                  <a:schemeClr val="tx1">
                    <a:lumMod val="50000"/>
                  </a:schemeClr>
                </a:solidFill>
              </a:rPr>
              <a:t>Webconference</a:t>
            </a:r>
            <a:r>
              <a:rPr lang="en-US" altLang="en-US" sz="2200" dirty="0">
                <a:solidFill>
                  <a:schemeClr val="tx1">
                    <a:lumMod val="50000"/>
                  </a:schemeClr>
                </a:solidFill>
              </a:rPr>
              <a:t> (non-exhaust)</a:t>
            </a:r>
          </a:p>
          <a:p>
            <a:pPr algn="just"/>
            <a:r>
              <a:rPr lang="en-US" altLang="en-US" sz="2200" dirty="0">
                <a:solidFill>
                  <a:schemeClr val="tx1">
                    <a:lumMod val="50000"/>
                  </a:schemeClr>
                </a:solidFill>
              </a:rPr>
              <a:t>Several ad-hoc webconferences to discuss specific issues related to exhaust and non-exhaust particle measurement procedures</a:t>
            </a:r>
          </a:p>
        </p:txBody>
      </p:sp>
      <p:sp>
        <p:nvSpPr>
          <p:cNvPr id="3" name="Title 2"/>
          <p:cNvSpPr>
            <a:spLocks noGrp="1"/>
          </p:cNvSpPr>
          <p:nvPr>
            <p:ph type="title"/>
          </p:nvPr>
        </p:nvSpPr>
        <p:spPr/>
        <p:txBody>
          <a:bodyPr/>
          <a:lstStyle/>
          <a:p>
            <a:pPr algn="ctr"/>
            <a:r>
              <a:rPr lang="en-US" altLang="en-US" sz="3600" u="sng" dirty="0">
                <a:latin typeface="Berlin Sans FB Demi" panose="020E0802020502020306" pitchFamily="34" charset="0"/>
              </a:rPr>
              <a:t>PMP MEETINGS IN 2022</a:t>
            </a:r>
            <a:endParaRPr lang="en-GB" sz="3600" u="sng" dirty="0">
              <a:latin typeface="Berlin Sans FB Demi" panose="020E0802020502020306" pitchFamily="34" charset="0"/>
            </a:endParaRPr>
          </a:p>
        </p:txBody>
      </p:sp>
    </p:spTree>
    <p:extLst>
      <p:ext uri="{BB962C8B-B14F-4D97-AF65-F5344CB8AC3E}">
        <p14:creationId xmlns:p14="http://schemas.microsoft.com/office/powerpoint/2010/main" val="187024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665825"/>
            <a:ext cx="10656000" cy="4326602"/>
          </a:xfrm>
        </p:spPr>
        <p:txBody>
          <a:bodyPr/>
          <a:lstStyle/>
          <a:p>
            <a:r>
              <a:rPr lang="en-US" altLang="en-US" sz="2200" u="sng" dirty="0">
                <a:solidFill>
                  <a:schemeClr val="tx1">
                    <a:lumMod val="50000"/>
                  </a:schemeClr>
                </a:solidFill>
              </a:rPr>
              <a:t>Before GRPE 87</a:t>
            </a:r>
            <a:r>
              <a:rPr lang="en-US" altLang="en-US" sz="2200" u="sng" baseline="30000" dirty="0">
                <a:solidFill>
                  <a:schemeClr val="tx1">
                    <a:lumMod val="50000"/>
                  </a:schemeClr>
                </a:solidFill>
              </a:rPr>
              <a:t>th</a:t>
            </a:r>
            <a:r>
              <a:rPr lang="en-US" altLang="en-US" sz="2200" u="sng" dirty="0">
                <a:solidFill>
                  <a:schemeClr val="tx1">
                    <a:lumMod val="50000"/>
                  </a:schemeClr>
                </a:solidFill>
              </a:rPr>
              <a:t> session</a:t>
            </a:r>
          </a:p>
          <a:p>
            <a:r>
              <a:rPr lang="en-US" altLang="en-US" sz="2200" dirty="0">
                <a:solidFill>
                  <a:schemeClr val="tx1">
                    <a:lumMod val="50000"/>
                  </a:schemeClr>
                </a:solidFill>
              </a:rPr>
              <a:t>2022-09-22:		PMP </a:t>
            </a:r>
            <a:r>
              <a:rPr lang="en-US" altLang="en-US" sz="2200" dirty="0" err="1">
                <a:solidFill>
                  <a:schemeClr val="tx1">
                    <a:lumMod val="50000"/>
                  </a:schemeClr>
                </a:solidFill>
              </a:rPr>
              <a:t>Webconference</a:t>
            </a:r>
            <a:r>
              <a:rPr lang="en-US" altLang="en-US" sz="2200" dirty="0">
                <a:solidFill>
                  <a:schemeClr val="tx1">
                    <a:lumMod val="50000"/>
                  </a:schemeClr>
                </a:solidFill>
              </a:rPr>
              <a:t> (comments draft GTR)</a:t>
            </a:r>
          </a:p>
          <a:p>
            <a:r>
              <a:rPr lang="en-US" altLang="en-US" sz="2200" dirty="0">
                <a:solidFill>
                  <a:schemeClr val="tx1">
                    <a:lumMod val="50000"/>
                  </a:schemeClr>
                </a:solidFill>
              </a:rPr>
              <a:t>2022-10-04: 		PMP </a:t>
            </a:r>
            <a:r>
              <a:rPr lang="en-US" altLang="en-US" sz="2200" dirty="0" err="1">
                <a:solidFill>
                  <a:schemeClr val="tx1">
                    <a:lumMod val="50000"/>
                  </a:schemeClr>
                </a:solidFill>
              </a:rPr>
              <a:t>Webconference</a:t>
            </a:r>
            <a:r>
              <a:rPr lang="en-US" altLang="en-US" sz="2200" dirty="0">
                <a:solidFill>
                  <a:schemeClr val="tx1">
                    <a:lumMod val="50000"/>
                  </a:schemeClr>
                </a:solidFill>
              </a:rPr>
              <a:t> (comments draft GTR)</a:t>
            </a:r>
          </a:p>
          <a:p>
            <a:r>
              <a:rPr lang="en-US" altLang="en-US" sz="2200" dirty="0">
                <a:solidFill>
                  <a:schemeClr val="tx1">
                    <a:lumMod val="50000"/>
                  </a:schemeClr>
                </a:solidFill>
              </a:rPr>
              <a:t>2022-11-23:		PMP </a:t>
            </a:r>
            <a:r>
              <a:rPr lang="en-US" altLang="en-US" sz="2200" dirty="0" err="1">
                <a:solidFill>
                  <a:schemeClr val="tx1">
                    <a:lumMod val="50000"/>
                  </a:schemeClr>
                </a:solidFill>
              </a:rPr>
              <a:t>Webconference</a:t>
            </a:r>
            <a:r>
              <a:rPr lang="en-US" altLang="en-US" sz="2200" dirty="0">
                <a:solidFill>
                  <a:schemeClr val="tx1">
                    <a:lumMod val="50000"/>
                  </a:schemeClr>
                </a:solidFill>
              </a:rPr>
              <a:t> (GTR families, reg. braking)</a:t>
            </a:r>
          </a:p>
          <a:p>
            <a:r>
              <a:rPr lang="en-US" altLang="en-US" sz="2200" dirty="0">
                <a:solidFill>
                  <a:schemeClr val="tx1">
                    <a:lumMod val="50000"/>
                  </a:schemeClr>
                </a:solidFill>
              </a:rPr>
              <a:t>2022-12-13:		PMP </a:t>
            </a:r>
            <a:r>
              <a:rPr lang="en-US" altLang="en-US" sz="2200" dirty="0" err="1">
                <a:solidFill>
                  <a:schemeClr val="tx1">
                    <a:lumMod val="50000"/>
                  </a:schemeClr>
                </a:solidFill>
              </a:rPr>
              <a:t>Webconference</a:t>
            </a:r>
            <a:r>
              <a:rPr lang="en-US" altLang="en-US" sz="2200" dirty="0">
                <a:solidFill>
                  <a:schemeClr val="tx1">
                    <a:lumMod val="50000"/>
                  </a:schemeClr>
                </a:solidFill>
              </a:rPr>
              <a:t> (GTR families, reg. braking)</a:t>
            </a:r>
          </a:p>
          <a:p>
            <a:r>
              <a:rPr lang="en-US" altLang="en-US" sz="2200" dirty="0">
                <a:solidFill>
                  <a:schemeClr val="tx1">
                    <a:lumMod val="50000"/>
                  </a:schemeClr>
                </a:solidFill>
              </a:rPr>
              <a:t>2023-01-09:		PMP hybrid meeting (Geneva)</a:t>
            </a:r>
          </a:p>
          <a:p>
            <a:pPr algn="just"/>
            <a:r>
              <a:rPr lang="en-US" altLang="en-US" sz="2200" dirty="0">
                <a:solidFill>
                  <a:schemeClr val="tx1">
                    <a:lumMod val="50000"/>
                  </a:schemeClr>
                </a:solidFill>
              </a:rPr>
              <a:t>Several ad-hoc webconferences to discuss specific issues related to exhaust and non-exhaust particle measurement procedures</a:t>
            </a:r>
          </a:p>
          <a:p>
            <a:pPr defTabSz="825500">
              <a:spcAft>
                <a:spcPct val="40000"/>
              </a:spcAft>
              <a:buClr>
                <a:srgbClr val="002060"/>
              </a:buClr>
              <a:buSzPct val="115000"/>
            </a:pPr>
            <a:endParaRPr lang="en-GB" sz="2200" dirty="0">
              <a:solidFill>
                <a:schemeClr val="tx1">
                  <a:lumMod val="50000"/>
                </a:schemeClr>
              </a:solidFill>
            </a:endParaRPr>
          </a:p>
        </p:txBody>
      </p:sp>
      <p:sp>
        <p:nvSpPr>
          <p:cNvPr id="6" name="Title 2">
            <a:extLst>
              <a:ext uri="{FF2B5EF4-FFF2-40B4-BE49-F238E27FC236}">
                <a16:creationId xmlns:a16="http://schemas.microsoft.com/office/drawing/2014/main" id="{51486DD0-765D-31F3-32AF-9F6E6394F639}"/>
              </a:ext>
            </a:extLst>
          </p:cNvPr>
          <p:cNvSpPr>
            <a:spLocks noGrp="1"/>
          </p:cNvSpPr>
          <p:nvPr>
            <p:ph type="title"/>
          </p:nvPr>
        </p:nvSpPr>
        <p:spPr>
          <a:xfrm>
            <a:off x="970722" y="575220"/>
            <a:ext cx="10263893" cy="782357"/>
          </a:xfrm>
        </p:spPr>
        <p:txBody>
          <a:bodyPr/>
          <a:lstStyle/>
          <a:p>
            <a:pPr algn="ctr"/>
            <a:r>
              <a:rPr lang="en-US" altLang="en-US" sz="3600" u="sng" dirty="0">
                <a:latin typeface="Berlin Sans FB Demi" panose="020E0802020502020306" pitchFamily="34" charset="0"/>
              </a:rPr>
              <a:t>PMP MEETINGS IN 2022</a:t>
            </a:r>
            <a:endParaRPr lang="en-GB" sz="3600" u="sng" dirty="0">
              <a:latin typeface="Berlin Sans FB Demi" panose="020E0802020502020306" pitchFamily="34" charset="0"/>
            </a:endParaRPr>
          </a:p>
        </p:txBody>
      </p:sp>
    </p:spTree>
    <p:extLst>
      <p:ext uri="{BB962C8B-B14F-4D97-AF65-F5344CB8AC3E}">
        <p14:creationId xmlns:p14="http://schemas.microsoft.com/office/powerpoint/2010/main" val="119918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67154" y="1745723"/>
            <a:ext cx="10656000" cy="4244250"/>
          </a:xfrm>
        </p:spPr>
        <p:txBody>
          <a:bodyPr/>
          <a:lstStyle/>
          <a:p>
            <a:r>
              <a:rPr lang="en-US" sz="2200" u="sng" dirty="0">
                <a:solidFill>
                  <a:schemeClr val="tx1">
                    <a:lumMod val="50000"/>
                  </a:schemeClr>
                </a:solidFill>
              </a:rPr>
              <a:t>Exhaust emissions</a:t>
            </a:r>
          </a:p>
          <a:p>
            <a:pPr algn="just">
              <a:buClrTx/>
              <a:buFont typeface="Arial" panose="020B0604020202020204" pitchFamily="34" charset="0"/>
              <a:buChar char="•"/>
            </a:pPr>
            <a:r>
              <a:rPr lang="en-US" sz="2200" dirty="0">
                <a:solidFill>
                  <a:schemeClr val="tx1">
                    <a:lumMod val="50000"/>
                  </a:schemeClr>
                </a:solidFill>
              </a:rPr>
              <a:t>Monitoring of new procedures (on-going) and improvement of calibration procedures</a:t>
            </a:r>
          </a:p>
          <a:p>
            <a:pPr indent="0">
              <a:buClrTx/>
            </a:pPr>
            <a:r>
              <a:rPr lang="en-US" sz="2200" u="sng" dirty="0">
                <a:solidFill>
                  <a:schemeClr val="tx1">
                    <a:lumMod val="50000"/>
                  </a:schemeClr>
                </a:solidFill>
              </a:rPr>
              <a:t>Non-exhaust emissions</a:t>
            </a:r>
          </a:p>
          <a:p>
            <a:pPr algn="just">
              <a:buClrTx/>
              <a:buFont typeface="Arial" panose="020B0604020202020204" pitchFamily="34" charset="0"/>
              <a:buChar char="•"/>
            </a:pPr>
            <a:r>
              <a:rPr lang="en-US" sz="2200" dirty="0">
                <a:solidFill>
                  <a:schemeClr val="tx1">
                    <a:lumMod val="50000"/>
                  </a:schemeClr>
                </a:solidFill>
              </a:rPr>
              <a:t>Tyres: Task force (TF) on tire abrasion (TA) UNR under GRBP. Progress presented to GRPE and GRBP by TF TA chair</a:t>
            </a:r>
          </a:p>
          <a:p>
            <a:pPr>
              <a:buClrTx/>
              <a:buFont typeface="Arial" panose="020B0604020202020204" pitchFamily="34" charset="0"/>
              <a:buChar char="•"/>
            </a:pPr>
            <a:r>
              <a:rPr lang="en-US" sz="2200" dirty="0">
                <a:solidFill>
                  <a:schemeClr val="tx1">
                    <a:lumMod val="50000"/>
                  </a:schemeClr>
                </a:solidFill>
              </a:rPr>
              <a:t>Brakes: GTR for light-duty vehicles up to 3.5t</a:t>
            </a:r>
          </a:p>
          <a:p>
            <a:pPr indent="0"/>
            <a:endParaRPr lang="en-US" sz="2200" dirty="0">
              <a:solidFill>
                <a:schemeClr val="tx1">
                  <a:lumMod val="50000"/>
                </a:schemeClr>
              </a:solidFill>
            </a:endParaRPr>
          </a:p>
          <a:p>
            <a:endParaRPr lang="en-IE" sz="2200" dirty="0">
              <a:solidFill>
                <a:schemeClr val="tx1">
                  <a:lumMod val="50000"/>
                </a:schemeClr>
              </a:solidFill>
            </a:endParaRPr>
          </a:p>
        </p:txBody>
      </p:sp>
      <p:sp>
        <p:nvSpPr>
          <p:cNvPr id="4" name="Title 3"/>
          <p:cNvSpPr>
            <a:spLocks noGrp="1"/>
          </p:cNvSpPr>
          <p:nvPr>
            <p:ph type="title"/>
          </p:nvPr>
        </p:nvSpPr>
        <p:spPr/>
        <p:txBody>
          <a:bodyPr/>
          <a:lstStyle/>
          <a:p>
            <a:pPr algn="ctr"/>
            <a:r>
              <a:rPr lang="en-US" sz="3600" u="sng" dirty="0">
                <a:latin typeface="Berlin Sans FB Demi" panose="020E0802020502020306" pitchFamily="34" charset="0"/>
              </a:rPr>
              <a:t>SUMMARY OF ACTIVITIES</a:t>
            </a:r>
            <a:endParaRPr lang="en-IE" sz="3600" u="sng" dirty="0">
              <a:latin typeface="Berlin Sans FB Demi" panose="020E0802020502020306" pitchFamily="34" charset="0"/>
            </a:endParaRPr>
          </a:p>
        </p:txBody>
      </p:sp>
    </p:spTree>
    <p:extLst>
      <p:ext uri="{BB962C8B-B14F-4D97-AF65-F5344CB8AC3E}">
        <p14:creationId xmlns:p14="http://schemas.microsoft.com/office/powerpoint/2010/main" val="423572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506032"/>
            <a:ext cx="10656000" cy="4435839"/>
          </a:xfrm>
        </p:spPr>
        <p:txBody>
          <a:bodyPr/>
          <a:lstStyle/>
          <a:p>
            <a:r>
              <a:rPr lang="en-US" sz="2200" u="sng" dirty="0">
                <a:solidFill>
                  <a:schemeClr val="tx1">
                    <a:lumMod val="50000"/>
                  </a:schemeClr>
                </a:solidFill>
              </a:rPr>
              <a:t>Full friction</a:t>
            </a:r>
          </a:p>
          <a:p>
            <a:pPr marL="342900">
              <a:buClrTx/>
              <a:buFont typeface="Arial" panose="020B0604020202020204" pitchFamily="34" charset="0"/>
              <a:buChar char="•"/>
            </a:pPr>
            <a:r>
              <a:rPr lang="en-US" sz="2200" dirty="0">
                <a:solidFill>
                  <a:schemeClr val="tx1">
                    <a:lumMod val="50000"/>
                  </a:schemeClr>
                </a:solidFill>
              </a:rPr>
              <a:t>Draft informal June 2022</a:t>
            </a:r>
          </a:p>
          <a:p>
            <a:pPr marL="342900">
              <a:spcAft>
                <a:spcPts val="2400"/>
              </a:spcAft>
              <a:buClrTx/>
              <a:buFont typeface="Arial" panose="020B0604020202020204" pitchFamily="34" charset="0"/>
              <a:buChar char="•"/>
            </a:pPr>
            <a:r>
              <a:rPr lang="en-US" sz="2200" dirty="0">
                <a:solidFill>
                  <a:schemeClr val="tx1">
                    <a:lumMod val="50000"/>
                  </a:schemeClr>
                </a:solidFill>
              </a:rPr>
              <a:t>Working document Oct 2022</a:t>
            </a:r>
          </a:p>
          <a:p>
            <a:r>
              <a:rPr lang="en-US" sz="2200" u="sng" dirty="0">
                <a:solidFill>
                  <a:schemeClr val="tx1">
                    <a:lumMod val="50000"/>
                  </a:schemeClr>
                </a:solidFill>
              </a:rPr>
              <a:t>Regenerative braking and families (Jan 2022)</a:t>
            </a:r>
          </a:p>
          <a:p>
            <a:pPr marL="342900" algn="just">
              <a:buClrTx/>
              <a:buFont typeface="Arial" panose="020B0604020202020204" pitchFamily="34" charset="0"/>
              <a:buChar char="•"/>
            </a:pPr>
            <a:r>
              <a:rPr lang="en-US" sz="2200" dirty="0">
                <a:solidFill>
                  <a:schemeClr val="tx1">
                    <a:lumMod val="50000"/>
                  </a:schemeClr>
                </a:solidFill>
              </a:rPr>
              <a:t>Current version has “fixed” friction share braking coefficients for each “electrification” category</a:t>
            </a:r>
          </a:p>
          <a:p>
            <a:pPr marL="342900" algn="just">
              <a:buClrTx/>
              <a:buFont typeface="Arial" panose="020B0604020202020204" pitchFamily="34" charset="0"/>
              <a:buChar char="•"/>
            </a:pPr>
            <a:r>
              <a:rPr lang="en-US" sz="2200" dirty="0">
                <a:solidFill>
                  <a:schemeClr val="tx1">
                    <a:lumMod val="50000"/>
                  </a:schemeClr>
                </a:solidFill>
              </a:rPr>
              <a:t>OICA strongly opposed the submission in order to include “case by case” by June 2023. An agreement was reached and PMP will continue working to have a method as soon as possible (aim June 2023)</a:t>
            </a:r>
          </a:p>
          <a:p>
            <a:endParaRPr lang="en-IE" sz="2200" dirty="0">
              <a:solidFill>
                <a:schemeClr val="tx1">
                  <a:lumMod val="50000"/>
                </a:schemeClr>
              </a:solidFill>
            </a:endParaRPr>
          </a:p>
        </p:txBody>
      </p:sp>
      <p:sp>
        <p:nvSpPr>
          <p:cNvPr id="3" name="Title 2"/>
          <p:cNvSpPr>
            <a:spLocks noGrp="1"/>
          </p:cNvSpPr>
          <p:nvPr>
            <p:ph type="title"/>
          </p:nvPr>
        </p:nvSpPr>
        <p:spPr/>
        <p:txBody>
          <a:bodyPr/>
          <a:lstStyle/>
          <a:p>
            <a:pPr algn="ctr"/>
            <a:r>
              <a:rPr lang="en-US" sz="3600" u="sng" dirty="0">
                <a:latin typeface="Berlin Sans FB Demi" panose="020E0802020502020306" pitchFamily="34" charset="0"/>
              </a:rPr>
              <a:t>UN GTR ON BRAKE EMISSIONS</a:t>
            </a:r>
            <a:endParaRPr lang="en-IE" sz="3600" u="sng" dirty="0">
              <a:latin typeface="Berlin Sans FB Demi" panose="020E0802020502020306" pitchFamily="34" charset="0"/>
            </a:endParaRPr>
          </a:p>
        </p:txBody>
      </p:sp>
    </p:spTree>
    <p:extLst>
      <p:ext uri="{BB962C8B-B14F-4D97-AF65-F5344CB8AC3E}">
        <p14:creationId xmlns:p14="http://schemas.microsoft.com/office/powerpoint/2010/main" val="29699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67154" y="1506028"/>
            <a:ext cx="10656000" cy="4170363"/>
          </a:xfrm>
        </p:spPr>
        <p:txBody>
          <a:bodyPr/>
          <a:lstStyle/>
          <a:p>
            <a:r>
              <a:rPr lang="en-US" sz="2200" u="sng" dirty="0" err="1">
                <a:solidFill>
                  <a:schemeClr val="tx1">
                    <a:lumMod val="50000"/>
                  </a:schemeClr>
                </a:solidFill>
              </a:rPr>
              <a:t>ToR</a:t>
            </a:r>
            <a:r>
              <a:rPr lang="en-US" sz="2200" u="sng" dirty="0">
                <a:solidFill>
                  <a:schemeClr val="tx1">
                    <a:lumMod val="50000"/>
                  </a:schemeClr>
                </a:solidFill>
              </a:rPr>
              <a:t> (expiring June 2023)</a:t>
            </a:r>
          </a:p>
          <a:p>
            <a:r>
              <a:rPr lang="en-US" sz="2200" dirty="0">
                <a:solidFill>
                  <a:schemeClr val="tx1">
                    <a:lumMod val="50000"/>
                  </a:schemeClr>
                </a:solidFill>
              </a:rPr>
              <a:t>Non-exhaust emissions: </a:t>
            </a:r>
          </a:p>
          <a:p>
            <a:pPr marL="342900" algn="just">
              <a:buClrTx/>
              <a:buFont typeface="Arial" panose="020B0604020202020204" pitchFamily="34" charset="0"/>
              <a:buChar char="•"/>
            </a:pPr>
            <a:r>
              <a:rPr lang="en-US" sz="2200" dirty="0" err="1">
                <a:solidFill>
                  <a:schemeClr val="tx1">
                    <a:lumMod val="50000"/>
                  </a:schemeClr>
                </a:solidFill>
              </a:rPr>
              <a:t>Tyres</a:t>
            </a:r>
            <a:r>
              <a:rPr lang="en-US" sz="2200" dirty="0">
                <a:solidFill>
                  <a:schemeClr val="tx1">
                    <a:lumMod val="50000"/>
                  </a:schemeClr>
                </a:solidFill>
              </a:rPr>
              <a:t>/road: Continue monitoring on-going projects</a:t>
            </a:r>
          </a:p>
          <a:p>
            <a:pPr marL="342900" algn="just">
              <a:buClrTx/>
              <a:buFont typeface="Arial" panose="020B0604020202020204" pitchFamily="34" charset="0"/>
              <a:buChar char="•"/>
            </a:pPr>
            <a:r>
              <a:rPr lang="en-US" sz="2200" dirty="0">
                <a:solidFill>
                  <a:schemeClr val="tx1">
                    <a:lumMod val="50000"/>
                  </a:schemeClr>
                </a:solidFill>
              </a:rPr>
              <a:t>Brakes: (</a:t>
            </a:r>
            <a:r>
              <a:rPr lang="en-US" sz="2200" dirty="0" err="1">
                <a:solidFill>
                  <a:schemeClr val="tx1">
                    <a:lumMod val="50000"/>
                  </a:schemeClr>
                </a:solidFill>
              </a:rPr>
              <a:t>i</a:t>
            </a:r>
            <a:r>
              <a:rPr lang="en-US" sz="2200" dirty="0">
                <a:solidFill>
                  <a:schemeClr val="tx1">
                    <a:lumMod val="50000"/>
                  </a:schemeClr>
                </a:solidFill>
              </a:rPr>
              <a:t>) LDV friction share coefficients (ii) Adaptation to future technologies (iii) Real-world cycles in lab (iii) HDV</a:t>
            </a:r>
          </a:p>
          <a:p>
            <a:r>
              <a:rPr lang="en-US" sz="2200" dirty="0">
                <a:solidFill>
                  <a:schemeClr val="tx1">
                    <a:lumMod val="50000"/>
                  </a:schemeClr>
                </a:solidFill>
              </a:rPr>
              <a:t>Exhaust emissions:</a:t>
            </a:r>
          </a:p>
          <a:p>
            <a:pPr marL="342900" algn="just">
              <a:buClrTx/>
              <a:buFont typeface="Arial" panose="020B0604020202020204" pitchFamily="34" charset="0"/>
              <a:buChar char="•"/>
            </a:pPr>
            <a:r>
              <a:rPr lang="en-US" sz="2200" dirty="0">
                <a:solidFill>
                  <a:schemeClr val="tx1">
                    <a:lumMod val="50000"/>
                  </a:schemeClr>
                </a:solidFill>
              </a:rPr>
              <a:t>No new topics are expected. Continue monitoring current measurement and calibration* procedures</a:t>
            </a:r>
            <a:endParaRPr lang="en-IE" sz="2200" dirty="0">
              <a:solidFill>
                <a:schemeClr val="tx1">
                  <a:lumMod val="50000"/>
                </a:schemeClr>
              </a:solidFill>
            </a:endParaRPr>
          </a:p>
        </p:txBody>
      </p:sp>
      <p:sp>
        <p:nvSpPr>
          <p:cNvPr id="5" name="Title 4"/>
          <p:cNvSpPr>
            <a:spLocks noGrp="1"/>
          </p:cNvSpPr>
          <p:nvPr>
            <p:ph type="title"/>
          </p:nvPr>
        </p:nvSpPr>
        <p:spPr/>
        <p:txBody>
          <a:bodyPr/>
          <a:lstStyle/>
          <a:p>
            <a:pPr algn="ctr"/>
            <a:r>
              <a:rPr lang="en-US" sz="3600" u="sng" dirty="0">
                <a:latin typeface="Berlin Sans FB Demi" panose="020E0802020502020306" pitchFamily="34" charset="0"/>
              </a:rPr>
              <a:t>OUTLOOK</a:t>
            </a:r>
            <a:endParaRPr lang="en-IE" sz="3600" u="sng" dirty="0">
              <a:latin typeface="Berlin Sans FB Demi" panose="020E0802020502020306" pitchFamily="34" charset="0"/>
            </a:endParaRPr>
          </a:p>
        </p:txBody>
      </p:sp>
      <p:sp>
        <p:nvSpPr>
          <p:cNvPr id="2" name="TextBox 1"/>
          <p:cNvSpPr txBox="1"/>
          <p:nvPr/>
        </p:nvSpPr>
        <p:spPr>
          <a:xfrm>
            <a:off x="1287516" y="5882670"/>
            <a:ext cx="7276351" cy="400110"/>
          </a:xfrm>
          <a:prstGeom prst="rect">
            <a:avLst/>
          </a:prstGeom>
          <a:noFill/>
        </p:spPr>
        <p:txBody>
          <a:bodyPr wrap="none" rtlCol="0">
            <a:spAutoFit/>
          </a:bodyPr>
          <a:lstStyle/>
          <a:p>
            <a:pPr>
              <a:buClr>
                <a:schemeClr val="accent5"/>
              </a:buClr>
            </a:pPr>
            <a:r>
              <a:rPr lang="en-US" sz="2000" noProof="0" dirty="0">
                <a:solidFill>
                  <a:schemeClr val="tx1">
                    <a:lumMod val="50000"/>
                  </a:schemeClr>
                </a:solidFill>
              </a:rPr>
              <a:t>* Calibration procedures for brakes might be need assessment</a:t>
            </a:r>
            <a:endParaRPr lang="en-IE" sz="2000" noProof="0" dirty="0">
              <a:solidFill>
                <a:schemeClr val="tx1">
                  <a:lumMod val="50000"/>
                </a:schemeClr>
              </a:solidFill>
            </a:endParaRPr>
          </a:p>
        </p:txBody>
      </p:sp>
    </p:spTree>
    <p:extLst>
      <p:ext uri="{BB962C8B-B14F-4D97-AF65-F5344CB8AC3E}">
        <p14:creationId xmlns:p14="http://schemas.microsoft.com/office/powerpoint/2010/main" val="45512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480" y="3105835"/>
            <a:ext cx="7429041" cy="646331"/>
          </a:xfrm>
          <a:prstGeom prst="rect">
            <a:avLst/>
          </a:prstGeom>
        </p:spPr>
        <p:txBody>
          <a:bodyPr wrap="square">
            <a:spAutoFit/>
          </a:bodyPr>
          <a:lstStyle/>
          <a:p>
            <a:pPr algn="ctr"/>
            <a:r>
              <a:rPr lang="en-IE" sz="3600" u="sng" dirty="0">
                <a:solidFill>
                  <a:schemeClr val="tx2"/>
                </a:solidFill>
                <a:latin typeface="Berlin Sans FB Demi" panose="020E0802020502020306" pitchFamily="34" charset="0"/>
                <a:ea typeface="+mj-ea"/>
                <a:cs typeface="+mj-cs"/>
              </a:rPr>
              <a:t>GTR ON BRAKE EMISSIONS </a:t>
            </a:r>
          </a:p>
        </p:txBody>
      </p:sp>
    </p:spTree>
    <p:extLst>
      <p:ext uri="{BB962C8B-B14F-4D97-AF65-F5344CB8AC3E}">
        <p14:creationId xmlns:p14="http://schemas.microsoft.com/office/powerpoint/2010/main" val="74464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77761"/>
            <a:ext cx="10263893" cy="782357"/>
          </a:xfrm>
        </p:spPr>
        <p:txBody>
          <a:bodyPr/>
          <a:lstStyle/>
          <a:p>
            <a:pPr algn="ctr"/>
            <a:r>
              <a:rPr lang="en-IE" sz="3600" u="sng" dirty="0">
                <a:latin typeface="Berlin Sans FB Demi" panose="020E0802020502020306" pitchFamily="34" charset="0"/>
              </a:rPr>
              <a:t>PROCEDURAL BACKGROUND</a:t>
            </a:r>
            <a:endParaRPr lang="en-GB" sz="3600" u="sng" dirty="0">
              <a:latin typeface="Berlin Sans FB Demi" panose="020E0802020502020306" pitchFamily="34" charset="0"/>
            </a:endParaRPr>
          </a:p>
        </p:txBody>
      </p:sp>
      <p:sp>
        <p:nvSpPr>
          <p:cNvPr id="5" name="Content Placeholder 5"/>
          <p:cNvSpPr>
            <a:spLocks noGrp="1"/>
          </p:cNvSpPr>
          <p:nvPr>
            <p:ph idx="4294967295"/>
          </p:nvPr>
        </p:nvSpPr>
        <p:spPr>
          <a:xfrm>
            <a:off x="768000" y="1469123"/>
            <a:ext cx="10656000" cy="4255401"/>
          </a:xfrm>
          <a:prstGeom prst="rect">
            <a:avLst/>
          </a:prstGeom>
        </p:spPr>
        <p:txBody>
          <a:bodyPr/>
          <a:lstStyle/>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2016:</a:t>
            </a:r>
            <a:r>
              <a:rPr lang="" sz="1700" dirty="0">
                <a:solidFill>
                  <a:schemeClr val="tx1">
                    <a:lumMod val="50000"/>
                  </a:schemeClr>
                </a:solidFill>
              </a:rPr>
              <a:t> PMP </a:t>
            </a:r>
            <a:r>
              <a:rPr lang="en-US" sz="1700" dirty="0">
                <a:solidFill>
                  <a:schemeClr val="tx1">
                    <a:lumMod val="50000"/>
                  </a:schemeClr>
                </a:solidFill>
              </a:rPr>
              <a:t>ToR (</a:t>
            </a:r>
            <a:r>
              <a:rPr lang="en-IE" sz="1700" dirty="0">
                <a:solidFill>
                  <a:schemeClr val="tx1">
                    <a:lumMod val="50000"/>
                  </a:schemeClr>
                </a:solidFill>
              </a:rPr>
              <a:t>GRPE-73-15-Rev.1) </a:t>
            </a:r>
            <a:r>
              <a:rPr lang="en-US" sz="1700" dirty="0">
                <a:solidFill>
                  <a:schemeClr val="tx1">
                    <a:lumMod val="50000"/>
                  </a:schemeClr>
                </a:solidFill>
              </a:rPr>
              <a:t>– Mandate to develop a </a:t>
            </a:r>
            <a:r>
              <a:rPr lang="" sz="1700" dirty="0">
                <a:solidFill>
                  <a:schemeClr val="tx1">
                    <a:lumMod val="50000"/>
                  </a:schemeClr>
                </a:solidFill>
              </a:rPr>
              <a:t>suggested common </a:t>
            </a:r>
            <a:r>
              <a:rPr lang="en-US" sz="1700" dirty="0">
                <a:solidFill>
                  <a:schemeClr val="tx1">
                    <a:lumMod val="50000"/>
                  </a:schemeClr>
                </a:solidFill>
              </a:rPr>
              <a:t>test procedure for sampling, measurement and characterization of brake wear particles.</a:t>
            </a:r>
          </a:p>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2019: </a:t>
            </a:r>
            <a:r>
              <a:rPr lang="" sz="1700" dirty="0">
                <a:solidFill>
                  <a:schemeClr val="tx1">
                    <a:lumMod val="50000"/>
                  </a:schemeClr>
                </a:solidFill>
              </a:rPr>
              <a:t>PMP </a:t>
            </a:r>
            <a:r>
              <a:rPr lang="en-US" sz="1700" dirty="0">
                <a:solidFill>
                  <a:schemeClr val="tx1">
                    <a:lumMod val="50000"/>
                  </a:schemeClr>
                </a:solidFill>
              </a:rPr>
              <a:t>ToR (GRPE-79-14-Rev.1)</a:t>
            </a:r>
            <a:r>
              <a:rPr lang="" sz="1700" dirty="0">
                <a:solidFill>
                  <a:schemeClr val="tx1">
                    <a:lumMod val="50000"/>
                  </a:schemeClr>
                </a:solidFill>
              </a:rPr>
              <a:t> </a:t>
            </a:r>
            <a:r>
              <a:rPr lang="en-US" sz="1700" dirty="0">
                <a:solidFill>
                  <a:schemeClr val="tx1">
                    <a:lumMod val="50000"/>
                  </a:schemeClr>
                </a:solidFill>
              </a:rPr>
              <a:t>– The</a:t>
            </a:r>
            <a:r>
              <a:rPr lang="" sz="1700" dirty="0">
                <a:solidFill>
                  <a:schemeClr val="tx1">
                    <a:lumMod val="50000"/>
                  </a:schemeClr>
                </a:solidFill>
              </a:rPr>
              <a:t> method</a:t>
            </a:r>
            <a:r>
              <a:rPr lang="en-US" sz="1700" dirty="0">
                <a:solidFill>
                  <a:schemeClr val="tx1">
                    <a:lumMod val="50000"/>
                  </a:schemeClr>
                </a:solidFill>
              </a:rPr>
              <a:t> </a:t>
            </a:r>
            <a:r>
              <a:rPr lang="" sz="1700" dirty="0">
                <a:solidFill>
                  <a:schemeClr val="tx1">
                    <a:lumMod val="50000"/>
                  </a:schemeClr>
                </a:solidFill>
              </a:rPr>
              <a:t>development</a:t>
            </a:r>
            <a:r>
              <a:rPr lang="en-US" sz="1700" dirty="0">
                <a:solidFill>
                  <a:schemeClr val="tx1">
                    <a:lumMod val="50000"/>
                  </a:schemeClr>
                </a:solidFill>
              </a:rPr>
              <a:t> </a:t>
            </a:r>
            <a:r>
              <a:rPr lang="" sz="1700" dirty="0">
                <a:solidFill>
                  <a:schemeClr val="tx1">
                    <a:lumMod val="50000"/>
                  </a:schemeClr>
                </a:solidFill>
              </a:rPr>
              <a:t>includes</a:t>
            </a:r>
            <a:r>
              <a:rPr lang="en-US" sz="1700" dirty="0">
                <a:solidFill>
                  <a:schemeClr val="tx1">
                    <a:lumMod val="50000"/>
                  </a:schemeClr>
                </a:solidFill>
              </a:rPr>
              <a:t> (a) Validation of the novel test cycle; (b) Definition of the requirements for brake particles generation and sampling; (c) </a:t>
            </a:r>
            <a:r>
              <a:rPr lang="el-GR" sz="1700" dirty="0">
                <a:solidFill>
                  <a:schemeClr val="tx1">
                    <a:lumMod val="50000"/>
                  </a:schemeClr>
                </a:solidFill>
              </a:rPr>
              <a:t>S</a:t>
            </a:r>
            <a:r>
              <a:rPr lang="en-US" sz="1700" dirty="0">
                <a:solidFill>
                  <a:schemeClr val="tx1">
                    <a:lumMod val="50000"/>
                  </a:schemeClr>
                </a:solidFill>
              </a:rPr>
              <a:t>election of the appropriate instrumentation; (d) Validation of the proposed approach.</a:t>
            </a:r>
          </a:p>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2020: </a:t>
            </a:r>
            <a:r>
              <a:rPr lang="" sz="1700" dirty="0">
                <a:solidFill>
                  <a:schemeClr val="tx1">
                    <a:lumMod val="50000"/>
                  </a:schemeClr>
                </a:solidFill>
              </a:rPr>
              <a:t>PMP </a:t>
            </a:r>
            <a:r>
              <a:rPr lang="en-US" sz="1700" dirty="0">
                <a:solidFill>
                  <a:schemeClr val="tx1">
                    <a:lumMod val="50000"/>
                  </a:schemeClr>
                </a:solidFill>
              </a:rPr>
              <a:t>ToR (GRPE-81-13) – Include all elements from June 2019 and (e) Extend the proposed methodology to include regenerative braking and future technologies.</a:t>
            </a:r>
          </a:p>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2021: </a:t>
            </a:r>
            <a:r>
              <a:rPr lang="" sz="1700" dirty="0">
                <a:solidFill>
                  <a:schemeClr val="tx1">
                    <a:lumMod val="50000"/>
                  </a:schemeClr>
                </a:solidFill>
              </a:rPr>
              <a:t>PMP </a:t>
            </a:r>
            <a:r>
              <a:rPr lang="en-US" sz="1700" dirty="0">
                <a:solidFill>
                  <a:schemeClr val="tx1">
                    <a:lumMod val="50000"/>
                  </a:schemeClr>
                </a:solidFill>
              </a:rPr>
              <a:t>ToR (GRPE-83-10) – “</a:t>
            </a:r>
            <a:r>
              <a:rPr lang="en-IE" sz="1700" dirty="0">
                <a:solidFill>
                  <a:schemeClr val="tx1">
                    <a:lumMod val="50000"/>
                  </a:schemeClr>
                </a:solidFill>
              </a:rPr>
              <a:t>Development of a test procedure to be applied in a GTR for sampling and assessing brake wear particles both in terms of mass and number</a:t>
            </a:r>
            <a:r>
              <a:rPr lang="en-US" sz="1700" dirty="0">
                <a:solidFill>
                  <a:schemeClr val="tx1">
                    <a:lumMod val="50000"/>
                  </a:schemeClr>
                </a:solidFill>
              </a:rPr>
              <a:t>”.</a:t>
            </a:r>
          </a:p>
          <a:p>
            <a:endParaRPr lang="en-GB" dirty="0">
              <a:solidFill>
                <a:schemeClr val="tx1">
                  <a:lumMod val="50000"/>
                </a:schemeClr>
              </a:solidFill>
            </a:endParaRPr>
          </a:p>
        </p:txBody>
      </p:sp>
      <p:sp>
        <p:nvSpPr>
          <p:cNvPr id="6" name="Rectangle 5"/>
          <p:cNvSpPr/>
          <p:nvPr/>
        </p:nvSpPr>
        <p:spPr>
          <a:xfrm>
            <a:off x="768000" y="5259276"/>
            <a:ext cx="10656000" cy="680571"/>
          </a:xfrm>
          <a:prstGeom prst="rect">
            <a:avLst/>
          </a:prstGeom>
          <a:solidFill>
            <a:schemeClr val="accent3">
              <a:lumMod val="50000"/>
            </a:schemeClr>
          </a:solidFill>
        </p:spPr>
        <p:txBody>
          <a:bodyPr wrap="square">
            <a:spAutoFit/>
          </a:bodyPr>
          <a:lstStyle/>
          <a:p>
            <a:pPr algn="just">
              <a:lnSpc>
                <a:spcPts val="2400"/>
              </a:lnSpc>
            </a:pPr>
            <a:r>
              <a:rPr lang="en-IE" sz="1700" b="1" i="1" dirty="0">
                <a:solidFill>
                  <a:schemeClr val="bg1"/>
                </a:solidFill>
              </a:rPr>
              <a:t>A long development phase </a:t>
            </a:r>
            <a:r>
              <a:rPr lang="en-US" sz="1700" b="1" i="1" dirty="0">
                <a:solidFill>
                  <a:schemeClr val="bg1"/>
                </a:solidFill>
              </a:rPr>
              <a:t>with the last two years – following the Workshop on brake emissions in Jan. 2021 – being dedicated to the development of a regulatory proposal</a:t>
            </a:r>
            <a:r>
              <a:rPr lang="en-IE" sz="1700" b="1" i="1" dirty="0">
                <a:solidFill>
                  <a:schemeClr val="bg1"/>
                </a:solidFill>
              </a:rPr>
              <a:t>.</a:t>
            </a:r>
            <a:endParaRPr lang="en-GB" sz="1700" dirty="0">
              <a:solidFill>
                <a:schemeClr val="bg1"/>
              </a:solidFill>
            </a:endParaRPr>
          </a:p>
        </p:txBody>
      </p:sp>
    </p:spTree>
    <p:extLst>
      <p:ext uri="{BB962C8B-B14F-4D97-AF65-F5344CB8AC3E}">
        <p14:creationId xmlns:p14="http://schemas.microsoft.com/office/powerpoint/2010/main" val="381038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77762"/>
            <a:ext cx="10263893" cy="618884"/>
          </a:xfrm>
        </p:spPr>
        <p:txBody>
          <a:bodyPr/>
          <a:lstStyle/>
          <a:p>
            <a:pPr algn="ctr"/>
            <a:r>
              <a:rPr lang="en-IE" sz="3600" u="sng" dirty="0">
                <a:latin typeface="Berlin Sans FB Demi" panose="020E0802020502020306" pitchFamily="34" charset="0"/>
              </a:rPr>
              <a:t>TECHNICAL BACKGROUND</a:t>
            </a:r>
            <a:endParaRPr lang="en-GB" sz="3600" u="sng" dirty="0">
              <a:latin typeface="Berlin Sans FB Demi" panose="020E0802020502020306" pitchFamily="34" charset="0"/>
            </a:endParaRPr>
          </a:p>
        </p:txBody>
      </p:sp>
      <p:sp>
        <p:nvSpPr>
          <p:cNvPr id="9" name="Content Placeholder 1"/>
          <p:cNvSpPr txBox="1">
            <a:spLocks/>
          </p:cNvSpPr>
          <p:nvPr/>
        </p:nvSpPr>
        <p:spPr>
          <a:xfrm>
            <a:off x="785998" y="4178523"/>
            <a:ext cx="10836000" cy="2177893"/>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2100"/>
              </a:spcAft>
              <a:buClrTx/>
              <a:buFont typeface="Wingdings" panose="05000000000000000000" pitchFamily="2" charset="2"/>
              <a:buChar char="ü"/>
            </a:pPr>
            <a:r>
              <a:rPr lang="en-US" sz="1600" dirty="0">
                <a:solidFill>
                  <a:schemeClr val="tx1">
                    <a:lumMod val="50000"/>
                  </a:schemeClr>
                </a:solidFill>
              </a:rPr>
              <a:t>More than 100 technical group meetings, two completed Interlaboratory campaigns (ILS), and numerous testing campaigns that supported with data over the last years</a:t>
            </a:r>
            <a:r>
              <a:rPr lang="x-none" sz="1600" dirty="0">
                <a:solidFill>
                  <a:schemeClr val="tx1">
                    <a:lumMod val="50000"/>
                  </a:schemeClr>
                </a:solidFill>
              </a:rPr>
              <a:t>; </a:t>
            </a:r>
          </a:p>
          <a:p>
            <a:pPr algn="just">
              <a:spcAft>
                <a:spcPts val="2100"/>
              </a:spcAft>
              <a:buClrTx/>
              <a:buFont typeface="Wingdings" panose="05000000000000000000" pitchFamily="2" charset="2"/>
              <a:buChar char="ü"/>
            </a:pPr>
            <a:r>
              <a:rPr lang="en-US" sz="1600" dirty="0">
                <a:solidFill>
                  <a:schemeClr val="tx1">
                    <a:lumMod val="50000"/>
                  </a:schemeClr>
                </a:solidFill>
              </a:rPr>
              <a:t>23 non-exhaust related PMP meetings (physical and virtual) with more that 60 technical presentations on the topic of brake emissions that supported with data the method development</a:t>
            </a:r>
            <a:r>
              <a:rPr lang="x-none" sz="1600" dirty="0">
                <a:solidFill>
                  <a:schemeClr val="tx1">
                    <a:lumMod val="50000"/>
                  </a:schemeClr>
                </a:solidFill>
              </a:rPr>
              <a:t>;</a:t>
            </a:r>
            <a:endParaRPr lang="en-US" sz="1600" dirty="0">
              <a:solidFill>
                <a:schemeClr val="tx1">
                  <a:lumMod val="50000"/>
                </a:schemeClr>
              </a:solidFill>
            </a:endParaRPr>
          </a:p>
          <a:p>
            <a:pPr algn="just">
              <a:spcAft>
                <a:spcPts val="2100"/>
              </a:spcAft>
              <a:buClrTx/>
              <a:buFont typeface="Wingdings" panose="05000000000000000000" pitchFamily="2" charset="2"/>
              <a:buChar char="ü"/>
            </a:pPr>
            <a:r>
              <a:rPr lang="en-US" sz="1600" dirty="0">
                <a:solidFill>
                  <a:schemeClr val="tx1">
                    <a:lumMod val="50000"/>
                  </a:schemeClr>
                </a:solidFill>
              </a:rPr>
              <a:t>1 dedicated workshop </a:t>
            </a:r>
            <a:r>
              <a:rPr lang="en-US" sz="1600" i="1" dirty="0">
                <a:solidFill>
                  <a:schemeClr val="tx1">
                    <a:lumMod val="50000"/>
                  </a:schemeClr>
                </a:solidFill>
              </a:rPr>
              <a:t>“</a:t>
            </a:r>
            <a:r>
              <a:rPr lang="en-IE" sz="1600" i="1" dirty="0">
                <a:solidFill>
                  <a:schemeClr val="tx1">
                    <a:lumMod val="50000"/>
                  </a:schemeClr>
                </a:solidFill>
              </a:rPr>
              <a:t>Towards a regulation on brake wear emissions”</a:t>
            </a:r>
            <a:r>
              <a:rPr lang="en-IE" sz="1600" dirty="0">
                <a:solidFill>
                  <a:schemeClr val="tx1">
                    <a:lumMod val="50000"/>
                  </a:schemeClr>
                </a:solidFill>
              </a:rPr>
              <a:t> organized at the 82</a:t>
            </a:r>
            <a:r>
              <a:rPr lang="en-IE" sz="1600" baseline="30000" dirty="0">
                <a:solidFill>
                  <a:schemeClr val="tx1">
                    <a:lumMod val="50000"/>
                  </a:schemeClr>
                </a:solidFill>
              </a:rPr>
              <a:t>nd</a:t>
            </a:r>
            <a:r>
              <a:rPr lang="en-IE" sz="1600" dirty="0">
                <a:solidFill>
                  <a:schemeClr val="tx1">
                    <a:lumMod val="50000"/>
                  </a:schemeClr>
                </a:solidFill>
              </a:rPr>
              <a:t> GRPE session with the participation of more than 200 stakeholders.</a:t>
            </a:r>
            <a:endParaRPr lang="x-none" sz="1600" dirty="0">
              <a:solidFill>
                <a:schemeClr val="tx1">
                  <a:lumMod val="50000"/>
                </a:schemeClr>
              </a:solidFill>
            </a:endParaRPr>
          </a:p>
        </p:txBody>
      </p:sp>
      <p:graphicFrame>
        <p:nvGraphicFramePr>
          <p:cNvPr id="10" name="12 - Διάγραμμα"/>
          <p:cNvGraphicFramePr/>
          <p:nvPr>
            <p:extLst>
              <p:ext uri="{D42A27DB-BD31-4B8C-83A1-F6EECF244321}">
                <p14:modId xmlns:p14="http://schemas.microsoft.com/office/powerpoint/2010/main" val="3862857360"/>
              </p:ext>
            </p:extLst>
          </p:nvPr>
        </p:nvGraphicFramePr>
        <p:xfrm>
          <a:off x="844200" y="1217839"/>
          <a:ext cx="10679015" cy="2883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0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OTLTIMEBANDCULTUREINFO" val="en-US"/>
  <p:tag name="OTLTIMEBANDSCALEFORMAT" val="MM"/>
  <p:tag name="OTLTIMEBANDSCALETYPE" val="Quarters"/>
  <p:tag name="OTLTIMEBANDQUICKPOSITION" val="Custom"/>
  <p:tag name="OTLTIMEBANDSHAPETYPE" val="RectangleTimebandPhases"/>
  <p:tag name="OTLTIMEBANDTHREEDEFFECTS" val="Gel"/>
  <p:tag name="OTLTIMEBANDAUTODATERANGE" val="True"/>
  <p:tag name="OTLTIMEBANDSTARTDATE" val="2017-11-16T23:59:59.9990000Z"/>
  <p:tag name="OTLTIMEBANDWORKINGDAYS" val="All"/>
  <p:tag name="OTLTIMEBANDELAPSEDTIMEEXTENSION" val="True"/>
  <p:tag name="OTLTIMEBANDUSETIME" val="False"/>
  <p:tag name="OTLTIMEBANDTIMECONFIGWORKDAYSTART" val="00:00:00"/>
  <p:tag name="OTLTIMEBANDTIMECONFIGWORKDAYEND" val="23:59:00"/>
  <p:tag name="OTLTIMEBANDAPPENDYEARONYEARCHANGE" val="True"/>
  <p:tag name="OTLTIMEBANDSCALEMARKING" val="None"/>
  <p:tag name="OTLRIGHTENDCAPSMARGINRIGHT" val="20"/>
  <p:tag name="OTLLEFTENDCAPSMARGINLEFT" val="20"/>
  <p:tag name="OTLTIMEBANDSHAPEPADDINGTOP" val="3"/>
  <p:tag name="OTLTIMEBANDFYSTARTMONTH" val="January"/>
  <p:tag name="OTLTIMEBANDSHOWFYLABEL" val="True"/>
  <p:tag name="OTLTIMEBANDUSESTARTINGOFTHEYEARFORFYNUMBERING" val="True"/>
  <p:tag name="OTLTIMEBANDENDDATE" val="2023-07-14T23:59:00.0000000"/>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011F47-EE70-4D89-AFA4-9FCA807E07A0}">
  <ds:schemaRefs>
    <ds:schemaRef ds:uri="http://schemas.microsoft.com/sharepoint/v3/contenttype/forms"/>
  </ds:schemaRefs>
</ds:datastoreItem>
</file>

<file path=customXml/itemProps2.xml><?xml version="1.0" encoding="utf-8"?>
<ds:datastoreItem xmlns:ds="http://schemas.openxmlformats.org/officeDocument/2006/customXml" ds:itemID="{44929284-D620-425C-9EE5-9974C51E5C8C}">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acccb6d4-dbe5-46d2-b4d3-5733603d8cc6"/>
    <ds:schemaRef ds:uri="4b4a1c0d-4a69-4996-a84a-fc699b9f49de"/>
    <ds:schemaRef ds:uri="http://www.w3.org/XML/1998/namespace"/>
    <ds:schemaRef ds:uri="http://purl.org/dc/terms/"/>
    <ds:schemaRef ds:uri="985ec44e-1bab-4c0b-9df0-6ba128686fc9"/>
  </ds:schemaRefs>
</ds:datastoreItem>
</file>

<file path=customXml/itemProps3.xml><?xml version="1.0" encoding="utf-8"?>
<ds:datastoreItem xmlns:ds="http://schemas.openxmlformats.org/officeDocument/2006/customXml" ds:itemID="{E0A8D075-112F-4C6B-8B3C-48F505EC1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1078</TotalTime>
  <Words>2808</Words>
  <Application>Microsoft Office PowerPoint</Application>
  <PresentationFormat>Widescreen</PresentationFormat>
  <Paragraphs>216</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Berlin Sans FB Demi</vt:lpstr>
      <vt:lpstr>Calibri</vt:lpstr>
      <vt:lpstr>Times New Roman</vt:lpstr>
      <vt:lpstr>Wingdings</vt:lpstr>
      <vt:lpstr>Office Theme</vt:lpstr>
      <vt:lpstr>87th UNECE GRPE session  PMP IWG Progress Report</vt:lpstr>
      <vt:lpstr>PMP MEETINGS IN 2022</vt:lpstr>
      <vt:lpstr>PMP MEETINGS IN 2022</vt:lpstr>
      <vt:lpstr>SUMMARY OF ACTIVITIES</vt:lpstr>
      <vt:lpstr>UN GTR ON BRAKE EMISSIONS</vt:lpstr>
      <vt:lpstr>OUTLOOK</vt:lpstr>
      <vt:lpstr>PowerPoint Presentation</vt:lpstr>
      <vt:lpstr>PROCEDURAL BACKGROUND</vt:lpstr>
      <vt:lpstr>TECHNICAL BACKGROUND</vt:lpstr>
      <vt:lpstr>RAODMAP TO THE GTR</vt:lpstr>
      <vt:lpstr>UN GTR ON BRAKE EMISSIONS  HIGHLIGHTS</vt:lpstr>
      <vt:lpstr>UN GTR ON BRAKE EMISSIONS  HIGHLIGHTS</vt:lpstr>
      <vt:lpstr>UN GTR ON BRAKE EMISSIONS  HIGHLIGHTS</vt:lpstr>
      <vt:lpstr>UN GTR ON BRAKE EMISSIONS  HIGHLIGHTS</vt:lpstr>
      <vt:lpstr>UN GTR ON BRAKE EMISSIONS  HIGHLIGHTS</vt:lpstr>
      <vt:lpstr>TF4 IN A NUTSHELL NON-FRICTION BRAKING</vt:lpstr>
      <vt:lpstr>BRAKE FAMILIES</vt:lpstr>
      <vt:lpstr>UN GTR ON BRAKE EMISSIONS  REMARKS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Theodoros Grigoratos</dc:creator>
  <cp:lastModifiedBy>Francois Cuenot</cp:lastModifiedBy>
  <cp:revision>440</cp:revision>
  <dcterms:created xsi:type="dcterms:W3CDTF">2019-08-09T12:06:42Z</dcterms:created>
  <dcterms:modified xsi:type="dcterms:W3CDTF">2023-01-11T12:58:20Z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10</vt:lpwstr>
  </property>
  <property fmtid="{D5CDD505-2E9C-101B-9397-08002B2CF9AE}" pid="3" name="Offisync_ServerID">
    <vt:lpwstr>0d3b22a6-6203-4efc-8e8e-b5279256493b</vt:lpwstr>
  </property>
  <property fmtid="{D5CDD505-2E9C-101B-9397-08002B2CF9AE}" pid="4" name="Jive_LatestUserAccountName">
    <vt:lpwstr>martigb</vt:lpwstr>
  </property>
  <property fmtid="{D5CDD505-2E9C-101B-9397-08002B2CF9AE}" pid="5" name="Offisync_ProviderInitializationData">
    <vt:lpwstr>https://webgate.ec.europa.eu/connected</vt:lpwstr>
  </property>
  <property fmtid="{D5CDD505-2E9C-101B-9397-08002B2CF9AE}" pid="6" name="Offisync_UniqueId">
    <vt:lpwstr>216256</vt:lpwstr>
  </property>
  <property fmtid="{D5CDD505-2E9C-101B-9397-08002B2CF9AE}" pid="7" name="Jive_VersionGuid">
    <vt:lpwstr>e7f9d301-6148-4f88-94fd-a64920e41c95</vt:lpwstr>
  </property>
  <property fmtid="{D5CDD505-2E9C-101B-9397-08002B2CF9AE}" pid="8" name="Jive_ModifiedButNotPublished">
    <vt:lpwstr>True</vt:lpwstr>
  </property>
  <property fmtid="{D5CDD505-2E9C-101B-9397-08002B2CF9AE}" pid="9" name="ContentTypeId">
    <vt:lpwstr>0x0101003B8422D08C252547BB1CFA7F78E2CB83</vt:lpwstr>
  </property>
  <property fmtid="{D5CDD505-2E9C-101B-9397-08002B2CF9AE}" pid="10" name="Office_x0020_of_x0020_Origin">
    <vt:lpwstr/>
  </property>
  <property fmtid="{D5CDD505-2E9C-101B-9397-08002B2CF9AE}" pid="11" name="MediaServiceImageTags">
    <vt:lpwstr/>
  </property>
  <property fmtid="{D5CDD505-2E9C-101B-9397-08002B2CF9AE}" pid="12" name="gba66df640194346a5267c50f24d4797">
    <vt:lpwstr/>
  </property>
  <property fmtid="{D5CDD505-2E9C-101B-9397-08002B2CF9AE}" pid="13" name="Office of Origin">
    <vt:lpwstr/>
  </property>
</Properties>
</file>