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516" r:id="rId6"/>
    <p:sldId id="507" r:id="rId7"/>
    <p:sldId id="485" r:id="rId8"/>
    <p:sldId id="509" r:id="rId9"/>
    <p:sldId id="510" r:id="rId10"/>
    <p:sldId id="488" r:id="rId11"/>
    <p:sldId id="517" r:id="rId12"/>
    <p:sldId id="492" r:id="rId13"/>
    <p:sldId id="491" r:id="rId14"/>
    <p:sldId id="511" r:id="rId15"/>
    <p:sldId id="496" r:id="rId16"/>
    <p:sldId id="512" r:id="rId17"/>
    <p:sldId id="513" r:id="rId18"/>
    <p:sldId id="515" r:id="rId19"/>
    <p:sldId id="514" r:id="rId20"/>
    <p:sldId id="28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Lato Regular"/>
      </a:defRPr>
    </a:lvl1pPr>
    <a:lvl2pPr marL="0" marR="0" indent="4572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Lato Regular"/>
      </a:defRPr>
    </a:lvl2pPr>
    <a:lvl3pPr marL="0" marR="0" indent="9144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Lato Regular"/>
      </a:defRPr>
    </a:lvl3pPr>
    <a:lvl4pPr marL="0" marR="0" indent="13716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Lato Regular"/>
      </a:defRPr>
    </a:lvl4pPr>
    <a:lvl5pPr marL="0" marR="0" indent="18288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Lato Regular"/>
      </a:defRPr>
    </a:lvl5pPr>
    <a:lvl6pPr marL="0" marR="0" indent="22860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Lato Regular"/>
      </a:defRPr>
    </a:lvl6pPr>
    <a:lvl7pPr marL="0" marR="0" indent="27432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Lato Regular"/>
      </a:defRPr>
    </a:lvl7pPr>
    <a:lvl8pPr marL="0" marR="0" indent="32004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Lato Regular"/>
      </a:defRPr>
    </a:lvl8pPr>
    <a:lvl9pPr marL="0" marR="0" indent="36576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Lato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83"/>
    <a:srgbClr val="FFFFFF"/>
    <a:srgbClr val="CE2E83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31" d="100"/>
          <a:sy n="31" d="100"/>
        </p:scale>
        <p:origin x="8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Cuenot" userId="9928dff3-8fa4-42b5-9d6e-cd4dcb89281b" providerId="ADAL" clId="{E5546097-9F45-4D39-84A3-C1C26BC804D7}"/>
    <pc:docChg chg="modSld">
      <pc:chgData name="Francois Cuenot" userId="9928dff3-8fa4-42b5-9d6e-cd4dcb89281b" providerId="ADAL" clId="{E5546097-9F45-4D39-84A3-C1C26BC804D7}" dt="2023-01-12T11:52:47.901" v="3" actId="20577"/>
      <pc:docMkLst>
        <pc:docMk/>
      </pc:docMkLst>
      <pc:sldChg chg="modSp mod">
        <pc:chgData name="Francois Cuenot" userId="9928dff3-8fa4-42b5-9d6e-cd4dcb89281b" providerId="ADAL" clId="{E5546097-9F45-4D39-84A3-C1C26BC804D7}" dt="2023-01-12T11:52:37.359" v="0" actId="20577"/>
        <pc:sldMkLst>
          <pc:docMk/>
          <pc:sldMk cId="1569802467" sldId="512"/>
        </pc:sldMkLst>
        <pc:spChg chg="mod">
          <ac:chgData name="Francois Cuenot" userId="9928dff3-8fa4-42b5-9d6e-cd4dcb89281b" providerId="ADAL" clId="{E5546097-9F45-4D39-84A3-C1C26BC804D7}" dt="2023-01-12T11:52:37.359" v="0" actId="20577"/>
          <ac:spMkLst>
            <pc:docMk/>
            <pc:sldMk cId="1569802467" sldId="512"/>
            <ac:spMk id="15" creationId="{5C8DC96D-ACDC-4461-911B-447FC76E2E86}"/>
          </ac:spMkLst>
        </pc:spChg>
      </pc:sldChg>
      <pc:sldChg chg="modSp mod">
        <pc:chgData name="Francois Cuenot" userId="9928dff3-8fa4-42b5-9d6e-cd4dcb89281b" providerId="ADAL" clId="{E5546097-9F45-4D39-84A3-C1C26BC804D7}" dt="2023-01-12T11:52:41.406" v="1" actId="20577"/>
        <pc:sldMkLst>
          <pc:docMk/>
          <pc:sldMk cId="3151235241" sldId="513"/>
        </pc:sldMkLst>
        <pc:spChg chg="mod">
          <ac:chgData name="Francois Cuenot" userId="9928dff3-8fa4-42b5-9d6e-cd4dcb89281b" providerId="ADAL" clId="{E5546097-9F45-4D39-84A3-C1C26BC804D7}" dt="2023-01-12T11:52:41.406" v="1" actId="20577"/>
          <ac:spMkLst>
            <pc:docMk/>
            <pc:sldMk cId="3151235241" sldId="513"/>
            <ac:spMk id="15" creationId="{5C8DC96D-ACDC-4461-911B-447FC76E2E86}"/>
          </ac:spMkLst>
        </pc:spChg>
      </pc:sldChg>
      <pc:sldChg chg="modSp mod">
        <pc:chgData name="Francois Cuenot" userId="9928dff3-8fa4-42b5-9d6e-cd4dcb89281b" providerId="ADAL" clId="{E5546097-9F45-4D39-84A3-C1C26BC804D7}" dt="2023-01-12T11:52:47.901" v="3" actId="20577"/>
        <pc:sldMkLst>
          <pc:docMk/>
          <pc:sldMk cId="3446767233" sldId="514"/>
        </pc:sldMkLst>
        <pc:spChg chg="mod">
          <ac:chgData name="Francois Cuenot" userId="9928dff3-8fa4-42b5-9d6e-cd4dcb89281b" providerId="ADAL" clId="{E5546097-9F45-4D39-84A3-C1C26BC804D7}" dt="2023-01-12T11:52:47.901" v="3" actId="20577"/>
          <ac:spMkLst>
            <pc:docMk/>
            <pc:sldMk cId="3446767233" sldId="514"/>
            <ac:spMk id="15" creationId="{5C8DC96D-ACDC-4461-911B-447FC76E2E86}"/>
          </ac:spMkLst>
        </pc:spChg>
      </pc:sldChg>
      <pc:sldChg chg="modSp mod">
        <pc:chgData name="Francois Cuenot" userId="9928dff3-8fa4-42b5-9d6e-cd4dcb89281b" providerId="ADAL" clId="{E5546097-9F45-4D39-84A3-C1C26BC804D7}" dt="2023-01-12T11:52:44.024" v="2" actId="20577"/>
        <pc:sldMkLst>
          <pc:docMk/>
          <pc:sldMk cId="4235632236" sldId="515"/>
        </pc:sldMkLst>
        <pc:spChg chg="mod">
          <ac:chgData name="Francois Cuenot" userId="9928dff3-8fa4-42b5-9d6e-cd4dcb89281b" providerId="ADAL" clId="{E5546097-9F45-4D39-84A3-C1C26BC804D7}" dt="2023-01-12T11:52:44.024" v="2" actId="20577"/>
          <ac:spMkLst>
            <pc:docMk/>
            <pc:sldMk cId="4235632236" sldId="515"/>
            <ac:spMk id="15" creationId="{5C8DC96D-ACDC-4461-911B-447FC76E2E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 GOCA vlaanderen_groot (1).ai" descr="LOGO GOCA vlaanderen_groot (1)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274" y="-1166"/>
            <a:ext cx="4896222" cy="206932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hthoek"/>
          <p:cNvSpPr/>
          <p:nvPr/>
        </p:nvSpPr>
        <p:spPr>
          <a:xfrm>
            <a:off x="-41920" y="8773310"/>
            <a:ext cx="25176957" cy="5032732"/>
          </a:xfrm>
          <a:prstGeom prst="rect">
            <a:avLst/>
          </a:prstGeom>
          <a:solidFill>
            <a:srgbClr val="00618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" name="Lijn"/>
          <p:cNvSpPr/>
          <p:nvPr/>
        </p:nvSpPr>
        <p:spPr>
          <a:xfrm>
            <a:off x="-223729" y="2132801"/>
            <a:ext cx="25654876" cy="1"/>
          </a:xfrm>
          <a:prstGeom prst="line">
            <a:avLst/>
          </a:prstGeom>
          <a:ln w="63500">
            <a:solidFill>
              <a:srgbClr val="006183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1" name="autokeuring bis.pdf" descr="autokeuring bi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85" y="6084813"/>
            <a:ext cx="12340216" cy="449957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Lijn"/>
          <p:cNvSpPr/>
          <p:nvPr/>
        </p:nvSpPr>
        <p:spPr>
          <a:xfrm>
            <a:off x="-338030" y="2179470"/>
            <a:ext cx="25052438" cy="1"/>
          </a:xfrm>
          <a:prstGeom prst="line">
            <a:avLst/>
          </a:prstGeom>
          <a:ln w="63500">
            <a:solidFill>
              <a:srgbClr val="CE2E83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" name="Maatschappelijk verantwoorde…"/>
          <p:cNvSpPr txBox="1"/>
          <p:nvPr/>
        </p:nvSpPr>
        <p:spPr>
          <a:xfrm>
            <a:off x="16846625" y="10619751"/>
            <a:ext cx="5786223" cy="133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Lato Bold"/>
              </a:defRPr>
            </a:pPr>
            <a:r>
              <a:t>Maatschappelijk verantwoorde</a:t>
            </a:r>
          </a:p>
          <a:p>
            <a:pPr>
              <a:defRPr sz="3200">
                <a:latin typeface="+mj-lt"/>
                <a:ea typeface="+mj-ea"/>
                <a:cs typeface="+mj-cs"/>
                <a:sym typeface="Lato Bold"/>
              </a:defRPr>
            </a:pPr>
            <a:r>
              <a:t>Mobiliteit &amp; rijveiligheid</a:t>
            </a:r>
          </a:p>
        </p:txBody>
      </p:sp>
      <p:sp>
        <p:nvSpPr>
          <p:cNvPr id="24" name="2021"/>
          <p:cNvSpPr txBox="1"/>
          <p:nvPr/>
        </p:nvSpPr>
        <p:spPr>
          <a:xfrm>
            <a:off x="19835232" y="10597525"/>
            <a:ext cx="2652305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t>2021</a:t>
            </a:r>
          </a:p>
        </p:txBody>
      </p:sp>
      <p:sp>
        <p:nvSpPr>
          <p:cNvPr id="25" name="Tekst"/>
          <p:cNvSpPr txBox="1"/>
          <p:nvPr/>
        </p:nvSpPr>
        <p:spPr>
          <a:xfrm>
            <a:off x="367843" y="276765"/>
            <a:ext cx="28579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defRPr sz="2100">
                <a:solidFill>
                  <a:srgbClr val="6E6A6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epeer"/>
          <p:cNvGrpSpPr/>
          <p:nvPr/>
        </p:nvGrpSpPr>
        <p:grpSpPr>
          <a:xfrm>
            <a:off x="20888504" y="-480949"/>
            <a:ext cx="3529609" cy="2107361"/>
            <a:chOff x="0" y="0"/>
            <a:chExt cx="3529607" cy="2107360"/>
          </a:xfrm>
        </p:grpSpPr>
        <p:sp>
          <p:nvSpPr>
            <p:cNvPr id="33" name="Rechthoek"/>
            <p:cNvSpPr/>
            <p:nvPr/>
          </p:nvSpPr>
          <p:spPr>
            <a:xfrm>
              <a:off x="0" y="0"/>
              <a:ext cx="3529608" cy="1270000"/>
            </a:xfrm>
            <a:prstGeom prst="rect">
              <a:avLst/>
            </a:prstGeom>
            <a:solidFill>
              <a:srgbClr val="00618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4" name="Rechthoek"/>
            <p:cNvSpPr/>
            <p:nvPr/>
          </p:nvSpPr>
          <p:spPr>
            <a:xfrm>
              <a:off x="605035" y="1269123"/>
              <a:ext cx="2924573" cy="838238"/>
            </a:xfrm>
            <a:prstGeom prst="rect">
              <a:avLst/>
            </a:prstGeom>
            <a:solidFill>
              <a:srgbClr val="CE2E8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6" name="LOGO GOCA vlaanderen_groot (1).ai" descr="LOGO GOCA vlaanderen_groot (1)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142" y="12498292"/>
            <a:ext cx="3024705" cy="127835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Lijn"/>
          <p:cNvSpPr/>
          <p:nvPr/>
        </p:nvSpPr>
        <p:spPr>
          <a:xfrm>
            <a:off x="-223729" y="1594661"/>
            <a:ext cx="25654876" cy="1"/>
          </a:xfrm>
          <a:prstGeom prst="line">
            <a:avLst/>
          </a:prstGeom>
          <a:ln w="63500">
            <a:solidFill>
              <a:srgbClr val="006183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" name="Lijn"/>
          <p:cNvSpPr/>
          <p:nvPr/>
        </p:nvSpPr>
        <p:spPr>
          <a:xfrm>
            <a:off x="-338030" y="1641330"/>
            <a:ext cx="25052438" cy="1"/>
          </a:xfrm>
          <a:prstGeom prst="line">
            <a:avLst/>
          </a:prstGeom>
          <a:ln w="63500">
            <a:solidFill>
              <a:srgbClr val="CE2E83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83228" y="13061266"/>
            <a:ext cx="511263" cy="304801"/>
          </a:xfrm>
          <a:prstGeom prst="rect">
            <a:avLst/>
          </a:prstGeom>
        </p:spPr>
        <p:txBody>
          <a:bodyPr wrap="square"/>
          <a:lstStyle>
            <a:lvl1pPr algn="l" defTabSz="2438338">
              <a:lnSpc>
                <a:spcPct val="80000"/>
              </a:lnSpc>
              <a:defRPr sz="1300" spc="-2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slide"/>
          <p:cNvSpPr txBox="1"/>
          <p:nvPr/>
        </p:nvSpPr>
        <p:spPr>
          <a:xfrm>
            <a:off x="236256" y="13054916"/>
            <a:ext cx="51126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1400">
                <a:solidFill>
                  <a:srgbClr val="006183"/>
                </a:solidFill>
              </a:defRPr>
            </a:lvl1pPr>
          </a:lstStyle>
          <a:p>
            <a:pPr>
              <a:defRPr>
                <a:solidFill>
                  <a:srgbClr val="6E6A68"/>
                </a:solidFill>
              </a:defRPr>
            </a:pPr>
            <a:r>
              <a:rPr>
                <a:solidFill>
                  <a:srgbClr val="006183"/>
                </a:solidFill>
              </a:rPr>
              <a:t>slide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 k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Vierkant"/>
          <p:cNvSpPr/>
          <p:nvPr/>
        </p:nvSpPr>
        <p:spPr>
          <a:xfrm>
            <a:off x="3148554" y="3138540"/>
            <a:ext cx="1270001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LOGO GOCA vlaanderen_groot (1).ai" descr="LOGO GOCA vlaanderen_groot (1)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942" y="12574492"/>
            <a:ext cx="3024705" cy="127835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Lijn"/>
          <p:cNvSpPr/>
          <p:nvPr/>
        </p:nvSpPr>
        <p:spPr>
          <a:xfrm>
            <a:off x="-223729" y="1594661"/>
            <a:ext cx="25654876" cy="1"/>
          </a:xfrm>
          <a:prstGeom prst="line">
            <a:avLst/>
          </a:prstGeom>
          <a:ln w="63500">
            <a:solidFill>
              <a:srgbClr val="006183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" name="Lijn"/>
          <p:cNvSpPr/>
          <p:nvPr/>
        </p:nvSpPr>
        <p:spPr>
          <a:xfrm>
            <a:off x="-338030" y="1641330"/>
            <a:ext cx="25052438" cy="1"/>
          </a:xfrm>
          <a:prstGeom prst="line">
            <a:avLst/>
          </a:prstGeom>
          <a:ln w="63500">
            <a:solidFill>
              <a:srgbClr val="CE2E83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83228" y="13061266"/>
            <a:ext cx="511263" cy="304801"/>
          </a:xfrm>
          <a:prstGeom prst="rect">
            <a:avLst/>
          </a:prstGeom>
        </p:spPr>
        <p:txBody>
          <a:bodyPr wrap="square"/>
          <a:lstStyle>
            <a:lvl1pPr algn="l" defTabSz="2438338">
              <a:lnSpc>
                <a:spcPct val="80000"/>
              </a:lnSpc>
              <a:defRPr sz="1300" spc="-2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slide"/>
          <p:cNvSpPr txBox="1"/>
          <p:nvPr/>
        </p:nvSpPr>
        <p:spPr>
          <a:xfrm>
            <a:off x="236256" y="13054916"/>
            <a:ext cx="51126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1400">
                <a:solidFill>
                  <a:srgbClr val="006183"/>
                </a:solidFill>
              </a:defRPr>
            </a:lvl1pPr>
          </a:lstStyle>
          <a:p>
            <a:pPr>
              <a:defRPr>
                <a:solidFill>
                  <a:srgbClr val="6E6A68"/>
                </a:solidFill>
              </a:defRPr>
            </a:pPr>
            <a:r>
              <a:rPr>
                <a:solidFill>
                  <a:srgbClr val="006183"/>
                </a:solidFill>
              </a:rPr>
              <a:t>slide</a:t>
            </a:r>
          </a:p>
        </p:txBody>
      </p:sp>
      <p:sp>
        <p:nvSpPr>
          <p:cNvPr id="62" name="Technologiestraat 21-25 I 1082 Brussel I Tel 02 469 09 00 I Fax 02 469 05 70 I www.gocavlaanderen.be I info@gocavlaanderen.be"/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t>Technologiestraat 21-25 I 1082 Brussel I Tel 02 469 09 00 I Fax 02 469 05 70 I www.gocavlaanderen.be I info@gocavlaanderen.be </a:t>
            </a:r>
          </a:p>
        </p:txBody>
      </p:sp>
      <p:sp>
        <p:nvSpPr>
          <p:cNvPr id="63" name="12 maart 2021 -  confidential / for internal use only"/>
          <p:cNvSpPr txBox="1"/>
          <p:nvPr/>
        </p:nvSpPr>
        <p:spPr>
          <a:xfrm>
            <a:off x="1125256" y="13054916"/>
            <a:ext cx="407103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t>12 maart 2021 -  confidential / for internal use only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3844694" y="2220606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Naam presentatie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973915" y="13036498"/>
            <a:ext cx="423673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defRPr sz="2100">
                <a:solidFill>
                  <a:srgbClr val="6E6A6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6183"/>
          </a:solidFill>
          <a:uFillTx/>
          <a:latin typeface="+mj-lt"/>
          <a:ea typeface="+mj-ea"/>
          <a:cs typeface="+mj-cs"/>
          <a:sym typeface="Lato Bold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6183"/>
          </a:solidFill>
          <a:uFillTx/>
          <a:latin typeface="+mj-lt"/>
          <a:ea typeface="+mj-ea"/>
          <a:cs typeface="+mj-cs"/>
          <a:sym typeface="Lato Bold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6183"/>
          </a:solidFill>
          <a:uFillTx/>
          <a:latin typeface="+mj-lt"/>
          <a:ea typeface="+mj-ea"/>
          <a:cs typeface="+mj-cs"/>
          <a:sym typeface="Lato Bold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6183"/>
          </a:solidFill>
          <a:uFillTx/>
          <a:latin typeface="+mj-lt"/>
          <a:ea typeface="+mj-ea"/>
          <a:cs typeface="+mj-cs"/>
          <a:sym typeface="Lato Bold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6183"/>
          </a:solidFill>
          <a:uFillTx/>
          <a:latin typeface="+mj-lt"/>
          <a:ea typeface="+mj-ea"/>
          <a:cs typeface="+mj-cs"/>
          <a:sym typeface="Lato Bold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6183"/>
          </a:solidFill>
          <a:uFillTx/>
          <a:latin typeface="+mj-lt"/>
          <a:ea typeface="+mj-ea"/>
          <a:cs typeface="+mj-cs"/>
          <a:sym typeface="Lato Bold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6183"/>
          </a:solidFill>
          <a:uFillTx/>
          <a:latin typeface="+mj-lt"/>
          <a:ea typeface="+mj-ea"/>
          <a:cs typeface="+mj-cs"/>
          <a:sym typeface="Lato Bold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6183"/>
          </a:solidFill>
          <a:uFillTx/>
          <a:latin typeface="+mj-lt"/>
          <a:ea typeface="+mj-ea"/>
          <a:cs typeface="+mj-cs"/>
          <a:sym typeface="Lato Bold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6183"/>
          </a:solidFill>
          <a:uFillTx/>
          <a:latin typeface="+mj-lt"/>
          <a:ea typeface="+mj-ea"/>
          <a:cs typeface="+mj-cs"/>
          <a:sym typeface="Lato Bold"/>
        </a:defRPr>
      </a:lvl9pPr>
    </p:titleStyle>
    <p:bodyStyle>
      <a:lvl1pPr marL="0" marR="0" indent="0" algn="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FFFFFF"/>
          </a:solidFill>
          <a:uFillTx/>
          <a:latin typeface="Lato-Light"/>
          <a:ea typeface="Lato-Light"/>
          <a:cs typeface="Lato-Light"/>
          <a:sym typeface="Lato-Light"/>
        </a:defRPr>
      </a:lvl1pPr>
      <a:lvl2pPr marL="0" marR="0" indent="457200" algn="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FFFFFF"/>
          </a:solidFill>
          <a:uFillTx/>
          <a:latin typeface="Lato-Light"/>
          <a:ea typeface="Lato-Light"/>
          <a:cs typeface="Lato-Light"/>
          <a:sym typeface="Lato-Light"/>
        </a:defRPr>
      </a:lvl2pPr>
      <a:lvl3pPr marL="0" marR="0" indent="914400" algn="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FFFFFF"/>
          </a:solidFill>
          <a:uFillTx/>
          <a:latin typeface="Lato-Light"/>
          <a:ea typeface="Lato-Light"/>
          <a:cs typeface="Lato-Light"/>
          <a:sym typeface="Lato-Light"/>
        </a:defRPr>
      </a:lvl3pPr>
      <a:lvl4pPr marL="0" marR="0" indent="1371600" algn="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FFFFFF"/>
          </a:solidFill>
          <a:uFillTx/>
          <a:latin typeface="Lato-Light"/>
          <a:ea typeface="Lato-Light"/>
          <a:cs typeface="Lato-Light"/>
          <a:sym typeface="Lato-Light"/>
        </a:defRPr>
      </a:lvl4pPr>
      <a:lvl5pPr marL="0" marR="0" indent="1828800" algn="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FFFFFF"/>
          </a:solidFill>
          <a:uFillTx/>
          <a:latin typeface="Lato-Light"/>
          <a:ea typeface="Lato-Light"/>
          <a:cs typeface="Lato-Light"/>
          <a:sym typeface="Lato-Light"/>
        </a:defRPr>
      </a:lvl5pPr>
      <a:lvl6pPr marL="0" marR="0" indent="2286000" algn="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FFFFFF"/>
          </a:solidFill>
          <a:uFillTx/>
          <a:latin typeface="Lato-Light"/>
          <a:ea typeface="Lato-Light"/>
          <a:cs typeface="Lato-Light"/>
          <a:sym typeface="Lato-Light"/>
        </a:defRPr>
      </a:lvl6pPr>
      <a:lvl7pPr marL="0" marR="0" indent="2743200" algn="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FFFFFF"/>
          </a:solidFill>
          <a:uFillTx/>
          <a:latin typeface="Lato-Light"/>
          <a:ea typeface="Lato-Light"/>
          <a:cs typeface="Lato-Light"/>
          <a:sym typeface="Lato-Light"/>
        </a:defRPr>
      </a:lvl7pPr>
      <a:lvl8pPr marL="0" marR="0" indent="3200400" algn="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FFFFFF"/>
          </a:solidFill>
          <a:uFillTx/>
          <a:latin typeface="Lato-Light"/>
          <a:ea typeface="Lato-Light"/>
          <a:cs typeface="Lato-Light"/>
          <a:sym typeface="Lato-Light"/>
        </a:defRPr>
      </a:lvl8pPr>
      <a:lvl9pPr marL="0" marR="0" indent="3657600" algn="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FFFFFF"/>
          </a:solidFill>
          <a:uFillTx/>
          <a:latin typeface="Lato-Light"/>
          <a:ea typeface="Lato-Light"/>
          <a:cs typeface="Lato-Light"/>
          <a:sym typeface="Lato-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LOGO GOCA vlaanderen_groot (1).ai" descr="LOGO GOCA vlaanderen_groot (1)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662" y="-987787"/>
            <a:ext cx="14306676" cy="6046515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Actualisering Visienota GOCA Vlaanderen…"/>
          <p:cNvSpPr txBox="1"/>
          <p:nvPr/>
        </p:nvSpPr>
        <p:spPr>
          <a:xfrm>
            <a:off x="685801" y="5151889"/>
            <a:ext cx="22928580" cy="192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defRPr sz="7500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UN ECE GRPE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lnSpc>
                <a:spcPct val="100000"/>
              </a:lnSpc>
              <a:defRPr sz="3866">
                <a:solidFill>
                  <a:srgbClr val="CE2E83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chnologiestraat 21-25 I 1082 Brussel…"/>
          <p:cNvSpPr txBox="1"/>
          <p:nvPr/>
        </p:nvSpPr>
        <p:spPr>
          <a:xfrm>
            <a:off x="217131" y="12757149"/>
            <a:ext cx="2394973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defRPr sz="1600">
                <a:solidFill>
                  <a:srgbClr val="6E6A68"/>
                </a:solidFill>
              </a:defRPr>
            </a:pPr>
            <a:r>
              <a:t>Technologiestraat 21-25 I 1082 Brussel </a:t>
            </a:r>
            <a:endParaRPr sz="1200"/>
          </a:p>
          <a:p>
            <a:pPr algn="ctr" defTabSz="457200">
              <a:lnSpc>
                <a:spcPct val="100000"/>
              </a:lnSpc>
              <a:defRPr sz="1600">
                <a:solidFill>
                  <a:srgbClr val="6E6A68"/>
                </a:solidFill>
              </a:defRPr>
            </a:pPr>
            <a:r>
              <a:t> Tel 02 469 09 00 I Fax 02 469 05 70 I www.gocavlaanderen.be I info@gocavlaanderen.be </a:t>
            </a:r>
            <a:endParaRPr sz="1200"/>
          </a:p>
        </p:txBody>
      </p:sp>
      <p:pic>
        <p:nvPicPr>
          <p:cNvPr id="75" name="autokeuring.pdf" descr="autokeurin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450" y="8640000"/>
            <a:ext cx="9921100" cy="36175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259D25-CB3C-4BDB-BD84-D6DE1A8940DD}"/>
              </a:ext>
            </a:extLst>
          </p:cNvPr>
          <p:cNvSpPr/>
          <p:nvPr/>
        </p:nvSpPr>
        <p:spPr>
          <a:xfrm>
            <a:off x="18198353" y="184150"/>
            <a:ext cx="5827059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u="sng" dirty="0">
                <a:solidFill>
                  <a:schemeClr val="bg2">
                    <a:lumMod val="50000"/>
                  </a:schemeClr>
                </a:solidFill>
                <a:latin typeface="Calibri "/>
              </a:rPr>
              <a:t>Informal document 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alibri "/>
              </a:rPr>
              <a:t>GRPE-87-36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libri "/>
            </a:endParaRPr>
          </a:p>
          <a:p>
            <a:pPr algn="r"/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Calibri "/>
              </a:rPr>
              <a:t>87th GRPE, 10 – 13 January 2023 </a:t>
            </a:r>
          </a:p>
          <a:p>
            <a:pPr algn="r"/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Calibri "/>
              </a:rPr>
              <a:t>agenda item 13. </a:t>
            </a: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27276134-2619-4BD2-AC80-8FEB3A9FC470}"/>
              </a:ext>
            </a:extLst>
          </p:cNvPr>
          <p:cNvSpPr/>
          <p:nvPr/>
        </p:nvSpPr>
        <p:spPr>
          <a:xfrm>
            <a:off x="467544" y="181836"/>
            <a:ext cx="5467091" cy="774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Transmitted by the </a:t>
            </a:r>
            <a:r>
              <a:rPr lang="en-US" b="0" strike="noStrike" spc="-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 from CITA</a:t>
            </a:r>
            <a:endParaRPr lang="en-US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83A546E1-1857-4C11-A59B-28FFCA2BA0A8}"/>
              </a:ext>
            </a:extLst>
          </p:cNvPr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/>
              <a:t>Technologiestraat</a:t>
            </a:r>
            <a:r>
              <a:rPr dirty="0"/>
              <a:t> 21-25 I 1082 Brussel I Tel 02 469 09 00 I Fax 02 469 05 70 I www.gocavlaanderen.be I info@gocavlaanderen.be </a:t>
            </a:r>
          </a:p>
        </p:txBody>
      </p:sp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11" name="Missie &amp;  Visie"/>
          <p:cNvSpPr txBox="1"/>
          <p:nvPr/>
        </p:nvSpPr>
        <p:spPr>
          <a:xfrm>
            <a:off x="22608926" y="108987"/>
            <a:ext cx="1558120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CA Vlaanderen blijft getrouw aan missie en visie">
            <a:extLst>
              <a:ext uri="{FF2B5EF4-FFF2-40B4-BE49-F238E27FC236}">
                <a16:creationId xmlns:a16="http://schemas.microsoft.com/office/drawing/2014/main" id="{5CD6CDAC-DDB5-4E7D-A1F5-B9B46CFE4A99}"/>
              </a:ext>
            </a:extLst>
          </p:cNvPr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Sample 2018 – distribution by age</a:t>
            </a:r>
            <a:endParaRPr sz="6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5202C-6671-184F-71D0-E77F6A6873B5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08491-AA8B-DE8F-97B4-F327C27F8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275" y="2136238"/>
            <a:ext cx="14693447" cy="106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095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11" name="Missie &amp;  Visie"/>
          <p:cNvSpPr txBox="1"/>
          <p:nvPr/>
        </p:nvSpPr>
        <p:spPr>
          <a:xfrm>
            <a:off x="22108790" y="108987"/>
            <a:ext cx="2058256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FLANDERS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GOCA Vlaanderen blijft getrouw aan missie en visie"/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TEST RESULTS</a:t>
            </a:r>
            <a:endParaRPr sz="6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83A546E1-1857-4C11-A59B-28FFCA2BA0A8}"/>
              </a:ext>
            </a:extLst>
          </p:cNvPr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/>
              <a:t>Technologiestraat</a:t>
            </a:r>
            <a:r>
              <a:rPr dirty="0"/>
              <a:t> 21-25 I 1082 Brussel I Tel 02 469 09 00 I Fax 02 469 05 70 I www.gocavlaanderen.be I info@gocavlaanderen.be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C7DA8-B7C5-077D-ABAE-003B48D9EAED}"/>
              </a:ext>
            </a:extLst>
          </p:cNvPr>
          <p:cNvSpPr txBox="1"/>
          <p:nvPr/>
        </p:nvSpPr>
        <p:spPr>
          <a:xfrm>
            <a:off x="2720340" y="4441409"/>
            <a:ext cx="1390605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914400" marR="0" indent="-9144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rgbClr val="CE2E83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Results of study in 2018</a:t>
            </a:r>
          </a:p>
          <a:p>
            <a:pPr marL="914400" marR="0" indent="-9144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800" b="1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2 months implementation in 2022</a:t>
            </a:r>
            <a:endParaRPr kumimoji="0" lang="en-GB" sz="4800" b="1" i="0" u="none" strike="noStrike" cap="none" spc="0" normalizeH="0" baseline="0" dirty="0">
              <a:ln>
                <a:noFill/>
              </a:ln>
              <a:solidFill>
                <a:srgbClr val="CE2E83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Lato Regula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29DA2C-DA6E-A0DB-DED4-8A57FDABDD43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</p:spTree>
    <p:extLst>
      <p:ext uri="{BB962C8B-B14F-4D97-AF65-F5344CB8AC3E}">
        <p14:creationId xmlns:p14="http://schemas.microsoft.com/office/powerpoint/2010/main" val="6314351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11" name="Missie &amp;  Visie"/>
          <p:cNvSpPr txBox="1"/>
          <p:nvPr/>
        </p:nvSpPr>
        <p:spPr>
          <a:xfrm>
            <a:off x="22108789" y="108987"/>
            <a:ext cx="2058257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FLANDERS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GOCA Vlaanderen blijft getrouw aan missie en visie"/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Sample of Flanders</a:t>
            </a:r>
            <a:endParaRPr sz="6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83A546E1-1857-4C11-A59B-28FFCA2BA0A8}"/>
              </a:ext>
            </a:extLst>
          </p:cNvPr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/>
              <a:t>Technologiestraat</a:t>
            </a:r>
            <a:r>
              <a:rPr dirty="0"/>
              <a:t> 21-25 I 1082 Brussel I Tel 02 469 09 00 I Fax 02 469 05 70 I www.gocavlaanderen.be I info@gocavlaanderen.be </a:t>
            </a:r>
          </a:p>
        </p:txBody>
      </p:sp>
      <p:sp>
        <p:nvSpPr>
          <p:cNvPr id="15" name="GOCA Vlaanderen blijft getrouw aan missie en visie">
            <a:extLst>
              <a:ext uri="{FF2B5EF4-FFF2-40B4-BE49-F238E27FC236}">
                <a16:creationId xmlns:a16="http://schemas.microsoft.com/office/drawing/2014/main" id="{5C8DC96D-ACDC-4461-911B-447FC76E2E86}"/>
              </a:ext>
            </a:extLst>
          </p:cNvPr>
          <p:cNvSpPr txBox="1"/>
          <p:nvPr/>
        </p:nvSpPr>
        <p:spPr>
          <a:xfrm>
            <a:off x="733985" y="1685981"/>
            <a:ext cx="20421261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313.615 tested vehicles</a:t>
            </a:r>
            <a:endParaRPr sz="5400" baseline="-25000" dirty="0">
              <a:solidFill>
                <a:srgbClr val="CE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D8DE0F-F1EB-0330-04D7-8AF287FD39DE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703170-7D29-17D0-E982-A92EED11D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00" y="2958437"/>
            <a:ext cx="12997799" cy="94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152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11" name="Missie &amp;  Visie"/>
          <p:cNvSpPr txBox="1"/>
          <p:nvPr/>
        </p:nvSpPr>
        <p:spPr>
          <a:xfrm>
            <a:off x="22108790" y="108987"/>
            <a:ext cx="2058256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FLANDERS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83A546E1-1857-4C11-A59B-28FFCA2BA0A8}"/>
              </a:ext>
            </a:extLst>
          </p:cNvPr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/>
              <a:t>Technologiestraat</a:t>
            </a:r>
            <a:r>
              <a:rPr dirty="0"/>
              <a:t> 21-25 I 1082 Brussel I Tel 02 469 09 00 I Fax 02 469 05 70 I www.gocavlaanderen.be I info@gocavlaanderen.be </a:t>
            </a:r>
          </a:p>
        </p:txBody>
      </p:sp>
      <p:sp>
        <p:nvSpPr>
          <p:cNvPr id="15" name="GOCA Vlaanderen blijft getrouw aan missie en visie">
            <a:extLst>
              <a:ext uri="{FF2B5EF4-FFF2-40B4-BE49-F238E27FC236}">
                <a16:creationId xmlns:a16="http://schemas.microsoft.com/office/drawing/2014/main" id="{5C8DC96D-ACDC-4461-911B-447FC76E2E86}"/>
              </a:ext>
            </a:extLst>
          </p:cNvPr>
          <p:cNvSpPr txBox="1"/>
          <p:nvPr/>
        </p:nvSpPr>
        <p:spPr>
          <a:xfrm>
            <a:off x="733985" y="1685981"/>
            <a:ext cx="20421261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threshold is 1.000.000 cm</a:t>
            </a:r>
            <a:r>
              <a:rPr lang="en-US" sz="5400" baseline="300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 </a:t>
            </a:r>
            <a:r>
              <a:rPr lang="en-US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6,76 % was rejected</a:t>
            </a:r>
            <a:endParaRPr sz="5400" dirty="0">
              <a:solidFill>
                <a:srgbClr val="CE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65CE5B-10A5-6BC6-A67D-1EBC5DC8B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359529"/>
              </p:ext>
            </p:extLst>
          </p:nvPr>
        </p:nvGraphicFramePr>
        <p:xfrm>
          <a:off x="4343400" y="3495170"/>
          <a:ext cx="16253460" cy="9146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26660">
                  <a:extLst>
                    <a:ext uri="{9D8B030D-6E8A-4147-A177-3AD203B41FA5}">
                      <a16:colId xmlns:a16="http://schemas.microsoft.com/office/drawing/2014/main" val="2914912833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3514559994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295711457"/>
                    </a:ext>
                  </a:extLst>
                </a:gridCol>
              </a:tblGrid>
              <a:tr h="135412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en-GB" sz="36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GB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71176"/>
                  </a:ext>
                </a:extLst>
              </a:tr>
              <a:tr h="134160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 5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11,20%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10,96%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152995"/>
                  </a:ext>
                </a:extLst>
              </a:tr>
              <a:tr h="1341606">
                <a:tc>
                  <a:txBody>
                    <a:bodyPr/>
                    <a:lstStyle/>
                    <a:p>
                      <a:pPr lvl="2"/>
                      <a:r>
                        <a:rPr lang="en-US" sz="3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 5a</a:t>
                      </a:r>
                      <a:endParaRPr lang="en-GB" sz="3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2" algn="ctr"/>
                      <a:r>
                        <a:rPr lang="en-US" sz="3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13,68%</a:t>
                      </a:r>
                      <a:endParaRPr lang="en-GB" sz="3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2" algn="ctr"/>
                      <a:r>
                        <a:rPr lang="en-US" sz="3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13,81%</a:t>
                      </a:r>
                      <a:endParaRPr lang="en-GB" sz="3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6474"/>
                  </a:ext>
                </a:extLst>
              </a:tr>
              <a:tr h="1703026">
                <a:tc>
                  <a:txBody>
                    <a:bodyPr/>
                    <a:lstStyle/>
                    <a:p>
                      <a:pPr lvl="2"/>
                      <a:r>
                        <a:rPr lang="en-US" sz="3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 5b</a:t>
                      </a:r>
                      <a:endParaRPr lang="en-GB" sz="3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2" algn="ctr"/>
                      <a:r>
                        <a:rPr lang="en-US" sz="3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6,79%</a:t>
                      </a:r>
                      <a:endParaRPr lang="en-GB" sz="3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91440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u="none" strike="noStrike" cap="none" spc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8,94%</a:t>
                      </a:r>
                      <a:endParaRPr lang="en-GB" sz="3600" b="0" i="0" u="none" strike="noStrike" cap="none" spc="0" baseline="0" dirty="0">
                        <a:solidFill>
                          <a:schemeClr val="bg1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Lato Regular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312702"/>
                  </a:ext>
                </a:extLst>
              </a:tr>
              <a:tr h="170302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 6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1,89%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2,22%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360309"/>
                  </a:ext>
                </a:extLst>
              </a:tr>
              <a:tr h="1703026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0,29%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311097"/>
                  </a:ext>
                </a:extLst>
              </a:tr>
            </a:tbl>
          </a:graphicData>
        </a:graphic>
      </p:graphicFrame>
      <p:sp>
        <p:nvSpPr>
          <p:cNvPr id="3" name="GOCA Vlaanderen blijft getrouw aan missie en visie">
            <a:extLst>
              <a:ext uri="{FF2B5EF4-FFF2-40B4-BE49-F238E27FC236}">
                <a16:creationId xmlns:a16="http://schemas.microsoft.com/office/drawing/2014/main" id="{F2386EBE-9729-F455-718E-C2EBF5C4F582}"/>
              </a:ext>
            </a:extLst>
          </p:cNvPr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Sample of Flanders</a:t>
            </a:r>
            <a:endParaRPr sz="6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4E849C-8C1F-8508-DE2A-FD1FE03B6355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DE16A-6466-7788-89C5-8C096BC5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36" y="10971793"/>
            <a:ext cx="2346483" cy="16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0246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111" name="Missie &amp;  Visie"/>
          <p:cNvSpPr txBox="1"/>
          <p:nvPr/>
        </p:nvSpPr>
        <p:spPr>
          <a:xfrm>
            <a:off x="22108790" y="108987"/>
            <a:ext cx="2058256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FLANDERS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83A546E1-1857-4C11-A59B-28FFCA2BA0A8}"/>
              </a:ext>
            </a:extLst>
          </p:cNvPr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/>
              <a:t>Technologiestraat</a:t>
            </a:r>
            <a:r>
              <a:rPr dirty="0"/>
              <a:t> 21-25 I 1082 Brussel I Tel 02 469 09 00 I Fax 02 469 05 70 I www.gocavlaanderen.be I info@gocavlaanderen.be </a:t>
            </a:r>
          </a:p>
        </p:txBody>
      </p:sp>
      <p:sp>
        <p:nvSpPr>
          <p:cNvPr id="15" name="GOCA Vlaanderen blijft getrouw aan missie en visie">
            <a:extLst>
              <a:ext uri="{FF2B5EF4-FFF2-40B4-BE49-F238E27FC236}">
                <a16:creationId xmlns:a16="http://schemas.microsoft.com/office/drawing/2014/main" id="{5C8DC96D-ACDC-4461-911B-447FC76E2E86}"/>
              </a:ext>
            </a:extLst>
          </p:cNvPr>
          <p:cNvSpPr txBox="1"/>
          <p:nvPr/>
        </p:nvSpPr>
        <p:spPr>
          <a:xfrm>
            <a:off x="733985" y="1685981"/>
            <a:ext cx="20421261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threshold would be 250.000 cm</a:t>
            </a:r>
            <a:r>
              <a:rPr lang="en-US" sz="5400" baseline="300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en-US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9,87% would be rejected</a:t>
            </a:r>
            <a:endParaRPr sz="5400" baseline="30000" dirty="0">
              <a:solidFill>
                <a:srgbClr val="CE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65CE5B-10A5-6BC6-A67D-1EBC5DC8B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39502"/>
              </p:ext>
            </p:extLst>
          </p:nvPr>
        </p:nvGraphicFramePr>
        <p:xfrm>
          <a:off x="4343400" y="3495170"/>
          <a:ext cx="16253460" cy="92072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26660">
                  <a:extLst>
                    <a:ext uri="{9D8B030D-6E8A-4147-A177-3AD203B41FA5}">
                      <a16:colId xmlns:a16="http://schemas.microsoft.com/office/drawing/2014/main" val="2914912833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3514559994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295711457"/>
                    </a:ext>
                  </a:extLst>
                </a:gridCol>
              </a:tblGrid>
              <a:tr h="135412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GB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006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71176"/>
                  </a:ext>
                </a:extLst>
              </a:tr>
              <a:tr h="134160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 5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16,73%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15,30%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152995"/>
                  </a:ext>
                </a:extLst>
              </a:tr>
              <a:tr h="1543404">
                <a:tc>
                  <a:txBody>
                    <a:bodyPr/>
                    <a:lstStyle/>
                    <a:p>
                      <a:pPr lvl="2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 5a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2"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20,52%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2"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19,01%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36474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lvl="2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 5b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2"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91440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12,67%</a:t>
                      </a:r>
                      <a:endParaRPr lang="en-GB" sz="3600" b="0" i="0" u="none" strike="noStrike" cap="none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Lato Regular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312702"/>
                  </a:ext>
                </a:extLst>
              </a:tr>
              <a:tr h="170302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 6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6,29%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4,01%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60309"/>
                  </a:ext>
                </a:extLst>
              </a:tr>
              <a:tr h="1703026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0,29%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0,29%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104764"/>
                  </a:ext>
                </a:extLst>
              </a:tr>
            </a:tbl>
          </a:graphicData>
        </a:graphic>
      </p:graphicFrame>
      <p:sp>
        <p:nvSpPr>
          <p:cNvPr id="3" name="GOCA Vlaanderen blijft getrouw aan missie en visie">
            <a:extLst>
              <a:ext uri="{FF2B5EF4-FFF2-40B4-BE49-F238E27FC236}">
                <a16:creationId xmlns:a16="http://schemas.microsoft.com/office/drawing/2014/main" id="{F2386EBE-9729-F455-718E-C2EBF5C4F582}"/>
              </a:ext>
            </a:extLst>
          </p:cNvPr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Sample of Flanders</a:t>
            </a:r>
            <a:endParaRPr sz="6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23A27-2E28-FC84-B0B0-38070D42790C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E9E53-1668-3B07-93E4-4ACB9D54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36" y="11032665"/>
            <a:ext cx="2346483" cy="16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352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111" name="Missie &amp;  Visie"/>
          <p:cNvSpPr txBox="1"/>
          <p:nvPr/>
        </p:nvSpPr>
        <p:spPr>
          <a:xfrm>
            <a:off x="22108790" y="108987"/>
            <a:ext cx="2058256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FLANDERS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83A546E1-1857-4C11-A59B-28FFCA2BA0A8}"/>
              </a:ext>
            </a:extLst>
          </p:cNvPr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/>
              <a:t>Technologiestraat</a:t>
            </a:r>
            <a:r>
              <a:rPr dirty="0"/>
              <a:t> 21-25 I 1082 Brussel I Tel 02 469 09 00 I Fax 02 469 05 70 I www.gocavlaanderen.be I info@gocavlaanderen.be </a:t>
            </a:r>
          </a:p>
        </p:txBody>
      </p:sp>
      <p:sp>
        <p:nvSpPr>
          <p:cNvPr id="15" name="GOCA Vlaanderen blijft getrouw aan missie en visie">
            <a:extLst>
              <a:ext uri="{FF2B5EF4-FFF2-40B4-BE49-F238E27FC236}">
                <a16:creationId xmlns:a16="http://schemas.microsoft.com/office/drawing/2014/main" id="{5C8DC96D-ACDC-4461-911B-447FC76E2E86}"/>
              </a:ext>
            </a:extLst>
          </p:cNvPr>
          <p:cNvSpPr txBox="1"/>
          <p:nvPr/>
        </p:nvSpPr>
        <p:spPr>
          <a:xfrm>
            <a:off x="733985" y="1685981"/>
            <a:ext cx="20421261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threshold is 1.000.000 cm</a:t>
            </a:r>
            <a:r>
              <a:rPr lang="en-US" sz="5400" baseline="300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 </a:t>
            </a:r>
            <a:r>
              <a:rPr lang="en-US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related to mileage of vehicle</a:t>
            </a:r>
            <a:endParaRPr sz="5400" dirty="0">
              <a:solidFill>
                <a:srgbClr val="CE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65CE5B-10A5-6BC6-A67D-1EBC5DC8B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96739"/>
              </p:ext>
            </p:extLst>
          </p:nvPr>
        </p:nvGraphicFramePr>
        <p:xfrm>
          <a:off x="5624585" y="3439593"/>
          <a:ext cx="10640060" cy="9146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10115">
                  <a:extLst>
                    <a:ext uri="{9D8B030D-6E8A-4147-A177-3AD203B41FA5}">
                      <a16:colId xmlns:a16="http://schemas.microsoft.com/office/drawing/2014/main" val="2914912833"/>
                    </a:ext>
                  </a:extLst>
                </a:gridCol>
                <a:gridCol w="5329945">
                  <a:extLst>
                    <a:ext uri="{9D8B030D-6E8A-4147-A177-3AD203B41FA5}">
                      <a16:colId xmlns:a16="http://schemas.microsoft.com/office/drawing/2014/main" val="295711457"/>
                    </a:ext>
                  </a:extLst>
                </a:gridCol>
              </a:tblGrid>
              <a:tr h="135412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mileage</a:t>
                      </a:r>
                      <a:endParaRPr lang="en-GB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006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GB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006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71176"/>
                  </a:ext>
                </a:extLst>
              </a:tr>
              <a:tr h="134160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0 - 50.000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1,21%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152995"/>
                  </a:ext>
                </a:extLst>
              </a:tr>
              <a:tr h="1341606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50.001 - 100.000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3,79%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36474"/>
                  </a:ext>
                </a:extLst>
              </a:tr>
              <a:tr h="1703026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100.001 - 150.000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7,29%</a:t>
                      </a:r>
                      <a:endParaRPr lang="en-GB" sz="3600" b="0" i="0" u="none" strike="noStrike" cap="none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Lato Regular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312702"/>
                  </a:ext>
                </a:extLst>
              </a:tr>
              <a:tr h="170302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150.001 – 200.000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600" b="0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10,38%</a:t>
                      </a:r>
                      <a:endParaRPr lang="en-GB" sz="3600" b="0" i="0" u="none" strike="noStrike" cap="none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Lato Regular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60309"/>
                  </a:ext>
                </a:extLst>
              </a:tr>
              <a:tr h="170302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+ 200.000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600" b="0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13,20%</a:t>
                      </a:r>
                      <a:endParaRPr lang="en-GB" sz="3600" b="0" i="0" u="none" strike="noStrike" cap="none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Lato Regular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316889"/>
                  </a:ext>
                </a:extLst>
              </a:tr>
            </a:tbl>
          </a:graphicData>
        </a:graphic>
      </p:graphicFrame>
      <p:sp>
        <p:nvSpPr>
          <p:cNvPr id="3" name="GOCA Vlaanderen blijft getrouw aan missie en visie">
            <a:extLst>
              <a:ext uri="{FF2B5EF4-FFF2-40B4-BE49-F238E27FC236}">
                <a16:creationId xmlns:a16="http://schemas.microsoft.com/office/drawing/2014/main" id="{F2386EBE-9729-F455-718E-C2EBF5C4F582}"/>
              </a:ext>
            </a:extLst>
          </p:cNvPr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Sample of Flanders</a:t>
            </a:r>
            <a:endParaRPr sz="6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5B9FDA-9197-71D3-5FFE-44290770750E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</p:spTree>
    <p:extLst>
      <p:ext uri="{BB962C8B-B14F-4D97-AF65-F5344CB8AC3E}">
        <p14:creationId xmlns:p14="http://schemas.microsoft.com/office/powerpoint/2010/main" val="42356322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111" name="Missie &amp;  Visie"/>
          <p:cNvSpPr txBox="1"/>
          <p:nvPr/>
        </p:nvSpPr>
        <p:spPr>
          <a:xfrm>
            <a:off x="22108790" y="108987"/>
            <a:ext cx="2058256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FLANDERS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83A546E1-1857-4C11-A59B-28FFCA2BA0A8}"/>
              </a:ext>
            </a:extLst>
          </p:cNvPr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/>
              <a:t>Technologiestraat</a:t>
            </a:r>
            <a:r>
              <a:rPr dirty="0"/>
              <a:t> 21-25 I 1082 Brussel I Tel 02 469 09 00 I Fax 02 469 05 70 I www.gocavlaanderen.be I info@gocavlaanderen.be </a:t>
            </a:r>
          </a:p>
        </p:txBody>
      </p:sp>
      <p:sp>
        <p:nvSpPr>
          <p:cNvPr id="15" name="GOCA Vlaanderen blijft getrouw aan missie en visie">
            <a:extLst>
              <a:ext uri="{FF2B5EF4-FFF2-40B4-BE49-F238E27FC236}">
                <a16:creationId xmlns:a16="http://schemas.microsoft.com/office/drawing/2014/main" id="{5C8DC96D-ACDC-4461-911B-447FC76E2E86}"/>
              </a:ext>
            </a:extLst>
          </p:cNvPr>
          <p:cNvSpPr txBox="1"/>
          <p:nvPr/>
        </p:nvSpPr>
        <p:spPr>
          <a:xfrm>
            <a:off x="733985" y="1685981"/>
            <a:ext cx="20421261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threshold is 1.000.000 cm</a:t>
            </a:r>
            <a:r>
              <a:rPr lang="en-US" sz="5400" baseline="300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 </a:t>
            </a:r>
            <a:r>
              <a:rPr lang="en-US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related to age of vehicle</a:t>
            </a:r>
            <a:endParaRPr sz="5400" dirty="0">
              <a:solidFill>
                <a:srgbClr val="CE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CA Vlaanderen blijft getrouw aan missie en visie">
            <a:extLst>
              <a:ext uri="{FF2B5EF4-FFF2-40B4-BE49-F238E27FC236}">
                <a16:creationId xmlns:a16="http://schemas.microsoft.com/office/drawing/2014/main" id="{F2386EBE-9729-F455-718E-C2EBF5C4F582}"/>
              </a:ext>
            </a:extLst>
          </p:cNvPr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Sample of Flanders</a:t>
            </a:r>
            <a:endParaRPr sz="6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ACA4EC-4891-B876-7AA6-F9F91EE42B46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0AA192-18B5-40B9-1DB8-C6C1D1F97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39554"/>
              </p:ext>
            </p:extLst>
          </p:nvPr>
        </p:nvGraphicFramePr>
        <p:xfrm>
          <a:off x="2424442" y="3553390"/>
          <a:ext cx="18206707" cy="7966897"/>
        </p:xfrm>
        <a:graphic>
          <a:graphicData uri="http://schemas.openxmlformats.org/drawingml/2006/table">
            <a:tbl>
              <a:tblPr/>
              <a:tblGrid>
                <a:gridCol w="6033889">
                  <a:extLst>
                    <a:ext uri="{9D8B030D-6E8A-4147-A177-3AD203B41FA5}">
                      <a16:colId xmlns:a16="http://schemas.microsoft.com/office/drawing/2014/main" val="784043267"/>
                    </a:ext>
                  </a:extLst>
                </a:gridCol>
                <a:gridCol w="6086409">
                  <a:extLst>
                    <a:ext uri="{9D8B030D-6E8A-4147-A177-3AD203B41FA5}">
                      <a16:colId xmlns:a16="http://schemas.microsoft.com/office/drawing/2014/main" val="3890516934"/>
                    </a:ext>
                  </a:extLst>
                </a:gridCol>
                <a:gridCol w="6086409">
                  <a:extLst>
                    <a:ext uri="{9D8B030D-6E8A-4147-A177-3AD203B41FA5}">
                      <a16:colId xmlns:a16="http://schemas.microsoft.com/office/drawing/2014/main" val="1539948516"/>
                    </a:ext>
                  </a:extLst>
                </a:gridCol>
              </a:tblGrid>
              <a:tr h="116259"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3600" b="1" i="0" u="none" strike="noStrike" cap="none" spc="0" baseline="0" dirty="0">
                          <a:solidFill>
                            <a:schemeClr val="bg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Date first registration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600" b="1" i="0" u="none" strike="noStrike" cap="none" spc="0" baseline="0" dirty="0">
                          <a:solidFill>
                            <a:schemeClr val="bg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Number of vehicles</a:t>
                      </a:r>
                      <a:endParaRPr lang="en-GB" sz="3600" b="1" i="0" u="none" strike="noStrike" cap="none" spc="0" baseline="0" dirty="0">
                        <a:solidFill>
                          <a:schemeClr val="bg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Lato Regular"/>
                      </a:endParaRPr>
                    </a:p>
                  </a:txBody>
                  <a:tcPr marL="2615" marR="2615" marT="2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3600" b="1" i="0" u="none" strike="noStrike" cap="none" spc="0" baseline="0" dirty="0">
                          <a:solidFill>
                            <a:schemeClr val="bg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% Rejected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57710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29.621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9,48%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792962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36.070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15,32%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118012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32.294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12,23%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010384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31.796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10,15%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076044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31.921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8,33%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13241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30.541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5,70%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715949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33.222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3,56%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705183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27.589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2,73%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038414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36.326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1,39%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675041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12.824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1,36%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508645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12.900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0,77%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652627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10.723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0,35%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134001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2615" marR="2615" marT="26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5.393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1" i="0" u="none" strike="noStrike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Lato Regular"/>
                        </a:rPr>
                        <a:t>0,02%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6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76723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LOGO GOCA vlaanderen_groot (1).ai" descr="LOGO GOCA vlaanderen_groot (1)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662" y="-987787"/>
            <a:ext cx="14306676" cy="6046515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Dank voor uw aandacht…"/>
          <p:cNvSpPr txBox="1"/>
          <p:nvPr/>
        </p:nvSpPr>
        <p:spPr>
          <a:xfrm>
            <a:off x="2688823" y="4525463"/>
            <a:ext cx="19006353" cy="356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defRPr sz="7500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pPr>
            <a:r>
              <a:rPr lang="en-US" dirty="0"/>
              <a:t>Thank you for your attention</a:t>
            </a:r>
          </a:p>
          <a:p>
            <a:pPr algn="ctr" defTabSz="457200">
              <a:lnSpc>
                <a:spcPct val="100000"/>
              </a:lnSpc>
              <a:defRPr sz="7500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pPr>
            <a:endParaRPr lang="en-US" dirty="0"/>
          </a:p>
          <a:p>
            <a:pPr algn="ctr" defTabSz="457200">
              <a:lnSpc>
                <a:spcPct val="100000"/>
              </a:lnSpc>
              <a:defRPr sz="7500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pPr>
            <a:r>
              <a:rPr lang="en-US" b="1" dirty="0">
                <a:solidFill>
                  <a:srgbClr val="CE2E83"/>
                </a:solidFill>
              </a:rPr>
              <a:t>Questions?</a:t>
            </a:r>
            <a:endParaRPr b="1" dirty="0">
              <a:solidFill>
                <a:srgbClr val="CE2E83"/>
              </a:solidFill>
            </a:endParaRPr>
          </a:p>
        </p:txBody>
      </p:sp>
      <p:sp>
        <p:nvSpPr>
          <p:cNvPr id="562" name="Technologiestraat 21-25 I 1082 Brussel…"/>
          <p:cNvSpPr txBox="1"/>
          <p:nvPr/>
        </p:nvSpPr>
        <p:spPr>
          <a:xfrm>
            <a:off x="217131" y="12757149"/>
            <a:ext cx="2394973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defRPr sz="1600">
                <a:solidFill>
                  <a:srgbClr val="6E6A68"/>
                </a:solidFill>
              </a:defRPr>
            </a:pPr>
            <a:r>
              <a:rPr dirty="0" err="1"/>
              <a:t>Technologiestraat</a:t>
            </a:r>
            <a:r>
              <a:rPr dirty="0"/>
              <a:t> 21-25 I 1082 Brussel </a:t>
            </a:r>
            <a:endParaRPr sz="1200" dirty="0"/>
          </a:p>
          <a:p>
            <a:pPr algn="ctr" defTabSz="457200">
              <a:lnSpc>
                <a:spcPct val="100000"/>
              </a:lnSpc>
              <a:defRPr sz="1600">
                <a:solidFill>
                  <a:srgbClr val="6E6A68"/>
                </a:solidFill>
              </a:defRPr>
            </a:pPr>
            <a:r>
              <a:rPr dirty="0"/>
              <a:t> Tel 02 469 09 00 I Fax 02 469 05 70 I www.gocavlaanderen.be I info@gocavlaanderen.be </a:t>
            </a:r>
            <a:endParaRPr sz="1200" dirty="0"/>
          </a:p>
        </p:txBody>
      </p:sp>
      <p:pic>
        <p:nvPicPr>
          <p:cNvPr id="563" name="autokeuring.pdf" descr="autokeurin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450" y="8842776"/>
            <a:ext cx="9921100" cy="361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LOGO GOCA vlaanderen_groot (1).ai" descr="LOGO GOCA vlaanderen_groot (1)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662" y="-987787"/>
            <a:ext cx="14306676" cy="6046515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Actualisering Visienota GOCA Vlaanderen…"/>
          <p:cNvSpPr txBox="1"/>
          <p:nvPr/>
        </p:nvSpPr>
        <p:spPr>
          <a:xfrm>
            <a:off x="685801" y="4387513"/>
            <a:ext cx="22928580" cy="3457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defRPr sz="7500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PN measurement in Flanders - Belgium</a:t>
            </a:r>
            <a:endParaRPr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lnSpc>
                <a:spcPct val="100000"/>
              </a:lnSpc>
              <a:defRPr sz="3866">
                <a:solidFill>
                  <a:srgbClr val="CE2E83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BE" sz="5400" dirty="0" err="1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BE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- </a:t>
            </a:r>
            <a:r>
              <a:rPr lang="fr-BE" sz="5400" dirty="0" err="1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fr-BE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pPr algn="ctr" defTabSz="457200">
              <a:lnSpc>
                <a:spcPct val="100000"/>
              </a:lnSpc>
              <a:defRPr sz="3866">
                <a:solidFill>
                  <a:srgbClr val="CE2E83"/>
                </a:solidFill>
              </a:defRPr>
            </a:pPr>
            <a:endParaRPr lang="fr-B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lnSpc>
                <a:spcPct val="100000"/>
              </a:lnSpc>
              <a:defRPr sz="3866">
                <a:solidFill>
                  <a:srgbClr val="CE2E83"/>
                </a:solidFill>
              </a:defRPr>
            </a:pPr>
            <a:r>
              <a:rPr lang="en-US" sz="4000" dirty="0">
                <a:solidFill>
                  <a:srgbClr val="006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 Buekenhoudt</a:t>
            </a:r>
            <a:r>
              <a:rPr sz="4000" dirty="0">
                <a:solidFill>
                  <a:srgbClr val="006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>
                <a:solidFill>
                  <a:srgbClr val="006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ECE GRPE January 12</a:t>
            </a:r>
            <a:r>
              <a:rPr lang="en-US" sz="4000" baseline="30000" dirty="0">
                <a:solidFill>
                  <a:srgbClr val="006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000" dirty="0">
                <a:solidFill>
                  <a:srgbClr val="006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sz="4000" dirty="0">
              <a:solidFill>
                <a:srgbClr val="006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chnologiestraat 21-25 I 1082 Brussel…"/>
          <p:cNvSpPr txBox="1"/>
          <p:nvPr/>
        </p:nvSpPr>
        <p:spPr>
          <a:xfrm>
            <a:off x="217131" y="12757149"/>
            <a:ext cx="2394973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defRPr sz="1600">
                <a:solidFill>
                  <a:srgbClr val="6E6A68"/>
                </a:solidFill>
              </a:defRPr>
            </a:pPr>
            <a:r>
              <a:t>Technologiestraat 21-25 I 1082 Brussel </a:t>
            </a:r>
            <a:endParaRPr sz="1200"/>
          </a:p>
          <a:p>
            <a:pPr algn="ctr" defTabSz="457200">
              <a:lnSpc>
                <a:spcPct val="100000"/>
              </a:lnSpc>
              <a:defRPr sz="1600">
                <a:solidFill>
                  <a:srgbClr val="6E6A68"/>
                </a:solidFill>
              </a:defRPr>
            </a:pPr>
            <a:r>
              <a:t> Tel 02 469 09 00 I Fax 02 469 05 70 I www.gocavlaanderen.be I info@gocavlaanderen.be </a:t>
            </a:r>
            <a:endParaRPr sz="1200"/>
          </a:p>
        </p:txBody>
      </p:sp>
      <p:pic>
        <p:nvPicPr>
          <p:cNvPr id="75" name="autokeuring.pdf" descr="autokeurin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450" y="8640000"/>
            <a:ext cx="9921100" cy="3617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22065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1" name="Missie &amp;  Visie"/>
          <p:cNvSpPr txBox="1"/>
          <p:nvPr/>
        </p:nvSpPr>
        <p:spPr>
          <a:xfrm>
            <a:off x="22408551" y="108987"/>
            <a:ext cx="1758495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GOCA Vlaanderen blijft getrouw aan missie en visie"/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PN measurement in Belgium</a:t>
            </a:r>
            <a:endParaRPr sz="6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83A546E1-1857-4C11-A59B-28FFCA2BA0A8}"/>
              </a:ext>
            </a:extLst>
          </p:cNvPr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/>
              <a:t>Technologiestraat</a:t>
            </a:r>
            <a:r>
              <a:rPr dirty="0"/>
              <a:t> 21-25 I 1082 Brussel I Tel 02 469 09 00 I Fax 02 469 05 70 I www.gocavlaanderen.be I info@gocavlaanderen.be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D75B73-F78C-4513-9204-5B3C640CAC06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  <p:sp>
        <p:nvSpPr>
          <p:cNvPr id="15" name="GOCA Vlaanderen blijft getrouw aan missie en visie">
            <a:extLst>
              <a:ext uri="{FF2B5EF4-FFF2-40B4-BE49-F238E27FC236}">
                <a16:creationId xmlns:a16="http://schemas.microsoft.com/office/drawing/2014/main" id="{5C8DC96D-ACDC-4461-911B-447FC76E2E86}"/>
              </a:ext>
            </a:extLst>
          </p:cNvPr>
          <p:cNvSpPr txBox="1"/>
          <p:nvPr/>
        </p:nvSpPr>
        <p:spPr>
          <a:xfrm>
            <a:off x="733985" y="1685981"/>
            <a:ext cx="20421261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endParaRPr sz="5400" baseline="-25000" dirty="0">
              <a:solidFill>
                <a:srgbClr val="CE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65CE5B-10A5-6BC6-A67D-1EBC5DC8B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11517"/>
              </p:ext>
            </p:extLst>
          </p:nvPr>
        </p:nvGraphicFramePr>
        <p:xfrm>
          <a:off x="3771899" y="2964331"/>
          <a:ext cx="16840200" cy="9146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3400">
                  <a:extLst>
                    <a:ext uri="{9D8B030D-6E8A-4147-A177-3AD203B41FA5}">
                      <a16:colId xmlns:a16="http://schemas.microsoft.com/office/drawing/2014/main" val="2914912833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3514559994"/>
                    </a:ext>
                  </a:extLst>
                </a:gridCol>
                <a:gridCol w="5613400">
                  <a:extLst>
                    <a:ext uri="{9D8B030D-6E8A-4147-A177-3AD203B41FA5}">
                      <a16:colId xmlns:a16="http://schemas.microsoft.com/office/drawing/2014/main" val="295711457"/>
                    </a:ext>
                  </a:extLst>
                </a:gridCol>
              </a:tblGrid>
              <a:tr h="135412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Flanders &amp; Brussels</a:t>
                      </a:r>
                      <a:endParaRPr lang="en-GB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Wallonia</a:t>
                      </a:r>
                      <a:endParaRPr lang="en-GB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71176"/>
                  </a:ext>
                </a:extLst>
              </a:tr>
              <a:tr h="134160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 category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M1, N1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M1, N1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152995"/>
                  </a:ext>
                </a:extLst>
              </a:tr>
              <a:tr h="134160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 type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Diesel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Diesel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36474"/>
                  </a:ext>
                </a:extLst>
              </a:tr>
              <a:tr h="170302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 Norm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 5a and higher 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 5b and higher 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312702"/>
                  </a:ext>
                </a:extLst>
              </a:tr>
              <a:tr h="170302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[cm</a:t>
                      </a:r>
                      <a:r>
                        <a:rPr lang="en-US" sz="360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(250.000) – 1.000.000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(250.000) – 1.000.000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60309"/>
                  </a:ext>
                </a:extLst>
              </a:tr>
              <a:tr h="170302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specifications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NMi (NPTI)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 &amp; CAPELEC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NMi (NPTI)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 &amp; CAPELEC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06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3658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" name="Overzicht">
            <a:extLst>
              <a:ext uri="{FF2B5EF4-FFF2-40B4-BE49-F238E27FC236}">
                <a16:creationId xmlns:a16="http://schemas.microsoft.com/office/drawing/2014/main" id="{E02140E3-63B5-4E09-A8FD-26CBC163137B}"/>
              </a:ext>
            </a:extLst>
          </p:cNvPr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340805">
              <a:lnSpc>
                <a:spcPct val="80000"/>
              </a:lnSpc>
              <a:defRPr sz="7679" spc="-153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Measurement procedure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C9249BD9-BCF4-47B1-AF0F-78DDF7809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59456"/>
              </p:ext>
            </p:extLst>
          </p:nvPr>
        </p:nvGraphicFramePr>
        <p:xfrm>
          <a:off x="2535921" y="2520000"/>
          <a:ext cx="19312157" cy="1331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12157">
                  <a:extLst>
                    <a:ext uri="{9D8B030D-6E8A-4147-A177-3AD203B41FA5}">
                      <a16:colId xmlns:a16="http://schemas.microsoft.com/office/drawing/2014/main" val="2928281418"/>
                    </a:ext>
                  </a:extLst>
                </a:gridCol>
              </a:tblGrid>
              <a:tr h="1331605">
                <a:tc>
                  <a:txBody>
                    <a:bodyPr/>
                    <a:lstStyle/>
                    <a:p>
                      <a:pPr lvl="1" algn="l"/>
                      <a:r>
                        <a:rPr lang="nl-NL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 procedure </a:t>
                      </a:r>
                      <a:r>
                        <a:rPr lang="nl-NL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</a:t>
                      </a:r>
                      <a:r>
                        <a:rPr lang="nl-NL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Idle</a:t>
                      </a:r>
                      <a:r>
                        <a:rPr lang="nl-NL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87088"/>
                  </a:ext>
                </a:extLst>
              </a:tr>
            </a:tbl>
          </a:graphicData>
        </a:graphic>
      </p:graphicFrame>
      <p:sp>
        <p:nvSpPr>
          <p:cNvPr id="67" name="Rounded Rectangle 8">
            <a:extLst>
              <a:ext uri="{FF2B5EF4-FFF2-40B4-BE49-F238E27FC236}">
                <a16:creationId xmlns:a16="http://schemas.microsoft.com/office/drawing/2014/main" id="{F4786365-80E6-4C3E-9D46-4B279A23A80D}"/>
              </a:ext>
            </a:extLst>
          </p:cNvPr>
          <p:cNvSpPr/>
          <p:nvPr/>
        </p:nvSpPr>
        <p:spPr>
          <a:xfrm>
            <a:off x="2535921" y="4404499"/>
            <a:ext cx="3915213" cy="230700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E2E8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 time</a:t>
            </a:r>
          </a:p>
          <a:p>
            <a:pPr marL="0" marR="0" lvl="0" indent="0" algn="ctr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15s</a:t>
            </a:r>
          </a:p>
        </p:txBody>
      </p:sp>
      <p:sp>
        <p:nvSpPr>
          <p:cNvPr id="68" name="Rounded Rectangle 9">
            <a:extLst>
              <a:ext uri="{FF2B5EF4-FFF2-40B4-BE49-F238E27FC236}">
                <a16:creationId xmlns:a16="http://schemas.microsoft.com/office/drawing/2014/main" id="{5834D720-2582-4823-94AF-B975FD8F31FD}"/>
              </a:ext>
            </a:extLst>
          </p:cNvPr>
          <p:cNvSpPr/>
          <p:nvPr/>
        </p:nvSpPr>
        <p:spPr>
          <a:xfrm>
            <a:off x="6612140" y="4367003"/>
            <a:ext cx="3915213" cy="230700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E2E8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 </a:t>
            </a:r>
            <a:r>
              <a:rPr kumimoji="0" lang="nl-BE" sz="26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</a:t>
            </a:r>
            <a:r>
              <a:rPr kumimoji="0" lang="nl-BE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over</a:t>
            </a:r>
          </a:p>
          <a:p>
            <a:pPr marL="0" marR="0" lvl="0" indent="0" algn="ctr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15s</a:t>
            </a:r>
          </a:p>
        </p:txBody>
      </p:sp>
      <p:sp>
        <p:nvSpPr>
          <p:cNvPr id="82" name="Rounded Rectangle 30">
            <a:extLst>
              <a:ext uri="{FF2B5EF4-FFF2-40B4-BE49-F238E27FC236}">
                <a16:creationId xmlns:a16="http://schemas.microsoft.com/office/drawing/2014/main" id="{35253AAF-AE14-440F-A930-D880CA8754D9}"/>
              </a:ext>
            </a:extLst>
          </p:cNvPr>
          <p:cNvSpPr/>
          <p:nvPr/>
        </p:nvSpPr>
        <p:spPr>
          <a:xfrm>
            <a:off x="8579512" y="7174740"/>
            <a:ext cx="4709603" cy="127120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618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6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</a:t>
            </a:r>
            <a:r>
              <a:rPr kumimoji="0" lang="nl-BE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&gt; 1.000.000 cm</a:t>
            </a:r>
            <a:r>
              <a:rPr kumimoji="0" lang="nl-BE" sz="264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</a:t>
            </a:r>
            <a:r>
              <a:rPr kumimoji="0" lang="nl-BE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</p:txBody>
      </p:sp>
      <p:sp>
        <p:nvSpPr>
          <p:cNvPr id="83" name="Rounded Rectangle 31">
            <a:extLst>
              <a:ext uri="{FF2B5EF4-FFF2-40B4-BE49-F238E27FC236}">
                <a16:creationId xmlns:a16="http://schemas.microsoft.com/office/drawing/2014/main" id="{3BE0535B-A8BB-436D-95AA-8C83F2E6B985}"/>
              </a:ext>
            </a:extLst>
          </p:cNvPr>
          <p:cNvSpPr/>
          <p:nvPr/>
        </p:nvSpPr>
        <p:spPr>
          <a:xfrm>
            <a:off x="19064391" y="10778362"/>
            <a:ext cx="1785602" cy="754087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</a:t>
            </a:r>
          </a:p>
        </p:txBody>
      </p:sp>
      <p:sp>
        <p:nvSpPr>
          <p:cNvPr id="84" name="Rounded Rectangle 32">
            <a:extLst>
              <a:ext uri="{FF2B5EF4-FFF2-40B4-BE49-F238E27FC236}">
                <a16:creationId xmlns:a16="http://schemas.microsoft.com/office/drawing/2014/main" id="{DD81AF2B-F125-4329-ABF4-430C9C02CFBF}"/>
              </a:ext>
            </a:extLst>
          </p:cNvPr>
          <p:cNvSpPr/>
          <p:nvPr/>
        </p:nvSpPr>
        <p:spPr>
          <a:xfrm>
            <a:off x="19064391" y="7433300"/>
            <a:ext cx="1785602" cy="754087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NOK</a:t>
            </a:r>
          </a:p>
        </p:txBody>
      </p:sp>
      <p:sp>
        <p:nvSpPr>
          <p:cNvPr id="85" name="Right Arrow 33">
            <a:extLst>
              <a:ext uri="{FF2B5EF4-FFF2-40B4-BE49-F238E27FC236}">
                <a16:creationId xmlns:a16="http://schemas.microsoft.com/office/drawing/2014/main" id="{ADD8F622-49D2-4988-B79C-3972FEB6D995}"/>
              </a:ext>
            </a:extLst>
          </p:cNvPr>
          <p:cNvSpPr/>
          <p:nvPr/>
        </p:nvSpPr>
        <p:spPr>
          <a:xfrm>
            <a:off x="17933049" y="7609142"/>
            <a:ext cx="649310" cy="361465"/>
          </a:xfrm>
          <a:prstGeom prst="rightArrow">
            <a:avLst/>
          </a:prstGeom>
          <a:solidFill>
            <a:srgbClr val="CE2E83"/>
          </a:solidFill>
          <a:ln w="25400" cap="flat" cmpd="sng" algn="ctr">
            <a:solidFill>
              <a:srgbClr val="57878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3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0571FF5-149F-4D56-BC2A-49D177025DDF}"/>
              </a:ext>
            </a:extLst>
          </p:cNvPr>
          <p:cNvSpPr txBox="1"/>
          <p:nvPr/>
        </p:nvSpPr>
        <p:spPr>
          <a:xfrm>
            <a:off x="17662333" y="7235041"/>
            <a:ext cx="66633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Yes</a:t>
            </a:r>
          </a:p>
        </p:txBody>
      </p:sp>
      <p:sp>
        <p:nvSpPr>
          <p:cNvPr id="91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0B3EC88A-F923-48DA-A836-7572FEF08C07}"/>
              </a:ext>
            </a:extLst>
          </p:cNvPr>
          <p:cNvSpPr txBox="1"/>
          <p:nvPr/>
        </p:nvSpPr>
        <p:spPr>
          <a:xfrm>
            <a:off x="6913311" y="13054649"/>
            <a:ext cx="1055737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Technologiestraat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21-25 I 1082 Brussel I Tel 02 469 09 00 I Fax 02 469 05 70 I www.gocavlaanderen.be I info@gocavlaanderen.be </a:t>
            </a:r>
          </a:p>
        </p:txBody>
      </p:sp>
      <p:sp>
        <p:nvSpPr>
          <p:cNvPr id="92" name="Bent-Up Arrow 23">
            <a:extLst>
              <a:ext uri="{FF2B5EF4-FFF2-40B4-BE49-F238E27FC236}">
                <a16:creationId xmlns:a16="http://schemas.microsoft.com/office/drawing/2014/main" id="{25CC134B-A344-4089-AB4B-9A633F5B182E}"/>
              </a:ext>
            </a:extLst>
          </p:cNvPr>
          <p:cNvSpPr/>
          <p:nvPr/>
        </p:nvSpPr>
        <p:spPr>
          <a:xfrm rot="5400000">
            <a:off x="7153047" y="7006556"/>
            <a:ext cx="1271209" cy="1040289"/>
          </a:xfrm>
          <a:prstGeom prst="bentUpArrow">
            <a:avLst/>
          </a:prstGeom>
          <a:solidFill>
            <a:srgbClr val="CE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578784"/>
              </a:solidFill>
            </a:endParaRPr>
          </a:p>
        </p:txBody>
      </p:sp>
      <p:sp>
        <p:nvSpPr>
          <p:cNvPr id="19" name="Rounded Rectangle 30">
            <a:extLst>
              <a:ext uri="{FF2B5EF4-FFF2-40B4-BE49-F238E27FC236}">
                <a16:creationId xmlns:a16="http://schemas.microsoft.com/office/drawing/2014/main" id="{1B98581B-F2E7-FC32-A1F9-3098F6743034}"/>
              </a:ext>
            </a:extLst>
          </p:cNvPr>
          <p:cNvSpPr/>
          <p:nvPr/>
        </p:nvSpPr>
        <p:spPr>
          <a:xfrm>
            <a:off x="10202904" y="9025303"/>
            <a:ext cx="6888230" cy="127120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618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640" kern="1200" dirty="0">
                <a:solidFill>
                  <a:prstClr val="black"/>
                </a:solidFill>
                <a:latin typeface="Calibri"/>
              </a:rPr>
              <a:t>25</a:t>
            </a:r>
            <a:r>
              <a:rPr kumimoji="0" lang="nl-BE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0.000 cm</a:t>
            </a:r>
            <a:r>
              <a:rPr kumimoji="0" lang="nl-BE" sz="264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 </a:t>
            </a:r>
            <a:r>
              <a:rPr kumimoji="0" lang="nl-BE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 </a:t>
            </a:r>
            <a:r>
              <a:rPr kumimoji="0" lang="nl-BE" sz="26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</a:t>
            </a:r>
            <a:r>
              <a:rPr kumimoji="0" lang="nl-BE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&lt; 1.000.000 cm</a:t>
            </a:r>
            <a:r>
              <a:rPr kumimoji="0" lang="nl-BE" sz="264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</a:t>
            </a:r>
            <a:r>
              <a:rPr kumimoji="0" lang="nl-BE" sz="26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</p:txBody>
      </p:sp>
      <p:sp>
        <p:nvSpPr>
          <p:cNvPr id="20" name="Bent-Up Arrow 23">
            <a:extLst>
              <a:ext uri="{FF2B5EF4-FFF2-40B4-BE49-F238E27FC236}">
                <a16:creationId xmlns:a16="http://schemas.microsoft.com/office/drawing/2014/main" id="{B2124950-FFCD-7E7D-3B91-B409AED93B77}"/>
              </a:ext>
            </a:extLst>
          </p:cNvPr>
          <p:cNvSpPr/>
          <p:nvPr/>
        </p:nvSpPr>
        <p:spPr>
          <a:xfrm rot="5400000">
            <a:off x="8776439" y="8857119"/>
            <a:ext cx="1271209" cy="1040289"/>
          </a:xfrm>
          <a:prstGeom prst="bentUpArrow">
            <a:avLst/>
          </a:prstGeom>
          <a:solidFill>
            <a:srgbClr val="CE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578784"/>
              </a:solidFill>
            </a:endParaRPr>
          </a:p>
        </p:txBody>
      </p:sp>
      <p:sp>
        <p:nvSpPr>
          <p:cNvPr id="21" name="Rounded Rectangle 32">
            <a:extLst>
              <a:ext uri="{FF2B5EF4-FFF2-40B4-BE49-F238E27FC236}">
                <a16:creationId xmlns:a16="http://schemas.microsoft.com/office/drawing/2014/main" id="{9F22E5DA-D0E6-A400-B871-0BD8CD6951A9}"/>
              </a:ext>
            </a:extLst>
          </p:cNvPr>
          <p:cNvSpPr/>
          <p:nvPr/>
        </p:nvSpPr>
        <p:spPr>
          <a:xfrm>
            <a:off x="19064391" y="9294353"/>
            <a:ext cx="1785602" cy="754087"/>
          </a:xfrm>
          <a:prstGeom prst="roundRect">
            <a:avLst/>
          </a:prstGeom>
          <a:solidFill>
            <a:srgbClr val="FF7E42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640" kern="1200" dirty="0" err="1">
                <a:solidFill>
                  <a:prstClr val="black"/>
                </a:solidFill>
                <a:latin typeface="Calibri"/>
              </a:rPr>
              <a:t>Remark</a:t>
            </a:r>
            <a:endParaRPr kumimoji="0" lang="nl-BE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ight Arrow 33">
            <a:extLst>
              <a:ext uri="{FF2B5EF4-FFF2-40B4-BE49-F238E27FC236}">
                <a16:creationId xmlns:a16="http://schemas.microsoft.com/office/drawing/2014/main" id="{92D1F0EB-3298-F8D3-BF2D-F5EEBB71365F}"/>
              </a:ext>
            </a:extLst>
          </p:cNvPr>
          <p:cNvSpPr/>
          <p:nvPr/>
        </p:nvSpPr>
        <p:spPr>
          <a:xfrm>
            <a:off x="17933049" y="9470195"/>
            <a:ext cx="649310" cy="361465"/>
          </a:xfrm>
          <a:prstGeom prst="rightArrow">
            <a:avLst/>
          </a:prstGeom>
          <a:solidFill>
            <a:srgbClr val="CE2E83"/>
          </a:solidFill>
          <a:ln w="25400" cap="flat" cmpd="sng" algn="ctr">
            <a:solidFill>
              <a:srgbClr val="57878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3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Arrow 34">
            <a:extLst>
              <a:ext uri="{FF2B5EF4-FFF2-40B4-BE49-F238E27FC236}">
                <a16:creationId xmlns:a16="http://schemas.microsoft.com/office/drawing/2014/main" id="{CB993812-4A0C-0B04-B384-C73682C0DEEA}"/>
              </a:ext>
            </a:extLst>
          </p:cNvPr>
          <p:cNvSpPr/>
          <p:nvPr/>
        </p:nvSpPr>
        <p:spPr>
          <a:xfrm>
            <a:off x="17921595" y="10920349"/>
            <a:ext cx="649310" cy="361465"/>
          </a:xfrm>
          <a:prstGeom prst="rightArrow">
            <a:avLst/>
          </a:prstGeom>
          <a:solidFill>
            <a:srgbClr val="CE2E83"/>
          </a:solidFill>
          <a:ln w="25400" cap="flat" cmpd="sng" algn="ctr">
            <a:solidFill>
              <a:srgbClr val="57878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3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B9BF39-C726-B7A3-A379-399949C430F8}"/>
              </a:ext>
            </a:extLst>
          </p:cNvPr>
          <p:cNvSpPr txBox="1"/>
          <p:nvPr/>
        </p:nvSpPr>
        <p:spPr>
          <a:xfrm>
            <a:off x="17662333" y="9096094"/>
            <a:ext cx="66633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4F683F-FF2E-A41D-A2E8-E1CE96211AB6}"/>
              </a:ext>
            </a:extLst>
          </p:cNvPr>
          <p:cNvSpPr txBox="1"/>
          <p:nvPr/>
        </p:nvSpPr>
        <p:spPr>
          <a:xfrm>
            <a:off x="17785112" y="10476331"/>
            <a:ext cx="61908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21945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No</a:t>
            </a:r>
          </a:p>
        </p:txBody>
      </p:sp>
      <p:sp>
        <p:nvSpPr>
          <p:cNvPr id="4" name="Missie &amp;  Visie">
            <a:extLst>
              <a:ext uri="{FF2B5EF4-FFF2-40B4-BE49-F238E27FC236}">
                <a16:creationId xmlns:a16="http://schemas.microsoft.com/office/drawing/2014/main" id="{1382F46B-C320-06F8-F4E9-BE638A3F3ADC}"/>
              </a:ext>
            </a:extLst>
          </p:cNvPr>
          <p:cNvSpPr txBox="1"/>
          <p:nvPr/>
        </p:nvSpPr>
        <p:spPr>
          <a:xfrm>
            <a:off x="22408551" y="108987"/>
            <a:ext cx="1758495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01CF2A-6A10-5B23-C701-1DE2962C399A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</p:spTree>
    <p:extLst>
      <p:ext uri="{BB962C8B-B14F-4D97-AF65-F5344CB8AC3E}">
        <p14:creationId xmlns:p14="http://schemas.microsoft.com/office/powerpoint/2010/main" val="10506707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11" name="Missie &amp;  Visie"/>
          <p:cNvSpPr txBox="1"/>
          <p:nvPr/>
        </p:nvSpPr>
        <p:spPr>
          <a:xfrm>
            <a:off x="22108790" y="108987"/>
            <a:ext cx="2058256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FLANDERS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GOCA Vlaanderen blijft getrouw aan missie en visie"/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TEST RESULTS</a:t>
            </a:r>
            <a:endParaRPr sz="6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83A546E1-1857-4C11-A59B-28FFCA2BA0A8}"/>
              </a:ext>
            </a:extLst>
          </p:cNvPr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/>
              <a:t>Technologiestraat</a:t>
            </a:r>
            <a:r>
              <a:rPr dirty="0"/>
              <a:t> 21-25 I 1082 Brussel I Tel 02 469 09 00 I Fax 02 469 05 70 I www.gocavlaanderen.be I info@gocavlaanderen.be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C7DA8-B7C5-077D-ABAE-003B48D9EAED}"/>
              </a:ext>
            </a:extLst>
          </p:cNvPr>
          <p:cNvSpPr txBox="1"/>
          <p:nvPr/>
        </p:nvSpPr>
        <p:spPr>
          <a:xfrm>
            <a:off x="2720340" y="4441409"/>
            <a:ext cx="1390605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914400" marR="0" indent="-9144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rgbClr val="CE2E83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Results of study in 2018</a:t>
            </a:r>
          </a:p>
          <a:p>
            <a:pPr marL="914400" marR="0" indent="-914400" algn="l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800" b="1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4 months implementation in 2022</a:t>
            </a:r>
            <a:endParaRPr kumimoji="0" lang="en-GB" sz="4800" b="1" i="0" u="none" strike="noStrike" cap="none" spc="0" normalizeH="0" baseline="0" dirty="0">
              <a:ln>
                <a:noFill/>
              </a:ln>
              <a:solidFill>
                <a:srgbClr val="CE2E83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Lato Regula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260616-6E25-3EEE-ED12-29E7FC190EF6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</p:spTree>
    <p:extLst>
      <p:ext uri="{BB962C8B-B14F-4D97-AF65-F5344CB8AC3E}">
        <p14:creationId xmlns:p14="http://schemas.microsoft.com/office/powerpoint/2010/main" val="25119052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12" name="GOCA Vlaanderen blijft getrouw aan missie en visie"/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Sample 2018</a:t>
            </a:r>
            <a:endParaRPr sz="6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83A546E1-1857-4C11-A59B-28FFCA2BA0A8}"/>
              </a:ext>
            </a:extLst>
          </p:cNvPr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/>
              <a:t>Technologiestraat</a:t>
            </a:r>
            <a:r>
              <a:rPr dirty="0"/>
              <a:t> 21-25 I 1082 Brussel I Tel 02 469 09 00 I Fax 02 469 05 70 I www.gocavlaanderen.be I info@gocavlaanderen.be </a:t>
            </a:r>
          </a:p>
        </p:txBody>
      </p:sp>
      <p:sp>
        <p:nvSpPr>
          <p:cNvPr id="15" name="GOCA Vlaanderen blijft getrouw aan missie en visie">
            <a:extLst>
              <a:ext uri="{FF2B5EF4-FFF2-40B4-BE49-F238E27FC236}">
                <a16:creationId xmlns:a16="http://schemas.microsoft.com/office/drawing/2014/main" id="{5C8DC96D-ACDC-4461-911B-447FC76E2E86}"/>
              </a:ext>
            </a:extLst>
          </p:cNvPr>
          <p:cNvSpPr txBox="1"/>
          <p:nvPr/>
        </p:nvSpPr>
        <p:spPr>
          <a:xfrm>
            <a:off x="733985" y="1685981"/>
            <a:ext cx="20421261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5400" dirty="0">
                <a:solidFill>
                  <a:srgbClr val="CE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1006 vehicles tested</a:t>
            </a:r>
            <a:endParaRPr sz="5400" baseline="-25000" dirty="0">
              <a:solidFill>
                <a:srgbClr val="CE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issie &amp;  Visie">
            <a:extLst>
              <a:ext uri="{FF2B5EF4-FFF2-40B4-BE49-F238E27FC236}">
                <a16:creationId xmlns:a16="http://schemas.microsoft.com/office/drawing/2014/main" id="{7816FCA8-5E31-E4F8-A37F-86A52BF8EF06}"/>
              </a:ext>
            </a:extLst>
          </p:cNvPr>
          <p:cNvSpPr txBox="1"/>
          <p:nvPr/>
        </p:nvSpPr>
        <p:spPr>
          <a:xfrm>
            <a:off x="22608926" y="108987"/>
            <a:ext cx="1558120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0EFC9A-8F83-0ECF-6B28-8F5B5DF4C8E1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BE1C4-A9A6-7434-85B5-E50236220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052" y="3279239"/>
            <a:ext cx="13003895" cy="94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022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12" name="GOCA Vlaanderen blijft getrouw aan missie en visie"/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Sample 2018</a:t>
            </a:r>
            <a:endParaRPr sz="6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83A546E1-1857-4C11-A59B-28FFCA2BA0A8}"/>
              </a:ext>
            </a:extLst>
          </p:cNvPr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/>
              <a:t>Technologiestraat</a:t>
            </a:r>
            <a:r>
              <a:rPr dirty="0"/>
              <a:t> 21-25 I 1082 Brussel I Tel 02 469 09 00 I Fax 02 469 05 70 I www.gocavlaanderen.be I info@gocavlaanderen.be </a:t>
            </a:r>
          </a:p>
        </p:txBody>
      </p:sp>
      <p:sp>
        <p:nvSpPr>
          <p:cNvPr id="3" name="Missie &amp;  Visie">
            <a:extLst>
              <a:ext uri="{FF2B5EF4-FFF2-40B4-BE49-F238E27FC236}">
                <a16:creationId xmlns:a16="http://schemas.microsoft.com/office/drawing/2014/main" id="{CE0F93B9-CB86-8FC1-218F-E1EBC14C9C94}"/>
              </a:ext>
            </a:extLst>
          </p:cNvPr>
          <p:cNvSpPr txBox="1"/>
          <p:nvPr/>
        </p:nvSpPr>
        <p:spPr>
          <a:xfrm>
            <a:off x="22608926" y="108987"/>
            <a:ext cx="1558120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3066F-026C-9310-CD50-A83DFC1C8B72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B0BF1-CE42-21CE-C04B-3234C3DCA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8" y="2196436"/>
            <a:ext cx="14737262" cy="107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006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12" name="GOCA Vlaanderen blijft getrouw aan missie en visie"/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Sample 2018</a:t>
            </a:r>
            <a:endParaRPr sz="6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83A546E1-1857-4C11-A59B-28FFCA2BA0A8}"/>
              </a:ext>
            </a:extLst>
          </p:cNvPr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/>
              <a:t>Technologiestraat</a:t>
            </a:r>
            <a:r>
              <a:rPr dirty="0"/>
              <a:t> 21-25 I 1082 Brussel I Tel 02 469 09 00 I Fax 02 469 05 70 I www.gocavlaanderen.be I info@gocavlaanderen.be </a:t>
            </a:r>
          </a:p>
        </p:txBody>
      </p:sp>
      <p:sp>
        <p:nvSpPr>
          <p:cNvPr id="3" name="Missie &amp;  Visie">
            <a:extLst>
              <a:ext uri="{FF2B5EF4-FFF2-40B4-BE49-F238E27FC236}">
                <a16:creationId xmlns:a16="http://schemas.microsoft.com/office/drawing/2014/main" id="{CE0F93B9-CB86-8FC1-218F-E1EBC14C9C94}"/>
              </a:ext>
            </a:extLst>
          </p:cNvPr>
          <p:cNvSpPr txBox="1"/>
          <p:nvPr/>
        </p:nvSpPr>
        <p:spPr>
          <a:xfrm>
            <a:off x="22608926" y="108987"/>
            <a:ext cx="1558120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3066F-026C-9310-CD50-A83DFC1C8B72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B0BF1-CE42-21CE-C04B-3234C3DCA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8" y="2196436"/>
            <a:ext cx="14737262" cy="107004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21C005-D158-601D-8CAA-D3887227F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23" y="4070370"/>
            <a:ext cx="4457278" cy="4457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FC5853-FB41-6329-02EE-29545E7D6A85}"/>
              </a:ext>
            </a:extLst>
          </p:cNvPr>
          <p:cNvSpPr txBox="1"/>
          <p:nvPr/>
        </p:nvSpPr>
        <p:spPr>
          <a:xfrm>
            <a:off x="190500" y="7863205"/>
            <a:ext cx="4457700" cy="656590"/>
          </a:xfrm>
          <a:prstGeom prst="rect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Lato Regular"/>
              </a:rPr>
              <a:t>0,29%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200564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chnologiestraat 21-25 I 1082 Brussel I Tel 02 469 09 00 I Fax 02 469 05 70 I www.gocavlaanderen.be I info@gocavlaanderen.be">
            <a:extLst>
              <a:ext uri="{FF2B5EF4-FFF2-40B4-BE49-F238E27FC236}">
                <a16:creationId xmlns:a16="http://schemas.microsoft.com/office/drawing/2014/main" id="{83A546E1-1857-4C11-A59B-28FFCA2BA0A8}"/>
              </a:ext>
            </a:extLst>
          </p:cNvPr>
          <p:cNvSpPr txBox="1"/>
          <p:nvPr/>
        </p:nvSpPr>
        <p:spPr>
          <a:xfrm>
            <a:off x="7121778" y="13054916"/>
            <a:ext cx="1014044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defRPr sz="1400">
                <a:solidFill>
                  <a:srgbClr val="6E6A68"/>
                </a:solidFill>
              </a:defRPr>
            </a:lvl1pPr>
          </a:lstStyle>
          <a:p>
            <a:r>
              <a:rPr dirty="0" err="1"/>
              <a:t>Technologiestraat</a:t>
            </a:r>
            <a:r>
              <a:rPr dirty="0"/>
              <a:t> 21-25 I 1082 Brussel I Tel 02 469 09 00 I Fax 02 469 05 70 I www.gocavlaanderen.be I info@gocavlaanderen.be </a:t>
            </a:r>
          </a:p>
        </p:txBody>
      </p:sp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11" name="Missie &amp;  Visie"/>
          <p:cNvSpPr txBox="1"/>
          <p:nvPr/>
        </p:nvSpPr>
        <p:spPr>
          <a:xfrm>
            <a:off x="22608926" y="108987"/>
            <a:ext cx="1558120" cy="12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  <a:p>
            <a:pPr algn="r" defTabSz="825500">
              <a:lnSpc>
                <a:spcPct val="120000"/>
              </a:lnSpc>
              <a:defRPr sz="3500" cap="all">
                <a:latin typeface="Lato-Light"/>
                <a:ea typeface="Lato-Light"/>
                <a:cs typeface="Lato-Light"/>
                <a:sym typeface="Lato-Light"/>
              </a:defRPr>
            </a:pP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B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GOCA Vlaanderen blijft getrouw aan missie en visie"/>
          <p:cNvSpPr txBox="1"/>
          <p:nvPr/>
        </p:nvSpPr>
        <p:spPr>
          <a:xfrm>
            <a:off x="733985" y="151352"/>
            <a:ext cx="19162793" cy="12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2072588">
              <a:lnSpc>
                <a:spcPct val="80000"/>
              </a:lnSpc>
              <a:defRPr sz="6800" spc="-136">
                <a:solidFill>
                  <a:srgbClr val="006183"/>
                </a:solidFill>
                <a:latin typeface="+mj-lt"/>
                <a:ea typeface="+mj-ea"/>
                <a:cs typeface="+mj-cs"/>
                <a:sym typeface="Lato Bold"/>
              </a:defRPr>
            </a:lvl1pPr>
          </a:lstStyle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Sample 2018 – distribution by millage</a:t>
            </a:r>
            <a:endParaRPr sz="6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27B4EA-EDC3-CED0-B60B-DB2ABE771C22}"/>
              </a:ext>
            </a:extLst>
          </p:cNvPr>
          <p:cNvSpPr/>
          <p:nvPr/>
        </p:nvSpPr>
        <p:spPr>
          <a:xfrm>
            <a:off x="1014743" y="13048031"/>
            <a:ext cx="3260509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 anchorCtr="0">
            <a:spAutoFit/>
          </a:bodyPr>
          <a:lstStyle/>
          <a:p>
            <a:pPr algn="ctr" defTabSz="179388">
              <a:lnSpc>
                <a:spcPct val="100000"/>
              </a:lnSpc>
            </a:pP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2022-  © GOCA Vlaanderen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90E1E-3A16-2829-B24F-BB3FC5DF9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314" y="2174338"/>
            <a:ext cx="14345370" cy="1041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974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Lato Bold"/>
        <a:ea typeface="Lato Bold"/>
        <a:cs typeface="Lato Bold"/>
      </a:majorFont>
      <a:minorFont>
        <a:latin typeface="Lato Regular"/>
        <a:ea typeface="Lato Regular"/>
        <a:cs typeface="Lato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Lato Bold"/>
        <a:ea typeface="Lato Bold"/>
        <a:cs typeface="Lato Bold"/>
      </a:majorFont>
      <a:minorFont>
        <a:latin typeface="Lato Regular"/>
        <a:ea typeface="Lato Regular"/>
        <a:cs typeface="Lato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C8DE10-099D-47B4-B889-29CD7E928802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acccb6d4-dbe5-46d2-b4d3-5733603d8cc6"/>
    <ds:schemaRef ds:uri="985ec44e-1bab-4c0b-9df0-6ba128686fc9"/>
  </ds:schemaRefs>
</ds:datastoreItem>
</file>

<file path=customXml/itemProps2.xml><?xml version="1.0" encoding="utf-8"?>
<ds:datastoreItem xmlns:ds="http://schemas.openxmlformats.org/officeDocument/2006/customXml" ds:itemID="{74839557-D727-4EA8-82F3-111CA4B8F2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DA5797-07AE-4925-94C6-604AB07246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4844</TotalTime>
  <Words>1042</Words>
  <Application>Microsoft Office PowerPoint</Application>
  <PresentationFormat>Custom</PresentationFormat>
  <Paragraphs>234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 </vt:lpstr>
      <vt:lpstr>Helvetica Neue</vt:lpstr>
      <vt:lpstr>Helvetica Neue Medium</vt:lpstr>
      <vt:lpstr>Lato Regular</vt:lpstr>
      <vt:lpstr>Lato-Light</vt:lpstr>
      <vt:lpstr>Arial</vt:lpstr>
      <vt:lpstr>Calibri</vt:lpstr>
      <vt:lpstr>Lato Black</vt:lpstr>
      <vt:lpstr>Lato Bold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 BUEKENHOUDT</dc:creator>
  <cp:lastModifiedBy>Francois Cuenot</cp:lastModifiedBy>
  <cp:revision>137</cp:revision>
  <dcterms:modified xsi:type="dcterms:W3CDTF">2023-01-12T11:52:55Z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0x010100AE47CACD69710049B2FC082AB560A1E6</vt:lpwstr>
  </property>
</Properties>
</file>