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1" r:id="rId3"/>
    <p:sldId id="257" r:id="rId4"/>
    <p:sldId id="265" r:id="rId5"/>
  </p:sldIdLst>
  <p:sldSz cx="9144000" cy="6858000" type="screen4x3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54304B47-89E0-4FB8-A027-C0DE96306E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7899F42-E35A-4912-8E8F-12C45DE5ADD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716EF764-E4E1-4B50-9FB6-643ED406046E}" type="datetimeFigureOut">
              <a:rPr lang="de-DE"/>
              <a:pPr>
                <a:defRPr/>
              </a:pPr>
              <a:t>07.12.2022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0804F355-8CC0-462B-A4AA-D3C2B36143D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034311C4-32BC-4890-9CAF-A7904E4CB1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BBD1132-3D48-4A58-ADE8-6E0421713ED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BE428F6-D8C8-40AA-BE5F-CF36FB3079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19A953C7-EF17-47F1-8071-29B95324B9EE}" type="slidenum">
              <a:rPr lang="de-DE" altLang="de-DE"/>
              <a:pPr/>
              <a:t>‹#›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5390FD-D6E5-432A-80DD-EEF9DA7826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DA199D-EE83-4BDD-A9A1-8282AF3ED3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BCA4C2-C1FA-4DEA-92F0-E1605AC6B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3B9E7D-6873-4E2C-BA53-E3143315E492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7094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705B34-DEE1-4BCB-A03C-70C58A580B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7A42EC-AC0F-4242-B15F-10E62DC4B6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406FDF-01AD-47A8-AE15-8AAFF8A91E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36CAE9-288D-4726-931F-82990462C1DC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5790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CB952D-0686-40F5-BC53-4C5F35CF02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AF1CB3-1BBD-4517-8B76-D53B4100D9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4B2B92-09AD-4EC5-AE89-84A51965EC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47B61-AAD9-44A1-BDED-9A1ACCA4CD83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6054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6BAB7F-BD54-4C2F-A83A-EA1401FC19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E02F2E-799A-49E1-B65D-5EA374DAC8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7C48DF-0A38-4B9D-B21C-284F3FFA5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58359-63A9-47AB-9F6C-7B838A7FA86F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1617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F95119-B3FB-4002-BF9E-2E32F3C4B1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2A7805-34B5-4828-BE25-78BBCA5E43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48A739-8670-458B-B5CA-D0C037304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B7D9C-91EA-4244-A0B3-C3017F0C70C0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004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F388F0-5171-4B77-AFBF-1605AB0E01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E56DD8-D8DF-42B9-81D1-05527E9CB1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1654AC-9086-477A-A5DF-973AA4D2E3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8E90F1-53FD-4880-BAF9-AB0241405D0C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7086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635EB5E-5D8B-4947-9535-3C3AF5841F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BDA8587-50B7-4726-A7BA-3730206005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74176F4-DE86-4416-AF4C-653923FA12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82376-D896-4905-9E63-B352E02721EC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960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28F1B43-C5E0-450B-9F18-54A76DC490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0EFA753-01C9-4ABF-8A55-8C7B4668CD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4CC3431-2E71-4C74-A1E1-E677CB8B20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FB7EC4-73A0-4A38-AABE-D1121441BC50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408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A2BAEE6-5150-47A6-8123-8B4D336FDA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CF23E48-1A8B-417B-B394-88752605BD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A3F113C-7B05-4014-B6A2-6AF552B996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247E37-1544-4C51-B730-E5B1505B29D8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208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091DF5-CCA4-4CF9-BF27-CF8CF58973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32D1B4-6624-4ACF-AD3A-825D6BF45D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C7779E-33C5-483F-B173-98D94F4F7C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64C2C-E7FA-475A-92E8-65B8ABB98D40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52238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0FDC58-19A8-443E-AD07-13C9FCFBF5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DBC1F0-DDE1-443E-8BAC-666D4CD928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D64CAB-A4B3-4E89-9146-89BE0D8C14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546D9-8FBC-4C29-97E7-E5D1941DC570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2781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1E32FCB-3AB8-401C-AC2F-95F286B82F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2A84E87-F39C-4CF9-9127-91B4EEA4D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CF3A4F0-0F95-4E97-BE1F-4F3B9A432A2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3575BDB-0D54-46FE-AE4B-8B6897210AC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0B588F-BE04-4597-87EA-C4F9E50141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38A0D78-3F22-41CB-A130-E5C41BDF2252}" type="slidenum">
              <a:rPr lang="de-DE" altLang="de-DE"/>
              <a:pPr/>
              <a:t>‹#›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pages/viewpage.action?pageId=12841942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A4BEC93-56C8-4B24-B6AB-AC1F7FF5D5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11175" y="1341438"/>
            <a:ext cx="8207375" cy="1470025"/>
          </a:xfrm>
        </p:spPr>
        <p:txBody>
          <a:bodyPr/>
          <a:lstStyle/>
          <a:p>
            <a:pPr eaLnBrk="1" hangingPunct="1"/>
            <a:r>
              <a:rPr lang="de-DE" altLang="de-DE" sz="4000" dirty="0"/>
              <a:t>Status Report</a:t>
            </a:r>
            <a:br>
              <a:rPr lang="de-DE" altLang="de-DE" sz="4000" dirty="0"/>
            </a:br>
            <a:br>
              <a:rPr lang="de-DE" altLang="de-DE" sz="2800" dirty="0"/>
            </a:br>
            <a:r>
              <a:rPr lang="de-DE" altLang="de-DE" sz="3200" dirty="0"/>
              <a:t>Task Force </a:t>
            </a:r>
            <a:r>
              <a:rPr lang="de-DE" altLang="de-DE" sz="3200" dirty="0" err="1"/>
              <a:t>for</a:t>
            </a:r>
            <a:r>
              <a:rPr lang="de-DE" altLang="de-DE" sz="3200" dirty="0"/>
              <a:t> </a:t>
            </a:r>
            <a:r>
              <a:rPr lang="de-DE" altLang="de-DE" sz="3200" dirty="0" err="1"/>
              <a:t>the</a:t>
            </a:r>
            <a:r>
              <a:rPr lang="de-DE" altLang="de-DE" sz="3200" dirty="0"/>
              <a:t> </a:t>
            </a:r>
            <a:r>
              <a:rPr lang="de-DE" altLang="de-DE" sz="3200" dirty="0" err="1"/>
              <a:t>implementation</a:t>
            </a:r>
            <a:r>
              <a:rPr lang="de-DE" altLang="de-DE" sz="3200" dirty="0"/>
              <a:t> of Q UN-Dummies </a:t>
            </a:r>
            <a:r>
              <a:rPr lang="de-DE" altLang="de-DE" sz="3200" dirty="0" err="1"/>
              <a:t>into</a:t>
            </a:r>
            <a:r>
              <a:rPr lang="de-DE" altLang="de-DE" sz="3200" dirty="0"/>
              <a:t> M.R.1 (TF-QUN)</a:t>
            </a:r>
            <a:br>
              <a:rPr lang="de-DE" altLang="de-DE" sz="2800" dirty="0"/>
            </a:br>
            <a:r>
              <a:rPr lang="de-DE" altLang="de-DE" sz="2800" dirty="0"/>
              <a:t> </a:t>
            </a:r>
            <a:br>
              <a:rPr lang="de-DE" altLang="de-DE" sz="2800" dirty="0"/>
            </a:br>
            <a:endParaRPr lang="de-DE" altLang="de-DE" sz="2800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B6E34CB-7E7C-4DC8-9B74-359E9378E6C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55650" y="3886200"/>
            <a:ext cx="7993063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de-DE" sz="2000" dirty="0"/>
              <a:t>Bernd Lorenz (Germany/</a:t>
            </a:r>
            <a:r>
              <a:rPr lang="en-US" altLang="de-DE" sz="2000" dirty="0" err="1"/>
              <a:t>BASt</a:t>
            </a:r>
            <a:r>
              <a:rPr lang="en-US" altLang="de-DE" sz="20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de-DE" sz="2000" dirty="0" err="1"/>
              <a:t>Dinos</a:t>
            </a:r>
            <a:r>
              <a:rPr lang="en-US" altLang="de-DE" sz="2000" dirty="0"/>
              <a:t> Visvikis (CLEPA/Cybex</a:t>
            </a:r>
            <a:r>
              <a:rPr lang="en-US" altLang="de-DE" sz="2800" dirty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altLang="de-DE" sz="2800" dirty="0"/>
          </a:p>
          <a:p>
            <a:pPr eaLnBrk="1" hangingPunct="1">
              <a:lnSpc>
                <a:spcPct val="80000"/>
              </a:lnSpc>
            </a:pPr>
            <a:r>
              <a:rPr lang="de-DE" altLang="de-DE" sz="2400" dirty="0"/>
              <a:t>71</a:t>
            </a:r>
            <a:r>
              <a:rPr lang="de-DE" altLang="de-DE" sz="2400" baseline="30000" dirty="0"/>
              <a:t>st</a:t>
            </a:r>
            <a:r>
              <a:rPr lang="de-DE" altLang="de-DE" sz="2400" dirty="0"/>
              <a:t> GRSP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2400" dirty="0"/>
              <a:t>May 2022</a:t>
            </a:r>
            <a:endParaRPr lang="en-US" altLang="de-DE" sz="24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985B122-F66B-4C1E-BAFA-8606CB9A6C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683557"/>
              </p:ext>
            </p:extLst>
          </p:nvPr>
        </p:nvGraphicFramePr>
        <p:xfrm>
          <a:off x="2051720" y="132327"/>
          <a:ext cx="6300470" cy="45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0553">
                  <a:extLst>
                    <a:ext uri="{9D8B030D-6E8A-4147-A177-3AD203B41FA5}">
                      <a16:colId xmlns:a16="http://schemas.microsoft.com/office/drawing/2014/main" val="3871533112"/>
                    </a:ext>
                  </a:extLst>
                </a:gridCol>
                <a:gridCol w="3149917">
                  <a:extLst>
                    <a:ext uri="{9D8B030D-6E8A-4147-A177-3AD203B41FA5}">
                      <a16:colId xmlns:a16="http://schemas.microsoft.com/office/drawing/2014/main" val="339738655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Submitted by the experts from Germany</a:t>
                      </a: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049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000" u="sng" dirty="0">
                          <a:solidFill>
                            <a:schemeClr val="tx1"/>
                          </a:solidFill>
                          <a:effectLst/>
                        </a:rPr>
                        <a:t>Informal document</a:t>
                      </a:r>
                      <a:r>
                        <a:rPr lang="fr-CH" sz="1000" dirty="0">
                          <a:solidFill>
                            <a:schemeClr val="tx1"/>
                          </a:solidFill>
                          <a:effectLst/>
                        </a:rPr>
                        <a:t> GRSP-72-40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1049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(72nd GRSP, 5-9 December 2022</a:t>
                      </a:r>
                      <a:b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 agenda item 18)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14582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B63D22C-8CF9-4CA8-982C-6B925EF76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6088" y="188913"/>
            <a:ext cx="8229600" cy="719137"/>
          </a:xfrm>
        </p:spPr>
        <p:txBody>
          <a:bodyPr/>
          <a:lstStyle/>
          <a:p>
            <a:pPr eaLnBrk="1" hangingPunct="1"/>
            <a:r>
              <a:rPr lang="en-GB" altLang="de-DE" sz="3600"/>
              <a:t>Status / Outlook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80B3985-12F7-4147-9239-B6196D6AF4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602663" cy="5040313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  <a:defRPr/>
            </a:pPr>
            <a:r>
              <a:rPr lang="en-GB" altLang="de-DE" sz="2400" dirty="0"/>
              <a:t>Task Force formed in 2021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GB" altLang="de-DE" sz="2400" dirty="0"/>
              <a:t>Participants from:</a:t>
            </a:r>
          </a:p>
          <a:p>
            <a:pPr marL="742950" lvl="2" indent="-342900" eaLnBrk="1" hangingPunct="1">
              <a:defRPr/>
            </a:pPr>
            <a:r>
              <a:rPr lang="en-GB" altLang="de-DE" sz="2000" dirty="0"/>
              <a:t>OICA/Audi, D/</a:t>
            </a:r>
            <a:r>
              <a:rPr lang="en-GB" altLang="de-DE" sz="2000" dirty="0" err="1"/>
              <a:t>Bast</a:t>
            </a:r>
            <a:r>
              <a:rPr lang="en-GB" altLang="de-DE" sz="2000" dirty="0"/>
              <a:t>, CLEPA/</a:t>
            </a:r>
            <a:r>
              <a:rPr lang="en-GB" altLang="de-DE" sz="2000" dirty="0" err="1"/>
              <a:t>Britax</a:t>
            </a:r>
            <a:r>
              <a:rPr lang="en-GB" altLang="de-DE" sz="2000" dirty="0"/>
              <a:t>, </a:t>
            </a:r>
            <a:r>
              <a:rPr lang="en-GB" altLang="de-DE" sz="2000" dirty="0" err="1"/>
              <a:t>Cellbond</a:t>
            </a:r>
            <a:r>
              <a:rPr lang="en-GB" altLang="de-DE" sz="2000" dirty="0"/>
              <a:t>, CLEPA/Cybex, </a:t>
            </a:r>
            <a:r>
              <a:rPr lang="en-GB" altLang="de-DE" sz="2000" dirty="0" err="1"/>
              <a:t>Humanetics</a:t>
            </a:r>
            <a:r>
              <a:rPr lang="en-GB" altLang="de-DE" sz="2000" dirty="0"/>
              <a:t>, CLEPA/</a:t>
            </a:r>
            <a:r>
              <a:rPr lang="en-GB" altLang="de-DE" sz="2000" dirty="0" err="1"/>
              <a:t>Joyson</a:t>
            </a:r>
            <a:r>
              <a:rPr lang="en-GB" altLang="de-DE" sz="2000" dirty="0"/>
              <a:t>, LTA Singapore, JP/NTSEL, JP/MLIT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GB" altLang="de-DE" sz="2400" dirty="0"/>
              <a:t>5 meetings of the TF up to now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GB" altLang="de-DE" sz="2400" dirty="0"/>
              <a:t>TF decided to start with the Q0 dummy (“low hanging fruit”)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GB" altLang="de-DE" sz="2400" dirty="0"/>
              <a:t>Drawings review subgroup with members from </a:t>
            </a:r>
            <a:r>
              <a:rPr lang="en-GB" altLang="de-DE" sz="2400" dirty="0" err="1"/>
              <a:t>Humanetics</a:t>
            </a:r>
            <a:r>
              <a:rPr lang="en-GB" altLang="de-DE" sz="2400" dirty="0"/>
              <a:t>, </a:t>
            </a:r>
            <a:r>
              <a:rPr lang="en-GB" altLang="de-DE" sz="2400" dirty="0" err="1"/>
              <a:t>Cellbond</a:t>
            </a:r>
            <a:r>
              <a:rPr lang="en-GB" altLang="de-DE" sz="2400" dirty="0"/>
              <a:t>, </a:t>
            </a:r>
            <a:r>
              <a:rPr lang="en-GB" altLang="de-DE" sz="2400" dirty="0" err="1"/>
              <a:t>BASt</a:t>
            </a:r>
            <a:r>
              <a:rPr lang="en-GB" altLang="de-DE" sz="2400" dirty="0"/>
              <a:t>, CLEPA/Cybex, CLEPA/</a:t>
            </a:r>
            <a:r>
              <a:rPr lang="en-GB" altLang="de-DE" sz="2400" dirty="0" err="1"/>
              <a:t>Britax</a:t>
            </a:r>
            <a:r>
              <a:rPr lang="en-GB" altLang="de-DE" sz="2400" dirty="0"/>
              <a:t> </a:t>
            </a:r>
          </a:p>
          <a:p>
            <a:pPr marL="742950" lvl="2" indent="-342900" eaLnBrk="1" hangingPunct="1">
              <a:defRPr/>
            </a:pPr>
            <a:r>
              <a:rPr lang="en-GB" altLang="de-DE" sz="2000" dirty="0"/>
              <a:t>Drawings of the Q0 completely reviewed</a:t>
            </a:r>
          </a:p>
          <a:p>
            <a:pPr marL="742950" lvl="2" indent="-342900" eaLnBrk="1" hangingPunct="1">
              <a:defRPr/>
            </a:pPr>
            <a:r>
              <a:rPr lang="en-GB" altLang="de-DE" sz="2000" dirty="0"/>
              <a:t>Q0 manual including certification procedure ready for review by TF members</a:t>
            </a:r>
          </a:p>
          <a:p>
            <a:pPr eaLnBrk="1" hangingPunct="1">
              <a:defRPr/>
            </a:pPr>
            <a:r>
              <a:rPr lang="en-GB" altLang="de-DE" sz="2400" dirty="0" err="1"/>
              <a:t>Cellbond</a:t>
            </a:r>
            <a:r>
              <a:rPr lang="en-GB" altLang="de-DE" sz="2400" dirty="0"/>
              <a:t> and </a:t>
            </a:r>
            <a:r>
              <a:rPr lang="en-GB" altLang="de-DE" sz="2400" dirty="0" err="1"/>
              <a:t>Humanetics</a:t>
            </a:r>
            <a:r>
              <a:rPr lang="en-GB" altLang="de-DE" sz="2400" dirty="0"/>
              <a:t> are very cooperative and </a:t>
            </a:r>
            <a:r>
              <a:rPr lang="en-GB" altLang="de-DE" sz="2400" dirty="0" err="1"/>
              <a:t>supportative</a:t>
            </a:r>
            <a:endParaRPr lang="en-GB" altLang="de-DE" sz="2400" dirty="0"/>
          </a:p>
          <a:p>
            <a:pPr marL="0" indent="0" eaLnBrk="1" hangingPunct="1">
              <a:buFontTx/>
              <a:buNone/>
              <a:defRPr/>
            </a:pPr>
            <a:endParaRPr lang="en-GB" altLang="de-DE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3D6C7D6-7DEE-4A62-AFDF-80234442BB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7475"/>
            <a:ext cx="8229600" cy="574675"/>
          </a:xfrm>
        </p:spPr>
        <p:txBody>
          <a:bodyPr/>
          <a:lstStyle/>
          <a:p>
            <a:pPr eaLnBrk="1" hangingPunct="1"/>
            <a:r>
              <a:rPr lang="de-DE" altLang="de-DE" sz="2800" b="1">
                <a:solidFill>
                  <a:srgbClr val="002060"/>
                </a:solidFill>
              </a:rPr>
              <a:t>Meetings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69EAD99-7FC9-486A-AC11-159F5DB059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8229600" cy="51593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GB" altLang="de-DE" sz="1600" dirty="0"/>
              <a:t>Task Force Meetings (Teams)</a:t>
            </a:r>
          </a:p>
          <a:p>
            <a:pPr lv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altLang="de-DE" sz="1200" dirty="0"/>
              <a:t>6</a:t>
            </a:r>
            <a:r>
              <a:rPr lang="en-GB" altLang="de-DE" sz="1200" baseline="30000" dirty="0"/>
              <a:t>th</a:t>
            </a:r>
            <a:r>
              <a:rPr lang="en-GB" altLang="de-DE" sz="1200" dirty="0"/>
              <a:t> May 2021</a:t>
            </a:r>
          </a:p>
          <a:p>
            <a:pPr lv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altLang="de-DE" sz="1200" dirty="0"/>
              <a:t>6</a:t>
            </a:r>
            <a:r>
              <a:rPr lang="en-GB" altLang="de-DE" sz="1200" baseline="30000" dirty="0"/>
              <a:t>th</a:t>
            </a:r>
            <a:r>
              <a:rPr lang="en-GB" altLang="de-DE" sz="1200" dirty="0"/>
              <a:t> July 2021</a:t>
            </a:r>
          </a:p>
          <a:p>
            <a:pPr lv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altLang="de-DE" sz="1200" dirty="0"/>
              <a:t>26</a:t>
            </a:r>
            <a:r>
              <a:rPr lang="en-GB" altLang="de-DE" sz="1200" baseline="30000" dirty="0"/>
              <a:t>th</a:t>
            </a:r>
            <a:r>
              <a:rPr lang="en-GB" altLang="de-DE" sz="1200" dirty="0"/>
              <a:t> October 2021</a:t>
            </a:r>
          </a:p>
          <a:p>
            <a:pPr lv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altLang="de-DE" sz="1200" dirty="0"/>
              <a:t>25</a:t>
            </a:r>
            <a:r>
              <a:rPr lang="en-GB" altLang="de-DE" sz="1200" baseline="30000" dirty="0"/>
              <a:t>th</a:t>
            </a:r>
            <a:r>
              <a:rPr lang="en-GB" altLang="de-DE" sz="1200" dirty="0"/>
              <a:t> January 2022</a:t>
            </a:r>
          </a:p>
          <a:p>
            <a:pPr lv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altLang="de-DE" sz="1200" dirty="0"/>
              <a:t>3</a:t>
            </a:r>
            <a:r>
              <a:rPr lang="en-GB" altLang="de-DE" sz="1200" baseline="30000" dirty="0"/>
              <a:t>rd</a:t>
            </a:r>
            <a:r>
              <a:rPr lang="en-GB" altLang="de-DE" sz="1200" dirty="0"/>
              <a:t> May 2022</a:t>
            </a:r>
          </a:p>
          <a:p>
            <a:pPr lv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altLang="de-DE" sz="1200" dirty="0"/>
              <a:t>28</a:t>
            </a:r>
            <a:r>
              <a:rPr lang="en-GB" altLang="de-DE" sz="1200" baseline="30000" dirty="0"/>
              <a:t>th</a:t>
            </a:r>
            <a:r>
              <a:rPr lang="en-GB" altLang="de-DE" sz="1200" dirty="0"/>
              <a:t> June 2022 (planned)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GB" altLang="de-DE" sz="1600" dirty="0"/>
              <a:t>Documents available under: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GB" altLang="de-DE" sz="1600" dirty="0">
                <a:hlinkClick r:id="rId2"/>
              </a:rPr>
              <a:t>https://wiki.unece.org/pages/viewpage.action?pageId=128419423</a:t>
            </a:r>
            <a:endParaRPr lang="en-GB" altLang="de-DE" sz="1600" dirty="0"/>
          </a:p>
          <a:p>
            <a:pPr eaLnBrk="1" hangingPunct="1">
              <a:lnSpc>
                <a:spcPct val="150000"/>
              </a:lnSpc>
              <a:defRPr/>
            </a:pPr>
            <a:r>
              <a:rPr lang="en-GB" altLang="de-DE" sz="1600" dirty="0"/>
              <a:t>Several meetings of a drawing review subgroup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GB" altLang="de-DE" sz="1600" dirty="0"/>
              <a:t>Drawings and further documents on a protected </a:t>
            </a:r>
            <a:r>
              <a:rPr lang="en-GB" altLang="de-DE" sz="1600" dirty="0" err="1"/>
              <a:t>BASt</a:t>
            </a:r>
            <a:r>
              <a:rPr lang="en-GB" altLang="de-DE" sz="1600" dirty="0"/>
              <a:t> server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GB" altLang="de-DE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3515EB0-D540-4A89-A220-23CD9B12ED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77D423B-9D09-438E-B264-60881B0FCF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276475"/>
            <a:ext cx="8229600" cy="42481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de-DE" altLang="de-DE"/>
              <a:t>Thank you for your attention!</a:t>
            </a:r>
          </a:p>
          <a:p>
            <a:pPr algn="ctr" eaLnBrk="1" hangingPunct="1">
              <a:buFontTx/>
              <a:buNone/>
            </a:pPr>
            <a:endParaRPr lang="de-DE" altLang="de-DE"/>
          </a:p>
          <a:p>
            <a:pPr algn="ctr" eaLnBrk="1" hangingPunct="1">
              <a:buFontTx/>
              <a:buNone/>
            </a:pPr>
            <a:endParaRPr lang="de-DE" altLang="de-DE"/>
          </a:p>
          <a:p>
            <a:pPr algn="ctr" eaLnBrk="1" hangingPunct="1">
              <a:buFontTx/>
              <a:buNone/>
            </a:pPr>
            <a:endParaRPr lang="de-DE" altLang="de-DE" sz="2000"/>
          </a:p>
          <a:p>
            <a:pPr algn="ctr" eaLnBrk="1" hangingPunct="1">
              <a:buFontTx/>
              <a:buNone/>
            </a:pPr>
            <a:r>
              <a:rPr lang="de-DE" altLang="de-DE" sz="2000"/>
              <a:t>Bernd Lorenz</a:t>
            </a:r>
          </a:p>
          <a:p>
            <a:pPr algn="ctr" eaLnBrk="1" hangingPunct="1">
              <a:buFontTx/>
              <a:buNone/>
            </a:pPr>
            <a:r>
              <a:rPr lang="de-DE" altLang="de-DE" sz="1600"/>
              <a:t>Bundesanstalt für Straßenwesen (BASt)</a:t>
            </a:r>
          </a:p>
          <a:p>
            <a:pPr algn="ctr" eaLnBrk="1" hangingPunct="1">
              <a:buFontTx/>
              <a:buNone/>
            </a:pPr>
            <a:r>
              <a:rPr lang="de-DE" altLang="de-DE" sz="1600"/>
              <a:t>Brüderstraße 53</a:t>
            </a:r>
          </a:p>
          <a:p>
            <a:pPr algn="ctr" eaLnBrk="1" hangingPunct="1">
              <a:buFontTx/>
              <a:buNone/>
            </a:pPr>
            <a:r>
              <a:rPr lang="de-DE" altLang="de-DE" sz="1600"/>
              <a:t>D-51427 Bergisch Gladbach</a:t>
            </a:r>
          </a:p>
          <a:p>
            <a:pPr algn="ctr" eaLnBrk="1" hangingPunct="1">
              <a:buFontTx/>
              <a:buNone/>
            </a:pPr>
            <a:r>
              <a:rPr lang="de-DE" altLang="de-DE" sz="2000"/>
              <a:t>lorenz@bast.de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Standarddesign</vt:lpstr>
      <vt:lpstr>Status Report  Task Force for the implementation of Q UN-Dummies into M.R.1 (TF-QUN)   </vt:lpstr>
      <vt:lpstr>Status / Outlook</vt:lpstr>
      <vt:lpstr>Meetings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of the  BioRID TEG</dc:title>
  <dc:creator>Lorenz BASt</dc:creator>
  <cp:lastModifiedBy>Edoardo Gianotti</cp:lastModifiedBy>
  <cp:revision>117</cp:revision>
  <dcterms:created xsi:type="dcterms:W3CDTF">2010-05-15T19:52:42Z</dcterms:created>
  <dcterms:modified xsi:type="dcterms:W3CDTF">2022-12-07T18:46:30Z</dcterms:modified>
</cp:coreProperties>
</file>